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9" r:id="rId2"/>
    <p:sldId id="256" r:id="rId3"/>
    <p:sldId id="257" r:id="rId4"/>
    <p:sldId id="269" r:id="rId5"/>
    <p:sldId id="260" r:id="rId6"/>
    <p:sldId id="265" r:id="rId7"/>
    <p:sldId id="266" r:id="rId8"/>
    <p:sldId id="267" r:id="rId9"/>
    <p:sldId id="268" r:id="rId10"/>
    <p:sldId id="270" r:id="rId11"/>
    <p:sldId id="271" r:id="rId12"/>
    <p:sldId id="273" r:id="rId13"/>
    <p:sldId id="274" r:id="rId14"/>
    <p:sldId id="275" r:id="rId15"/>
    <p:sldId id="276" r:id="rId16"/>
    <p:sldId id="277" r:id="rId17"/>
    <p:sldId id="272" r:id="rId18"/>
    <p:sldId id="278" r:id="rId19"/>
    <p:sldId id="279" r:id="rId20"/>
    <p:sldId id="280" r:id="rId21"/>
    <p:sldId id="281" r:id="rId22"/>
    <p:sldId id="282" r:id="rId23"/>
    <p:sldId id="283" r:id="rId24"/>
    <p:sldId id="286" r:id="rId25"/>
    <p:sldId id="287" r:id="rId26"/>
    <p:sldId id="288" r:id="rId27"/>
    <p:sldId id="289" r:id="rId28"/>
    <p:sldId id="285" r:id="rId29"/>
    <p:sldId id="284" r:id="rId30"/>
    <p:sldId id="291" r:id="rId31"/>
    <p:sldId id="292" r:id="rId32"/>
    <p:sldId id="290" r:id="rId33"/>
    <p:sldId id="294" r:id="rId34"/>
    <p:sldId id="293"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249" autoAdjust="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BB6CB-5117-49F6-A20E-3A075C06D45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0A00052-E913-43BE-820F-6669E0ABCB26}">
      <dgm:prSet phldrT="[Text]"/>
      <dgm:spPr/>
      <dgm:t>
        <a:bodyPr/>
        <a:lstStyle/>
        <a:p>
          <a:r>
            <a:rPr lang="en-GB" dirty="0"/>
            <a:t>Lai </a:t>
          </a:r>
          <a:r>
            <a:rPr lang="en-GB" dirty="0" err="1"/>
            <a:t>ghép</a:t>
          </a:r>
          <a:r>
            <a:rPr lang="en-GB" dirty="0"/>
            <a:t>, </a:t>
          </a:r>
          <a:r>
            <a:rPr lang="en-GB" dirty="0" err="1"/>
            <a:t>đột</a:t>
          </a:r>
          <a:r>
            <a:rPr lang="en-GB" dirty="0"/>
            <a:t> </a:t>
          </a:r>
          <a:r>
            <a:rPr lang="en-GB" dirty="0" err="1"/>
            <a:t>biến</a:t>
          </a:r>
          <a:endParaRPr lang="en-US" dirty="0"/>
        </a:p>
      </dgm:t>
    </dgm:pt>
    <dgm:pt modelId="{902B659A-9027-4F56-85A2-691CC69D5F24}" type="parTrans" cxnId="{9BF17096-F614-44A2-BEFA-53891B257504}">
      <dgm:prSet/>
      <dgm:spPr/>
      <dgm:t>
        <a:bodyPr/>
        <a:lstStyle/>
        <a:p>
          <a:endParaRPr lang="en-US"/>
        </a:p>
      </dgm:t>
    </dgm:pt>
    <dgm:pt modelId="{20A1BFAD-64F1-4E13-81F9-3B9C0BBA16F4}" type="sibTrans" cxnId="{9BF17096-F614-44A2-BEFA-53891B257504}">
      <dgm:prSet/>
      <dgm:spPr/>
      <dgm:t>
        <a:bodyPr/>
        <a:lstStyle/>
        <a:p>
          <a:endParaRPr lang="en-US"/>
        </a:p>
      </dgm:t>
    </dgm:pt>
    <dgm:pt modelId="{AD99E6C7-48FD-4D69-BC61-F696035AF867}">
      <dgm:prSet phldrT="[Text]"/>
      <dgm:spPr/>
      <dgm:t>
        <a:bodyPr/>
        <a:lstStyle/>
        <a:p>
          <a:r>
            <a:rPr lang="en-GB" dirty="0" err="1"/>
            <a:t>Chọn</a:t>
          </a:r>
          <a:r>
            <a:rPr lang="en-GB" dirty="0"/>
            <a:t> </a:t>
          </a:r>
          <a:r>
            <a:rPr lang="en-GB" dirty="0" err="1"/>
            <a:t>lọc</a:t>
          </a:r>
          <a:endParaRPr lang="en-US" dirty="0"/>
        </a:p>
      </dgm:t>
    </dgm:pt>
    <dgm:pt modelId="{EE1ADD7A-0106-4548-A49F-73A746418CD5}" type="parTrans" cxnId="{80FC7EDA-AAEF-4989-AB90-7D432A30FD6B}">
      <dgm:prSet/>
      <dgm:spPr/>
      <dgm:t>
        <a:bodyPr/>
        <a:lstStyle/>
        <a:p>
          <a:endParaRPr lang="en-US"/>
        </a:p>
      </dgm:t>
    </dgm:pt>
    <dgm:pt modelId="{CAB9F8FE-7EBD-4F23-A906-4B5803414743}" type="sibTrans" cxnId="{80FC7EDA-AAEF-4989-AB90-7D432A30FD6B}">
      <dgm:prSet/>
      <dgm:spPr/>
      <dgm:t>
        <a:bodyPr/>
        <a:lstStyle/>
        <a:p>
          <a:endParaRPr lang="en-US"/>
        </a:p>
      </dgm:t>
    </dgm:pt>
    <dgm:pt modelId="{1FDFF881-B963-4363-A07D-143CBB496584}">
      <dgm:prSet phldrT="[Text]"/>
      <dgm:spPr/>
      <dgm:t>
        <a:bodyPr/>
        <a:lstStyle/>
        <a:p>
          <a:r>
            <a:rPr lang="en-GB" dirty="0" err="1"/>
            <a:t>Khởi</a:t>
          </a:r>
          <a:r>
            <a:rPr lang="en-GB" dirty="0"/>
            <a:t> </a:t>
          </a:r>
          <a:r>
            <a:rPr lang="en-GB" dirty="0" err="1"/>
            <a:t>tạo</a:t>
          </a:r>
          <a:endParaRPr lang="en-US" dirty="0"/>
        </a:p>
      </dgm:t>
    </dgm:pt>
    <dgm:pt modelId="{4E2FD28B-BC74-4757-88C8-3280B28A03C2}" type="parTrans" cxnId="{54D8745B-0BBF-46D2-B338-B89A28B051BF}">
      <dgm:prSet/>
      <dgm:spPr/>
      <dgm:t>
        <a:bodyPr/>
        <a:lstStyle/>
        <a:p>
          <a:endParaRPr lang="en-US"/>
        </a:p>
      </dgm:t>
    </dgm:pt>
    <dgm:pt modelId="{A97E2C74-2267-47CC-9AE6-1415E48B5A13}" type="sibTrans" cxnId="{54D8745B-0BBF-46D2-B338-B89A28B051BF}">
      <dgm:prSet/>
      <dgm:spPr/>
      <dgm:t>
        <a:bodyPr/>
        <a:lstStyle/>
        <a:p>
          <a:endParaRPr lang="en-US"/>
        </a:p>
      </dgm:t>
    </dgm:pt>
    <dgm:pt modelId="{9CF0A119-D9FC-49B1-A86A-3A796C5B48E6}">
      <dgm:prSet phldrT="[Text]"/>
      <dgm:spPr/>
      <dgm:t>
        <a:bodyPr/>
        <a:lstStyle/>
        <a:p>
          <a:r>
            <a:rPr lang="en-GB" dirty="0"/>
            <a:t>Local Search</a:t>
          </a:r>
          <a:endParaRPr lang="en-US" dirty="0"/>
        </a:p>
      </dgm:t>
    </dgm:pt>
    <dgm:pt modelId="{8C34AEE3-A544-4F3B-9574-AAE75A7A3454}" type="parTrans" cxnId="{2E117699-A9FF-4A23-BFED-9D02F90EDC21}">
      <dgm:prSet/>
      <dgm:spPr/>
      <dgm:t>
        <a:bodyPr/>
        <a:lstStyle/>
        <a:p>
          <a:endParaRPr lang="en-US"/>
        </a:p>
      </dgm:t>
    </dgm:pt>
    <dgm:pt modelId="{EDB2E439-56EF-446D-BE80-79AD094A466C}" type="sibTrans" cxnId="{2E117699-A9FF-4A23-BFED-9D02F90EDC21}">
      <dgm:prSet/>
      <dgm:spPr/>
      <dgm:t>
        <a:bodyPr/>
        <a:lstStyle/>
        <a:p>
          <a:endParaRPr lang="en-US"/>
        </a:p>
      </dgm:t>
    </dgm:pt>
    <dgm:pt modelId="{1FB184FF-3901-46A2-BD14-C25630660913}" type="pres">
      <dgm:prSet presAssocID="{F9FBB6CB-5117-49F6-A20E-3A075C06D45B}" presName="cycle" presStyleCnt="0">
        <dgm:presLayoutVars>
          <dgm:dir/>
          <dgm:resizeHandles val="exact"/>
        </dgm:presLayoutVars>
      </dgm:prSet>
      <dgm:spPr/>
    </dgm:pt>
    <dgm:pt modelId="{F2E15DE0-13C0-46FB-A1FE-EA92704E23FE}" type="pres">
      <dgm:prSet presAssocID="{30A00052-E913-43BE-820F-6669E0ABCB26}" presName="node" presStyleLbl="node1" presStyleIdx="0" presStyleCnt="4" custRadScaleRad="136908" custRadScaleInc="122164">
        <dgm:presLayoutVars>
          <dgm:bulletEnabled val="1"/>
        </dgm:presLayoutVars>
      </dgm:prSet>
      <dgm:spPr/>
    </dgm:pt>
    <dgm:pt modelId="{9FB86384-07B6-40E2-93A5-1498FFD541CC}" type="pres">
      <dgm:prSet presAssocID="{20A1BFAD-64F1-4E13-81F9-3B9C0BBA16F4}" presName="sibTrans" presStyleLbl="sibTrans2D1" presStyleIdx="0" presStyleCnt="4"/>
      <dgm:spPr/>
    </dgm:pt>
    <dgm:pt modelId="{59C79698-0BDA-4554-896F-95D0F0E52A1D}" type="pres">
      <dgm:prSet presAssocID="{20A1BFAD-64F1-4E13-81F9-3B9C0BBA16F4}" presName="connectorText" presStyleLbl="sibTrans2D1" presStyleIdx="0" presStyleCnt="4"/>
      <dgm:spPr/>
    </dgm:pt>
    <dgm:pt modelId="{56F0C125-6376-4AF8-B17E-4AE20B3295CE}" type="pres">
      <dgm:prSet presAssocID="{AD99E6C7-48FD-4D69-BC61-F696035AF867}" presName="node" presStyleLbl="node1" presStyleIdx="1" presStyleCnt="4" custRadScaleRad="153163" custRadScaleInc="62989">
        <dgm:presLayoutVars>
          <dgm:bulletEnabled val="1"/>
        </dgm:presLayoutVars>
      </dgm:prSet>
      <dgm:spPr/>
    </dgm:pt>
    <dgm:pt modelId="{5D76FF1E-651F-4BC6-ABD1-01650818AD0E}" type="pres">
      <dgm:prSet presAssocID="{CAB9F8FE-7EBD-4F23-A906-4B5803414743}" presName="sibTrans" presStyleLbl="sibTrans2D1" presStyleIdx="1" presStyleCnt="4" custScaleX="38325" custLinFactNeighborX="54343" custLinFactNeighborY="-19162"/>
      <dgm:spPr/>
    </dgm:pt>
    <dgm:pt modelId="{3BC142A0-0671-4FD1-800D-E2BD4D0303F6}" type="pres">
      <dgm:prSet presAssocID="{CAB9F8FE-7EBD-4F23-A906-4B5803414743}" presName="connectorText" presStyleLbl="sibTrans2D1" presStyleIdx="1" presStyleCnt="4"/>
      <dgm:spPr/>
    </dgm:pt>
    <dgm:pt modelId="{639BAA5C-9B1F-4657-8535-760160836A25}" type="pres">
      <dgm:prSet presAssocID="{1FDFF881-B963-4363-A07D-143CBB496584}" presName="node" presStyleLbl="node1" presStyleIdx="2" presStyleCnt="4" custRadScaleRad="199936" custRadScaleInc="205063">
        <dgm:presLayoutVars>
          <dgm:bulletEnabled val="1"/>
        </dgm:presLayoutVars>
      </dgm:prSet>
      <dgm:spPr/>
    </dgm:pt>
    <dgm:pt modelId="{88AEF51F-C7E0-4C46-B74E-5B4B749C4767}" type="pres">
      <dgm:prSet presAssocID="{A97E2C74-2267-47CC-9AE6-1415E48B5A13}" presName="sibTrans" presStyleLbl="sibTrans2D1" presStyleIdx="2" presStyleCnt="4" custScaleX="113667" custScaleY="80867" custLinFactNeighborX="-6900" custLinFactNeighborY="-17622"/>
      <dgm:spPr/>
    </dgm:pt>
    <dgm:pt modelId="{E0ADC9DB-11ED-4D83-B1A9-D01319D99CB7}" type="pres">
      <dgm:prSet presAssocID="{A97E2C74-2267-47CC-9AE6-1415E48B5A13}" presName="connectorText" presStyleLbl="sibTrans2D1" presStyleIdx="2" presStyleCnt="4"/>
      <dgm:spPr/>
    </dgm:pt>
    <dgm:pt modelId="{1E8118BC-C120-4272-B9A4-96AE016DDCB4}" type="pres">
      <dgm:prSet presAssocID="{9CF0A119-D9FC-49B1-A86A-3A796C5B48E6}" presName="node" presStyleLbl="node1" presStyleIdx="3" presStyleCnt="4" custRadScaleRad="37591" custRadScaleInc="40097">
        <dgm:presLayoutVars>
          <dgm:bulletEnabled val="1"/>
        </dgm:presLayoutVars>
      </dgm:prSet>
      <dgm:spPr/>
    </dgm:pt>
    <dgm:pt modelId="{DC42C79C-1315-4827-B5A6-AC115C4E75E6}" type="pres">
      <dgm:prSet presAssocID="{EDB2E439-56EF-446D-BE80-79AD094A466C}" presName="sibTrans" presStyleLbl="sibTrans2D1" presStyleIdx="3" presStyleCnt="4"/>
      <dgm:spPr/>
    </dgm:pt>
    <dgm:pt modelId="{8EEEC307-738D-4998-80C1-76959ECB6CB6}" type="pres">
      <dgm:prSet presAssocID="{EDB2E439-56EF-446D-BE80-79AD094A466C}" presName="connectorText" presStyleLbl="sibTrans2D1" presStyleIdx="3" presStyleCnt="4"/>
      <dgm:spPr/>
    </dgm:pt>
  </dgm:ptLst>
  <dgm:cxnLst>
    <dgm:cxn modelId="{29531900-3BE7-4B13-BE72-549A835F7478}" type="presOf" srcId="{9CF0A119-D9FC-49B1-A86A-3A796C5B48E6}" destId="{1E8118BC-C120-4272-B9A4-96AE016DDCB4}" srcOrd="0" destOrd="0" presId="urn:microsoft.com/office/officeart/2005/8/layout/cycle2"/>
    <dgm:cxn modelId="{A247790F-6AE4-44A6-AB3E-BD1B634DEA6D}" type="presOf" srcId="{AD99E6C7-48FD-4D69-BC61-F696035AF867}" destId="{56F0C125-6376-4AF8-B17E-4AE20B3295CE}" srcOrd="0" destOrd="0" presId="urn:microsoft.com/office/officeart/2005/8/layout/cycle2"/>
    <dgm:cxn modelId="{4BB1962F-BD9A-412F-8178-C0D9B6849A33}" type="presOf" srcId="{A97E2C74-2267-47CC-9AE6-1415E48B5A13}" destId="{E0ADC9DB-11ED-4D83-B1A9-D01319D99CB7}" srcOrd="1" destOrd="0" presId="urn:microsoft.com/office/officeart/2005/8/layout/cycle2"/>
    <dgm:cxn modelId="{ECF01333-A47C-4DB8-B289-0D6A101B10E5}" type="presOf" srcId="{30A00052-E913-43BE-820F-6669E0ABCB26}" destId="{F2E15DE0-13C0-46FB-A1FE-EA92704E23FE}" srcOrd="0" destOrd="0" presId="urn:microsoft.com/office/officeart/2005/8/layout/cycle2"/>
    <dgm:cxn modelId="{EE4D373A-9203-442F-B038-5447A6A93280}" type="presOf" srcId="{EDB2E439-56EF-446D-BE80-79AD094A466C}" destId="{8EEEC307-738D-4998-80C1-76959ECB6CB6}" srcOrd="1" destOrd="0" presId="urn:microsoft.com/office/officeart/2005/8/layout/cycle2"/>
    <dgm:cxn modelId="{54D8745B-0BBF-46D2-B338-B89A28B051BF}" srcId="{F9FBB6CB-5117-49F6-A20E-3A075C06D45B}" destId="{1FDFF881-B963-4363-A07D-143CBB496584}" srcOrd="2" destOrd="0" parTransId="{4E2FD28B-BC74-4757-88C8-3280B28A03C2}" sibTransId="{A97E2C74-2267-47CC-9AE6-1415E48B5A13}"/>
    <dgm:cxn modelId="{EFDC6652-4E3B-4BAC-8F5C-ABEB4458DF93}" type="presOf" srcId="{EDB2E439-56EF-446D-BE80-79AD094A466C}" destId="{DC42C79C-1315-4827-B5A6-AC115C4E75E6}" srcOrd="0" destOrd="0" presId="urn:microsoft.com/office/officeart/2005/8/layout/cycle2"/>
    <dgm:cxn modelId="{5066D957-1150-436F-A48A-ED71966052D5}" type="presOf" srcId="{A97E2C74-2267-47CC-9AE6-1415E48B5A13}" destId="{88AEF51F-C7E0-4C46-B74E-5B4B749C4767}" srcOrd="0" destOrd="0" presId="urn:microsoft.com/office/officeart/2005/8/layout/cycle2"/>
    <dgm:cxn modelId="{9BF17096-F614-44A2-BEFA-53891B257504}" srcId="{F9FBB6CB-5117-49F6-A20E-3A075C06D45B}" destId="{30A00052-E913-43BE-820F-6669E0ABCB26}" srcOrd="0" destOrd="0" parTransId="{902B659A-9027-4F56-85A2-691CC69D5F24}" sibTransId="{20A1BFAD-64F1-4E13-81F9-3B9C0BBA16F4}"/>
    <dgm:cxn modelId="{2E117699-A9FF-4A23-BFED-9D02F90EDC21}" srcId="{F9FBB6CB-5117-49F6-A20E-3A075C06D45B}" destId="{9CF0A119-D9FC-49B1-A86A-3A796C5B48E6}" srcOrd="3" destOrd="0" parTransId="{8C34AEE3-A544-4F3B-9574-AAE75A7A3454}" sibTransId="{EDB2E439-56EF-446D-BE80-79AD094A466C}"/>
    <dgm:cxn modelId="{969F259B-A3A6-4C46-A322-E7CF2AE910AE}" type="presOf" srcId="{CAB9F8FE-7EBD-4F23-A906-4B5803414743}" destId="{3BC142A0-0671-4FD1-800D-E2BD4D0303F6}" srcOrd="1" destOrd="0" presId="urn:microsoft.com/office/officeart/2005/8/layout/cycle2"/>
    <dgm:cxn modelId="{A08703B9-BEE0-4B50-9A1A-90505DD922DE}" type="presOf" srcId="{CAB9F8FE-7EBD-4F23-A906-4B5803414743}" destId="{5D76FF1E-651F-4BC6-ABD1-01650818AD0E}" srcOrd="0" destOrd="0" presId="urn:microsoft.com/office/officeart/2005/8/layout/cycle2"/>
    <dgm:cxn modelId="{763D83CA-D2BE-41C4-A213-7C8267D3A88B}" type="presOf" srcId="{F9FBB6CB-5117-49F6-A20E-3A075C06D45B}" destId="{1FB184FF-3901-46A2-BD14-C25630660913}" srcOrd="0" destOrd="0" presId="urn:microsoft.com/office/officeart/2005/8/layout/cycle2"/>
    <dgm:cxn modelId="{80FC7EDA-AAEF-4989-AB90-7D432A30FD6B}" srcId="{F9FBB6CB-5117-49F6-A20E-3A075C06D45B}" destId="{AD99E6C7-48FD-4D69-BC61-F696035AF867}" srcOrd="1" destOrd="0" parTransId="{EE1ADD7A-0106-4548-A49F-73A746418CD5}" sibTransId="{CAB9F8FE-7EBD-4F23-A906-4B5803414743}"/>
    <dgm:cxn modelId="{37DAF5EE-78E2-4000-A490-A151900F5693}" type="presOf" srcId="{20A1BFAD-64F1-4E13-81F9-3B9C0BBA16F4}" destId="{9FB86384-07B6-40E2-93A5-1498FFD541CC}" srcOrd="0" destOrd="0" presId="urn:microsoft.com/office/officeart/2005/8/layout/cycle2"/>
    <dgm:cxn modelId="{975C31F0-C6B2-40CB-876D-039245B19BFD}" type="presOf" srcId="{20A1BFAD-64F1-4E13-81F9-3B9C0BBA16F4}" destId="{59C79698-0BDA-4554-896F-95D0F0E52A1D}" srcOrd="1" destOrd="0" presId="urn:microsoft.com/office/officeart/2005/8/layout/cycle2"/>
    <dgm:cxn modelId="{AFE560FA-671F-4665-B5E1-2A90CB37811F}" type="presOf" srcId="{1FDFF881-B963-4363-A07D-143CBB496584}" destId="{639BAA5C-9B1F-4657-8535-760160836A25}" srcOrd="0" destOrd="0" presId="urn:microsoft.com/office/officeart/2005/8/layout/cycle2"/>
    <dgm:cxn modelId="{C8741F8D-79DE-4ED0-A996-2198139E9D5B}" type="presParOf" srcId="{1FB184FF-3901-46A2-BD14-C25630660913}" destId="{F2E15DE0-13C0-46FB-A1FE-EA92704E23FE}" srcOrd="0" destOrd="0" presId="urn:microsoft.com/office/officeart/2005/8/layout/cycle2"/>
    <dgm:cxn modelId="{93812BB3-1A15-4C39-B784-981B54FF69D0}" type="presParOf" srcId="{1FB184FF-3901-46A2-BD14-C25630660913}" destId="{9FB86384-07B6-40E2-93A5-1498FFD541CC}" srcOrd="1" destOrd="0" presId="urn:microsoft.com/office/officeart/2005/8/layout/cycle2"/>
    <dgm:cxn modelId="{D26BBE80-8E51-4E31-A9D3-015A7650E33C}" type="presParOf" srcId="{9FB86384-07B6-40E2-93A5-1498FFD541CC}" destId="{59C79698-0BDA-4554-896F-95D0F0E52A1D}" srcOrd="0" destOrd="0" presId="urn:microsoft.com/office/officeart/2005/8/layout/cycle2"/>
    <dgm:cxn modelId="{FEC1A961-F4B9-4647-9D58-A68D5C78C034}" type="presParOf" srcId="{1FB184FF-3901-46A2-BD14-C25630660913}" destId="{56F0C125-6376-4AF8-B17E-4AE20B3295CE}" srcOrd="2" destOrd="0" presId="urn:microsoft.com/office/officeart/2005/8/layout/cycle2"/>
    <dgm:cxn modelId="{012D7459-6E67-4BDD-8A17-8D45B2E9F974}" type="presParOf" srcId="{1FB184FF-3901-46A2-BD14-C25630660913}" destId="{5D76FF1E-651F-4BC6-ABD1-01650818AD0E}" srcOrd="3" destOrd="0" presId="urn:microsoft.com/office/officeart/2005/8/layout/cycle2"/>
    <dgm:cxn modelId="{B9C2ABDC-DFE6-4F6A-96AD-2CE2129EB7C7}" type="presParOf" srcId="{5D76FF1E-651F-4BC6-ABD1-01650818AD0E}" destId="{3BC142A0-0671-4FD1-800D-E2BD4D0303F6}" srcOrd="0" destOrd="0" presId="urn:microsoft.com/office/officeart/2005/8/layout/cycle2"/>
    <dgm:cxn modelId="{406FC17B-4508-4BA1-8F1C-976A5836000A}" type="presParOf" srcId="{1FB184FF-3901-46A2-BD14-C25630660913}" destId="{639BAA5C-9B1F-4657-8535-760160836A25}" srcOrd="4" destOrd="0" presId="urn:microsoft.com/office/officeart/2005/8/layout/cycle2"/>
    <dgm:cxn modelId="{7BD397BA-0132-466A-AB41-C55678F96C1B}" type="presParOf" srcId="{1FB184FF-3901-46A2-BD14-C25630660913}" destId="{88AEF51F-C7E0-4C46-B74E-5B4B749C4767}" srcOrd="5" destOrd="0" presId="urn:microsoft.com/office/officeart/2005/8/layout/cycle2"/>
    <dgm:cxn modelId="{69FA5D92-AF7E-49E5-89FA-12F2110C06EC}" type="presParOf" srcId="{88AEF51F-C7E0-4C46-B74E-5B4B749C4767}" destId="{E0ADC9DB-11ED-4D83-B1A9-D01319D99CB7}" srcOrd="0" destOrd="0" presId="urn:microsoft.com/office/officeart/2005/8/layout/cycle2"/>
    <dgm:cxn modelId="{F4840C6A-7939-4142-9A09-0D7B3D3DF820}" type="presParOf" srcId="{1FB184FF-3901-46A2-BD14-C25630660913}" destId="{1E8118BC-C120-4272-B9A4-96AE016DDCB4}" srcOrd="6" destOrd="0" presId="urn:microsoft.com/office/officeart/2005/8/layout/cycle2"/>
    <dgm:cxn modelId="{84A48AA1-57CC-4E24-B179-850C876C77C7}" type="presParOf" srcId="{1FB184FF-3901-46A2-BD14-C25630660913}" destId="{DC42C79C-1315-4827-B5A6-AC115C4E75E6}" srcOrd="7" destOrd="0" presId="urn:microsoft.com/office/officeart/2005/8/layout/cycle2"/>
    <dgm:cxn modelId="{4D8D7383-828D-4BDD-907C-EEE3019F048B}" type="presParOf" srcId="{DC42C79C-1315-4827-B5A6-AC115C4E75E6}" destId="{8EEEC307-738D-4998-80C1-76959ECB6CB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5DE0-13C0-46FB-A1FE-EA92704E23FE}">
      <dsp:nvSpPr>
        <dsp:cNvPr id="0" name=""/>
        <dsp:cNvSpPr/>
      </dsp:nvSpPr>
      <dsp:spPr>
        <a:xfrm>
          <a:off x="5318742" y="285661"/>
          <a:ext cx="1252244" cy="1252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Lai </a:t>
          </a:r>
          <a:r>
            <a:rPr lang="en-GB" sz="1900" kern="1200" dirty="0" err="1"/>
            <a:t>ghép</a:t>
          </a:r>
          <a:r>
            <a:rPr lang="en-GB" sz="1900" kern="1200" dirty="0"/>
            <a:t>, </a:t>
          </a:r>
          <a:r>
            <a:rPr lang="en-GB" sz="1900" kern="1200" dirty="0" err="1"/>
            <a:t>đột</a:t>
          </a:r>
          <a:r>
            <a:rPr lang="en-GB" sz="1900" kern="1200" dirty="0"/>
            <a:t> </a:t>
          </a:r>
          <a:r>
            <a:rPr lang="en-GB" sz="1900" kern="1200" dirty="0" err="1"/>
            <a:t>biến</a:t>
          </a:r>
          <a:endParaRPr lang="en-US" sz="1900" kern="1200" dirty="0"/>
        </a:p>
      </dsp:txBody>
      <dsp:txXfrm>
        <a:off x="5502129" y="469048"/>
        <a:ext cx="885470" cy="885470"/>
      </dsp:txXfrm>
    </dsp:sp>
    <dsp:sp modelId="{9FB86384-07B6-40E2-93A5-1498FFD541CC}">
      <dsp:nvSpPr>
        <dsp:cNvPr id="0" name=""/>
        <dsp:cNvSpPr/>
      </dsp:nvSpPr>
      <dsp:spPr>
        <a:xfrm rot="4888326">
          <a:off x="5886273" y="1695865"/>
          <a:ext cx="415699" cy="422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939381" y="1718725"/>
        <a:ext cx="290989" cy="253580"/>
      </dsp:txXfrm>
    </dsp:sp>
    <dsp:sp modelId="{56F0C125-6376-4AF8-B17E-4AE20B3295CE}">
      <dsp:nvSpPr>
        <dsp:cNvPr id="0" name=""/>
        <dsp:cNvSpPr/>
      </dsp:nvSpPr>
      <dsp:spPr>
        <a:xfrm>
          <a:off x="5620749" y="2299727"/>
          <a:ext cx="1252244" cy="1252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err="1"/>
            <a:t>Chọn</a:t>
          </a:r>
          <a:r>
            <a:rPr lang="en-GB" sz="1900" kern="1200" dirty="0"/>
            <a:t> </a:t>
          </a:r>
          <a:r>
            <a:rPr lang="en-GB" sz="1900" kern="1200" dirty="0" err="1"/>
            <a:t>lọc</a:t>
          </a:r>
          <a:endParaRPr lang="en-US" sz="1900" kern="1200" dirty="0"/>
        </a:p>
      </dsp:txBody>
      <dsp:txXfrm>
        <a:off x="5804136" y="2483114"/>
        <a:ext cx="885470" cy="885470"/>
      </dsp:txXfrm>
    </dsp:sp>
    <dsp:sp modelId="{5D76FF1E-651F-4BC6-ABD1-01650818AD0E}">
      <dsp:nvSpPr>
        <dsp:cNvPr id="0" name=""/>
        <dsp:cNvSpPr/>
      </dsp:nvSpPr>
      <dsp:spPr>
        <a:xfrm rot="11613323">
          <a:off x="4689239" y="2108334"/>
          <a:ext cx="676248" cy="422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814263" y="2207719"/>
        <a:ext cx="549458" cy="253580"/>
      </dsp:txXfrm>
    </dsp:sp>
    <dsp:sp modelId="{639BAA5C-9B1F-4657-8535-760160836A25}">
      <dsp:nvSpPr>
        <dsp:cNvPr id="0" name=""/>
        <dsp:cNvSpPr/>
      </dsp:nvSpPr>
      <dsp:spPr>
        <a:xfrm>
          <a:off x="1166862" y="1225889"/>
          <a:ext cx="1252244" cy="1252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err="1"/>
            <a:t>Khởi</a:t>
          </a:r>
          <a:r>
            <a:rPr lang="en-GB" sz="1900" kern="1200" dirty="0"/>
            <a:t> </a:t>
          </a:r>
          <a:r>
            <a:rPr lang="en-GB" sz="1900" kern="1200" dirty="0" err="1"/>
            <a:t>tạo</a:t>
          </a:r>
          <a:endParaRPr lang="en-US" sz="1900" kern="1200" dirty="0"/>
        </a:p>
      </dsp:txBody>
      <dsp:txXfrm>
        <a:off x="1350249" y="1409276"/>
        <a:ext cx="885470" cy="885470"/>
      </dsp:txXfrm>
    </dsp:sp>
    <dsp:sp modelId="{88AEF51F-C7E0-4C46-B74E-5B4B749C4767}">
      <dsp:nvSpPr>
        <dsp:cNvPr id="0" name=""/>
        <dsp:cNvSpPr/>
      </dsp:nvSpPr>
      <dsp:spPr>
        <a:xfrm rot="21522572">
          <a:off x="2556027" y="1582369"/>
          <a:ext cx="561438" cy="3417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56040" y="1651878"/>
        <a:ext cx="458907" cy="205062"/>
      </dsp:txXfrm>
    </dsp:sp>
    <dsp:sp modelId="{1E8118BC-C120-4272-B9A4-96AE016DDCB4}">
      <dsp:nvSpPr>
        <dsp:cNvPr id="0" name=""/>
        <dsp:cNvSpPr/>
      </dsp:nvSpPr>
      <dsp:spPr>
        <a:xfrm>
          <a:off x="3350501" y="1176698"/>
          <a:ext cx="1252244" cy="12522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Local Search</a:t>
          </a:r>
          <a:endParaRPr lang="en-US" sz="1900" kern="1200" dirty="0"/>
        </a:p>
      </dsp:txBody>
      <dsp:txXfrm>
        <a:off x="3533888" y="1360085"/>
        <a:ext cx="885470" cy="885470"/>
      </dsp:txXfrm>
    </dsp:sp>
    <dsp:sp modelId="{DC42C79C-1315-4827-B5A6-AC115C4E75E6}">
      <dsp:nvSpPr>
        <dsp:cNvPr id="0" name=""/>
        <dsp:cNvSpPr/>
      </dsp:nvSpPr>
      <dsp:spPr>
        <a:xfrm rot="20138603">
          <a:off x="4707634" y="1151605"/>
          <a:ext cx="481395" cy="422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713276" y="1262276"/>
        <a:ext cx="354605" cy="25358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7/20/2022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8"/>
            <a:ext cx="27432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7/20/2022</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7/20/2022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7/20/2022</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pPr/>
              <a:t>7/20/2022</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7/20/2022</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7/20/2022</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7"/>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7/20/2022</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7"/>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9" y="2461848"/>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7FF30E-76C3-7699-FDD9-F9222C1394A1}"/>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C0BE9159-5B94-2343-D9E4-39B1C78E94C9}"/>
              </a:ext>
            </a:extLst>
          </p:cNvPr>
          <p:cNvSpPr>
            <a:spLocks noGrp="1"/>
          </p:cNvSpPr>
          <p:nvPr>
            <p:ph type="title"/>
          </p:nvPr>
        </p:nvSpPr>
        <p:spPr/>
        <p:txBody>
          <a:bodyPr/>
          <a:lstStyle/>
          <a:p>
            <a:r>
              <a:rPr lang="en-GB" dirty="0"/>
              <a:t>1. </a:t>
            </a:r>
            <a:r>
              <a:rPr lang="en-GB" dirty="0" err="1"/>
              <a:t>Giải</a:t>
            </a:r>
            <a:r>
              <a:rPr lang="en-GB" dirty="0"/>
              <a:t> </a:t>
            </a:r>
            <a:r>
              <a:rPr lang="en-GB" dirty="0" err="1"/>
              <a:t>thuật</a:t>
            </a:r>
            <a:r>
              <a:rPr lang="en-GB" dirty="0"/>
              <a:t> </a:t>
            </a:r>
            <a:r>
              <a:rPr lang="en-GB" dirty="0" err="1"/>
              <a:t>nhánh</a:t>
            </a:r>
            <a:r>
              <a:rPr lang="en-GB" dirty="0"/>
              <a:t> </a:t>
            </a:r>
            <a:r>
              <a:rPr lang="en-GB" dirty="0" err="1"/>
              <a:t>cận</a:t>
            </a:r>
            <a:endParaRPr lang="en-US" dirty="0"/>
          </a:p>
        </p:txBody>
      </p:sp>
      <p:sp>
        <p:nvSpPr>
          <p:cNvPr id="4" name="Content Placeholder 3">
            <a:extLst>
              <a:ext uri="{FF2B5EF4-FFF2-40B4-BE49-F238E27FC236}">
                <a16:creationId xmlns:a16="http://schemas.microsoft.com/office/drawing/2014/main" id="{AEC34B95-695E-A8E4-CD7F-46ADB6377606}"/>
              </a:ext>
            </a:extLst>
          </p:cNvPr>
          <p:cNvSpPr>
            <a:spLocks noGrp="1"/>
          </p:cNvSpPr>
          <p:nvPr>
            <p:ph sz="quarter" idx="13"/>
          </p:nvPr>
        </p:nvSpPr>
        <p:spPr/>
        <p:txBody>
          <a:bodyPr/>
          <a:lstStyle/>
          <a:p>
            <a:pPr marL="0" indent="0">
              <a:buNone/>
            </a:pPr>
            <a:r>
              <a:rPr lang="en-GB" b="1" u="sng" dirty="0" err="1"/>
              <a:t>Cắt</a:t>
            </a:r>
            <a:r>
              <a:rPr lang="en-GB" b="1" u="sng" dirty="0"/>
              <a:t> </a:t>
            </a:r>
            <a:r>
              <a:rPr lang="en-GB" b="1" u="sng" dirty="0" err="1"/>
              <a:t>giảm</a:t>
            </a:r>
            <a:r>
              <a:rPr lang="en-GB" b="1" u="sng" dirty="0"/>
              <a:t> </a:t>
            </a:r>
            <a:r>
              <a:rPr lang="en-GB" b="1" u="sng" dirty="0" err="1"/>
              <a:t>không</a:t>
            </a:r>
            <a:r>
              <a:rPr lang="en-GB" b="1" u="sng" dirty="0"/>
              <a:t> </a:t>
            </a:r>
            <a:r>
              <a:rPr lang="en-GB" b="1" u="sng" dirty="0" err="1"/>
              <a:t>gian</a:t>
            </a:r>
            <a:r>
              <a:rPr lang="en-GB" b="1" u="sng" dirty="0"/>
              <a:t> </a:t>
            </a:r>
            <a:r>
              <a:rPr lang="en-GB" b="1" u="sng" dirty="0" err="1"/>
              <a:t>tìm</a:t>
            </a:r>
            <a:r>
              <a:rPr lang="en-GB" b="1" u="sng" dirty="0"/>
              <a:t> </a:t>
            </a:r>
            <a:r>
              <a:rPr lang="en-GB" b="1" u="sng" dirty="0" err="1"/>
              <a:t>kiếm</a:t>
            </a:r>
            <a:r>
              <a:rPr lang="en-GB" b="1" u="sng" dirty="0"/>
              <a:t> :</a:t>
            </a:r>
          </a:p>
          <a:p>
            <a:pPr marL="0" indent="0">
              <a:buNone/>
            </a:pPr>
            <a:r>
              <a:rPr lang="en-GB" dirty="0"/>
              <a:t>Ta </a:t>
            </a:r>
            <a:r>
              <a:rPr lang="en-GB" dirty="0" err="1"/>
              <a:t>giải</a:t>
            </a:r>
            <a:r>
              <a:rPr lang="en-GB" dirty="0"/>
              <a:t> </a:t>
            </a:r>
            <a:r>
              <a:rPr lang="en-GB" dirty="0" err="1"/>
              <a:t>bài</a:t>
            </a:r>
            <a:r>
              <a:rPr lang="en-GB" dirty="0"/>
              <a:t> </a:t>
            </a:r>
            <a:r>
              <a:rPr lang="en-GB" dirty="0" err="1"/>
              <a:t>toán</a:t>
            </a:r>
            <a:r>
              <a:rPr lang="en-GB" dirty="0"/>
              <a:t> </a:t>
            </a:r>
            <a:r>
              <a:rPr lang="en-GB" dirty="0" err="1"/>
              <a:t>bằng</a:t>
            </a:r>
            <a:r>
              <a:rPr lang="en-GB" dirty="0"/>
              <a:t> </a:t>
            </a:r>
            <a:r>
              <a:rPr lang="en-GB" dirty="0" err="1"/>
              <a:t>cách</a:t>
            </a:r>
            <a:r>
              <a:rPr lang="en-GB" dirty="0"/>
              <a:t> </a:t>
            </a:r>
            <a:r>
              <a:rPr lang="en-GB" dirty="0" err="1"/>
              <a:t>lập</a:t>
            </a:r>
            <a:r>
              <a:rPr lang="en-GB" dirty="0"/>
              <a:t> </a:t>
            </a:r>
            <a:r>
              <a:rPr lang="en-GB" dirty="0" err="1"/>
              <a:t>lịch</a:t>
            </a:r>
            <a:r>
              <a:rPr lang="en-GB" dirty="0"/>
              <a:t> </a:t>
            </a:r>
            <a:r>
              <a:rPr lang="en-GB" dirty="0" err="1"/>
              <a:t>cho</a:t>
            </a:r>
            <a:r>
              <a:rPr lang="en-GB" dirty="0"/>
              <a:t> N </a:t>
            </a:r>
            <a:r>
              <a:rPr lang="en-GB" dirty="0" err="1"/>
              <a:t>người</a:t>
            </a:r>
            <a:r>
              <a:rPr lang="en-GB" dirty="0"/>
              <a:t> </a:t>
            </a:r>
            <a:r>
              <a:rPr lang="en-GB" dirty="0" err="1"/>
              <a:t>lần</a:t>
            </a:r>
            <a:r>
              <a:rPr lang="en-GB" dirty="0"/>
              <a:t> </a:t>
            </a:r>
            <a:r>
              <a:rPr lang="en-GB" dirty="0" err="1"/>
              <a:t>lượt</a:t>
            </a:r>
            <a:r>
              <a:rPr lang="en-GB" dirty="0"/>
              <a:t> </a:t>
            </a:r>
            <a:r>
              <a:rPr lang="en-GB" dirty="0" err="1"/>
              <a:t>mỗi</a:t>
            </a:r>
            <a:r>
              <a:rPr lang="en-GB" dirty="0"/>
              <a:t> </a:t>
            </a:r>
            <a:r>
              <a:rPr lang="en-GB" dirty="0" err="1"/>
              <a:t>ngày</a:t>
            </a:r>
            <a:r>
              <a:rPr lang="en-GB" dirty="0"/>
              <a:t>. </a:t>
            </a:r>
          </a:p>
          <a:p>
            <a:pPr marL="0" indent="0">
              <a:buNone/>
            </a:pPr>
            <a:r>
              <a:rPr lang="en-GB" dirty="0"/>
              <a:t>1) </a:t>
            </a:r>
            <a:r>
              <a:rPr lang="vi-VN" dirty="0"/>
              <a:t>Xét điều kiện: Mỗi ca trong mỗi ngày có ít nhất a nhân viên và nhiều nhất b nhân viên</a:t>
            </a:r>
          </a:p>
          <a:p>
            <a:pPr marL="0" indent="0">
              <a:buNone/>
            </a:pPr>
            <a:r>
              <a:rPr lang="vi-VN" dirty="0"/>
              <a:t>Nếu trong 1 lời giải thỏa mãn các ràng buộc mà có 1 ca có nhiều hơn a nhân viên, giả sử ca đó có c nhân viên (c &gt; a) thì ta có thể cho (c – a) nhân viên bất kì trong ca đó nghỉ và lời giải thu được vẫn thỏa mãn các ràng buộc</a:t>
            </a:r>
          </a:p>
          <a:p>
            <a:pPr marL="0" indent="0">
              <a:buNone/>
            </a:pPr>
            <a:r>
              <a:rPr lang="vi-VN" dirty="0"/>
              <a:t>Điều kiện mới: Mỗi ca trong ngày có đúng a nhân viên</a:t>
            </a:r>
          </a:p>
          <a:p>
            <a:pPr marL="0" indent="0">
              <a:buNone/>
            </a:pPr>
            <a:endParaRPr lang="en-GB" dirty="0"/>
          </a:p>
        </p:txBody>
      </p:sp>
    </p:spTree>
    <p:extLst>
      <p:ext uri="{BB962C8B-B14F-4D97-AF65-F5344CB8AC3E}">
        <p14:creationId xmlns:p14="http://schemas.microsoft.com/office/powerpoint/2010/main" val="38025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22787E-07CC-A359-3A21-4AA7F1C22677}"/>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4C4E8F58-41F6-8B00-D046-F4438D960241}"/>
              </a:ext>
            </a:extLst>
          </p:cNvPr>
          <p:cNvSpPr>
            <a:spLocks noGrp="1"/>
          </p:cNvSpPr>
          <p:nvPr>
            <p:ph type="title"/>
          </p:nvPr>
        </p:nvSpPr>
        <p:spPr/>
        <p:txBody>
          <a:bodyPr/>
          <a:lstStyle/>
          <a:p>
            <a:r>
              <a:rPr lang="en-GB" dirty="0"/>
              <a:t>1. </a:t>
            </a:r>
            <a:r>
              <a:rPr lang="en-GB" dirty="0" err="1"/>
              <a:t>Giải</a:t>
            </a:r>
            <a:r>
              <a:rPr lang="en-GB" dirty="0"/>
              <a:t> </a:t>
            </a:r>
            <a:r>
              <a:rPr lang="en-GB" dirty="0" err="1"/>
              <a:t>thuật</a:t>
            </a:r>
            <a:r>
              <a:rPr lang="en-GB" dirty="0"/>
              <a:t> </a:t>
            </a:r>
            <a:r>
              <a:rPr lang="en-GB" dirty="0" err="1"/>
              <a:t>nhánh</a:t>
            </a:r>
            <a:r>
              <a:rPr lang="en-GB" dirty="0"/>
              <a:t> </a:t>
            </a:r>
            <a:r>
              <a:rPr lang="en-GB" dirty="0" err="1"/>
              <a:t>cận</a:t>
            </a:r>
            <a:endParaRPr lang="en-US" dirty="0"/>
          </a:p>
        </p:txBody>
      </p:sp>
      <p:sp>
        <p:nvSpPr>
          <p:cNvPr id="4" name="Content Placeholder 3">
            <a:extLst>
              <a:ext uri="{FF2B5EF4-FFF2-40B4-BE49-F238E27FC236}">
                <a16:creationId xmlns:a16="http://schemas.microsoft.com/office/drawing/2014/main" id="{20F10A2A-9540-2257-71BD-66F730D5A857}"/>
              </a:ext>
            </a:extLst>
          </p:cNvPr>
          <p:cNvSpPr>
            <a:spLocks noGrp="1"/>
          </p:cNvSpPr>
          <p:nvPr>
            <p:ph sz="quarter" idx="13"/>
          </p:nvPr>
        </p:nvSpPr>
        <p:spPr/>
        <p:txBody>
          <a:bodyPr/>
          <a:lstStyle/>
          <a:p>
            <a:pPr marL="0" indent="0">
              <a:buNone/>
            </a:pPr>
            <a:r>
              <a:rPr lang="en-GB" dirty="0"/>
              <a:t>2) Ta </a:t>
            </a:r>
            <a:r>
              <a:rPr lang="en-GB" dirty="0" err="1"/>
              <a:t>cũng</a:t>
            </a:r>
            <a:r>
              <a:rPr lang="en-GB" dirty="0"/>
              <a:t> </a:t>
            </a:r>
            <a:r>
              <a:rPr lang="en-GB" dirty="0" err="1"/>
              <a:t>nhận</a:t>
            </a:r>
            <a:r>
              <a:rPr lang="en-GB" dirty="0"/>
              <a:t> </a:t>
            </a:r>
            <a:r>
              <a:rPr lang="en-GB" dirty="0" err="1"/>
              <a:t>thấy</a:t>
            </a:r>
            <a:r>
              <a:rPr lang="en-GB" dirty="0"/>
              <a:t> </a:t>
            </a:r>
            <a:r>
              <a:rPr lang="en-GB" dirty="0" err="1"/>
              <a:t>rằng</a:t>
            </a:r>
            <a:r>
              <a:rPr lang="en-GB" dirty="0"/>
              <a:t>, </a:t>
            </a:r>
            <a:r>
              <a:rPr lang="en-GB" dirty="0" err="1"/>
              <a:t>khi</a:t>
            </a:r>
            <a:r>
              <a:rPr lang="en-GB" dirty="0"/>
              <a:t> </a:t>
            </a:r>
            <a:r>
              <a:rPr lang="en-GB" dirty="0" err="1"/>
              <a:t>lập</a:t>
            </a:r>
            <a:r>
              <a:rPr lang="en-GB" dirty="0"/>
              <a:t> </a:t>
            </a:r>
            <a:r>
              <a:rPr lang="en-GB" dirty="0" err="1"/>
              <a:t>lịch</a:t>
            </a:r>
            <a:r>
              <a:rPr lang="en-GB" dirty="0"/>
              <a:t> </a:t>
            </a:r>
            <a:r>
              <a:rPr lang="en-GB" dirty="0" err="1"/>
              <a:t>cho</a:t>
            </a:r>
            <a:r>
              <a:rPr lang="en-GB" dirty="0"/>
              <a:t> </a:t>
            </a:r>
            <a:r>
              <a:rPr lang="en-GB" dirty="0" err="1"/>
              <a:t>đến</a:t>
            </a:r>
            <a:r>
              <a:rPr lang="en-GB" dirty="0"/>
              <a:t> </a:t>
            </a:r>
            <a:r>
              <a:rPr lang="en-GB" dirty="0" err="1"/>
              <a:t>ngày</a:t>
            </a:r>
            <a:r>
              <a:rPr lang="en-GB" dirty="0"/>
              <a:t> </a:t>
            </a:r>
            <a:r>
              <a:rPr lang="en-GB" dirty="0" err="1"/>
              <a:t>hiện</a:t>
            </a:r>
            <a:r>
              <a:rPr lang="en-GB" dirty="0"/>
              <a:t> </a:t>
            </a:r>
            <a:r>
              <a:rPr lang="en-GB" dirty="0" err="1"/>
              <a:t>tại</a:t>
            </a:r>
            <a:r>
              <a:rPr lang="en-GB" dirty="0"/>
              <a:t>, </a:t>
            </a:r>
            <a:r>
              <a:rPr lang="en-GB" dirty="0" err="1"/>
              <a:t>nếu</a:t>
            </a:r>
            <a:r>
              <a:rPr lang="en-GB" dirty="0"/>
              <a:t> </a:t>
            </a:r>
            <a:r>
              <a:rPr lang="en-GB" dirty="0" err="1"/>
              <a:t>đảm</a:t>
            </a:r>
            <a:r>
              <a:rPr lang="en-GB" dirty="0"/>
              <a:t> </a:t>
            </a:r>
            <a:r>
              <a:rPr lang="en-GB" dirty="0" err="1"/>
              <a:t>bảo</a:t>
            </a:r>
            <a:r>
              <a:rPr lang="en-GB" dirty="0"/>
              <a:t> </a:t>
            </a:r>
            <a:r>
              <a:rPr lang="en-GB" dirty="0" err="1"/>
              <a:t>có</a:t>
            </a:r>
            <a:r>
              <a:rPr lang="en-GB" dirty="0"/>
              <a:t> l &gt;= 4a </a:t>
            </a:r>
            <a:r>
              <a:rPr lang="en-GB" dirty="0" err="1"/>
              <a:t>người</a:t>
            </a:r>
            <a:r>
              <a:rPr lang="en-GB" dirty="0"/>
              <a:t> </a:t>
            </a:r>
            <a:r>
              <a:rPr lang="en-GB" dirty="0" err="1"/>
              <a:t>có</a:t>
            </a:r>
            <a:r>
              <a:rPr lang="en-GB" dirty="0"/>
              <a:t> </a:t>
            </a:r>
            <a:r>
              <a:rPr lang="en-GB" dirty="0" err="1"/>
              <a:t>thể</a:t>
            </a:r>
            <a:r>
              <a:rPr lang="en-GB" dirty="0"/>
              <a:t> </a:t>
            </a:r>
            <a:r>
              <a:rPr lang="en-GB" dirty="0" err="1"/>
              <a:t>làm</a:t>
            </a:r>
            <a:r>
              <a:rPr lang="en-GB" dirty="0"/>
              <a:t> </a:t>
            </a:r>
            <a:r>
              <a:rPr lang="en-GB" dirty="0" err="1"/>
              <a:t>việc</a:t>
            </a:r>
            <a:r>
              <a:rPr lang="en-GB" dirty="0"/>
              <a:t> </a:t>
            </a:r>
            <a:r>
              <a:rPr lang="en-GB" dirty="0" err="1"/>
              <a:t>ngày</a:t>
            </a:r>
            <a:r>
              <a:rPr lang="en-GB" dirty="0"/>
              <a:t> </a:t>
            </a:r>
            <a:r>
              <a:rPr lang="en-GB" dirty="0" err="1"/>
              <a:t>hôm</a:t>
            </a:r>
            <a:r>
              <a:rPr lang="en-GB" dirty="0"/>
              <a:t> nay </a:t>
            </a:r>
            <a:r>
              <a:rPr lang="en-GB" dirty="0" err="1"/>
              <a:t>thì</a:t>
            </a:r>
            <a:r>
              <a:rPr lang="en-GB" dirty="0"/>
              <a:t> ta </a:t>
            </a:r>
            <a:r>
              <a:rPr lang="en-GB" dirty="0" err="1"/>
              <a:t>chỉ</a:t>
            </a:r>
            <a:r>
              <a:rPr lang="en-GB" dirty="0"/>
              <a:t> </a:t>
            </a:r>
            <a:r>
              <a:rPr lang="en-GB" dirty="0" err="1"/>
              <a:t>cần</a:t>
            </a:r>
            <a:r>
              <a:rPr lang="en-GB" dirty="0"/>
              <a:t> </a:t>
            </a:r>
            <a:r>
              <a:rPr lang="en-GB" dirty="0" err="1"/>
              <a:t>duyệt</a:t>
            </a:r>
            <a:r>
              <a:rPr lang="en-GB" dirty="0"/>
              <a:t> </a:t>
            </a:r>
            <a:r>
              <a:rPr lang="en-GB" dirty="0" err="1"/>
              <a:t>các</a:t>
            </a:r>
            <a:r>
              <a:rPr lang="en-GB" dirty="0"/>
              <a:t> </a:t>
            </a:r>
            <a:r>
              <a:rPr lang="en-GB" dirty="0" err="1"/>
              <a:t>khả</a:t>
            </a:r>
            <a:r>
              <a:rPr lang="en-GB" dirty="0"/>
              <a:t> </a:t>
            </a:r>
            <a:r>
              <a:rPr lang="en-GB" dirty="0" err="1"/>
              <a:t>năng</a:t>
            </a:r>
            <a:r>
              <a:rPr lang="en-GB" dirty="0"/>
              <a:t> </a:t>
            </a:r>
            <a:r>
              <a:rPr lang="en-GB" dirty="0" err="1"/>
              <a:t>để</a:t>
            </a:r>
            <a:r>
              <a:rPr lang="en-GB" dirty="0"/>
              <a:t> </a:t>
            </a:r>
            <a:r>
              <a:rPr lang="en-GB" dirty="0" err="1"/>
              <a:t>có</a:t>
            </a:r>
            <a:r>
              <a:rPr lang="en-GB" dirty="0"/>
              <a:t> a </a:t>
            </a:r>
            <a:r>
              <a:rPr lang="en-GB" dirty="0" err="1"/>
              <a:t>người</a:t>
            </a:r>
            <a:r>
              <a:rPr lang="en-GB" dirty="0"/>
              <a:t> </a:t>
            </a:r>
            <a:r>
              <a:rPr lang="en-GB" dirty="0" err="1"/>
              <a:t>làm</a:t>
            </a:r>
            <a:r>
              <a:rPr lang="en-GB" dirty="0"/>
              <a:t> </a:t>
            </a:r>
            <a:r>
              <a:rPr lang="en-GB" dirty="0" err="1"/>
              <a:t>việc</a:t>
            </a:r>
            <a:r>
              <a:rPr lang="en-GB" dirty="0"/>
              <a:t> ca </a:t>
            </a:r>
            <a:r>
              <a:rPr lang="en-GB" dirty="0" err="1"/>
              <a:t>đêm</a:t>
            </a:r>
            <a:r>
              <a:rPr lang="en-GB" dirty="0"/>
              <a:t> (hay </a:t>
            </a:r>
            <a:r>
              <a:rPr lang="en-GB" dirty="0" err="1"/>
              <a:t>sinh</a:t>
            </a:r>
            <a:r>
              <a:rPr lang="en-GB" dirty="0"/>
              <a:t> </a:t>
            </a:r>
            <a:r>
              <a:rPr lang="en-GB" dirty="0" err="1"/>
              <a:t>ra</a:t>
            </a:r>
            <a:r>
              <a:rPr lang="en-GB" dirty="0"/>
              <a:t> </a:t>
            </a:r>
            <a:r>
              <a:rPr lang="en-GB" dirty="0" err="1"/>
              <a:t>tất</a:t>
            </a:r>
            <a:r>
              <a:rPr lang="en-GB" dirty="0"/>
              <a:t> </a:t>
            </a:r>
            <a:r>
              <a:rPr lang="en-GB" dirty="0" err="1"/>
              <a:t>cả</a:t>
            </a:r>
            <a:r>
              <a:rPr lang="en-GB" dirty="0"/>
              <a:t> </a:t>
            </a:r>
            <a:r>
              <a:rPr lang="en-GB" dirty="0" err="1"/>
              <a:t>các</a:t>
            </a:r>
            <a:r>
              <a:rPr lang="en-GB" dirty="0"/>
              <a:t> </a:t>
            </a:r>
            <a:r>
              <a:rPr lang="en-GB" dirty="0" err="1"/>
              <a:t>tập</a:t>
            </a:r>
            <a:r>
              <a:rPr lang="en-GB" dirty="0"/>
              <a:t> con </a:t>
            </a:r>
            <a:r>
              <a:rPr lang="en-GB" dirty="0" err="1"/>
              <a:t>có</a:t>
            </a:r>
            <a:r>
              <a:rPr lang="en-GB" dirty="0"/>
              <a:t> a </a:t>
            </a:r>
            <a:r>
              <a:rPr lang="en-GB" dirty="0" err="1"/>
              <a:t>phần</a:t>
            </a:r>
            <a:r>
              <a:rPr lang="en-GB" dirty="0"/>
              <a:t> </a:t>
            </a:r>
            <a:r>
              <a:rPr lang="en-GB" dirty="0" err="1"/>
              <a:t>tử</a:t>
            </a:r>
            <a:r>
              <a:rPr lang="en-GB" dirty="0"/>
              <a:t> </a:t>
            </a:r>
            <a:r>
              <a:rPr lang="en-GB" dirty="0" err="1"/>
              <a:t>từ</a:t>
            </a:r>
            <a:r>
              <a:rPr lang="en-GB" dirty="0"/>
              <a:t> </a:t>
            </a:r>
            <a:r>
              <a:rPr lang="en-GB" dirty="0" err="1"/>
              <a:t>tập</a:t>
            </a:r>
            <a:r>
              <a:rPr lang="en-GB" dirty="0"/>
              <a:t> l </a:t>
            </a:r>
            <a:r>
              <a:rPr lang="en-GB" dirty="0" err="1"/>
              <a:t>phần</a:t>
            </a:r>
            <a:r>
              <a:rPr lang="en-GB" dirty="0"/>
              <a:t> </a:t>
            </a:r>
            <a:r>
              <a:rPr lang="en-GB" dirty="0" err="1"/>
              <a:t>tử</a:t>
            </a:r>
            <a:r>
              <a:rPr lang="en-GB" dirty="0"/>
              <a:t>). </a:t>
            </a:r>
            <a:r>
              <a:rPr lang="en-GB" dirty="0" err="1"/>
              <a:t>Việc</a:t>
            </a:r>
            <a:r>
              <a:rPr lang="en-GB" dirty="0"/>
              <a:t> </a:t>
            </a:r>
            <a:r>
              <a:rPr lang="en-GB" dirty="0" err="1"/>
              <a:t>phân</a:t>
            </a:r>
            <a:r>
              <a:rPr lang="en-GB" dirty="0"/>
              <a:t> chia </a:t>
            </a:r>
            <a:r>
              <a:rPr lang="en-GB" dirty="0" err="1"/>
              <a:t>công</a:t>
            </a:r>
            <a:r>
              <a:rPr lang="en-GB" dirty="0"/>
              <a:t> </a:t>
            </a:r>
            <a:r>
              <a:rPr lang="en-GB" dirty="0" err="1"/>
              <a:t>việc</a:t>
            </a:r>
            <a:r>
              <a:rPr lang="en-GB" dirty="0"/>
              <a:t> ai </a:t>
            </a:r>
            <a:r>
              <a:rPr lang="en-GB" dirty="0" err="1"/>
              <a:t>làm</a:t>
            </a:r>
            <a:r>
              <a:rPr lang="en-GB" dirty="0"/>
              <a:t> ca </a:t>
            </a:r>
            <a:r>
              <a:rPr lang="en-GB" dirty="0" err="1"/>
              <a:t>sáng</a:t>
            </a:r>
            <a:r>
              <a:rPr lang="en-GB" dirty="0"/>
              <a:t>, ai </a:t>
            </a:r>
            <a:r>
              <a:rPr lang="en-GB" dirty="0" err="1"/>
              <a:t>làm</a:t>
            </a:r>
            <a:r>
              <a:rPr lang="en-GB" dirty="0"/>
              <a:t> ca </a:t>
            </a:r>
            <a:r>
              <a:rPr lang="en-GB" dirty="0" err="1"/>
              <a:t>trưa</a:t>
            </a:r>
            <a:r>
              <a:rPr lang="en-GB" dirty="0"/>
              <a:t>, … </a:t>
            </a:r>
            <a:r>
              <a:rPr lang="en-GB" dirty="0" err="1"/>
              <a:t>không</a:t>
            </a:r>
            <a:r>
              <a:rPr lang="en-GB" dirty="0"/>
              <a:t> </a:t>
            </a:r>
            <a:r>
              <a:rPr lang="en-GB" dirty="0" err="1"/>
              <a:t>ảnh</a:t>
            </a:r>
            <a:r>
              <a:rPr lang="en-GB" dirty="0"/>
              <a:t> </a:t>
            </a:r>
            <a:r>
              <a:rPr lang="en-GB" dirty="0" err="1"/>
              <a:t>hưởng</a:t>
            </a:r>
            <a:r>
              <a:rPr lang="en-GB" dirty="0"/>
              <a:t> </a:t>
            </a:r>
            <a:r>
              <a:rPr lang="en-GB" dirty="0" err="1"/>
              <a:t>đến</a:t>
            </a:r>
            <a:r>
              <a:rPr lang="en-GB" dirty="0"/>
              <a:t> </a:t>
            </a:r>
            <a:r>
              <a:rPr lang="en-GB" dirty="0" err="1"/>
              <a:t>ràng</a:t>
            </a:r>
            <a:r>
              <a:rPr lang="en-GB" dirty="0"/>
              <a:t> </a:t>
            </a:r>
            <a:r>
              <a:rPr lang="en-GB" dirty="0" err="1"/>
              <a:t>buộc</a:t>
            </a:r>
            <a:r>
              <a:rPr lang="en-GB" dirty="0"/>
              <a:t> hay </a:t>
            </a:r>
            <a:r>
              <a:rPr lang="en-GB" dirty="0" err="1"/>
              <a:t>hàm</a:t>
            </a:r>
            <a:r>
              <a:rPr lang="en-GB" dirty="0"/>
              <a:t> </a:t>
            </a:r>
            <a:r>
              <a:rPr lang="en-GB" dirty="0" err="1"/>
              <a:t>mục</a:t>
            </a:r>
            <a:r>
              <a:rPr lang="en-GB" dirty="0"/>
              <a:t> </a:t>
            </a:r>
            <a:r>
              <a:rPr lang="en-GB" dirty="0" err="1"/>
              <a:t>tiêu</a:t>
            </a:r>
            <a:r>
              <a:rPr lang="en-GB" dirty="0"/>
              <a:t>.</a:t>
            </a:r>
            <a:endParaRPr lang="en-US" dirty="0"/>
          </a:p>
        </p:txBody>
      </p:sp>
    </p:spTree>
    <p:extLst>
      <p:ext uri="{BB962C8B-B14F-4D97-AF65-F5344CB8AC3E}">
        <p14:creationId xmlns:p14="http://schemas.microsoft.com/office/powerpoint/2010/main" val="369269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0D195-BB3D-0E7A-BE72-53E38D82559D}"/>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C36E01AF-9089-6873-868A-2A9DAEF33D14}"/>
              </a:ext>
            </a:extLst>
          </p:cNvPr>
          <p:cNvSpPr>
            <a:spLocks noGrp="1"/>
          </p:cNvSpPr>
          <p:nvPr>
            <p:ph type="title"/>
          </p:nvPr>
        </p:nvSpPr>
        <p:spPr/>
        <p:txBody>
          <a:bodyPr/>
          <a:lstStyle/>
          <a:p>
            <a:r>
              <a:rPr lang="en-GB" dirty="0"/>
              <a:t>1. </a:t>
            </a:r>
            <a:r>
              <a:rPr lang="en-GB" dirty="0" err="1"/>
              <a:t>Giải</a:t>
            </a:r>
            <a:r>
              <a:rPr lang="en-GB" dirty="0"/>
              <a:t> </a:t>
            </a:r>
            <a:r>
              <a:rPr lang="en-GB" dirty="0" err="1"/>
              <a:t>thuật</a:t>
            </a:r>
            <a:r>
              <a:rPr lang="en-GB" dirty="0"/>
              <a:t> </a:t>
            </a:r>
            <a:r>
              <a:rPr lang="en-GB" dirty="0" err="1"/>
              <a:t>nhánh</a:t>
            </a:r>
            <a:r>
              <a:rPr lang="en-GB" dirty="0"/>
              <a:t> </a:t>
            </a:r>
            <a:r>
              <a:rPr lang="en-GB" dirty="0" err="1"/>
              <a:t>cận</a:t>
            </a:r>
            <a:endParaRPr lang="en-US" dirty="0"/>
          </a:p>
        </p:txBody>
      </p:sp>
      <p:sp>
        <p:nvSpPr>
          <p:cNvPr id="4" name="Content Placeholder 3">
            <a:extLst>
              <a:ext uri="{FF2B5EF4-FFF2-40B4-BE49-F238E27FC236}">
                <a16:creationId xmlns:a16="http://schemas.microsoft.com/office/drawing/2014/main" id="{07B9D4AB-D806-8B87-71EA-89D7E22ABAF5}"/>
              </a:ext>
            </a:extLst>
          </p:cNvPr>
          <p:cNvSpPr>
            <a:spLocks noGrp="1"/>
          </p:cNvSpPr>
          <p:nvPr>
            <p:ph sz="quarter" idx="13"/>
          </p:nvPr>
        </p:nvSpPr>
        <p:spPr/>
        <p:txBody>
          <a:bodyPr/>
          <a:lstStyle/>
          <a:p>
            <a:pPr marL="0" indent="0">
              <a:buNone/>
            </a:pPr>
            <a:r>
              <a:rPr lang="en-GB" dirty="0" err="1"/>
              <a:t>Giải</a:t>
            </a:r>
            <a:r>
              <a:rPr lang="en-GB" dirty="0"/>
              <a:t> </a:t>
            </a:r>
            <a:r>
              <a:rPr lang="en-GB" dirty="0" err="1"/>
              <a:t>thuật</a:t>
            </a:r>
            <a:r>
              <a:rPr lang="en-GB" dirty="0"/>
              <a:t> quay </a:t>
            </a:r>
            <a:r>
              <a:rPr lang="en-GB" dirty="0" err="1"/>
              <a:t>lui</a:t>
            </a:r>
            <a:r>
              <a:rPr lang="en-GB" dirty="0"/>
              <a:t> : </a:t>
            </a:r>
          </a:p>
          <a:p>
            <a:r>
              <a:rPr lang="vi-VN" dirty="0"/>
              <a:t>Ta lần lượt duyệt các khả năng lịch làm việc của N người theo mỗi ngày.</a:t>
            </a:r>
          </a:p>
          <a:p>
            <a:r>
              <a:rPr lang="vi-VN" dirty="0"/>
              <a:t>Với ngày thứ i, ta tìm tập Q những người có khả năng làm việc ngày hôm nay (hôm nay không phải ngày nghỉ phép, hôm qua không làm ca đêm). Nếu |Q| &lt; 4a (Tức là không đảm bảo có đủ a nhân viên / ca ) thì ta thực hiện quay lui.</a:t>
            </a:r>
          </a:p>
          <a:p>
            <a:pPr marL="0" indent="0">
              <a:buNone/>
            </a:pPr>
            <a:endParaRPr lang="en-US" dirty="0"/>
          </a:p>
        </p:txBody>
      </p:sp>
    </p:spTree>
    <p:extLst>
      <p:ext uri="{BB962C8B-B14F-4D97-AF65-F5344CB8AC3E}">
        <p14:creationId xmlns:p14="http://schemas.microsoft.com/office/powerpoint/2010/main" val="292946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68CED8-BDF2-AFC2-DDBD-60F31FFC029F}"/>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CD43C82D-BA70-3C72-6212-3CE504A88DF6}"/>
              </a:ext>
            </a:extLst>
          </p:cNvPr>
          <p:cNvSpPr>
            <a:spLocks noGrp="1"/>
          </p:cNvSpPr>
          <p:nvPr>
            <p:ph type="title"/>
          </p:nvPr>
        </p:nvSpPr>
        <p:spPr/>
        <p:txBody>
          <a:bodyPr/>
          <a:lstStyle/>
          <a:p>
            <a:r>
              <a:rPr lang="en-GB" dirty="0"/>
              <a:t>1. </a:t>
            </a:r>
            <a:r>
              <a:rPr lang="en-GB" dirty="0" err="1"/>
              <a:t>Giải</a:t>
            </a:r>
            <a:r>
              <a:rPr lang="en-GB" dirty="0"/>
              <a:t> </a:t>
            </a:r>
            <a:r>
              <a:rPr lang="en-GB" dirty="0" err="1"/>
              <a:t>thuật</a:t>
            </a:r>
            <a:r>
              <a:rPr lang="en-GB" dirty="0"/>
              <a:t> </a:t>
            </a:r>
            <a:r>
              <a:rPr lang="en-GB" dirty="0" err="1"/>
              <a:t>nhánh</a:t>
            </a:r>
            <a:r>
              <a:rPr lang="en-GB" dirty="0"/>
              <a:t> </a:t>
            </a:r>
            <a:r>
              <a:rPr lang="en-GB" dirty="0" err="1"/>
              <a:t>cận</a:t>
            </a:r>
            <a:endParaRPr lang="en-US" dirty="0"/>
          </a:p>
        </p:txBody>
      </p:sp>
      <p:sp>
        <p:nvSpPr>
          <p:cNvPr id="4" name="Content Placeholder 3">
            <a:extLst>
              <a:ext uri="{FF2B5EF4-FFF2-40B4-BE49-F238E27FC236}">
                <a16:creationId xmlns:a16="http://schemas.microsoft.com/office/drawing/2014/main" id="{A4AB4910-DB2B-B469-FC23-46A5C769FA23}"/>
              </a:ext>
            </a:extLst>
          </p:cNvPr>
          <p:cNvSpPr>
            <a:spLocks noGrp="1"/>
          </p:cNvSpPr>
          <p:nvPr>
            <p:ph sz="quarter" idx="13"/>
          </p:nvPr>
        </p:nvSpPr>
        <p:spPr>
          <a:xfrm>
            <a:off x="338736" y="974437"/>
            <a:ext cx="11514528" cy="5187211"/>
          </a:xfrm>
        </p:spPr>
        <p:txBody>
          <a:bodyPr/>
          <a:lstStyle/>
          <a:p>
            <a:pPr marL="0" indent="0">
              <a:buNone/>
            </a:pPr>
            <a:r>
              <a:rPr lang="en-GB" dirty="0" err="1"/>
              <a:t>Điều</a:t>
            </a:r>
            <a:r>
              <a:rPr lang="en-GB" dirty="0"/>
              <a:t> </a:t>
            </a:r>
            <a:r>
              <a:rPr lang="en-GB" dirty="0" err="1"/>
              <a:t>kiện</a:t>
            </a:r>
            <a:r>
              <a:rPr lang="en-GB" dirty="0"/>
              <a:t> </a:t>
            </a:r>
            <a:r>
              <a:rPr lang="en-GB" dirty="0" err="1"/>
              <a:t>cắt</a:t>
            </a:r>
            <a:r>
              <a:rPr lang="en-GB" dirty="0"/>
              <a:t> </a:t>
            </a:r>
            <a:r>
              <a:rPr lang="en-GB" dirty="0" err="1"/>
              <a:t>nhánh</a:t>
            </a:r>
            <a:r>
              <a:rPr lang="en-GB" dirty="0"/>
              <a:t> :</a:t>
            </a:r>
            <a:r>
              <a:rPr lang="en-US" dirty="0"/>
              <a:t> </a:t>
            </a:r>
            <a:r>
              <a:rPr lang="vi-VN" dirty="0"/>
              <a:t>nếu tính đến ngày đang duyệt (ngày thứ i) mà đã xuất hiện 1 người có số ca đêm &gt;= kỷ lục thì ta cũng thực hiện quay lui, bỏ qua nhánh đang xét</a:t>
            </a:r>
            <a:r>
              <a:rPr lang="en-GB" dirty="0"/>
              <a:t>.</a:t>
            </a:r>
          </a:p>
          <a:p>
            <a:pPr marL="0" indent="0">
              <a:buNone/>
            </a:pPr>
            <a:r>
              <a:rPr lang="vi-VN" dirty="0"/>
              <a:t>Ngoài ra, còn một điều kiện nữa có thể dùng để cắt nhánh, đó là tìm lower_bound của hàm mục tiêu, nếu đã tìm ra được 1 lời giải bằng với giá trị lower_bound này thì ta có thể kết thúc sớm giải thuật hơn.</a:t>
            </a:r>
          </a:p>
          <a:p>
            <a:pPr marL="0" indent="0">
              <a:buNone/>
            </a:pPr>
            <a:r>
              <a:rPr lang="vi-VN" dirty="0"/>
              <a:t>Cách tính lower_bound dựa theo nguyên lý Dirichlet : Do có N nhân viên,D ngày, mỗi ngày có một ca đêm, mỗi ca</a:t>
            </a:r>
            <a:r>
              <a:rPr lang="en-GB" dirty="0"/>
              <a:t> </a:t>
            </a:r>
            <a:r>
              <a:rPr lang="en-GB" dirty="0" err="1"/>
              <a:t>đêm</a:t>
            </a:r>
            <a:r>
              <a:rPr lang="vi-VN" dirty="0"/>
              <a:t> có a nhân viên làm việc do đó tồn tại 1 nhân viên có số ca đêm ít nhất là D*a / N. Do số ca đêm là nguyên nên :</a:t>
            </a:r>
          </a:p>
          <a:p>
            <a:pPr marL="0" indent="0">
              <a:buNone/>
            </a:pPr>
            <a:r>
              <a:rPr lang="en-GB" sz="2400" dirty="0"/>
              <a:t>		</a:t>
            </a:r>
            <a:r>
              <a:rPr lang="vi-VN" sz="2400" dirty="0"/>
              <a:t>lower_bound = D*a/N nếu D*a chia hết cho N hoặc </a:t>
            </a:r>
          </a:p>
          <a:p>
            <a:pPr marL="0" indent="0">
              <a:buNone/>
            </a:pPr>
            <a:r>
              <a:rPr lang="en-GB" sz="2400" dirty="0"/>
              <a:t>		</a:t>
            </a:r>
            <a:r>
              <a:rPr lang="vi-VN" sz="2400" dirty="0"/>
              <a:t>lower_bound = [D*a/N] + 1, ngược lại.</a:t>
            </a:r>
          </a:p>
          <a:p>
            <a:endParaRPr lang="en-GB" dirty="0"/>
          </a:p>
        </p:txBody>
      </p:sp>
    </p:spTree>
    <p:extLst>
      <p:ext uri="{BB962C8B-B14F-4D97-AF65-F5344CB8AC3E}">
        <p14:creationId xmlns:p14="http://schemas.microsoft.com/office/powerpoint/2010/main" val="54714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B04875-A1DF-CE3A-72EF-F70DC2DBB242}"/>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FDF01EF0-0129-A105-E19E-7EBCE8F8F83D}"/>
              </a:ext>
            </a:extLst>
          </p:cNvPr>
          <p:cNvSpPr>
            <a:spLocks noGrp="1"/>
          </p:cNvSpPr>
          <p:nvPr>
            <p:ph type="title"/>
          </p:nvPr>
        </p:nvSpPr>
        <p:spPr/>
        <p:txBody>
          <a:bodyPr/>
          <a:lstStyle/>
          <a:p>
            <a:r>
              <a:rPr lang="en-GB" dirty="0"/>
              <a:t>2. </a:t>
            </a:r>
            <a:r>
              <a:rPr lang="en-GB" dirty="0" err="1"/>
              <a:t>Giải</a:t>
            </a:r>
            <a:r>
              <a:rPr lang="en-GB" dirty="0"/>
              <a:t> </a:t>
            </a:r>
            <a:r>
              <a:rPr lang="en-GB" dirty="0" err="1"/>
              <a:t>thuật</a:t>
            </a:r>
            <a:r>
              <a:rPr lang="en-GB" dirty="0"/>
              <a:t> </a:t>
            </a:r>
            <a:r>
              <a:rPr lang="en-GB" dirty="0" err="1"/>
              <a:t>tham</a:t>
            </a:r>
            <a:r>
              <a:rPr lang="en-GB" dirty="0"/>
              <a:t> lam</a:t>
            </a:r>
            <a:endParaRPr lang="en-US" dirty="0"/>
          </a:p>
        </p:txBody>
      </p:sp>
      <p:sp>
        <p:nvSpPr>
          <p:cNvPr id="4" name="Content Placeholder 3">
            <a:extLst>
              <a:ext uri="{FF2B5EF4-FFF2-40B4-BE49-F238E27FC236}">
                <a16:creationId xmlns:a16="http://schemas.microsoft.com/office/drawing/2014/main" id="{8BA700B7-99B8-E46E-ED5C-E019E8335E4C}"/>
              </a:ext>
            </a:extLst>
          </p:cNvPr>
          <p:cNvSpPr>
            <a:spLocks noGrp="1"/>
          </p:cNvSpPr>
          <p:nvPr>
            <p:ph sz="quarter" idx="13"/>
          </p:nvPr>
        </p:nvSpPr>
        <p:spPr/>
        <p:txBody>
          <a:bodyPr/>
          <a:lstStyle/>
          <a:p>
            <a:r>
              <a:rPr lang="en-GB" dirty="0" err="1"/>
              <a:t>Đối</a:t>
            </a:r>
            <a:r>
              <a:rPr lang="en-GB" dirty="0"/>
              <a:t> </a:t>
            </a:r>
            <a:r>
              <a:rPr lang="en-GB" dirty="0" err="1"/>
              <a:t>với</a:t>
            </a:r>
            <a:r>
              <a:rPr lang="en-GB" dirty="0"/>
              <a:t> </a:t>
            </a:r>
            <a:r>
              <a:rPr lang="en-GB" dirty="0" err="1"/>
              <a:t>giải</a:t>
            </a:r>
            <a:r>
              <a:rPr lang="en-GB" dirty="0"/>
              <a:t> </a:t>
            </a:r>
            <a:r>
              <a:rPr lang="en-GB" dirty="0" err="1"/>
              <a:t>thuật</a:t>
            </a:r>
            <a:r>
              <a:rPr lang="en-GB" dirty="0"/>
              <a:t> </a:t>
            </a:r>
            <a:r>
              <a:rPr lang="en-GB" dirty="0" err="1"/>
              <a:t>tham</a:t>
            </a:r>
            <a:r>
              <a:rPr lang="en-GB" dirty="0"/>
              <a:t> lam t</a:t>
            </a:r>
            <a:r>
              <a:rPr lang="vi-VN" dirty="0"/>
              <a:t>a cũng duyệt những khả năng lập lịch cho N người ở mỗi ngày. Tuy nhiên khác với quay lui ta chỉ chọn 1 cách lập lịch duy nhất cho mỗi ngày mà không xét đến các trường hợp khác. </a:t>
            </a:r>
          </a:p>
          <a:p>
            <a:r>
              <a:rPr lang="vi-VN" dirty="0"/>
              <a:t>Giống như phân tích ở </a:t>
            </a:r>
            <a:r>
              <a:rPr lang="en-GB" dirty="0" err="1"/>
              <a:t>phần</a:t>
            </a:r>
            <a:r>
              <a:rPr lang="en-GB" dirty="0"/>
              <a:t> </a:t>
            </a:r>
            <a:r>
              <a:rPr lang="en-GB" dirty="0" err="1"/>
              <a:t>giải</a:t>
            </a:r>
            <a:r>
              <a:rPr lang="en-GB" dirty="0"/>
              <a:t> </a:t>
            </a:r>
            <a:r>
              <a:rPr lang="en-GB" dirty="0" err="1"/>
              <a:t>thuật</a:t>
            </a:r>
            <a:r>
              <a:rPr lang="en-GB" dirty="0"/>
              <a:t> </a:t>
            </a:r>
            <a:r>
              <a:rPr lang="en-GB" dirty="0" err="1"/>
              <a:t>nhánh</a:t>
            </a:r>
            <a:r>
              <a:rPr lang="en-GB" dirty="0"/>
              <a:t> </a:t>
            </a:r>
            <a:r>
              <a:rPr lang="en-GB" dirty="0" err="1"/>
              <a:t>cận</a:t>
            </a:r>
            <a:r>
              <a:rPr lang="vi-VN" dirty="0"/>
              <a:t> ta cần chọn a người mỗi ngày để làm ca đêm và đảm bảo có đủ 4a người có thể làm việc mỗi ngày.</a:t>
            </a:r>
          </a:p>
          <a:p>
            <a:endParaRPr lang="en-US" dirty="0"/>
          </a:p>
        </p:txBody>
      </p:sp>
    </p:spTree>
    <p:extLst>
      <p:ext uri="{BB962C8B-B14F-4D97-AF65-F5344CB8AC3E}">
        <p14:creationId xmlns:p14="http://schemas.microsoft.com/office/powerpoint/2010/main" val="415363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DA5F24-12D3-4F59-7DFD-7857A9B84CE8}"/>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7F4476D1-0671-67F4-F834-71ED2BAF2CA3}"/>
              </a:ext>
            </a:extLst>
          </p:cNvPr>
          <p:cNvSpPr>
            <a:spLocks noGrp="1"/>
          </p:cNvSpPr>
          <p:nvPr>
            <p:ph type="title"/>
          </p:nvPr>
        </p:nvSpPr>
        <p:spPr/>
        <p:txBody>
          <a:bodyPr/>
          <a:lstStyle/>
          <a:p>
            <a:r>
              <a:rPr lang="en-GB" dirty="0"/>
              <a:t>2. </a:t>
            </a:r>
            <a:r>
              <a:rPr lang="en-GB" dirty="0" err="1"/>
              <a:t>Giải</a:t>
            </a:r>
            <a:r>
              <a:rPr lang="en-GB" dirty="0"/>
              <a:t> </a:t>
            </a:r>
            <a:r>
              <a:rPr lang="en-GB" dirty="0" err="1"/>
              <a:t>thuật</a:t>
            </a:r>
            <a:r>
              <a:rPr lang="en-GB" dirty="0"/>
              <a:t> </a:t>
            </a:r>
            <a:r>
              <a:rPr lang="en-GB" dirty="0" err="1"/>
              <a:t>tham</a:t>
            </a:r>
            <a:r>
              <a:rPr lang="en-GB" dirty="0"/>
              <a:t> lam</a:t>
            </a:r>
            <a:endParaRPr lang="en-US" dirty="0"/>
          </a:p>
        </p:txBody>
      </p:sp>
      <p:sp>
        <p:nvSpPr>
          <p:cNvPr id="4" name="Content Placeholder 3">
            <a:extLst>
              <a:ext uri="{FF2B5EF4-FFF2-40B4-BE49-F238E27FC236}">
                <a16:creationId xmlns:a16="http://schemas.microsoft.com/office/drawing/2014/main" id="{BB838D5F-414E-CA80-6922-EACBE482E015}"/>
              </a:ext>
            </a:extLst>
          </p:cNvPr>
          <p:cNvSpPr>
            <a:spLocks noGrp="1"/>
          </p:cNvSpPr>
          <p:nvPr>
            <p:ph sz="quarter" idx="13"/>
          </p:nvPr>
        </p:nvSpPr>
        <p:spPr/>
        <p:txBody>
          <a:bodyPr/>
          <a:lstStyle/>
          <a:p>
            <a:pPr marL="0" indent="0">
              <a:buNone/>
            </a:pPr>
            <a:r>
              <a:rPr lang="vi-VN" dirty="0"/>
              <a:t>Nhận xét : Do mỗi người sau khi làm ca đêm thì ngày hôm sau buộc phải nghỉ dù cho hôm sau có là ngày nghỉ phép hay không, vì vậy một cách “tham lam” để nhanh chóng có thể tối thiểu số ràng buộc vi phạm đó là nếu ngày mai là ngày phép thì cho họ làm ca đêm hôm nay.</a:t>
            </a:r>
            <a:endParaRPr lang="en-US" dirty="0"/>
          </a:p>
        </p:txBody>
      </p:sp>
    </p:spTree>
    <p:extLst>
      <p:ext uri="{BB962C8B-B14F-4D97-AF65-F5344CB8AC3E}">
        <p14:creationId xmlns:p14="http://schemas.microsoft.com/office/powerpoint/2010/main" val="1808369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C428D3-2FF7-C24E-8D39-89C64D2ED862}"/>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BA2B8AAB-4C99-6577-6EF1-EBF79DF84C79}"/>
              </a:ext>
            </a:extLst>
          </p:cNvPr>
          <p:cNvSpPr>
            <a:spLocks noGrp="1"/>
          </p:cNvSpPr>
          <p:nvPr>
            <p:ph type="title"/>
          </p:nvPr>
        </p:nvSpPr>
        <p:spPr/>
        <p:txBody>
          <a:bodyPr/>
          <a:lstStyle/>
          <a:p>
            <a:r>
              <a:rPr lang="en-GB" dirty="0"/>
              <a:t>2. </a:t>
            </a:r>
            <a:r>
              <a:rPr lang="en-GB" dirty="0" err="1"/>
              <a:t>Giải</a:t>
            </a:r>
            <a:r>
              <a:rPr lang="en-GB" dirty="0"/>
              <a:t> </a:t>
            </a:r>
            <a:r>
              <a:rPr lang="en-GB" dirty="0" err="1"/>
              <a:t>thuật</a:t>
            </a:r>
            <a:r>
              <a:rPr lang="en-GB" dirty="0"/>
              <a:t> </a:t>
            </a:r>
            <a:r>
              <a:rPr lang="en-GB" dirty="0" err="1"/>
              <a:t>tham</a:t>
            </a:r>
            <a:r>
              <a:rPr lang="en-GB" dirty="0"/>
              <a:t> lam</a:t>
            </a:r>
            <a:endParaRPr lang="en-US" dirty="0"/>
          </a:p>
        </p:txBody>
      </p:sp>
      <p:sp>
        <p:nvSpPr>
          <p:cNvPr id="4" name="Content Placeholder 3">
            <a:extLst>
              <a:ext uri="{FF2B5EF4-FFF2-40B4-BE49-F238E27FC236}">
                <a16:creationId xmlns:a16="http://schemas.microsoft.com/office/drawing/2014/main" id="{11E53BC1-0460-F17A-A6B7-F91D874E2687}"/>
              </a:ext>
            </a:extLst>
          </p:cNvPr>
          <p:cNvSpPr>
            <a:spLocks noGrp="1"/>
          </p:cNvSpPr>
          <p:nvPr>
            <p:ph sz="quarter" idx="13"/>
          </p:nvPr>
        </p:nvSpPr>
        <p:spPr/>
        <p:txBody>
          <a:bodyPr/>
          <a:lstStyle/>
          <a:p>
            <a:r>
              <a:rPr lang="vi-VN" dirty="0"/>
              <a:t>Với ngày thứ i, ta tìm tập Q những người có khả năng làm việc ngày hôm nay (hôm nay không phải ngày nghỉ phép, hôm qua không làm ca đêm). Nếu |Q| &lt; 4a thì giải thuật thất bại, không tìm được lời giải.</a:t>
            </a:r>
          </a:p>
          <a:p>
            <a:r>
              <a:rPr lang="vi-VN" dirty="0"/>
              <a:t>Ngược lại : Ta sẽ chọn a người làm ca đêm từ tập này bằng cách sắp xếp :</a:t>
            </a:r>
          </a:p>
          <a:p>
            <a:pPr marL="0" indent="0">
              <a:buNone/>
            </a:pPr>
            <a:r>
              <a:rPr lang="en-GB" dirty="0"/>
              <a:t>1) </a:t>
            </a:r>
            <a:r>
              <a:rPr lang="vi-VN" dirty="0"/>
              <a:t>Thứ nhất ưu tiên những người ngày mai</a:t>
            </a:r>
            <a:r>
              <a:rPr lang="en-GB" dirty="0"/>
              <a:t> </a:t>
            </a:r>
            <a:r>
              <a:rPr lang="en-GB" dirty="0" err="1"/>
              <a:t>là</a:t>
            </a:r>
            <a:r>
              <a:rPr lang="en-GB" dirty="0"/>
              <a:t> </a:t>
            </a:r>
            <a:r>
              <a:rPr lang="en-GB" dirty="0" err="1"/>
              <a:t>ngày</a:t>
            </a:r>
            <a:r>
              <a:rPr lang="vi-VN" dirty="0"/>
              <a:t> nghỉ phép</a:t>
            </a:r>
          </a:p>
          <a:p>
            <a:pPr marL="0" indent="0">
              <a:buNone/>
            </a:pPr>
            <a:r>
              <a:rPr lang="en-GB" dirty="0"/>
              <a:t>2) </a:t>
            </a:r>
            <a:r>
              <a:rPr lang="vi-VN" dirty="0"/>
              <a:t>Tiếp theo ưu tiên những người mà làm ít ca đêm nhất cho đến thời điểm hiện tại.</a:t>
            </a:r>
          </a:p>
          <a:p>
            <a:r>
              <a:rPr lang="vi-VN" dirty="0"/>
              <a:t>Ta duyệt lần lượt từng ngày đến khi i = D (Tìm ra lời giải, không đảm bảo tối ưu) hoặc giải thuật bị dừng lại, thuật toán thất bại, không tìm được lời giải.</a:t>
            </a:r>
          </a:p>
          <a:p>
            <a:endParaRPr lang="en-US" dirty="0"/>
          </a:p>
        </p:txBody>
      </p:sp>
    </p:spTree>
    <p:extLst>
      <p:ext uri="{BB962C8B-B14F-4D97-AF65-F5344CB8AC3E}">
        <p14:creationId xmlns:p14="http://schemas.microsoft.com/office/powerpoint/2010/main" val="293200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F57E4A-AE4A-E840-6A73-96393DD1C55D}"/>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434F3A80-E378-B23F-9774-903DFADDE671}"/>
              </a:ext>
            </a:extLst>
          </p:cNvPr>
          <p:cNvSpPr>
            <a:spLocks noGrp="1"/>
          </p:cNvSpPr>
          <p:nvPr>
            <p:ph type="title"/>
          </p:nvPr>
        </p:nvSpPr>
        <p:spPr/>
        <p:txBody>
          <a:bodyPr/>
          <a:lstStyle/>
          <a:p>
            <a:r>
              <a:rPr lang="en-GB" dirty="0"/>
              <a:t>2. </a:t>
            </a:r>
            <a:r>
              <a:rPr lang="en-GB" dirty="0" err="1"/>
              <a:t>Giải</a:t>
            </a:r>
            <a:r>
              <a:rPr lang="en-GB" dirty="0"/>
              <a:t> </a:t>
            </a:r>
            <a:r>
              <a:rPr lang="en-GB" dirty="0" err="1"/>
              <a:t>thuật</a:t>
            </a:r>
            <a:r>
              <a:rPr lang="en-GB" dirty="0"/>
              <a:t> </a:t>
            </a:r>
            <a:r>
              <a:rPr lang="en-GB" dirty="0" err="1"/>
              <a:t>tham</a:t>
            </a:r>
            <a:r>
              <a:rPr lang="en-GB" dirty="0"/>
              <a:t> lam</a:t>
            </a:r>
            <a:endParaRPr lang="en-US" dirty="0"/>
          </a:p>
        </p:txBody>
      </p:sp>
      <p:pic>
        <p:nvPicPr>
          <p:cNvPr id="6" name="Picture 5">
            <a:extLst>
              <a:ext uri="{FF2B5EF4-FFF2-40B4-BE49-F238E27FC236}">
                <a16:creationId xmlns:a16="http://schemas.microsoft.com/office/drawing/2014/main" id="{F78141A8-0A99-892D-882F-683F18892476}"/>
              </a:ext>
            </a:extLst>
          </p:cNvPr>
          <p:cNvPicPr>
            <a:picLocks noChangeAspect="1"/>
          </p:cNvPicPr>
          <p:nvPr/>
        </p:nvPicPr>
        <p:blipFill>
          <a:blip r:embed="rId2"/>
          <a:stretch>
            <a:fillRect/>
          </a:stretch>
        </p:blipFill>
        <p:spPr>
          <a:xfrm>
            <a:off x="151190" y="2534984"/>
            <a:ext cx="2110999" cy="2679832"/>
          </a:xfrm>
          <a:prstGeom prst="rect">
            <a:avLst/>
          </a:prstGeom>
        </p:spPr>
      </p:pic>
      <p:pic>
        <p:nvPicPr>
          <p:cNvPr id="8" name="Picture 7">
            <a:extLst>
              <a:ext uri="{FF2B5EF4-FFF2-40B4-BE49-F238E27FC236}">
                <a16:creationId xmlns:a16="http://schemas.microsoft.com/office/drawing/2014/main" id="{93804C06-831A-F2D5-FC9A-5C7F95FCF5C3}"/>
              </a:ext>
            </a:extLst>
          </p:cNvPr>
          <p:cNvPicPr>
            <a:picLocks noChangeAspect="1"/>
          </p:cNvPicPr>
          <p:nvPr/>
        </p:nvPicPr>
        <p:blipFill>
          <a:blip r:embed="rId3"/>
          <a:stretch>
            <a:fillRect/>
          </a:stretch>
        </p:blipFill>
        <p:spPr>
          <a:xfrm>
            <a:off x="3391816" y="2576118"/>
            <a:ext cx="2050038" cy="2597563"/>
          </a:xfrm>
          <a:prstGeom prst="rect">
            <a:avLst/>
          </a:prstGeom>
        </p:spPr>
      </p:pic>
      <p:pic>
        <p:nvPicPr>
          <p:cNvPr id="10" name="Picture 9">
            <a:extLst>
              <a:ext uri="{FF2B5EF4-FFF2-40B4-BE49-F238E27FC236}">
                <a16:creationId xmlns:a16="http://schemas.microsoft.com/office/drawing/2014/main" id="{EA4B431B-C14F-C052-A9F6-A8DF1DB0EC59}"/>
              </a:ext>
            </a:extLst>
          </p:cNvPr>
          <p:cNvPicPr>
            <a:picLocks noChangeAspect="1"/>
          </p:cNvPicPr>
          <p:nvPr/>
        </p:nvPicPr>
        <p:blipFill>
          <a:blip r:embed="rId4"/>
          <a:stretch>
            <a:fillRect/>
          </a:stretch>
        </p:blipFill>
        <p:spPr>
          <a:xfrm>
            <a:off x="6792352" y="2574257"/>
            <a:ext cx="2050038" cy="2588173"/>
          </a:xfrm>
          <a:prstGeom prst="rect">
            <a:avLst/>
          </a:prstGeom>
        </p:spPr>
      </p:pic>
      <p:pic>
        <p:nvPicPr>
          <p:cNvPr id="12" name="Picture 11">
            <a:extLst>
              <a:ext uri="{FF2B5EF4-FFF2-40B4-BE49-F238E27FC236}">
                <a16:creationId xmlns:a16="http://schemas.microsoft.com/office/drawing/2014/main" id="{1092D593-7F5D-52DE-11DF-B2B13CA0ACB1}"/>
              </a:ext>
            </a:extLst>
          </p:cNvPr>
          <p:cNvPicPr>
            <a:picLocks noChangeAspect="1"/>
          </p:cNvPicPr>
          <p:nvPr/>
        </p:nvPicPr>
        <p:blipFill>
          <a:blip r:embed="rId5"/>
          <a:stretch>
            <a:fillRect/>
          </a:stretch>
        </p:blipFill>
        <p:spPr>
          <a:xfrm>
            <a:off x="9993043" y="2574257"/>
            <a:ext cx="2066524" cy="2640558"/>
          </a:xfrm>
          <a:prstGeom prst="rect">
            <a:avLst/>
          </a:prstGeom>
        </p:spPr>
      </p:pic>
      <p:cxnSp>
        <p:nvCxnSpPr>
          <p:cNvPr id="14" name="Straight Arrow Connector 13">
            <a:extLst>
              <a:ext uri="{FF2B5EF4-FFF2-40B4-BE49-F238E27FC236}">
                <a16:creationId xmlns:a16="http://schemas.microsoft.com/office/drawing/2014/main" id="{EB2C249B-5D25-B4C6-7D73-8D658694727E}"/>
              </a:ext>
            </a:extLst>
          </p:cNvPr>
          <p:cNvCxnSpPr>
            <a:cxnSpLocks/>
          </p:cNvCxnSpPr>
          <p:nvPr/>
        </p:nvCxnSpPr>
        <p:spPr>
          <a:xfrm>
            <a:off x="2461846" y="3892905"/>
            <a:ext cx="689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EF9AEE0-FE19-4AC0-1194-9413A844B64F}"/>
              </a:ext>
            </a:extLst>
          </p:cNvPr>
          <p:cNvCxnSpPr>
            <a:cxnSpLocks/>
          </p:cNvCxnSpPr>
          <p:nvPr/>
        </p:nvCxnSpPr>
        <p:spPr>
          <a:xfrm>
            <a:off x="5589563" y="3892905"/>
            <a:ext cx="881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AB3F79-4AFA-8429-877A-79D00E31F2E8}"/>
              </a:ext>
            </a:extLst>
          </p:cNvPr>
          <p:cNvCxnSpPr>
            <a:cxnSpLocks/>
          </p:cNvCxnSpPr>
          <p:nvPr/>
        </p:nvCxnSpPr>
        <p:spPr>
          <a:xfrm>
            <a:off x="9043182" y="3892905"/>
            <a:ext cx="832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C60C988-EC98-EF71-2313-0D8B9ADC37DB}"/>
              </a:ext>
            </a:extLst>
          </p:cNvPr>
          <p:cNvSpPr txBox="1"/>
          <p:nvPr/>
        </p:nvSpPr>
        <p:spPr>
          <a:xfrm>
            <a:off x="464234" y="849315"/>
            <a:ext cx="11085341" cy="1384995"/>
          </a:xfrm>
          <a:prstGeom prst="rect">
            <a:avLst/>
          </a:prstGeom>
          <a:noFill/>
        </p:spPr>
        <p:txBody>
          <a:bodyPr wrap="square" rtlCol="0">
            <a:spAutoFit/>
          </a:bodyPr>
          <a:lstStyle/>
          <a:p>
            <a:r>
              <a:rPr lang="en-GB" sz="2800" dirty="0" err="1"/>
              <a:t>Ví</a:t>
            </a:r>
            <a:r>
              <a:rPr lang="en-GB" sz="2800" dirty="0"/>
              <a:t> </a:t>
            </a:r>
            <a:r>
              <a:rPr lang="en-GB" sz="2800" dirty="0" err="1"/>
              <a:t>dụ</a:t>
            </a:r>
            <a:r>
              <a:rPr lang="en-GB" sz="2800" dirty="0"/>
              <a:t> : N = 6, D = 4, a= 1, ô </a:t>
            </a:r>
            <a:r>
              <a:rPr lang="en-GB" sz="2800" dirty="0" err="1"/>
              <a:t>đỏ</a:t>
            </a:r>
            <a:r>
              <a:rPr lang="en-GB" sz="2800" dirty="0"/>
              <a:t> -1 </a:t>
            </a:r>
            <a:r>
              <a:rPr lang="en-GB" sz="2800" dirty="0" err="1"/>
              <a:t>tương</a:t>
            </a:r>
            <a:r>
              <a:rPr lang="en-GB" sz="2800" dirty="0"/>
              <a:t> </a:t>
            </a:r>
            <a:r>
              <a:rPr lang="en-GB" sz="2800" dirty="0" err="1"/>
              <a:t>ứng</a:t>
            </a:r>
            <a:r>
              <a:rPr lang="en-GB" sz="2800" dirty="0"/>
              <a:t> </a:t>
            </a:r>
            <a:r>
              <a:rPr lang="en-GB" sz="2800" dirty="0" err="1"/>
              <a:t>ngày</a:t>
            </a:r>
            <a:r>
              <a:rPr lang="en-GB" sz="2800" dirty="0"/>
              <a:t> </a:t>
            </a:r>
            <a:r>
              <a:rPr lang="en-GB" sz="2800" dirty="0" err="1"/>
              <a:t>nghỉ</a:t>
            </a:r>
            <a:r>
              <a:rPr lang="en-GB" sz="2800" dirty="0"/>
              <a:t> </a:t>
            </a:r>
            <a:r>
              <a:rPr lang="en-GB" sz="2800" dirty="0" err="1"/>
              <a:t>phép</a:t>
            </a:r>
            <a:r>
              <a:rPr lang="en-GB" sz="2800" dirty="0"/>
              <a:t>, ô </a:t>
            </a:r>
            <a:r>
              <a:rPr lang="en-GB" sz="2800" dirty="0" err="1"/>
              <a:t>bằng</a:t>
            </a:r>
            <a:r>
              <a:rPr lang="en-GB" sz="2800" dirty="0"/>
              <a:t> 4 </a:t>
            </a:r>
            <a:r>
              <a:rPr lang="en-GB" sz="2800" dirty="0" err="1"/>
              <a:t>tương</a:t>
            </a:r>
            <a:r>
              <a:rPr lang="en-GB" sz="2800" dirty="0"/>
              <a:t> </a:t>
            </a:r>
            <a:r>
              <a:rPr lang="en-GB" sz="2800" dirty="0" err="1"/>
              <a:t>ứng</a:t>
            </a:r>
            <a:r>
              <a:rPr lang="en-GB" sz="2800" dirty="0"/>
              <a:t> </a:t>
            </a:r>
            <a:r>
              <a:rPr lang="en-GB" sz="2800" dirty="0" err="1"/>
              <a:t>làm</a:t>
            </a:r>
            <a:r>
              <a:rPr lang="en-GB" sz="2800" dirty="0"/>
              <a:t> ca </a:t>
            </a:r>
            <a:r>
              <a:rPr lang="en-GB" sz="2800" dirty="0" err="1"/>
              <a:t>đêm</a:t>
            </a:r>
            <a:r>
              <a:rPr lang="en-GB" sz="2800" dirty="0"/>
              <a:t>, </a:t>
            </a:r>
            <a:r>
              <a:rPr lang="en-GB" sz="2800" dirty="0" err="1"/>
              <a:t>các</a:t>
            </a:r>
            <a:r>
              <a:rPr lang="en-GB" sz="2800" dirty="0"/>
              <a:t> ô </a:t>
            </a:r>
            <a:r>
              <a:rPr lang="en-GB" sz="2800" dirty="0" err="1"/>
              <a:t>bằng</a:t>
            </a:r>
            <a:r>
              <a:rPr lang="en-GB" sz="2800" dirty="0"/>
              <a:t> 0 </a:t>
            </a:r>
            <a:r>
              <a:rPr lang="en-GB" sz="2800" dirty="0" err="1"/>
              <a:t>tương</a:t>
            </a:r>
            <a:r>
              <a:rPr lang="en-GB" sz="2800" dirty="0"/>
              <a:t> </a:t>
            </a:r>
            <a:r>
              <a:rPr lang="en-GB" sz="2800" dirty="0" err="1"/>
              <a:t>ứng</a:t>
            </a:r>
            <a:r>
              <a:rPr lang="en-GB" sz="2800" dirty="0"/>
              <a:t> </a:t>
            </a:r>
            <a:r>
              <a:rPr lang="en-GB" sz="2800" dirty="0" err="1"/>
              <a:t>có</a:t>
            </a:r>
            <a:r>
              <a:rPr lang="en-GB" sz="2800" dirty="0"/>
              <a:t> </a:t>
            </a:r>
            <a:r>
              <a:rPr lang="en-GB" sz="2800" dirty="0" err="1"/>
              <a:t>thể</a:t>
            </a:r>
            <a:r>
              <a:rPr lang="en-GB" sz="2800" dirty="0"/>
              <a:t> </a:t>
            </a:r>
            <a:r>
              <a:rPr lang="en-GB" sz="2800" dirty="0" err="1"/>
              <a:t>làm</a:t>
            </a:r>
            <a:r>
              <a:rPr lang="en-GB" sz="2800" dirty="0"/>
              <a:t> 1 </a:t>
            </a:r>
            <a:r>
              <a:rPr lang="en-GB" sz="2800" dirty="0" err="1"/>
              <a:t>trong</a:t>
            </a:r>
            <a:r>
              <a:rPr lang="en-GB" sz="2800" dirty="0"/>
              <a:t> 3 ca </a:t>
            </a:r>
            <a:r>
              <a:rPr lang="en-GB" sz="2800" dirty="0" err="1"/>
              <a:t>còn</a:t>
            </a:r>
            <a:r>
              <a:rPr lang="en-GB" sz="2800" dirty="0"/>
              <a:t> </a:t>
            </a:r>
            <a:r>
              <a:rPr lang="en-GB" sz="2800" dirty="0" err="1"/>
              <a:t>lại</a:t>
            </a:r>
            <a:r>
              <a:rPr lang="en-GB" sz="2800" dirty="0"/>
              <a:t> : </a:t>
            </a:r>
            <a:r>
              <a:rPr lang="en-GB" sz="2800" dirty="0" err="1"/>
              <a:t>sáng</a:t>
            </a:r>
            <a:r>
              <a:rPr lang="en-GB" sz="2800" dirty="0"/>
              <a:t>, </a:t>
            </a:r>
            <a:r>
              <a:rPr lang="en-GB" sz="2800" dirty="0" err="1"/>
              <a:t>trưa</a:t>
            </a:r>
            <a:r>
              <a:rPr lang="en-GB" sz="2800" dirty="0"/>
              <a:t>, </a:t>
            </a:r>
            <a:r>
              <a:rPr lang="en-GB" sz="2800" dirty="0" err="1"/>
              <a:t>chiều</a:t>
            </a:r>
            <a:r>
              <a:rPr lang="en-GB" sz="2800" dirty="0"/>
              <a:t>, ở </a:t>
            </a:r>
            <a:r>
              <a:rPr lang="en-GB" sz="2800" dirty="0" err="1"/>
              <a:t>đây</a:t>
            </a:r>
            <a:r>
              <a:rPr lang="en-GB" sz="2800" dirty="0"/>
              <a:t> </a:t>
            </a:r>
            <a:r>
              <a:rPr lang="en-GB" sz="2800" dirty="0" err="1"/>
              <a:t>không</a:t>
            </a:r>
            <a:r>
              <a:rPr lang="en-GB" sz="2800" dirty="0"/>
              <a:t> </a:t>
            </a:r>
            <a:r>
              <a:rPr lang="en-GB" sz="2800" dirty="0" err="1"/>
              <a:t>cần</a:t>
            </a:r>
            <a:r>
              <a:rPr lang="en-GB" sz="2800" dirty="0"/>
              <a:t> </a:t>
            </a:r>
            <a:r>
              <a:rPr lang="en-GB" sz="2800" dirty="0" err="1"/>
              <a:t>xét</a:t>
            </a:r>
            <a:endParaRPr lang="en-US" sz="2800" dirty="0"/>
          </a:p>
        </p:txBody>
      </p:sp>
    </p:spTree>
    <p:extLst>
      <p:ext uri="{BB962C8B-B14F-4D97-AF65-F5344CB8AC3E}">
        <p14:creationId xmlns:p14="http://schemas.microsoft.com/office/powerpoint/2010/main" val="207319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5E4E49-FAAB-B364-CAF4-A87DFE994B61}"/>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D8448ECB-C9A2-2623-8E00-5A36B42D331D}"/>
              </a:ext>
            </a:extLst>
          </p:cNvPr>
          <p:cNvSpPr>
            <a:spLocks noGrp="1"/>
          </p:cNvSpPr>
          <p:nvPr>
            <p:ph type="title"/>
          </p:nvPr>
        </p:nvSpPr>
        <p:spPr/>
        <p:txBody>
          <a:bodyPr/>
          <a:lstStyle/>
          <a:p>
            <a:r>
              <a:rPr lang="en-GB" dirty="0"/>
              <a:t>3. </a:t>
            </a:r>
            <a:r>
              <a:rPr lang="vi-VN" dirty="0"/>
              <a:t>Giải bài toán dưới dạng quy hoạch tuyến tính bằng công cụ Ortools</a:t>
            </a:r>
            <a:br>
              <a:rPr lang="vi-VN" dirty="0"/>
            </a:br>
            <a:endParaRPr lang="en-US" dirty="0"/>
          </a:p>
        </p:txBody>
      </p:sp>
      <p:sp>
        <p:nvSpPr>
          <p:cNvPr id="4" name="Content Placeholder 3">
            <a:extLst>
              <a:ext uri="{FF2B5EF4-FFF2-40B4-BE49-F238E27FC236}">
                <a16:creationId xmlns:a16="http://schemas.microsoft.com/office/drawing/2014/main" id="{AB834B1D-7A30-42E3-2278-0E7E14313C0A}"/>
              </a:ext>
            </a:extLst>
          </p:cNvPr>
          <p:cNvSpPr>
            <a:spLocks noGrp="1"/>
          </p:cNvSpPr>
          <p:nvPr>
            <p:ph sz="quarter" idx="13"/>
          </p:nvPr>
        </p:nvSpPr>
        <p:spPr/>
        <p:txBody>
          <a:bodyPr/>
          <a:lstStyle/>
          <a:p>
            <a:pPr marL="0" indent="0">
              <a:buNone/>
            </a:pPr>
            <a:r>
              <a:rPr lang="en-GB" dirty="0"/>
              <a:t>Ở </a:t>
            </a:r>
            <a:r>
              <a:rPr lang="en-GB" dirty="0" err="1"/>
              <a:t>phần</a:t>
            </a:r>
            <a:r>
              <a:rPr lang="en-GB" dirty="0"/>
              <a:t> </a:t>
            </a:r>
            <a:r>
              <a:rPr lang="en-GB" dirty="0" err="1"/>
              <a:t>này</a:t>
            </a:r>
            <a:r>
              <a:rPr lang="en-GB" dirty="0"/>
              <a:t> </a:t>
            </a:r>
            <a:r>
              <a:rPr lang="en-GB" dirty="0" err="1"/>
              <a:t>chúng</a:t>
            </a:r>
            <a:r>
              <a:rPr lang="en-GB" dirty="0"/>
              <a:t> ta </a:t>
            </a:r>
            <a:r>
              <a:rPr lang="en-GB" dirty="0" err="1"/>
              <a:t>chỉ</a:t>
            </a:r>
            <a:r>
              <a:rPr lang="en-GB" dirty="0"/>
              <a:t> </a:t>
            </a:r>
            <a:r>
              <a:rPr lang="en-GB" dirty="0" err="1"/>
              <a:t>cần</a:t>
            </a:r>
            <a:r>
              <a:rPr lang="en-GB" dirty="0"/>
              <a:t> </a:t>
            </a:r>
            <a:r>
              <a:rPr lang="en-GB" dirty="0" err="1"/>
              <a:t>thêm</a:t>
            </a:r>
            <a:r>
              <a:rPr lang="en-GB" dirty="0"/>
              <a:t> </a:t>
            </a:r>
            <a:r>
              <a:rPr lang="en-GB" dirty="0" err="1"/>
              <a:t>các</a:t>
            </a:r>
            <a:r>
              <a:rPr lang="en-GB" dirty="0"/>
              <a:t> </a:t>
            </a:r>
            <a:r>
              <a:rPr lang="en-GB" dirty="0" err="1"/>
              <a:t>biến</a:t>
            </a:r>
            <a:r>
              <a:rPr lang="en-GB" dirty="0"/>
              <a:t> </a:t>
            </a:r>
            <a:r>
              <a:rPr lang="en-GB" dirty="0" err="1"/>
              <a:t>các</a:t>
            </a:r>
            <a:r>
              <a:rPr lang="en-GB" dirty="0"/>
              <a:t> </a:t>
            </a:r>
            <a:r>
              <a:rPr lang="en-GB" dirty="0" err="1"/>
              <a:t>ràng</a:t>
            </a:r>
            <a:r>
              <a:rPr lang="en-GB" dirty="0"/>
              <a:t> </a:t>
            </a:r>
            <a:r>
              <a:rPr lang="en-GB" dirty="0" err="1"/>
              <a:t>buộc</a:t>
            </a:r>
            <a:r>
              <a:rPr lang="en-GB" dirty="0"/>
              <a:t> ở </a:t>
            </a:r>
            <a:r>
              <a:rPr lang="en-GB" dirty="0" err="1"/>
              <a:t>phần</a:t>
            </a:r>
            <a:r>
              <a:rPr lang="en-GB" dirty="0"/>
              <a:t> </a:t>
            </a:r>
            <a:r>
              <a:rPr lang="en-GB" dirty="0" err="1"/>
              <a:t>mô</a:t>
            </a:r>
            <a:r>
              <a:rPr lang="en-GB" dirty="0"/>
              <a:t> </a:t>
            </a:r>
            <a:r>
              <a:rPr lang="en-GB" dirty="0" err="1"/>
              <a:t>hình</a:t>
            </a:r>
            <a:r>
              <a:rPr lang="en-GB" dirty="0"/>
              <a:t> </a:t>
            </a:r>
            <a:r>
              <a:rPr lang="en-GB" dirty="0" err="1"/>
              <a:t>hóa</a:t>
            </a:r>
            <a:r>
              <a:rPr lang="en-GB" dirty="0"/>
              <a:t> </a:t>
            </a:r>
            <a:r>
              <a:rPr lang="en-GB" dirty="0" err="1"/>
              <a:t>vào</a:t>
            </a:r>
            <a:r>
              <a:rPr lang="en-GB" dirty="0"/>
              <a:t> </a:t>
            </a:r>
            <a:r>
              <a:rPr lang="en-GB" dirty="0" err="1"/>
              <a:t>và</a:t>
            </a:r>
            <a:r>
              <a:rPr lang="en-GB" dirty="0"/>
              <a:t> </a:t>
            </a:r>
            <a:r>
              <a:rPr lang="en-GB" dirty="0" err="1"/>
              <a:t>chạy</a:t>
            </a:r>
            <a:r>
              <a:rPr lang="en-GB" dirty="0"/>
              <a:t> </a:t>
            </a:r>
            <a:r>
              <a:rPr lang="en-GB" dirty="0" err="1"/>
              <a:t>ra</a:t>
            </a:r>
            <a:r>
              <a:rPr lang="en-GB" dirty="0"/>
              <a:t> </a:t>
            </a:r>
            <a:r>
              <a:rPr lang="en-GB" dirty="0" err="1"/>
              <a:t>kết</a:t>
            </a:r>
            <a:r>
              <a:rPr lang="en-GB" dirty="0"/>
              <a:t> </a:t>
            </a:r>
            <a:r>
              <a:rPr lang="en-GB" dirty="0" err="1"/>
              <a:t>quả</a:t>
            </a:r>
            <a:r>
              <a:rPr lang="en-GB" dirty="0"/>
              <a:t>.</a:t>
            </a:r>
            <a:endParaRPr lang="en-US" dirty="0"/>
          </a:p>
        </p:txBody>
      </p:sp>
    </p:spTree>
    <p:extLst>
      <p:ext uri="{BB962C8B-B14F-4D97-AF65-F5344CB8AC3E}">
        <p14:creationId xmlns:p14="http://schemas.microsoft.com/office/powerpoint/2010/main" val="167037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1E89E-8A7D-64AF-6280-5A3D5FC51F53}"/>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B8F16107-4C0F-7587-E25F-7F0FB738698A}"/>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20AA8F15-9502-689B-4468-580FDFFE0EDA}"/>
              </a:ext>
            </a:extLst>
          </p:cNvPr>
          <p:cNvSpPr>
            <a:spLocks noGrp="1"/>
          </p:cNvSpPr>
          <p:nvPr>
            <p:ph sz="quarter" idx="13"/>
          </p:nvPr>
        </p:nvSpPr>
        <p:spPr/>
        <p:txBody>
          <a:bodyPr/>
          <a:lstStyle/>
          <a:p>
            <a:r>
              <a:rPr lang="en-GB" dirty="0" err="1"/>
              <a:t>Giải</a:t>
            </a:r>
            <a:r>
              <a:rPr lang="en-GB" dirty="0"/>
              <a:t> </a:t>
            </a:r>
            <a:r>
              <a:rPr lang="en-GB" dirty="0" err="1"/>
              <a:t>thuật</a:t>
            </a:r>
            <a:r>
              <a:rPr lang="en-GB" dirty="0"/>
              <a:t> Heuristic : Genetic Algorithm + Local Search</a:t>
            </a:r>
          </a:p>
          <a:p>
            <a:r>
              <a:rPr lang="en-GB" dirty="0" err="1"/>
              <a:t>Sơ</a:t>
            </a:r>
            <a:r>
              <a:rPr lang="en-GB" dirty="0"/>
              <a:t> </a:t>
            </a:r>
            <a:r>
              <a:rPr lang="en-GB" dirty="0" err="1"/>
              <a:t>đồ</a:t>
            </a:r>
            <a:r>
              <a:rPr lang="en-GB" dirty="0"/>
              <a:t> </a:t>
            </a:r>
            <a:r>
              <a:rPr lang="en-GB" dirty="0" err="1"/>
              <a:t>thuật</a:t>
            </a:r>
            <a:r>
              <a:rPr lang="en-GB" dirty="0"/>
              <a:t> </a:t>
            </a:r>
            <a:r>
              <a:rPr lang="en-GB" dirty="0" err="1"/>
              <a:t>toán</a:t>
            </a:r>
            <a:r>
              <a:rPr lang="en-GB" dirty="0"/>
              <a:t> : </a:t>
            </a:r>
          </a:p>
          <a:p>
            <a:pPr marL="0" indent="0">
              <a:buNone/>
            </a:pPr>
            <a:endParaRPr lang="en-US" dirty="0"/>
          </a:p>
        </p:txBody>
      </p:sp>
      <p:graphicFrame>
        <p:nvGraphicFramePr>
          <p:cNvPr id="5" name="Diagram 4">
            <a:extLst>
              <a:ext uri="{FF2B5EF4-FFF2-40B4-BE49-F238E27FC236}">
                <a16:creationId xmlns:a16="http://schemas.microsoft.com/office/drawing/2014/main" id="{DEC94055-00AD-7C6B-A757-154A2F3EA68B}"/>
              </a:ext>
            </a:extLst>
          </p:cNvPr>
          <p:cNvGraphicFramePr/>
          <p:nvPr>
            <p:extLst>
              <p:ext uri="{D42A27DB-BD31-4B8C-83A1-F6EECF244321}">
                <p14:modId xmlns:p14="http://schemas.microsoft.com/office/powerpoint/2010/main" val="454991529"/>
              </p:ext>
            </p:extLst>
          </p:nvPr>
        </p:nvGraphicFramePr>
        <p:xfrm>
          <a:off x="1055077" y="2080465"/>
          <a:ext cx="8904849" cy="3915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39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2BA63-383F-45B9-939A-7A3B792A60C4}"/>
              </a:ext>
            </a:extLst>
          </p:cNvPr>
          <p:cNvSpPr>
            <a:spLocks noGrp="1"/>
          </p:cNvSpPr>
          <p:nvPr>
            <p:ph type="title"/>
          </p:nvPr>
        </p:nvSpPr>
        <p:spPr>
          <a:xfrm>
            <a:off x="3788899" y="2461847"/>
            <a:ext cx="4614203" cy="1934307"/>
          </a:xfrm>
        </p:spPr>
        <p:txBody>
          <a:bodyPr/>
          <a:lstStyle/>
          <a:p>
            <a:r>
              <a:rPr lang="en-GB" dirty="0"/>
              <a:t>BÁO CÁO </a:t>
            </a:r>
            <a:br>
              <a:rPr lang="en-GB" dirty="0"/>
            </a:br>
            <a:r>
              <a:rPr lang="en-GB" dirty="0"/>
              <a:t>BÀI TẬP LỚN</a:t>
            </a:r>
            <a:endParaRPr lang="en-US" dirty="0"/>
          </a:p>
        </p:txBody>
      </p:sp>
    </p:spTree>
    <p:extLst>
      <p:ext uri="{BB962C8B-B14F-4D97-AF65-F5344CB8AC3E}">
        <p14:creationId xmlns:p14="http://schemas.microsoft.com/office/powerpoint/2010/main" val="123400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A14C90-3572-714B-F04F-EB659D88E72B}"/>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35C55BE2-E81C-9616-326F-90A3FAEFAE83}"/>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7963745A-BC06-8D77-C3A8-8700D69779F2}"/>
              </a:ext>
            </a:extLst>
          </p:cNvPr>
          <p:cNvSpPr>
            <a:spLocks noGrp="1"/>
          </p:cNvSpPr>
          <p:nvPr>
            <p:ph sz="quarter" idx="13"/>
          </p:nvPr>
        </p:nvSpPr>
        <p:spPr>
          <a:xfrm>
            <a:off x="338736" y="1058844"/>
            <a:ext cx="11514528" cy="1754694"/>
          </a:xfrm>
        </p:spPr>
        <p:txBody>
          <a:bodyPr/>
          <a:lstStyle/>
          <a:p>
            <a:pPr marL="0" indent="0">
              <a:buNone/>
            </a:pPr>
            <a:r>
              <a:rPr lang="en-GB" dirty="0" err="1"/>
              <a:t>Biểu</a:t>
            </a:r>
            <a:r>
              <a:rPr lang="en-GB" dirty="0"/>
              <a:t> </a:t>
            </a:r>
            <a:r>
              <a:rPr lang="en-GB" dirty="0" err="1"/>
              <a:t>diễn</a:t>
            </a:r>
            <a:r>
              <a:rPr lang="en-GB" dirty="0"/>
              <a:t> </a:t>
            </a:r>
            <a:r>
              <a:rPr lang="en-GB" dirty="0" err="1"/>
              <a:t>lời</a:t>
            </a:r>
            <a:r>
              <a:rPr lang="en-GB" dirty="0"/>
              <a:t> </a:t>
            </a:r>
            <a:r>
              <a:rPr lang="en-GB" dirty="0" err="1"/>
              <a:t>giải</a:t>
            </a:r>
            <a:r>
              <a:rPr lang="en-GB" dirty="0"/>
              <a:t> </a:t>
            </a:r>
            <a:r>
              <a:rPr lang="en-GB" dirty="0" err="1"/>
              <a:t>của</a:t>
            </a:r>
            <a:r>
              <a:rPr lang="en-GB" dirty="0"/>
              <a:t> </a:t>
            </a:r>
            <a:r>
              <a:rPr lang="en-GB" dirty="0" err="1"/>
              <a:t>mỗi</a:t>
            </a:r>
            <a:r>
              <a:rPr lang="en-GB" dirty="0"/>
              <a:t> </a:t>
            </a:r>
            <a:r>
              <a:rPr lang="en-GB" dirty="0" err="1"/>
              <a:t>cá</a:t>
            </a:r>
            <a:r>
              <a:rPr lang="en-GB" dirty="0"/>
              <a:t> </a:t>
            </a:r>
            <a:r>
              <a:rPr lang="en-GB" dirty="0" err="1"/>
              <a:t>thể</a:t>
            </a:r>
            <a:r>
              <a:rPr lang="en-GB" dirty="0"/>
              <a:t> : </a:t>
            </a:r>
            <a:r>
              <a:rPr lang="vi-VN" dirty="0"/>
              <a:t>Ma trận N*D, mỗi ô [i,j] trong ma trận nhận 1 trong 3 giá trị : 0,1,4 tương ứng người i vào ngày thứ j : nghỉ(0), làm 1 trong 3 ca sáng, trưa, chiều(1), và làm ca đêm (4).</a:t>
            </a:r>
            <a:r>
              <a:rPr lang="en-GB" dirty="0"/>
              <a:t> </a:t>
            </a:r>
            <a:r>
              <a:rPr lang="en-GB" dirty="0" err="1"/>
              <a:t>Trong</a:t>
            </a:r>
            <a:r>
              <a:rPr lang="en-GB" dirty="0"/>
              <a:t> </a:t>
            </a:r>
            <a:r>
              <a:rPr lang="en-GB" dirty="0" err="1"/>
              <a:t>mỗi</a:t>
            </a:r>
            <a:r>
              <a:rPr lang="en-GB" dirty="0"/>
              <a:t> </a:t>
            </a:r>
            <a:r>
              <a:rPr lang="en-GB" dirty="0" err="1"/>
              <a:t>cột</a:t>
            </a:r>
            <a:r>
              <a:rPr lang="en-GB" dirty="0"/>
              <a:t> </a:t>
            </a:r>
            <a:r>
              <a:rPr lang="en-GB" dirty="0" err="1"/>
              <a:t>sẽ</a:t>
            </a:r>
            <a:r>
              <a:rPr lang="en-GB" dirty="0"/>
              <a:t> </a:t>
            </a:r>
            <a:r>
              <a:rPr lang="en-GB" dirty="0" err="1"/>
              <a:t>có</a:t>
            </a:r>
            <a:r>
              <a:rPr lang="en-GB" dirty="0"/>
              <a:t> a </a:t>
            </a:r>
            <a:r>
              <a:rPr lang="en-GB" dirty="0" err="1"/>
              <a:t>giá</a:t>
            </a:r>
            <a:r>
              <a:rPr lang="en-GB" dirty="0"/>
              <a:t> </a:t>
            </a:r>
            <a:r>
              <a:rPr lang="en-GB" dirty="0" err="1"/>
              <a:t>trị</a:t>
            </a:r>
            <a:r>
              <a:rPr lang="en-GB" dirty="0"/>
              <a:t> </a:t>
            </a:r>
            <a:r>
              <a:rPr lang="en-GB" dirty="0" err="1"/>
              <a:t>bằng</a:t>
            </a:r>
            <a:r>
              <a:rPr lang="en-GB" dirty="0"/>
              <a:t> 4, 3a  </a:t>
            </a:r>
            <a:r>
              <a:rPr lang="en-GB" dirty="0" err="1"/>
              <a:t>giá</a:t>
            </a:r>
            <a:r>
              <a:rPr lang="en-GB" dirty="0"/>
              <a:t> </a:t>
            </a:r>
            <a:r>
              <a:rPr lang="en-GB" dirty="0" err="1"/>
              <a:t>trị</a:t>
            </a:r>
            <a:r>
              <a:rPr lang="en-GB" dirty="0"/>
              <a:t> </a:t>
            </a:r>
            <a:r>
              <a:rPr lang="en-GB" dirty="0" err="1"/>
              <a:t>bằng</a:t>
            </a:r>
            <a:r>
              <a:rPr lang="en-GB" dirty="0"/>
              <a:t> 1, </a:t>
            </a:r>
            <a:r>
              <a:rPr lang="en-GB" dirty="0" err="1"/>
              <a:t>còn</a:t>
            </a:r>
            <a:r>
              <a:rPr lang="en-GB" dirty="0"/>
              <a:t> </a:t>
            </a:r>
            <a:r>
              <a:rPr lang="en-GB" dirty="0" err="1"/>
              <a:t>lại</a:t>
            </a:r>
            <a:r>
              <a:rPr lang="en-GB" dirty="0"/>
              <a:t> </a:t>
            </a:r>
            <a:r>
              <a:rPr lang="en-GB" dirty="0" err="1"/>
              <a:t>bằng</a:t>
            </a:r>
            <a:r>
              <a:rPr lang="en-GB" dirty="0"/>
              <a:t> 0. </a:t>
            </a:r>
            <a:r>
              <a:rPr lang="en-GB" dirty="0" err="1"/>
              <a:t>Ví</a:t>
            </a:r>
            <a:r>
              <a:rPr lang="en-GB" dirty="0"/>
              <a:t> </a:t>
            </a:r>
            <a:r>
              <a:rPr lang="en-GB" dirty="0" err="1"/>
              <a:t>dụ</a:t>
            </a:r>
            <a:r>
              <a:rPr lang="en-GB" dirty="0"/>
              <a:t> :</a:t>
            </a:r>
            <a:endParaRPr lang="en-US" dirty="0"/>
          </a:p>
        </p:txBody>
      </p:sp>
      <p:pic>
        <p:nvPicPr>
          <p:cNvPr id="6" name="Picture 5">
            <a:extLst>
              <a:ext uri="{FF2B5EF4-FFF2-40B4-BE49-F238E27FC236}">
                <a16:creationId xmlns:a16="http://schemas.microsoft.com/office/drawing/2014/main" id="{EA55ED4A-EA1C-2922-7E76-C9A83B9D320B}"/>
              </a:ext>
            </a:extLst>
          </p:cNvPr>
          <p:cNvPicPr>
            <a:picLocks noChangeAspect="1"/>
          </p:cNvPicPr>
          <p:nvPr/>
        </p:nvPicPr>
        <p:blipFill>
          <a:blip r:embed="rId2"/>
          <a:stretch>
            <a:fillRect/>
          </a:stretch>
        </p:blipFill>
        <p:spPr>
          <a:xfrm>
            <a:off x="4712677" y="2979775"/>
            <a:ext cx="3804951" cy="2978466"/>
          </a:xfrm>
          <a:prstGeom prst="rect">
            <a:avLst/>
          </a:prstGeom>
        </p:spPr>
      </p:pic>
    </p:spTree>
    <p:extLst>
      <p:ext uri="{BB962C8B-B14F-4D97-AF65-F5344CB8AC3E}">
        <p14:creationId xmlns:p14="http://schemas.microsoft.com/office/powerpoint/2010/main" val="1425482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77F1A2-AC8C-464F-A2F7-B817DD88171C}"/>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49CC2008-0735-57B0-F127-7DD846863C45}"/>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440C1FD3-9F95-5D4B-AEDF-E3163E9FF0C7}"/>
              </a:ext>
            </a:extLst>
          </p:cNvPr>
          <p:cNvSpPr>
            <a:spLocks noGrp="1"/>
          </p:cNvSpPr>
          <p:nvPr>
            <p:ph sz="quarter" idx="13"/>
          </p:nvPr>
        </p:nvSpPr>
        <p:spPr/>
        <p:txBody>
          <a:bodyPr/>
          <a:lstStyle/>
          <a:p>
            <a:pPr marL="514350" indent="-514350">
              <a:buAutoNum type="arabicParenR"/>
            </a:pPr>
            <a:r>
              <a:rPr lang="en-GB" dirty="0" err="1"/>
              <a:t>Khởi</a:t>
            </a:r>
            <a:r>
              <a:rPr lang="en-GB" dirty="0"/>
              <a:t> </a:t>
            </a:r>
            <a:r>
              <a:rPr lang="en-GB" dirty="0" err="1"/>
              <a:t>tạo</a:t>
            </a:r>
            <a:r>
              <a:rPr lang="en-GB" dirty="0"/>
              <a:t> : </a:t>
            </a:r>
            <a:r>
              <a:rPr lang="en-GB" dirty="0" err="1"/>
              <a:t>Khởi</a:t>
            </a:r>
            <a:r>
              <a:rPr lang="en-GB" dirty="0"/>
              <a:t> </a:t>
            </a:r>
            <a:r>
              <a:rPr lang="en-GB" dirty="0" err="1"/>
              <a:t>tạo</a:t>
            </a:r>
            <a:r>
              <a:rPr lang="en-GB" dirty="0"/>
              <a:t> </a:t>
            </a:r>
            <a:r>
              <a:rPr lang="en-GB" dirty="0" err="1"/>
              <a:t>quần</a:t>
            </a:r>
            <a:r>
              <a:rPr lang="en-GB" dirty="0"/>
              <a:t> </a:t>
            </a:r>
            <a:r>
              <a:rPr lang="en-GB" dirty="0" err="1"/>
              <a:t>thể</a:t>
            </a:r>
            <a:r>
              <a:rPr lang="en-GB" dirty="0"/>
              <a:t> ban </a:t>
            </a:r>
            <a:r>
              <a:rPr lang="en-GB" dirty="0" err="1"/>
              <a:t>đầu</a:t>
            </a:r>
            <a:r>
              <a:rPr lang="en-GB" dirty="0"/>
              <a:t> </a:t>
            </a:r>
            <a:r>
              <a:rPr lang="en-GB" dirty="0" err="1"/>
              <a:t>gồm</a:t>
            </a:r>
            <a:r>
              <a:rPr lang="en-GB" dirty="0"/>
              <a:t> P </a:t>
            </a:r>
            <a:r>
              <a:rPr lang="en-GB" dirty="0" err="1"/>
              <a:t>cá</a:t>
            </a:r>
            <a:r>
              <a:rPr lang="en-GB" dirty="0"/>
              <a:t> </a:t>
            </a:r>
            <a:r>
              <a:rPr lang="en-GB" dirty="0" err="1"/>
              <a:t>thể</a:t>
            </a:r>
            <a:endParaRPr lang="en-GB" dirty="0"/>
          </a:p>
          <a:p>
            <a:pPr marL="0" indent="0">
              <a:buNone/>
            </a:pPr>
            <a:r>
              <a:rPr lang="en-GB" dirty="0"/>
              <a:t>- </a:t>
            </a:r>
            <a:r>
              <a:rPr lang="vi-VN" dirty="0"/>
              <a:t>Mỗi cá thể được khởi tạo bằng cách xây dựng lịch làm việc cho tất cả N người lần lượt theo mỗi ngày.</a:t>
            </a:r>
          </a:p>
          <a:p>
            <a:pPr marL="0" indent="0">
              <a:buNone/>
            </a:pPr>
            <a:r>
              <a:rPr lang="vi-VN" dirty="0"/>
              <a:t>-</a:t>
            </a:r>
            <a:r>
              <a:rPr lang="en-GB" dirty="0"/>
              <a:t> </a:t>
            </a:r>
            <a:r>
              <a:rPr lang="vi-VN" dirty="0"/>
              <a:t>Ở mỗi ngày tìm ra tập K các nhân viên có thể đi làm ngày hôm nay (Không nghỉ phép hôm nay, hôm qua không làm ca đêm), và tập L các nhân viên hôm qua</a:t>
            </a:r>
            <a:r>
              <a:rPr lang="en-GB" dirty="0"/>
              <a:t> </a:t>
            </a:r>
            <a:r>
              <a:rPr lang="en-GB" dirty="0" err="1"/>
              <a:t>có</a:t>
            </a:r>
            <a:r>
              <a:rPr lang="vi-VN" dirty="0"/>
              <a:t> làm ca đêm.</a:t>
            </a:r>
          </a:p>
          <a:p>
            <a:pPr marL="0" indent="0">
              <a:buNone/>
            </a:pPr>
            <a:r>
              <a:rPr lang="vi-VN" dirty="0"/>
              <a:t>-</a:t>
            </a:r>
            <a:r>
              <a:rPr lang="en-GB" dirty="0"/>
              <a:t> </a:t>
            </a:r>
            <a:r>
              <a:rPr lang="vi-VN" dirty="0"/>
              <a:t>Nếu |K| &gt;= 4a, chọn ngẫu nhiên 4a người trong tập K người đó và cho họ đi làm hôm nay. Tiếp theo chọn ngẫu nhiên a người trong số 4a người đó và cho họ làm ca đêm hôm nay. </a:t>
            </a:r>
          </a:p>
          <a:p>
            <a:pPr marL="0" indent="0">
              <a:buNone/>
            </a:pPr>
            <a:r>
              <a:rPr lang="vi-VN" dirty="0"/>
              <a:t>-</a:t>
            </a:r>
            <a:r>
              <a:rPr lang="en-GB" dirty="0"/>
              <a:t> </a:t>
            </a:r>
            <a:r>
              <a:rPr lang="vi-VN" dirty="0"/>
              <a:t>Nếu tập |K| &lt; 4a, chọn ngẫu nhiên 4a – |K| người từ tập L cho vào tập K để |K| = 4a và làm tương tự như trên.</a:t>
            </a:r>
          </a:p>
        </p:txBody>
      </p:sp>
    </p:spTree>
    <p:extLst>
      <p:ext uri="{BB962C8B-B14F-4D97-AF65-F5344CB8AC3E}">
        <p14:creationId xmlns:p14="http://schemas.microsoft.com/office/powerpoint/2010/main" val="3508102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B066CB-E7E6-847E-3FA0-3244E5779F3A}"/>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2">
            <a:extLst>
              <a:ext uri="{FF2B5EF4-FFF2-40B4-BE49-F238E27FC236}">
                <a16:creationId xmlns:a16="http://schemas.microsoft.com/office/drawing/2014/main" id="{048EE434-8B2E-59D2-3CB4-F8C91B5D27E5}"/>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4F1E8CC5-0387-40A9-3673-79E9178DE870}"/>
              </a:ext>
            </a:extLst>
          </p:cNvPr>
          <p:cNvSpPr>
            <a:spLocks noGrp="1"/>
          </p:cNvSpPr>
          <p:nvPr>
            <p:ph sz="quarter" idx="13"/>
          </p:nvPr>
        </p:nvSpPr>
        <p:spPr/>
        <p:txBody>
          <a:bodyPr/>
          <a:lstStyle/>
          <a:p>
            <a:pPr marL="0" indent="0">
              <a:buNone/>
            </a:pPr>
            <a:r>
              <a:rPr lang="en-GB" dirty="0"/>
              <a:t>1) </a:t>
            </a:r>
            <a:r>
              <a:rPr lang="en-GB" dirty="0" err="1"/>
              <a:t>Khởi</a:t>
            </a:r>
            <a:r>
              <a:rPr lang="en-GB" dirty="0"/>
              <a:t> </a:t>
            </a:r>
            <a:r>
              <a:rPr lang="en-GB" dirty="0" err="1"/>
              <a:t>tạo</a:t>
            </a:r>
            <a:r>
              <a:rPr lang="en-GB" dirty="0"/>
              <a:t> (</a:t>
            </a:r>
            <a:r>
              <a:rPr lang="en-GB" dirty="0" err="1"/>
              <a:t>tiếp</a:t>
            </a:r>
            <a:r>
              <a:rPr lang="en-GB" dirty="0"/>
              <a:t>)</a:t>
            </a:r>
          </a:p>
          <a:p>
            <a:pPr marL="0" indent="0">
              <a:buNone/>
            </a:pPr>
            <a:r>
              <a:rPr lang="en-GB" dirty="0"/>
              <a:t>- </a:t>
            </a:r>
            <a:r>
              <a:rPr lang="vi-VN" dirty="0"/>
              <a:t>Việc khởi tạo như trên đảm bảo 2 ràng buộc : Mỗi ca làm có đúng a người làm, không ai phải đi làm vào ngày đã nghỉ phép. Như vậy chỉ còn duy nhất 1 điều ràng buộc có thể vi phạm đó là ràng buộc ngày hôm nay làm ca đêm nhưng ngày mai vẫn phải đi làm.</a:t>
            </a:r>
          </a:p>
          <a:p>
            <a:endParaRPr lang="en-US" dirty="0"/>
          </a:p>
        </p:txBody>
      </p:sp>
    </p:spTree>
    <p:extLst>
      <p:ext uri="{BB962C8B-B14F-4D97-AF65-F5344CB8AC3E}">
        <p14:creationId xmlns:p14="http://schemas.microsoft.com/office/powerpoint/2010/main" val="1253298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7C7F45-316F-8676-3DC2-BBBBB3F62DB7}"/>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2">
            <a:extLst>
              <a:ext uri="{FF2B5EF4-FFF2-40B4-BE49-F238E27FC236}">
                <a16:creationId xmlns:a16="http://schemas.microsoft.com/office/drawing/2014/main" id="{3008D206-4808-28DF-D512-603615207D5D}"/>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FC5A09FF-B69E-658E-1B52-171D29BF8F8D}"/>
              </a:ext>
            </a:extLst>
          </p:cNvPr>
          <p:cNvSpPr>
            <a:spLocks noGrp="1"/>
          </p:cNvSpPr>
          <p:nvPr>
            <p:ph sz="quarter" idx="13"/>
          </p:nvPr>
        </p:nvSpPr>
        <p:spPr>
          <a:xfrm>
            <a:off x="338736" y="1058844"/>
            <a:ext cx="11514528" cy="2370156"/>
          </a:xfrm>
        </p:spPr>
        <p:txBody>
          <a:bodyPr/>
          <a:lstStyle/>
          <a:p>
            <a:pPr marL="0" indent="0">
              <a:buNone/>
            </a:pPr>
            <a:r>
              <a:rPr lang="en-GB" dirty="0"/>
              <a:t>2) Local Search</a:t>
            </a:r>
            <a:endParaRPr lang="en-US" dirty="0"/>
          </a:p>
          <a:p>
            <a:pPr marL="0" indent="0">
              <a:buNone/>
            </a:pPr>
            <a:r>
              <a:rPr lang="vi-VN" dirty="0"/>
              <a:t>Local Search bằng cách cố gắng đổi ca làm của 2 người trong 1 ngày để sinh ra 1 lời giải mới tốt hơn lời giải ban đầu bằng cách : 1) Giảm số lượng ràng buộc vi phạm, 2) Nếu không còn vi phạm ràng buộc thì tìm cách giảm số ngày làm ca đêm của người làm nhiều ca đêm nhất.</a:t>
            </a:r>
            <a:endParaRPr lang="en-GB" dirty="0"/>
          </a:p>
        </p:txBody>
      </p:sp>
    </p:spTree>
    <p:extLst>
      <p:ext uri="{BB962C8B-B14F-4D97-AF65-F5344CB8AC3E}">
        <p14:creationId xmlns:p14="http://schemas.microsoft.com/office/powerpoint/2010/main" val="1932767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C22AB2-474E-EF36-BDD6-0E89BBF80841}"/>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3" name="Title 2">
            <a:extLst>
              <a:ext uri="{FF2B5EF4-FFF2-40B4-BE49-F238E27FC236}">
                <a16:creationId xmlns:a16="http://schemas.microsoft.com/office/drawing/2014/main" id="{26038954-8287-A95A-9AD6-7DDD2C388C00}"/>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2C325481-C934-ECFC-B6A3-A492279543CC}"/>
              </a:ext>
            </a:extLst>
          </p:cNvPr>
          <p:cNvSpPr>
            <a:spLocks noGrp="1"/>
          </p:cNvSpPr>
          <p:nvPr>
            <p:ph sz="quarter" idx="13"/>
          </p:nvPr>
        </p:nvSpPr>
        <p:spPr/>
        <p:txBody>
          <a:bodyPr/>
          <a:lstStyle/>
          <a:p>
            <a:pPr marL="514350" indent="-514350">
              <a:buAutoNum type="alphaLcParenR"/>
            </a:pPr>
            <a:r>
              <a:rPr lang="en-GB" dirty="0" err="1"/>
              <a:t>Giảm</a:t>
            </a:r>
            <a:r>
              <a:rPr lang="en-GB" dirty="0"/>
              <a:t> </a:t>
            </a:r>
            <a:r>
              <a:rPr lang="en-GB" dirty="0" err="1"/>
              <a:t>số</a:t>
            </a:r>
            <a:r>
              <a:rPr lang="en-GB" dirty="0"/>
              <a:t> vi </a:t>
            </a:r>
            <a:r>
              <a:rPr lang="en-GB" dirty="0" err="1"/>
              <a:t>phạm</a:t>
            </a:r>
            <a:r>
              <a:rPr lang="en-GB" dirty="0"/>
              <a:t> </a:t>
            </a:r>
            <a:r>
              <a:rPr lang="en-GB" dirty="0" err="1"/>
              <a:t>ràng</a:t>
            </a:r>
            <a:r>
              <a:rPr lang="en-GB" dirty="0"/>
              <a:t> </a:t>
            </a:r>
            <a:r>
              <a:rPr lang="en-GB" dirty="0" err="1"/>
              <a:t>buộc</a:t>
            </a:r>
            <a:r>
              <a:rPr lang="en-GB" dirty="0"/>
              <a:t> : </a:t>
            </a:r>
            <a:r>
              <a:rPr lang="en-GB" dirty="0" err="1"/>
              <a:t>Chọn</a:t>
            </a:r>
            <a:r>
              <a:rPr lang="en-GB" dirty="0"/>
              <a:t> </a:t>
            </a:r>
            <a:r>
              <a:rPr lang="en-GB" dirty="0" err="1"/>
              <a:t>ngẫu</a:t>
            </a:r>
            <a:r>
              <a:rPr lang="en-GB" dirty="0"/>
              <a:t> </a:t>
            </a:r>
            <a:r>
              <a:rPr lang="en-GB" dirty="0" err="1"/>
              <a:t>nhiên</a:t>
            </a:r>
            <a:r>
              <a:rPr lang="en-GB" dirty="0"/>
              <a:t> 1 </a:t>
            </a:r>
            <a:r>
              <a:rPr lang="en-GB" dirty="0" err="1"/>
              <a:t>ràng</a:t>
            </a:r>
            <a:r>
              <a:rPr lang="en-GB" dirty="0"/>
              <a:t> </a:t>
            </a:r>
            <a:r>
              <a:rPr lang="en-GB" dirty="0" err="1"/>
              <a:t>buộc</a:t>
            </a:r>
            <a:r>
              <a:rPr lang="en-GB" dirty="0"/>
              <a:t> vi </a:t>
            </a:r>
            <a:r>
              <a:rPr lang="en-GB" dirty="0" err="1"/>
              <a:t>phạm</a:t>
            </a:r>
            <a:r>
              <a:rPr lang="en-GB" dirty="0"/>
              <a:t> </a:t>
            </a:r>
            <a:r>
              <a:rPr lang="en-GB" dirty="0" err="1"/>
              <a:t>và</a:t>
            </a:r>
            <a:r>
              <a:rPr lang="en-GB" dirty="0"/>
              <a:t> </a:t>
            </a:r>
            <a:r>
              <a:rPr lang="en-GB" dirty="0" err="1"/>
              <a:t>cố</a:t>
            </a:r>
            <a:r>
              <a:rPr lang="en-GB" dirty="0"/>
              <a:t> </a:t>
            </a:r>
            <a:r>
              <a:rPr lang="en-GB" dirty="0" err="1"/>
              <a:t>gắng</a:t>
            </a:r>
            <a:r>
              <a:rPr lang="en-GB" dirty="0"/>
              <a:t> </a:t>
            </a:r>
            <a:r>
              <a:rPr lang="en-GB" dirty="0" err="1"/>
              <a:t>loại</a:t>
            </a:r>
            <a:r>
              <a:rPr lang="en-GB" dirty="0"/>
              <a:t> </a:t>
            </a:r>
            <a:r>
              <a:rPr lang="en-GB" dirty="0" err="1"/>
              <a:t>bỏ</a:t>
            </a:r>
            <a:r>
              <a:rPr lang="en-GB" dirty="0"/>
              <a:t> </a:t>
            </a:r>
            <a:r>
              <a:rPr lang="en-GB" dirty="0" err="1"/>
              <a:t>nó</a:t>
            </a:r>
            <a:r>
              <a:rPr lang="en-GB" dirty="0"/>
              <a:t> </a:t>
            </a:r>
            <a:r>
              <a:rPr lang="en-GB" dirty="0" err="1"/>
              <a:t>bằng</a:t>
            </a:r>
            <a:r>
              <a:rPr lang="en-GB" dirty="0"/>
              <a:t> </a:t>
            </a:r>
            <a:r>
              <a:rPr lang="en-GB" dirty="0" err="1"/>
              <a:t>cách</a:t>
            </a:r>
            <a:r>
              <a:rPr lang="en-GB" dirty="0"/>
              <a:t> : </a:t>
            </a:r>
            <a:r>
              <a:rPr lang="vi-VN" dirty="0"/>
              <a:t>Đổi ca của ngày hôm nay từ ca đêm thành ca khác hoặc nghỉ, nếu không được thì tìm cách đổi ca ngày mai thành nghỉ.</a:t>
            </a:r>
            <a:endParaRPr lang="en-GB" dirty="0"/>
          </a:p>
          <a:p>
            <a:pPr marL="0" indent="0">
              <a:buNone/>
            </a:pPr>
            <a:r>
              <a:rPr lang="en-GB" dirty="0" err="1"/>
              <a:t>Ví</a:t>
            </a:r>
            <a:r>
              <a:rPr lang="en-GB" dirty="0"/>
              <a:t> </a:t>
            </a:r>
            <a:r>
              <a:rPr lang="en-GB" dirty="0" err="1"/>
              <a:t>dụ</a:t>
            </a:r>
            <a:r>
              <a:rPr lang="en-GB" dirty="0"/>
              <a:t> 1 </a:t>
            </a:r>
            <a:r>
              <a:rPr lang="en-GB" dirty="0" err="1"/>
              <a:t>lời</a:t>
            </a:r>
            <a:r>
              <a:rPr lang="en-GB" dirty="0"/>
              <a:t> </a:t>
            </a:r>
            <a:r>
              <a:rPr lang="en-GB" dirty="0" err="1"/>
              <a:t>giải</a:t>
            </a:r>
            <a:r>
              <a:rPr lang="en-GB" dirty="0"/>
              <a:t> </a:t>
            </a:r>
            <a:r>
              <a:rPr lang="en-GB" dirty="0" err="1"/>
              <a:t>còn</a:t>
            </a:r>
            <a:r>
              <a:rPr lang="en-GB" dirty="0"/>
              <a:t> </a:t>
            </a:r>
            <a:r>
              <a:rPr lang="en-GB" dirty="0" err="1"/>
              <a:t>ràng</a:t>
            </a:r>
            <a:r>
              <a:rPr lang="en-GB" dirty="0"/>
              <a:t> </a:t>
            </a:r>
            <a:r>
              <a:rPr lang="en-GB" dirty="0" err="1"/>
              <a:t>buộc</a:t>
            </a:r>
            <a:r>
              <a:rPr lang="en-GB" dirty="0"/>
              <a:t> vi </a:t>
            </a:r>
            <a:r>
              <a:rPr lang="en-GB" dirty="0" err="1"/>
              <a:t>phạm</a:t>
            </a:r>
            <a:r>
              <a:rPr lang="en-GB" dirty="0"/>
              <a:t> :</a:t>
            </a:r>
          </a:p>
          <a:p>
            <a:pPr marL="0" indent="0">
              <a:buNone/>
            </a:pPr>
            <a:endParaRPr lang="en-US" dirty="0"/>
          </a:p>
        </p:txBody>
      </p:sp>
      <p:pic>
        <p:nvPicPr>
          <p:cNvPr id="6" name="Picture 5">
            <a:extLst>
              <a:ext uri="{FF2B5EF4-FFF2-40B4-BE49-F238E27FC236}">
                <a16:creationId xmlns:a16="http://schemas.microsoft.com/office/drawing/2014/main" id="{9A10FB2A-BFCB-51E4-491C-3F59EEE33FDA}"/>
              </a:ext>
            </a:extLst>
          </p:cNvPr>
          <p:cNvPicPr>
            <a:picLocks noChangeAspect="1"/>
          </p:cNvPicPr>
          <p:nvPr/>
        </p:nvPicPr>
        <p:blipFill>
          <a:blip r:embed="rId2"/>
          <a:stretch>
            <a:fillRect/>
          </a:stretch>
        </p:blipFill>
        <p:spPr>
          <a:xfrm>
            <a:off x="6943767" y="2887143"/>
            <a:ext cx="4155641" cy="3081829"/>
          </a:xfrm>
          <a:prstGeom prst="rect">
            <a:avLst/>
          </a:prstGeom>
        </p:spPr>
      </p:pic>
    </p:spTree>
    <p:extLst>
      <p:ext uri="{BB962C8B-B14F-4D97-AF65-F5344CB8AC3E}">
        <p14:creationId xmlns:p14="http://schemas.microsoft.com/office/powerpoint/2010/main" val="389700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5A844-FE39-DDFC-E085-C9C4955B2E75}"/>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3" name="Title 2">
            <a:extLst>
              <a:ext uri="{FF2B5EF4-FFF2-40B4-BE49-F238E27FC236}">
                <a16:creationId xmlns:a16="http://schemas.microsoft.com/office/drawing/2014/main" id="{1C4E8806-DD72-8BCB-EAA4-4725DD0709D0}"/>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00C82D6F-A5F4-DC82-56C4-643D5B0F84B8}"/>
              </a:ext>
            </a:extLst>
          </p:cNvPr>
          <p:cNvSpPr>
            <a:spLocks noGrp="1"/>
          </p:cNvSpPr>
          <p:nvPr>
            <p:ph sz="quarter" idx="13"/>
          </p:nvPr>
        </p:nvSpPr>
        <p:spPr>
          <a:xfrm>
            <a:off x="338736" y="1058844"/>
            <a:ext cx="11514528" cy="671482"/>
          </a:xfrm>
        </p:spPr>
        <p:txBody>
          <a:bodyPr/>
          <a:lstStyle/>
          <a:p>
            <a:r>
              <a:rPr lang="en-US" dirty="0" err="1"/>
              <a:t>Đổi</a:t>
            </a:r>
            <a:r>
              <a:rPr lang="en-US" dirty="0"/>
              <a:t> ca </a:t>
            </a:r>
            <a:r>
              <a:rPr lang="en-US" dirty="0" err="1"/>
              <a:t>của</a:t>
            </a:r>
            <a:r>
              <a:rPr lang="en-US" dirty="0"/>
              <a:t> </a:t>
            </a:r>
            <a:r>
              <a:rPr lang="en-US" dirty="0" err="1"/>
              <a:t>ngày</a:t>
            </a:r>
            <a:r>
              <a:rPr lang="en-US" dirty="0"/>
              <a:t> </a:t>
            </a:r>
            <a:r>
              <a:rPr lang="en-US" dirty="0" err="1"/>
              <a:t>hôm</a:t>
            </a:r>
            <a:r>
              <a:rPr lang="en-US" dirty="0"/>
              <a:t> nay </a:t>
            </a:r>
            <a:r>
              <a:rPr lang="en-US" dirty="0" err="1"/>
              <a:t>từ</a:t>
            </a:r>
            <a:r>
              <a:rPr lang="en-US" dirty="0"/>
              <a:t> ca </a:t>
            </a:r>
            <a:r>
              <a:rPr lang="en-US" dirty="0" err="1"/>
              <a:t>đêm</a:t>
            </a:r>
            <a:r>
              <a:rPr lang="en-US" dirty="0"/>
              <a:t> </a:t>
            </a:r>
            <a:r>
              <a:rPr lang="en-US" dirty="0" err="1"/>
              <a:t>thành</a:t>
            </a:r>
            <a:r>
              <a:rPr lang="en-US" dirty="0"/>
              <a:t> ca </a:t>
            </a:r>
            <a:r>
              <a:rPr lang="en-US" dirty="0" err="1"/>
              <a:t>khác</a:t>
            </a:r>
            <a:r>
              <a:rPr lang="en-US" dirty="0"/>
              <a:t> </a:t>
            </a:r>
            <a:r>
              <a:rPr lang="en-US" dirty="0" err="1"/>
              <a:t>hoặc</a:t>
            </a:r>
            <a:r>
              <a:rPr lang="en-US" dirty="0"/>
              <a:t> </a:t>
            </a:r>
            <a:r>
              <a:rPr lang="en-US" dirty="0" err="1"/>
              <a:t>nghỉ</a:t>
            </a:r>
            <a:endParaRPr lang="en-US" dirty="0"/>
          </a:p>
        </p:txBody>
      </p:sp>
      <p:pic>
        <p:nvPicPr>
          <p:cNvPr id="6" name="Picture 5">
            <a:extLst>
              <a:ext uri="{FF2B5EF4-FFF2-40B4-BE49-F238E27FC236}">
                <a16:creationId xmlns:a16="http://schemas.microsoft.com/office/drawing/2014/main" id="{C62813DE-9048-B3CB-F9E9-C7DBB6077191}"/>
              </a:ext>
            </a:extLst>
          </p:cNvPr>
          <p:cNvPicPr>
            <a:picLocks noChangeAspect="1"/>
          </p:cNvPicPr>
          <p:nvPr/>
        </p:nvPicPr>
        <p:blipFill>
          <a:blip r:embed="rId2"/>
          <a:stretch>
            <a:fillRect/>
          </a:stretch>
        </p:blipFill>
        <p:spPr>
          <a:xfrm>
            <a:off x="3790627" y="1977354"/>
            <a:ext cx="4296097" cy="2893652"/>
          </a:xfrm>
          <a:prstGeom prst="rect">
            <a:avLst/>
          </a:prstGeom>
        </p:spPr>
      </p:pic>
    </p:spTree>
    <p:extLst>
      <p:ext uri="{BB962C8B-B14F-4D97-AF65-F5344CB8AC3E}">
        <p14:creationId xmlns:p14="http://schemas.microsoft.com/office/powerpoint/2010/main" val="396061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E19A02-8086-A05D-0E91-1BF46470C13F}"/>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3" name="Title 2">
            <a:extLst>
              <a:ext uri="{FF2B5EF4-FFF2-40B4-BE49-F238E27FC236}">
                <a16:creationId xmlns:a16="http://schemas.microsoft.com/office/drawing/2014/main" id="{F2C80B96-4C09-4277-A8F7-4A93013A49F2}"/>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C62406F8-EC63-16D4-78D5-0D33D3839182}"/>
              </a:ext>
            </a:extLst>
          </p:cNvPr>
          <p:cNvSpPr>
            <a:spLocks noGrp="1"/>
          </p:cNvSpPr>
          <p:nvPr>
            <p:ph sz="quarter" idx="13"/>
          </p:nvPr>
        </p:nvSpPr>
        <p:spPr>
          <a:xfrm>
            <a:off x="338736" y="1058844"/>
            <a:ext cx="11514528" cy="629279"/>
          </a:xfrm>
        </p:spPr>
        <p:txBody>
          <a:bodyPr/>
          <a:lstStyle/>
          <a:p>
            <a:r>
              <a:rPr lang="en-US" dirty="0" err="1"/>
              <a:t>Đổi</a:t>
            </a:r>
            <a:r>
              <a:rPr lang="en-US" dirty="0"/>
              <a:t> ca </a:t>
            </a:r>
            <a:r>
              <a:rPr lang="en-US" dirty="0" err="1"/>
              <a:t>của</a:t>
            </a:r>
            <a:r>
              <a:rPr lang="en-US" dirty="0"/>
              <a:t> </a:t>
            </a:r>
            <a:r>
              <a:rPr lang="en-US" dirty="0" err="1"/>
              <a:t>ngày</a:t>
            </a:r>
            <a:r>
              <a:rPr lang="en-US" dirty="0"/>
              <a:t> </a:t>
            </a:r>
            <a:r>
              <a:rPr lang="en-US" dirty="0" err="1"/>
              <a:t>mai</a:t>
            </a:r>
            <a:r>
              <a:rPr lang="en-US" dirty="0"/>
              <a:t> </a:t>
            </a:r>
            <a:r>
              <a:rPr lang="en-US" dirty="0" err="1"/>
              <a:t>thành</a:t>
            </a:r>
            <a:r>
              <a:rPr lang="en-US" dirty="0"/>
              <a:t> </a:t>
            </a:r>
            <a:r>
              <a:rPr lang="en-US" dirty="0" err="1"/>
              <a:t>ngày</a:t>
            </a:r>
            <a:r>
              <a:rPr lang="en-US" dirty="0"/>
              <a:t> </a:t>
            </a:r>
            <a:r>
              <a:rPr lang="en-US" dirty="0" err="1"/>
              <a:t>nghỉ</a:t>
            </a:r>
            <a:endParaRPr lang="en-US" dirty="0"/>
          </a:p>
        </p:txBody>
      </p:sp>
      <p:pic>
        <p:nvPicPr>
          <p:cNvPr id="6" name="Picture 5">
            <a:extLst>
              <a:ext uri="{FF2B5EF4-FFF2-40B4-BE49-F238E27FC236}">
                <a16:creationId xmlns:a16="http://schemas.microsoft.com/office/drawing/2014/main" id="{FCC0996B-EF93-FC1B-B3C6-F8C6496D874C}"/>
              </a:ext>
            </a:extLst>
          </p:cNvPr>
          <p:cNvPicPr>
            <a:picLocks noChangeAspect="1"/>
          </p:cNvPicPr>
          <p:nvPr/>
        </p:nvPicPr>
        <p:blipFill>
          <a:blip r:embed="rId2"/>
          <a:stretch>
            <a:fillRect/>
          </a:stretch>
        </p:blipFill>
        <p:spPr>
          <a:xfrm>
            <a:off x="3968015" y="1974877"/>
            <a:ext cx="4255970" cy="2908246"/>
          </a:xfrm>
          <a:prstGeom prst="rect">
            <a:avLst/>
          </a:prstGeom>
        </p:spPr>
      </p:pic>
    </p:spTree>
    <p:extLst>
      <p:ext uri="{BB962C8B-B14F-4D97-AF65-F5344CB8AC3E}">
        <p14:creationId xmlns:p14="http://schemas.microsoft.com/office/powerpoint/2010/main" val="3184910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CA912-D2B5-CB6A-EFC8-546EC4263004}"/>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3" name="Title 2">
            <a:extLst>
              <a:ext uri="{FF2B5EF4-FFF2-40B4-BE49-F238E27FC236}">
                <a16:creationId xmlns:a16="http://schemas.microsoft.com/office/drawing/2014/main" id="{3DD0EFF9-9486-AADF-96D0-B36C9733E762}"/>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4B9C35C4-541D-08D7-162B-EA94D4EA3D13}"/>
              </a:ext>
            </a:extLst>
          </p:cNvPr>
          <p:cNvSpPr>
            <a:spLocks noGrp="1"/>
          </p:cNvSpPr>
          <p:nvPr>
            <p:ph sz="quarter" idx="13"/>
          </p:nvPr>
        </p:nvSpPr>
        <p:spPr>
          <a:xfrm>
            <a:off x="338736" y="950137"/>
            <a:ext cx="11514528" cy="2570621"/>
          </a:xfrm>
        </p:spPr>
        <p:txBody>
          <a:bodyPr/>
          <a:lstStyle/>
          <a:p>
            <a:r>
              <a:rPr lang="vi-VN" dirty="0"/>
              <a:t>Trong trường hợp không còn vi phạm ràng buộc, ta chọn người c1 đang làm nhiều ca đêm nhất (t ca), ta chọn một người bất kì trong số những người còn lại (c2) có số ca đêm &lt; t -1, xong đó xét trong số những ca làm đêm của người c1 1 ca bất kỳ mà có thể đổi cho người c2 và không bị vi phạm ràng buộc.</a:t>
            </a:r>
          </a:p>
          <a:p>
            <a:r>
              <a:rPr lang="vi-VN" dirty="0"/>
              <a:t>Ví dụ : Người 1 đang làm 2 ca đêm, người 4 chưa phải làm ca đêm nào</a:t>
            </a:r>
          </a:p>
          <a:p>
            <a:endParaRPr lang="en-US" dirty="0"/>
          </a:p>
        </p:txBody>
      </p:sp>
      <p:pic>
        <p:nvPicPr>
          <p:cNvPr id="6" name="Picture 5">
            <a:extLst>
              <a:ext uri="{FF2B5EF4-FFF2-40B4-BE49-F238E27FC236}">
                <a16:creationId xmlns:a16="http://schemas.microsoft.com/office/drawing/2014/main" id="{93DC2449-AE72-FD10-8C9A-49BE71479FB3}"/>
              </a:ext>
            </a:extLst>
          </p:cNvPr>
          <p:cNvPicPr>
            <a:picLocks noChangeAspect="1"/>
          </p:cNvPicPr>
          <p:nvPr/>
        </p:nvPicPr>
        <p:blipFill>
          <a:blip r:embed="rId2"/>
          <a:stretch>
            <a:fillRect/>
          </a:stretch>
        </p:blipFill>
        <p:spPr>
          <a:xfrm>
            <a:off x="4624742" y="3627342"/>
            <a:ext cx="4054514" cy="2742760"/>
          </a:xfrm>
          <a:prstGeom prst="rect">
            <a:avLst/>
          </a:prstGeom>
        </p:spPr>
      </p:pic>
    </p:spTree>
    <p:extLst>
      <p:ext uri="{BB962C8B-B14F-4D97-AF65-F5344CB8AC3E}">
        <p14:creationId xmlns:p14="http://schemas.microsoft.com/office/powerpoint/2010/main" val="268460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E0A213-4077-D1F5-7848-BDE7CD5937C8}"/>
              </a:ext>
            </a:extLst>
          </p:cNvPr>
          <p:cNvSpPr>
            <a:spLocks noGrp="1"/>
          </p:cNvSpPr>
          <p:nvPr>
            <p:ph type="sldNum" sz="quarter" idx="12"/>
          </p:nvPr>
        </p:nvSpPr>
        <p:spPr/>
        <p:txBody>
          <a:bodyPr/>
          <a:lstStyle/>
          <a:p>
            <a:fld id="{9EA0BE3B-158A-4EDF-80DC-E394A0D1600F}" type="slidenum">
              <a:rPr lang="en-US" smtClean="0"/>
              <a:pPr/>
              <a:t>28</a:t>
            </a:fld>
            <a:endParaRPr lang="en-US" dirty="0"/>
          </a:p>
        </p:txBody>
      </p:sp>
      <p:sp>
        <p:nvSpPr>
          <p:cNvPr id="3" name="Title 2">
            <a:extLst>
              <a:ext uri="{FF2B5EF4-FFF2-40B4-BE49-F238E27FC236}">
                <a16:creationId xmlns:a16="http://schemas.microsoft.com/office/drawing/2014/main" id="{9908B2B7-CE4A-38E6-2FAE-FB888949C636}"/>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9300AE3F-89A2-75EF-C69D-3C82179E3E5E}"/>
              </a:ext>
            </a:extLst>
          </p:cNvPr>
          <p:cNvSpPr>
            <a:spLocks noGrp="1"/>
          </p:cNvSpPr>
          <p:nvPr>
            <p:ph sz="quarter" idx="13"/>
          </p:nvPr>
        </p:nvSpPr>
        <p:spPr/>
        <p:txBody>
          <a:bodyPr/>
          <a:lstStyle/>
          <a:p>
            <a:r>
              <a:rPr lang="vi-VN" dirty="0"/>
              <a:t>Ta tìm được ngày thứ 5 mà 2 người có thể đổi ca cho nhau</a:t>
            </a:r>
            <a:r>
              <a:rPr lang="en-GB" dirty="0"/>
              <a:t> </a:t>
            </a:r>
            <a:r>
              <a:rPr lang="en-GB" dirty="0" err="1"/>
              <a:t>và</a:t>
            </a:r>
            <a:r>
              <a:rPr lang="en-GB" dirty="0"/>
              <a:t> </a:t>
            </a:r>
            <a:r>
              <a:rPr lang="en-GB" dirty="0" err="1"/>
              <a:t>thực</a:t>
            </a:r>
            <a:r>
              <a:rPr lang="en-GB" dirty="0"/>
              <a:t> </a:t>
            </a:r>
            <a:r>
              <a:rPr lang="en-GB" dirty="0" err="1"/>
              <a:t>hiện</a:t>
            </a:r>
            <a:r>
              <a:rPr lang="en-GB" dirty="0"/>
              <a:t> </a:t>
            </a:r>
            <a:r>
              <a:rPr lang="en-GB" dirty="0" err="1"/>
              <a:t>đổi</a:t>
            </a:r>
            <a:r>
              <a:rPr lang="en-GB" dirty="0"/>
              <a:t>, </a:t>
            </a:r>
            <a:r>
              <a:rPr lang="en-GB" dirty="0" err="1"/>
              <a:t>thu</a:t>
            </a:r>
            <a:r>
              <a:rPr lang="en-GB" dirty="0"/>
              <a:t> </a:t>
            </a:r>
            <a:r>
              <a:rPr lang="en-GB" dirty="0" err="1"/>
              <a:t>được</a:t>
            </a:r>
            <a:r>
              <a:rPr lang="en-GB" dirty="0"/>
              <a:t> 1 </a:t>
            </a:r>
            <a:r>
              <a:rPr lang="en-GB" dirty="0" err="1"/>
              <a:t>lời</a:t>
            </a:r>
            <a:r>
              <a:rPr lang="en-GB" dirty="0"/>
              <a:t> </a:t>
            </a:r>
            <a:r>
              <a:rPr lang="en-GB" dirty="0" err="1"/>
              <a:t>giải</a:t>
            </a:r>
            <a:r>
              <a:rPr lang="en-GB" dirty="0"/>
              <a:t> </a:t>
            </a:r>
            <a:r>
              <a:rPr lang="en-GB" dirty="0" err="1"/>
              <a:t>tốt</a:t>
            </a:r>
            <a:r>
              <a:rPr lang="en-GB" dirty="0"/>
              <a:t> </a:t>
            </a:r>
            <a:r>
              <a:rPr lang="en-GB" dirty="0" err="1"/>
              <a:t>hơn</a:t>
            </a:r>
            <a:endParaRPr lang="en-US" dirty="0"/>
          </a:p>
        </p:txBody>
      </p:sp>
      <p:pic>
        <p:nvPicPr>
          <p:cNvPr id="6" name="Picture 5">
            <a:extLst>
              <a:ext uri="{FF2B5EF4-FFF2-40B4-BE49-F238E27FC236}">
                <a16:creationId xmlns:a16="http://schemas.microsoft.com/office/drawing/2014/main" id="{34C9C272-25A6-602A-E5CF-6EA17DD1FD57}"/>
              </a:ext>
            </a:extLst>
          </p:cNvPr>
          <p:cNvPicPr>
            <a:picLocks noChangeAspect="1"/>
          </p:cNvPicPr>
          <p:nvPr/>
        </p:nvPicPr>
        <p:blipFill>
          <a:blip r:embed="rId2"/>
          <a:stretch>
            <a:fillRect/>
          </a:stretch>
        </p:blipFill>
        <p:spPr>
          <a:xfrm>
            <a:off x="4080643" y="2183828"/>
            <a:ext cx="4433232" cy="2973960"/>
          </a:xfrm>
          <a:prstGeom prst="rect">
            <a:avLst/>
          </a:prstGeom>
        </p:spPr>
      </p:pic>
    </p:spTree>
    <p:extLst>
      <p:ext uri="{BB962C8B-B14F-4D97-AF65-F5344CB8AC3E}">
        <p14:creationId xmlns:p14="http://schemas.microsoft.com/office/powerpoint/2010/main" val="385693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3B4932-E060-4A16-14F9-600019C313C1}"/>
              </a:ext>
            </a:extLst>
          </p:cNvPr>
          <p:cNvSpPr>
            <a:spLocks noGrp="1"/>
          </p:cNvSpPr>
          <p:nvPr>
            <p:ph type="sldNum" sz="quarter" idx="12"/>
          </p:nvPr>
        </p:nvSpPr>
        <p:spPr/>
        <p:txBody>
          <a:bodyPr/>
          <a:lstStyle/>
          <a:p>
            <a:fld id="{9EA0BE3B-158A-4EDF-80DC-E394A0D1600F}" type="slidenum">
              <a:rPr lang="en-US" smtClean="0"/>
              <a:pPr/>
              <a:t>29</a:t>
            </a:fld>
            <a:endParaRPr lang="en-US" dirty="0"/>
          </a:p>
        </p:txBody>
      </p:sp>
      <p:sp>
        <p:nvSpPr>
          <p:cNvPr id="3" name="Title 2">
            <a:extLst>
              <a:ext uri="{FF2B5EF4-FFF2-40B4-BE49-F238E27FC236}">
                <a16:creationId xmlns:a16="http://schemas.microsoft.com/office/drawing/2014/main" id="{7960F223-710F-9113-2F2B-D014265BD95A}"/>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E31EB596-571E-A8E4-44B6-CFE7BF49A2C4}"/>
              </a:ext>
            </a:extLst>
          </p:cNvPr>
          <p:cNvSpPr>
            <a:spLocks noGrp="1"/>
          </p:cNvSpPr>
          <p:nvPr>
            <p:ph sz="quarter" idx="13"/>
          </p:nvPr>
        </p:nvSpPr>
        <p:spPr>
          <a:xfrm>
            <a:off x="338736" y="1058844"/>
            <a:ext cx="11514528" cy="615211"/>
          </a:xfrm>
        </p:spPr>
        <p:txBody>
          <a:bodyPr/>
          <a:lstStyle/>
          <a:p>
            <a:pPr marL="0" indent="0">
              <a:buNone/>
            </a:pPr>
            <a:r>
              <a:rPr lang="en-GB" dirty="0"/>
              <a:t>3) Lai </a:t>
            </a:r>
            <a:r>
              <a:rPr lang="en-GB" dirty="0" err="1"/>
              <a:t>ghép</a:t>
            </a:r>
            <a:r>
              <a:rPr lang="en-GB" dirty="0"/>
              <a:t> : </a:t>
            </a:r>
            <a:r>
              <a:rPr lang="en-GB" dirty="0" err="1"/>
              <a:t>Ví</a:t>
            </a:r>
            <a:r>
              <a:rPr lang="en-GB" dirty="0"/>
              <a:t> </a:t>
            </a:r>
            <a:r>
              <a:rPr lang="en-GB" dirty="0" err="1"/>
              <a:t>dụ</a:t>
            </a:r>
            <a:r>
              <a:rPr lang="en-GB" dirty="0"/>
              <a:t> </a:t>
            </a:r>
            <a:r>
              <a:rPr lang="en-GB" dirty="0" err="1"/>
              <a:t>có</a:t>
            </a:r>
            <a:r>
              <a:rPr lang="en-GB" dirty="0"/>
              <a:t> 2 </a:t>
            </a:r>
            <a:r>
              <a:rPr lang="en-GB" dirty="0" err="1"/>
              <a:t>cá</a:t>
            </a:r>
            <a:r>
              <a:rPr lang="en-GB" dirty="0"/>
              <a:t> </a:t>
            </a:r>
            <a:r>
              <a:rPr lang="en-GB" dirty="0" err="1"/>
              <a:t>thể</a:t>
            </a:r>
            <a:r>
              <a:rPr lang="en-GB" dirty="0"/>
              <a:t> </a:t>
            </a:r>
            <a:r>
              <a:rPr lang="en-GB" dirty="0" err="1"/>
              <a:t>có</a:t>
            </a:r>
            <a:r>
              <a:rPr lang="en-GB" dirty="0"/>
              <a:t> </a:t>
            </a:r>
            <a:r>
              <a:rPr lang="en-GB" dirty="0" err="1"/>
              <a:t>lời</a:t>
            </a:r>
            <a:r>
              <a:rPr lang="en-GB" dirty="0"/>
              <a:t> </a:t>
            </a:r>
            <a:r>
              <a:rPr lang="en-GB" dirty="0" err="1"/>
              <a:t>giải</a:t>
            </a:r>
            <a:r>
              <a:rPr lang="en-GB" dirty="0"/>
              <a:t> </a:t>
            </a:r>
            <a:r>
              <a:rPr lang="en-GB" dirty="0" err="1"/>
              <a:t>như</a:t>
            </a:r>
            <a:r>
              <a:rPr lang="en-GB" dirty="0"/>
              <a:t> </a:t>
            </a:r>
            <a:r>
              <a:rPr lang="en-GB" dirty="0" err="1"/>
              <a:t>sau</a:t>
            </a:r>
            <a:endParaRPr lang="en-US" dirty="0"/>
          </a:p>
        </p:txBody>
      </p:sp>
      <p:pic>
        <p:nvPicPr>
          <p:cNvPr id="6" name="Picture 5">
            <a:extLst>
              <a:ext uri="{FF2B5EF4-FFF2-40B4-BE49-F238E27FC236}">
                <a16:creationId xmlns:a16="http://schemas.microsoft.com/office/drawing/2014/main" id="{38C989FB-1F32-A63A-8AC5-4DEF873C1C58}"/>
              </a:ext>
            </a:extLst>
          </p:cNvPr>
          <p:cNvPicPr>
            <a:picLocks noChangeAspect="1"/>
          </p:cNvPicPr>
          <p:nvPr/>
        </p:nvPicPr>
        <p:blipFill>
          <a:blip r:embed="rId2"/>
          <a:stretch>
            <a:fillRect/>
          </a:stretch>
        </p:blipFill>
        <p:spPr>
          <a:xfrm>
            <a:off x="906108" y="2184258"/>
            <a:ext cx="3629374" cy="2444892"/>
          </a:xfrm>
          <a:prstGeom prst="rect">
            <a:avLst/>
          </a:prstGeom>
        </p:spPr>
      </p:pic>
      <p:pic>
        <p:nvPicPr>
          <p:cNvPr id="8" name="Picture 7">
            <a:extLst>
              <a:ext uri="{FF2B5EF4-FFF2-40B4-BE49-F238E27FC236}">
                <a16:creationId xmlns:a16="http://schemas.microsoft.com/office/drawing/2014/main" id="{63FCB7E1-095D-8317-F815-BAF348F8D3A8}"/>
              </a:ext>
            </a:extLst>
          </p:cNvPr>
          <p:cNvPicPr>
            <a:picLocks noChangeAspect="1"/>
          </p:cNvPicPr>
          <p:nvPr/>
        </p:nvPicPr>
        <p:blipFill>
          <a:blip r:embed="rId3"/>
          <a:stretch>
            <a:fillRect/>
          </a:stretch>
        </p:blipFill>
        <p:spPr>
          <a:xfrm>
            <a:off x="6281606" y="2184258"/>
            <a:ext cx="3637154" cy="2444892"/>
          </a:xfrm>
          <a:prstGeom prst="rect">
            <a:avLst/>
          </a:prstGeom>
        </p:spPr>
      </p:pic>
    </p:spTree>
    <p:extLst>
      <p:ext uri="{BB962C8B-B14F-4D97-AF65-F5344CB8AC3E}">
        <p14:creationId xmlns:p14="http://schemas.microsoft.com/office/powerpoint/2010/main" val="18064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8" y="284379"/>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479399" y="2288639"/>
            <a:ext cx="7736950"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GB" dirty="0"/>
              <a:t>ROSTERING PROBLEM</a:t>
            </a:r>
            <a:endParaRPr lang="en-US" dirty="0"/>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3" y="3365404"/>
            <a:ext cx="7342483" cy="484319"/>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GB" sz="2800" b="0" dirty="0"/>
              <a:t>GVHD : TS. </a:t>
            </a:r>
            <a:r>
              <a:rPr lang="en-GB" sz="2800" b="0" dirty="0" err="1"/>
              <a:t>Bùi</a:t>
            </a:r>
            <a:r>
              <a:rPr lang="en-GB" sz="2800" b="0" dirty="0"/>
              <a:t> </a:t>
            </a:r>
            <a:r>
              <a:rPr lang="en-GB" sz="2800" b="0" dirty="0" err="1"/>
              <a:t>Quốc</a:t>
            </a:r>
            <a:r>
              <a:rPr lang="en-GB" sz="2800" b="0" dirty="0"/>
              <a:t> </a:t>
            </a:r>
            <a:r>
              <a:rPr lang="en-GB" sz="2800" b="0" dirty="0" err="1"/>
              <a:t>Trung</a:t>
            </a:r>
            <a:endParaRPr lang="en-US" sz="2800" b="0" dirty="0"/>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5" name="TextBox 4">
            <a:extLst>
              <a:ext uri="{FF2B5EF4-FFF2-40B4-BE49-F238E27FC236}">
                <a16:creationId xmlns:a16="http://schemas.microsoft.com/office/drawing/2014/main" id="{A76418B6-C74D-7871-1BAB-162D52A971D5}"/>
              </a:ext>
            </a:extLst>
          </p:cNvPr>
          <p:cNvSpPr txBox="1"/>
          <p:nvPr/>
        </p:nvSpPr>
        <p:spPr>
          <a:xfrm>
            <a:off x="797926" y="1567044"/>
            <a:ext cx="5526157" cy="523220"/>
          </a:xfrm>
          <a:prstGeom prst="rect">
            <a:avLst/>
          </a:prstGeom>
          <a:noFill/>
        </p:spPr>
        <p:txBody>
          <a:bodyPr wrap="square" rtlCol="0">
            <a:spAutoFit/>
          </a:bodyPr>
          <a:lstStyle/>
          <a:p>
            <a:r>
              <a:rPr lang="en-GB" sz="2800" dirty="0"/>
              <a:t>Môn </a:t>
            </a:r>
            <a:r>
              <a:rPr lang="en-GB" sz="2800" dirty="0" err="1"/>
              <a:t>học</a:t>
            </a:r>
            <a:r>
              <a:rPr lang="en-GB" sz="2800" dirty="0"/>
              <a:t> : </a:t>
            </a:r>
            <a:r>
              <a:rPr lang="en-GB" sz="2800" dirty="0" err="1"/>
              <a:t>Tối</a:t>
            </a:r>
            <a:r>
              <a:rPr lang="en-GB" sz="2800" dirty="0"/>
              <a:t> </a:t>
            </a:r>
            <a:r>
              <a:rPr lang="en-GB" sz="2800" dirty="0" err="1"/>
              <a:t>ưu</a:t>
            </a:r>
            <a:r>
              <a:rPr lang="en-GB" sz="2800" dirty="0"/>
              <a:t> </a:t>
            </a:r>
            <a:r>
              <a:rPr lang="en-GB" sz="2800" dirty="0" err="1"/>
              <a:t>lập</a:t>
            </a:r>
            <a:r>
              <a:rPr lang="en-GB" sz="2800" dirty="0"/>
              <a:t> </a:t>
            </a:r>
            <a:r>
              <a:rPr lang="en-GB" sz="2800" dirty="0" err="1"/>
              <a:t>kế</a:t>
            </a:r>
            <a:r>
              <a:rPr lang="en-GB" sz="2800" dirty="0"/>
              <a:t> </a:t>
            </a:r>
            <a:r>
              <a:rPr lang="en-GB" sz="2800" dirty="0" err="1"/>
              <a:t>hoạch</a:t>
            </a:r>
            <a:endParaRPr lang="en-US" sz="2800" dirty="0"/>
          </a:p>
        </p:txBody>
      </p:sp>
      <p:sp>
        <p:nvSpPr>
          <p:cNvPr id="6" name="TextBox 5">
            <a:extLst>
              <a:ext uri="{FF2B5EF4-FFF2-40B4-BE49-F238E27FC236}">
                <a16:creationId xmlns:a16="http://schemas.microsoft.com/office/drawing/2014/main" id="{9B278B30-C8F0-070A-0DF9-24736711015E}"/>
              </a:ext>
            </a:extLst>
          </p:cNvPr>
          <p:cNvSpPr txBox="1"/>
          <p:nvPr/>
        </p:nvSpPr>
        <p:spPr>
          <a:xfrm>
            <a:off x="386633" y="3988910"/>
            <a:ext cx="5592417" cy="1938992"/>
          </a:xfrm>
          <a:prstGeom prst="rect">
            <a:avLst/>
          </a:prstGeom>
          <a:noFill/>
        </p:spPr>
        <p:txBody>
          <a:bodyPr wrap="square" rtlCol="0">
            <a:spAutoFit/>
          </a:bodyPr>
          <a:lstStyle/>
          <a:p>
            <a:r>
              <a:rPr lang="en-GB" sz="2400" dirty="0" err="1"/>
              <a:t>Danh</a:t>
            </a:r>
            <a:r>
              <a:rPr lang="en-GB" sz="2400" dirty="0"/>
              <a:t> </a:t>
            </a:r>
            <a:r>
              <a:rPr lang="en-GB" sz="2400" dirty="0" err="1"/>
              <a:t>sách</a:t>
            </a:r>
            <a:r>
              <a:rPr lang="en-GB" sz="2400" dirty="0"/>
              <a:t> </a:t>
            </a:r>
            <a:r>
              <a:rPr lang="en-GB" sz="2400" dirty="0" err="1"/>
              <a:t>sinh</a:t>
            </a:r>
            <a:r>
              <a:rPr lang="en-GB" sz="2400" dirty="0"/>
              <a:t> </a:t>
            </a:r>
            <a:r>
              <a:rPr lang="en-GB" sz="2400" dirty="0" err="1"/>
              <a:t>viên</a:t>
            </a:r>
            <a:r>
              <a:rPr lang="en-GB" sz="2400" dirty="0"/>
              <a:t> </a:t>
            </a:r>
            <a:r>
              <a:rPr lang="en-GB" sz="2400" dirty="0" err="1"/>
              <a:t>nhóm</a:t>
            </a:r>
            <a:r>
              <a:rPr lang="en-GB" sz="2400" dirty="0"/>
              <a:t> 7 :</a:t>
            </a:r>
          </a:p>
          <a:p>
            <a:pPr marL="342900" indent="-342900">
              <a:buAutoNum type="arabicPeriod"/>
            </a:pPr>
            <a:r>
              <a:rPr lang="en-GB" sz="2400" dirty="0"/>
              <a:t>Phùng Bảo Hà		20190047</a:t>
            </a:r>
          </a:p>
          <a:p>
            <a:pPr marL="342900" indent="-342900">
              <a:buAutoNum type="arabicPeriod"/>
            </a:pPr>
            <a:r>
              <a:rPr lang="en-GB" sz="2400" dirty="0" err="1"/>
              <a:t>Đỗ</a:t>
            </a:r>
            <a:r>
              <a:rPr lang="en-GB" sz="2400" dirty="0"/>
              <a:t> Minh </a:t>
            </a:r>
            <a:r>
              <a:rPr lang="en-GB" sz="2400" dirty="0" err="1"/>
              <a:t>Hiệp</a:t>
            </a:r>
            <a:r>
              <a:rPr lang="en-GB" sz="2400" dirty="0"/>
              <a:t>		20190048</a:t>
            </a:r>
          </a:p>
          <a:p>
            <a:pPr marL="342900" indent="-342900">
              <a:buAutoNum type="arabicPeriod"/>
            </a:pPr>
            <a:r>
              <a:rPr lang="en-GB" sz="2400" dirty="0" err="1"/>
              <a:t>Nguyễn</a:t>
            </a:r>
            <a:r>
              <a:rPr lang="en-GB" sz="2400" dirty="0"/>
              <a:t> </a:t>
            </a:r>
            <a:r>
              <a:rPr lang="en-GB" sz="2400" dirty="0" err="1"/>
              <a:t>Trung</a:t>
            </a:r>
            <a:r>
              <a:rPr lang="en-GB" sz="2400" dirty="0"/>
              <a:t> </a:t>
            </a:r>
            <a:r>
              <a:rPr lang="en-GB" sz="2400" dirty="0" err="1"/>
              <a:t>Kiên</a:t>
            </a:r>
            <a:r>
              <a:rPr lang="en-GB" sz="2400" dirty="0"/>
              <a:t>		20194088</a:t>
            </a:r>
          </a:p>
          <a:p>
            <a:pPr marL="342900" indent="-342900">
              <a:buAutoNum type="arabicPeriod"/>
            </a:pPr>
            <a:r>
              <a:rPr lang="en-GB" sz="2400" dirty="0" err="1"/>
              <a:t>Nguyễn</a:t>
            </a:r>
            <a:r>
              <a:rPr lang="en-GB" sz="2400" dirty="0"/>
              <a:t> </a:t>
            </a:r>
            <a:r>
              <a:rPr lang="en-GB" sz="2400" dirty="0" err="1"/>
              <a:t>Trung</a:t>
            </a:r>
            <a:r>
              <a:rPr lang="en-GB" sz="2400" dirty="0"/>
              <a:t> </a:t>
            </a:r>
            <a:r>
              <a:rPr lang="en-GB" sz="2400" dirty="0" err="1"/>
              <a:t>Đức</a:t>
            </a:r>
            <a:r>
              <a:rPr lang="en-GB" sz="2400" dirty="0"/>
              <a:t>		20183501</a:t>
            </a:r>
            <a:endParaRPr lang="en-US" sz="2400" dirty="0"/>
          </a:p>
        </p:txBody>
      </p:sp>
    </p:spTree>
    <p:extLst>
      <p:ext uri="{BB962C8B-B14F-4D97-AF65-F5344CB8AC3E}">
        <p14:creationId xmlns:p14="http://schemas.microsoft.com/office/powerpoint/2010/main" val="74317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D66A48-213F-8AE2-0496-625CAD76B47A}"/>
              </a:ext>
            </a:extLst>
          </p:cNvPr>
          <p:cNvSpPr>
            <a:spLocks noGrp="1"/>
          </p:cNvSpPr>
          <p:nvPr>
            <p:ph type="sldNum" sz="quarter" idx="12"/>
          </p:nvPr>
        </p:nvSpPr>
        <p:spPr/>
        <p:txBody>
          <a:bodyPr/>
          <a:lstStyle/>
          <a:p>
            <a:fld id="{9EA0BE3B-158A-4EDF-80DC-E394A0D1600F}" type="slidenum">
              <a:rPr lang="en-US" smtClean="0"/>
              <a:pPr/>
              <a:t>30</a:t>
            </a:fld>
            <a:endParaRPr lang="en-US" dirty="0"/>
          </a:p>
        </p:txBody>
      </p:sp>
      <p:sp>
        <p:nvSpPr>
          <p:cNvPr id="3" name="Title 2">
            <a:extLst>
              <a:ext uri="{FF2B5EF4-FFF2-40B4-BE49-F238E27FC236}">
                <a16:creationId xmlns:a16="http://schemas.microsoft.com/office/drawing/2014/main" id="{CE8ED7C4-16D0-4A64-25A6-5F3C55E90A63}"/>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78224CA3-9EF2-5623-7C77-71FB97E7D484}"/>
              </a:ext>
            </a:extLst>
          </p:cNvPr>
          <p:cNvSpPr>
            <a:spLocks noGrp="1"/>
          </p:cNvSpPr>
          <p:nvPr>
            <p:ph sz="quarter" idx="13"/>
          </p:nvPr>
        </p:nvSpPr>
        <p:spPr>
          <a:xfrm>
            <a:off x="338736" y="974438"/>
            <a:ext cx="11514528" cy="4909124"/>
          </a:xfrm>
        </p:spPr>
        <p:txBody>
          <a:bodyPr/>
          <a:lstStyle/>
          <a:p>
            <a:r>
              <a:rPr lang="en-US" dirty="0" err="1"/>
              <a:t>Cách</a:t>
            </a:r>
            <a:r>
              <a:rPr lang="en-US" dirty="0"/>
              <a:t> </a:t>
            </a:r>
            <a:r>
              <a:rPr lang="en-US" dirty="0" err="1"/>
              <a:t>lai</a:t>
            </a:r>
            <a:r>
              <a:rPr lang="en-US" dirty="0"/>
              <a:t> </a:t>
            </a:r>
            <a:r>
              <a:rPr lang="en-US" dirty="0" err="1"/>
              <a:t>ghép</a:t>
            </a:r>
            <a:r>
              <a:rPr lang="en-US" dirty="0"/>
              <a:t> : </a:t>
            </a:r>
            <a:r>
              <a:rPr lang="en-US" dirty="0" err="1"/>
              <a:t>Chọn</a:t>
            </a:r>
            <a:r>
              <a:rPr lang="en-US" dirty="0"/>
              <a:t> 1 </a:t>
            </a:r>
            <a:r>
              <a:rPr lang="en-US" dirty="0" err="1"/>
              <a:t>điểm</a:t>
            </a:r>
            <a:r>
              <a:rPr lang="en-US" dirty="0"/>
              <a:t> </a:t>
            </a:r>
            <a:r>
              <a:rPr lang="en-US" dirty="0" err="1"/>
              <a:t>cắt</a:t>
            </a:r>
            <a:r>
              <a:rPr lang="en-US" dirty="0"/>
              <a:t> chia </a:t>
            </a:r>
            <a:r>
              <a:rPr lang="en-US" dirty="0" err="1"/>
              <a:t>mỗi</a:t>
            </a:r>
            <a:r>
              <a:rPr lang="en-US" dirty="0"/>
              <a:t> </a:t>
            </a:r>
            <a:r>
              <a:rPr lang="en-US" dirty="0" err="1"/>
              <a:t>lời</a:t>
            </a:r>
            <a:r>
              <a:rPr lang="en-US" dirty="0"/>
              <a:t> </a:t>
            </a:r>
            <a:r>
              <a:rPr lang="en-US" dirty="0" err="1"/>
              <a:t>giải</a:t>
            </a:r>
            <a:r>
              <a:rPr lang="en-US" dirty="0"/>
              <a:t> </a:t>
            </a:r>
            <a:r>
              <a:rPr lang="en-US" dirty="0" err="1"/>
              <a:t>thành</a:t>
            </a:r>
            <a:r>
              <a:rPr lang="en-US" dirty="0"/>
              <a:t> 2 </a:t>
            </a:r>
            <a:r>
              <a:rPr lang="en-US" dirty="0" err="1"/>
              <a:t>phần</a:t>
            </a:r>
            <a:r>
              <a:rPr lang="en-US" dirty="0"/>
              <a:t>, </a:t>
            </a:r>
            <a:r>
              <a:rPr lang="en-US" dirty="0" err="1"/>
              <a:t>sau</a:t>
            </a:r>
            <a:r>
              <a:rPr lang="en-US" dirty="0"/>
              <a:t> </a:t>
            </a:r>
            <a:r>
              <a:rPr lang="en-US" dirty="0" err="1"/>
              <a:t>đó</a:t>
            </a:r>
            <a:r>
              <a:rPr lang="en-US" dirty="0"/>
              <a:t> </a:t>
            </a:r>
            <a:r>
              <a:rPr lang="en-US" dirty="0" err="1"/>
              <a:t>ghép</a:t>
            </a:r>
            <a:r>
              <a:rPr lang="en-US" dirty="0"/>
              <a:t> </a:t>
            </a:r>
            <a:r>
              <a:rPr lang="en-US" dirty="0" err="1"/>
              <a:t>chéo</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tạo</a:t>
            </a:r>
            <a:r>
              <a:rPr lang="en-US" dirty="0"/>
              <a:t> </a:t>
            </a:r>
            <a:r>
              <a:rPr lang="en-US" dirty="0" err="1"/>
              <a:t>ra</a:t>
            </a:r>
            <a:r>
              <a:rPr lang="en-US" dirty="0"/>
              <a:t> 2 </a:t>
            </a:r>
            <a:r>
              <a:rPr lang="en-US" dirty="0" err="1"/>
              <a:t>lời</a:t>
            </a:r>
            <a:r>
              <a:rPr lang="en-US" dirty="0"/>
              <a:t> </a:t>
            </a:r>
            <a:r>
              <a:rPr lang="en-US" dirty="0" err="1"/>
              <a:t>giải</a:t>
            </a:r>
            <a:r>
              <a:rPr lang="en-US" dirty="0"/>
              <a:t> con </a:t>
            </a:r>
            <a:r>
              <a:rPr lang="en-US" dirty="0" err="1"/>
              <a:t>mới</a:t>
            </a:r>
            <a:r>
              <a:rPr lang="en-US" dirty="0"/>
              <a:t>.</a:t>
            </a:r>
          </a:p>
        </p:txBody>
      </p:sp>
      <p:pic>
        <p:nvPicPr>
          <p:cNvPr id="7" name="Picture 6">
            <a:extLst>
              <a:ext uri="{FF2B5EF4-FFF2-40B4-BE49-F238E27FC236}">
                <a16:creationId xmlns:a16="http://schemas.microsoft.com/office/drawing/2014/main" id="{EECE449F-A73D-DEC5-59E5-8FBE1568397D}"/>
              </a:ext>
            </a:extLst>
          </p:cNvPr>
          <p:cNvPicPr>
            <a:picLocks noChangeAspect="1"/>
          </p:cNvPicPr>
          <p:nvPr/>
        </p:nvPicPr>
        <p:blipFill>
          <a:blip r:embed="rId2"/>
          <a:stretch>
            <a:fillRect/>
          </a:stretch>
        </p:blipFill>
        <p:spPr>
          <a:xfrm>
            <a:off x="3314416" y="1873767"/>
            <a:ext cx="7786203" cy="4327007"/>
          </a:xfrm>
          <a:prstGeom prst="rect">
            <a:avLst/>
          </a:prstGeom>
        </p:spPr>
      </p:pic>
    </p:spTree>
    <p:extLst>
      <p:ext uri="{BB962C8B-B14F-4D97-AF65-F5344CB8AC3E}">
        <p14:creationId xmlns:p14="http://schemas.microsoft.com/office/powerpoint/2010/main" val="1713161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DCAB88-E14D-5DA4-092C-9390B2BDF981}"/>
              </a:ext>
            </a:extLst>
          </p:cNvPr>
          <p:cNvSpPr>
            <a:spLocks noGrp="1"/>
          </p:cNvSpPr>
          <p:nvPr>
            <p:ph type="sldNum" sz="quarter" idx="12"/>
          </p:nvPr>
        </p:nvSpPr>
        <p:spPr/>
        <p:txBody>
          <a:bodyPr/>
          <a:lstStyle/>
          <a:p>
            <a:fld id="{9EA0BE3B-158A-4EDF-80DC-E394A0D1600F}" type="slidenum">
              <a:rPr lang="en-US" smtClean="0"/>
              <a:pPr/>
              <a:t>31</a:t>
            </a:fld>
            <a:endParaRPr lang="en-US" dirty="0"/>
          </a:p>
        </p:txBody>
      </p:sp>
      <p:sp>
        <p:nvSpPr>
          <p:cNvPr id="3" name="Title 2">
            <a:extLst>
              <a:ext uri="{FF2B5EF4-FFF2-40B4-BE49-F238E27FC236}">
                <a16:creationId xmlns:a16="http://schemas.microsoft.com/office/drawing/2014/main" id="{AC275EBD-CF3F-CBBA-F2E1-DC8F44D7D522}"/>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8A138410-634F-F9D6-69BC-C24D017A21FE}"/>
              </a:ext>
            </a:extLst>
          </p:cNvPr>
          <p:cNvSpPr>
            <a:spLocks noGrp="1"/>
          </p:cNvSpPr>
          <p:nvPr>
            <p:ph sz="quarter" idx="13"/>
          </p:nvPr>
        </p:nvSpPr>
        <p:spPr>
          <a:xfrm>
            <a:off x="338736" y="1058844"/>
            <a:ext cx="11514528" cy="952836"/>
          </a:xfrm>
        </p:spPr>
        <p:txBody>
          <a:bodyPr/>
          <a:lstStyle/>
          <a:p>
            <a:pPr marL="0" indent="0">
              <a:buNone/>
            </a:pPr>
            <a:r>
              <a:rPr lang="en-GB" dirty="0"/>
              <a:t>4) </a:t>
            </a:r>
            <a:r>
              <a:rPr lang="vi-VN" dirty="0"/>
              <a:t>Đột biến :</a:t>
            </a:r>
            <a:r>
              <a:rPr lang="en-GB" dirty="0"/>
              <a:t> </a:t>
            </a:r>
            <a:r>
              <a:rPr lang="vi-VN" dirty="0"/>
              <a:t>Chọn 2 người và 1 ngày bất kỳ sao cho họ làm khác ca nhau, sau đó đổi ca làm việc của họ trong ngày đó cho nhau, ví dụ :</a:t>
            </a:r>
          </a:p>
          <a:p>
            <a:pPr marL="0" indent="0">
              <a:buNone/>
            </a:pPr>
            <a:endParaRPr lang="en-US" dirty="0"/>
          </a:p>
        </p:txBody>
      </p:sp>
      <p:pic>
        <p:nvPicPr>
          <p:cNvPr id="6" name="Picture 5">
            <a:extLst>
              <a:ext uri="{FF2B5EF4-FFF2-40B4-BE49-F238E27FC236}">
                <a16:creationId xmlns:a16="http://schemas.microsoft.com/office/drawing/2014/main" id="{95C7BBAE-C2EC-1A2E-5DB3-4D29B26A4719}"/>
              </a:ext>
            </a:extLst>
          </p:cNvPr>
          <p:cNvPicPr>
            <a:picLocks noChangeAspect="1"/>
          </p:cNvPicPr>
          <p:nvPr/>
        </p:nvPicPr>
        <p:blipFill>
          <a:blip r:embed="rId2"/>
          <a:stretch>
            <a:fillRect/>
          </a:stretch>
        </p:blipFill>
        <p:spPr>
          <a:xfrm>
            <a:off x="576235" y="2476163"/>
            <a:ext cx="4001339" cy="2728883"/>
          </a:xfrm>
          <a:prstGeom prst="rect">
            <a:avLst/>
          </a:prstGeom>
        </p:spPr>
      </p:pic>
      <p:cxnSp>
        <p:nvCxnSpPr>
          <p:cNvPr id="8" name="Straight Arrow Connector 7">
            <a:extLst>
              <a:ext uri="{FF2B5EF4-FFF2-40B4-BE49-F238E27FC236}">
                <a16:creationId xmlns:a16="http://schemas.microsoft.com/office/drawing/2014/main" id="{B85AD182-E6F2-AC1C-91E7-E34C40F48202}"/>
              </a:ext>
            </a:extLst>
          </p:cNvPr>
          <p:cNvCxnSpPr/>
          <p:nvPr/>
        </p:nvCxnSpPr>
        <p:spPr>
          <a:xfrm>
            <a:off x="5008098" y="3854548"/>
            <a:ext cx="1533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658B91D-21FB-FC22-6D0C-9FA8054A9438}"/>
              </a:ext>
            </a:extLst>
          </p:cNvPr>
          <p:cNvPicPr>
            <a:picLocks noChangeAspect="1"/>
          </p:cNvPicPr>
          <p:nvPr/>
        </p:nvPicPr>
        <p:blipFill>
          <a:blip r:embed="rId3"/>
          <a:stretch>
            <a:fillRect/>
          </a:stretch>
        </p:blipFill>
        <p:spPr>
          <a:xfrm>
            <a:off x="6972001" y="2476163"/>
            <a:ext cx="4047324" cy="2728878"/>
          </a:xfrm>
          <a:prstGeom prst="rect">
            <a:avLst/>
          </a:prstGeom>
        </p:spPr>
      </p:pic>
    </p:spTree>
    <p:extLst>
      <p:ext uri="{BB962C8B-B14F-4D97-AF65-F5344CB8AC3E}">
        <p14:creationId xmlns:p14="http://schemas.microsoft.com/office/powerpoint/2010/main" val="3195553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F12A52-813A-7A01-44A7-20837936E251}"/>
              </a:ext>
            </a:extLst>
          </p:cNvPr>
          <p:cNvSpPr>
            <a:spLocks noGrp="1"/>
          </p:cNvSpPr>
          <p:nvPr>
            <p:ph type="sldNum" sz="quarter" idx="12"/>
          </p:nvPr>
        </p:nvSpPr>
        <p:spPr/>
        <p:txBody>
          <a:bodyPr/>
          <a:lstStyle/>
          <a:p>
            <a:fld id="{9EA0BE3B-158A-4EDF-80DC-E394A0D1600F}" type="slidenum">
              <a:rPr lang="en-US" smtClean="0"/>
              <a:pPr/>
              <a:t>32</a:t>
            </a:fld>
            <a:endParaRPr lang="en-US" dirty="0"/>
          </a:p>
        </p:txBody>
      </p:sp>
      <p:sp>
        <p:nvSpPr>
          <p:cNvPr id="3" name="Title 2">
            <a:extLst>
              <a:ext uri="{FF2B5EF4-FFF2-40B4-BE49-F238E27FC236}">
                <a16:creationId xmlns:a16="http://schemas.microsoft.com/office/drawing/2014/main" id="{7EA60648-7513-9B84-44F4-F285D618617B}"/>
              </a:ext>
            </a:extLst>
          </p:cNvPr>
          <p:cNvSpPr>
            <a:spLocks noGrp="1"/>
          </p:cNvSpPr>
          <p:nvPr>
            <p:ph type="title"/>
          </p:nvPr>
        </p:nvSpPr>
        <p:spPr/>
        <p:txBody>
          <a:bodyPr/>
          <a:lstStyle/>
          <a:p>
            <a:r>
              <a:rPr lang="en-GB" dirty="0"/>
              <a:t>4. </a:t>
            </a:r>
            <a:r>
              <a:rPr lang="en-GB" dirty="0" err="1"/>
              <a:t>Giải</a:t>
            </a:r>
            <a:r>
              <a:rPr lang="en-GB" dirty="0"/>
              <a:t> </a:t>
            </a:r>
            <a:r>
              <a:rPr lang="en-GB" dirty="0" err="1"/>
              <a:t>thuật</a:t>
            </a:r>
            <a:r>
              <a:rPr lang="en-GB" dirty="0"/>
              <a:t> Heuristic</a:t>
            </a:r>
            <a:endParaRPr lang="en-US" dirty="0"/>
          </a:p>
        </p:txBody>
      </p:sp>
      <p:sp>
        <p:nvSpPr>
          <p:cNvPr id="4" name="Content Placeholder 3">
            <a:extLst>
              <a:ext uri="{FF2B5EF4-FFF2-40B4-BE49-F238E27FC236}">
                <a16:creationId xmlns:a16="http://schemas.microsoft.com/office/drawing/2014/main" id="{CB517593-B938-6E05-4E53-C38808C75499}"/>
              </a:ext>
            </a:extLst>
          </p:cNvPr>
          <p:cNvSpPr>
            <a:spLocks noGrp="1"/>
          </p:cNvSpPr>
          <p:nvPr>
            <p:ph sz="quarter" idx="13"/>
          </p:nvPr>
        </p:nvSpPr>
        <p:spPr/>
        <p:txBody>
          <a:bodyPr/>
          <a:lstStyle/>
          <a:p>
            <a:pPr marL="0" indent="0">
              <a:buNone/>
            </a:pPr>
            <a:r>
              <a:rPr lang="en-GB" dirty="0"/>
              <a:t>5) </a:t>
            </a:r>
            <a:r>
              <a:rPr lang="en-GB" dirty="0" err="1"/>
              <a:t>Chọn</a:t>
            </a:r>
            <a:r>
              <a:rPr lang="en-GB" dirty="0"/>
              <a:t> </a:t>
            </a:r>
            <a:r>
              <a:rPr lang="en-GB" dirty="0" err="1"/>
              <a:t>lọc</a:t>
            </a:r>
            <a:r>
              <a:rPr lang="en-GB" dirty="0"/>
              <a:t> : Ta </a:t>
            </a:r>
            <a:r>
              <a:rPr lang="en-GB" dirty="0" err="1"/>
              <a:t>đánh</a:t>
            </a:r>
            <a:r>
              <a:rPr lang="en-GB" dirty="0"/>
              <a:t> </a:t>
            </a:r>
            <a:r>
              <a:rPr lang="en-GB" dirty="0" err="1"/>
              <a:t>giá</a:t>
            </a:r>
            <a:r>
              <a:rPr lang="en-GB" dirty="0"/>
              <a:t> </a:t>
            </a:r>
            <a:r>
              <a:rPr lang="en-GB" dirty="0" err="1"/>
              <a:t>điểm</a:t>
            </a:r>
            <a:r>
              <a:rPr lang="en-GB" dirty="0"/>
              <a:t> </a:t>
            </a:r>
            <a:r>
              <a:rPr lang="en-GB" dirty="0" err="1"/>
              <a:t>số</a:t>
            </a:r>
            <a:r>
              <a:rPr lang="en-GB" dirty="0"/>
              <a:t> </a:t>
            </a:r>
            <a:r>
              <a:rPr lang="en-GB" dirty="0" err="1"/>
              <a:t>của</a:t>
            </a:r>
            <a:r>
              <a:rPr lang="en-GB" dirty="0"/>
              <a:t> </a:t>
            </a:r>
            <a:r>
              <a:rPr lang="en-GB" dirty="0" err="1"/>
              <a:t>mỗi</a:t>
            </a:r>
            <a:r>
              <a:rPr lang="en-GB" dirty="0"/>
              <a:t> </a:t>
            </a:r>
            <a:r>
              <a:rPr lang="en-GB" dirty="0" err="1"/>
              <a:t>cá</a:t>
            </a:r>
            <a:r>
              <a:rPr lang="en-GB" dirty="0"/>
              <a:t> </a:t>
            </a:r>
            <a:r>
              <a:rPr lang="en-GB" dirty="0" err="1"/>
              <a:t>thể</a:t>
            </a:r>
            <a:r>
              <a:rPr lang="en-GB" dirty="0"/>
              <a:t> </a:t>
            </a:r>
            <a:r>
              <a:rPr lang="en-GB" dirty="0" err="1"/>
              <a:t>như</a:t>
            </a:r>
            <a:r>
              <a:rPr lang="en-GB" dirty="0"/>
              <a:t> </a:t>
            </a:r>
            <a:r>
              <a:rPr lang="en-GB" dirty="0" err="1"/>
              <a:t>sau</a:t>
            </a:r>
            <a:r>
              <a:rPr lang="en-GB" dirty="0"/>
              <a:t> :</a:t>
            </a:r>
          </a:p>
          <a:p>
            <a:pPr marL="0" indent="0">
              <a:buNone/>
            </a:pPr>
            <a:r>
              <a:rPr lang="en-GB" dirty="0"/>
              <a:t>	Score (individual) = </a:t>
            </a:r>
            <a:r>
              <a:rPr lang="vi-VN" dirty="0"/>
              <a:t>100* (số ràng buộc vi phạm) + số ca đêm </a:t>
            </a:r>
            <a:r>
              <a:rPr lang="en-GB" dirty="0" err="1"/>
              <a:t>của</a:t>
            </a:r>
            <a:r>
              <a:rPr lang="en-GB" dirty="0"/>
              <a:t> </a:t>
            </a:r>
            <a:r>
              <a:rPr lang="en-GB" dirty="0" err="1"/>
              <a:t>người</a:t>
            </a:r>
            <a:r>
              <a:rPr lang="en-GB" dirty="0"/>
              <a:t> </a:t>
            </a:r>
            <a:r>
              <a:rPr lang="en-GB" dirty="0" err="1"/>
              <a:t>làm</a:t>
            </a:r>
            <a:r>
              <a:rPr lang="en-GB" dirty="0"/>
              <a:t> </a:t>
            </a:r>
            <a:r>
              <a:rPr lang="en-GB" dirty="0" err="1"/>
              <a:t>nhiều</a:t>
            </a:r>
            <a:r>
              <a:rPr lang="en-GB" dirty="0"/>
              <a:t> ca </a:t>
            </a:r>
            <a:r>
              <a:rPr lang="en-GB" dirty="0" err="1"/>
              <a:t>đêm</a:t>
            </a:r>
            <a:r>
              <a:rPr lang="en-GB" dirty="0"/>
              <a:t> </a:t>
            </a:r>
            <a:r>
              <a:rPr lang="en-GB" dirty="0" err="1"/>
              <a:t>nhất</a:t>
            </a:r>
            <a:r>
              <a:rPr lang="vi-VN" dirty="0"/>
              <a:t>.</a:t>
            </a:r>
            <a:endParaRPr lang="en-GB" dirty="0"/>
          </a:p>
          <a:p>
            <a:pPr marL="0" indent="0">
              <a:buNone/>
            </a:pPr>
            <a:r>
              <a:rPr lang="en-GB" dirty="0"/>
              <a:t> Ở </a:t>
            </a:r>
            <a:r>
              <a:rPr lang="en-GB" dirty="0" err="1"/>
              <a:t>mỗi</a:t>
            </a:r>
            <a:r>
              <a:rPr lang="en-GB" dirty="0"/>
              <a:t> </a:t>
            </a:r>
            <a:r>
              <a:rPr lang="en-GB" dirty="0" err="1"/>
              <a:t>thế</a:t>
            </a:r>
            <a:r>
              <a:rPr lang="en-GB" dirty="0"/>
              <a:t> </a:t>
            </a:r>
            <a:r>
              <a:rPr lang="en-GB" dirty="0" err="1"/>
              <a:t>hệ</a:t>
            </a:r>
            <a:r>
              <a:rPr lang="en-GB" dirty="0"/>
              <a:t> ta </a:t>
            </a:r>
            <a:r>
              <a:rPr lang="en-GB" dirty="0" err="1"/>
              <a:t>chọn</a:t>
            </a:r>
            <a:r>
              <a:rPr lang="en-GB" dirty="0"/>
              <a:t> </a:t>
            </a:r>
            <a:r>
              <a:rPr lang="en-GB" dirty="0" err="1"/>
              <a:t>ra</a:t>
            </a:r>
            <a:r>
              <a:rPr lang="en-GB" dirty="0"/>
              <a:t> </a:t>
            </a:r>
            <a:r>
              <a:rPr lang="en-GB" dirty="0" err="1"/>
              <a:t>những</a:t>
            </a:r>
            <a:r>
              <a:rPr lang="en-GB" dirty="0"/>
              <a:t> </a:t>
            </a:r>
            <a:r>
              <a:rPr lang="en-GB" dirty="0" err="1"/>
              <a:t>cá</a:t>
            </a:r>
            <a:r>
              <a:rPr lang="en-GB" dirty="0"/>
              <a:t> </a:t>
            </a:r>
            <a:r>
              <a:rPr lang="en-GB" dirty="0" err="1"/>
              <a:t>thể</a:t>
            </a:r>
            <a:r>
              <a:rPr lang="en-GB" dirty="0"/>
              <a:t> </a:t>
            </a:r>
            <a:r>
              <a:rPr lang="en-GB" dirty="0" err="1"/>
              <a:t>có</a:t>
            </a:r>
            <a:r>
              <a:rPr lang="en-GB" dirty="0"/>
              <a:t> </a:t>
            </a:r>
            <a:r>
              <a:rPr lang="en-GB" dirty="0" err="1"/>
              <a:t>điểm</a:t>
            </a:r>
            <a:r>
              <a:rPr lang="en-GB" dirty="0"/>
              <a:t> </a:t>
            </a:r>
            <a:r>
              <a:rPr lang="en-GB" dirty="0" err="1"/>
              <a:t>số</a:t>
            </a:r>
            <a:r>
              <a:rPr lang="en-GB" dirty="0"/>
              <a:t> </a:t>
            </a:r>
            <a:r>
              <a:rPr lang="en-GB" dirty="0" err="1"/>
              <a:t>thấp</a:t>
            </a:r>
            <a:r>
              <a:rPr lang="en-GB" dirty="0"/>
              <a:t> </a:t>
            </a:r>
            <a:r>
              <a:rPr lang="en-GB" dirty="0" err="1"/>
              <a:t>nhất</a:t>
            </a:r>
            <a:r>
              <a:rPr lang="en-GB" dirty="0"/>
              <a:t> </a:t>
            </a:r>
            <a:r>
              <a:rPr lang="en-GB" dirty="0" err="1"/>
              <a:t>cho</a:t>
            </a:r>
            <a:r>
              <a:rPr lang="en-GB" dirty="0"/>
              <a:t> </a:t>
            </a:r>
            <a:r>
              <a:rPr lang="en-GB" dirty="0" err="1"/>
              <a:t>thế</a:t>
            </a:r>
            <a:r>
              <a:rPr lang="en-GB" dirty="0"/>
              <a:t> </a:t>
            </a:r>
            <a:r>
              <a:rPr lang="en-GB" dirty="0" err="1"/>
              <a:t>hệ</a:t>
            </a:r>
            <a:r>
              <a:rPr lang="en-GB" dirty="0"/>
              <a:t> </a:t>
            </a:r>
            <a:r>
              <a:rPr lang="en-GB" dirty="0" err="1"/>
              <a:t>tiếp</a:t>
            </a:r>
            <a:r>
              <a:rPr lang="en-GB" dirty="0"/>
              <a:t> </a:t>
            </a:r>
            <a:r>
              <a:rPr lang="en-GB" dirty="0" err="1"/>
              <a:t>theo.</a:t>
            </a:r>
            <a:endParaRPr lang="en-GB" dirty="0"/>
          </a:p>
          <a:p>
            <a:pPr marL="0" indent="0">
              <a:buNone/>
            </a:pPr>
            <a:r>
              <a:rPr lang="en-US" dirty="0"/>
              <a:t> Sau g </a:t>
            </a:r>
            <a:r>
              <a:rPr lang="en-US" dirty="0" err="1"/>
              <a:t>vòng</a:t>
            </a:r>
            <a:r>
              <a:rPr lang="en-US" dirty="0"/>
              <a:t> </a:t>
            </a:r>
            <a:r>
              <a:rPr lang="en-US" dirty="0" err="1"/>
              <a:t>lặp</a:t>
            </a:r>
            <a:r>
              <a:rPr lang="en-US" dirty="0"/>
              <a:t> (</a:t>
            </a:r>
            <a:r>
              <a:rPr lang="en-US" dirty="0" err="1"/>
              <a:t>thế</a:t>
            </a:r>
            <a:r>
              <a:rPr lang="en-US" dirty="0"/>
              <a:t> </a:t>
            </a:r>
            <a:r>
              <a:rPr lang="en-US" dirty="0" err="1"/>
              <a:t>hệ</a:t>
            </a:r>
            <a:r>
              <a:rPr lang="en-US" dirty="0"/>
              <a:t>) </a:t>
            </a:r>
            <a:r>
              <a:rPr lang="en-US" dirty="0" err="1"/>
              <a:t>thì</a:t>
            </a:r>
            <a:r>
              <a:rPr lang="en-US" dirty="0"/>
              <a:t> ta </a:t>
            </a:r>
            <a:r>
              <a:rPr lang="en-US" dirty="0" err="1"/>
              <a:t>kết</a:t>
            </a:r>
            <a:r>
              <a:rPr lang="en-US" dirty="0"/>
              <a:t> </a:t>
            </a:r>
            <a:r>
              <a:rPr lang="en-US" dirty="0" err="1"/>
              <a:t>thúc</a:t>
            </a:r>
            <a:r>
              <a:rPr lang="en-US" dirty="0"/>
              <a:t> </a:t>
            </a:r>
            <a:r>
              <a:rPr lang="en-US" dirty="0" err="1"/>
              <a:t>giải</a:t>
            </a:r>
            <a:r>
              <a:rPr lang="en-US" dirty="0"/>
              <a:t> </a:t>
            </a:r>
            <a:r>
              <a:rPr lang="en-US" dirty="0" err="1"/>
              <a:t>thuật</a:t>
            </a:r>
            <a:r>
              <a:rPr lang="en-US" dirty="0"/>
              <a:t>, </a:t>
            </a:r>
            <a:r>
              <a:rPr lang="en-US" dirty="0" err="1"/>
              <a:t>trả</a:t>
            </a:r>
            <a:r>
              <a:rPr lang="en-US" dirty="0"/>
              <a:t> </a:t>
            </a:r>
            <a:r>
              <a:rPr lang="en-US" dirty="0" err="1"/>
              <a:t>về</a:t>
            </a:r>
            <a:r>
              <a:rPr lang="en-US" dirty="0"/>
              <a:t> </a:t>
            </a:r>
            <a:r>
              <a:rPr lang="en-US" dirty="0" err="1"/>
              <a:t>cá</a:t>
            </a:r>
            <a:r>
              <a:rPr lang="en-US" dirty="0"/>
              <a:t> </a:t>
            </a:r>
            <a:r>
              <a:rPr lang="en-US" dirty="0" err="1"/>
              <a:t>thể</a:t>
            </a:r>
            <a:r>
              <a:rPr lang="en-US" dirty="0"/>
              <a:t> </a:t>
            </a:r>
            <a:r>
              <a:rPr lang="en-US" dirty="0" err="1"/>
              <a:t>có</a:t>
            </a:r>
            <a:r>
              <a:rPr lang="en-US" dirty="0"/>
              <a:t> </a:t>
            </a:r>
            <a:r>
              <a:rPr lang="en-US" dirty="0" err="1"/>
              <a:t>điểm</a:t>
            </a:r>
            <a:r>
              <a:rPr lang="en-US" dirty="0"/>
              <a:t> </a:t>
            </a:r>
            <a:r>
              <a:rPr lang="en-US" dirty="0" err="1"/>
              <a:t>số</a:t>
            </a:r>
            <a:r>
              <a:rPr lang="en-US" dirty="0"/>
              <a:t> </a:t>
            </a:r>
            <a:r>
              <a:rPr lang="en-US" dirty="0" err="1"/>
              <a:t>thấp</a:t>
            </a:r>
            <a:r>
              <a:rPr lang="en-US" dirty="0"/>
              <a:t> </a:t>
            </a:r>
            <a:r>
              <a:rPr lang="en-US" dirty="0" err="1"/>
              <a:t>nhất</a:t>
            </a:r>
            <a:r>
              <a:rPr lang="en-US" dirty="0"/>
              <a:t>.</a:t>
            </a:r>
          </a:p>
        </p:txBody>
      </p:sp>
    </p:spTree>
    <p:extLst>
      <p:ext uri="{BB962C8B-B14F-4D97-AF65-F5344CB8AC3E}">
        <p14:creationId xmlns:p14="http://schemas.microsoft.com/office/powerpoint/2010/main" val="3749316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9BAA47-E38E-943C-A188-475F687C553B}"/>
              </a:ext>
            </a:extLst>
          </p:cNvPr>
          <p:cNvSpPr>
            <a:spLocks noGrp="1"/>
          </p:cNvSpPr>
          <p:nvPr>
            <p:ph type="sldNum" sz="quarter" idx="12"/>
          </p:nvPr>
        </p:nvSpPr>
        <p:spPr/>
        <p:txBody>
          <a:bodyPr/>
          <a:lstStyle/>
          <a:p>
            <a:fld id="{9EA0BE3B-158A-4EDF-80DC-E394A0D1600F}" type="slidenum">
              <a:rPr lang="en-US" smtClean="0"/>
              <a:pPr/>
              <a:t>33</a:t>
            </a:fld>
            <a:endParaRPr lang="en-US" dirty="0"/>
          </a:p>
        </p:txBody>
      </p:sp>
      <p:sp>
        <p:nvSpPr>
          <p:cNvPr id="3" name="Title 2">
            <a:extLst>
              <a:ext uri="{FF2B5EF4-FFF2-40B4-BE49-F238E27FC236}">
                <a16:creationId xmlns:a16="http://schemas.microsoft.com/office/drawing/2014/main" id="{0013B51E-5A07-43A2-0384-EBD22E72EAFC}"/>
              </a:ext>
            </a:extLst>
          </p:cNvPr>
          <p:cNvSpPr>
            <a:spLocks noGrp="1"/>
          </p:cNvSpPr>
          <p:nvPr>
            <p:ph type="title"/>
          </p:nvPr>
        </p:nvSpPr>
        <p:spPr/>
        <p:txBody>
          <a:bodyPr/>
          <a:lstStyle/>
          <a:p>
            <a:r>
              <a:rPr lang="en-GB" dirty="0"/>
              <a:t>IV. KẾT QUẢ</a:t>
            </a:r>
            <a:endParaRPr lang="en-US" dirty="0"/>
          </a:p>
        </p:txBody>
      </p:sp>
      <p:sp>
        <p:nvSpPr>
          <p:cNvPr id="4" name="Content Placeholder 3">
            <a:extLst>
              <a:ext uri="{FF2B5EF4-FFF2-40B4-BE49-F238E27FC236}">
                <a16:creationId xmlns:a16="http://schemas.microsoft.com/office/drawing/2014/main" id="{139EB46D-07EB-1784-4FE9-E8FA7DF7CBD4}"/>
              </a:ext>
            </a:extLst>
          </p:cNvPr>
          <p:cNvSpPr>
            <a:spLocks noGrp="1"/>
          </p:cNvSpPr>
          <p:nvPr>
            <p:ph sz="quarter" idx="13"/>
          </p:nvPr>
        </p:nvSpPr>
        <p:spPr/>
        <p:txBody>
          <a:bodyPr/>
          <a:lstStyle/>
          <a:p>
            <a:r>
              <a:rPr lang="en-GB" dirty="0" err="1"/>
              <a:t>Kết</a:t>
            </a:r>
            <a:r>
              <a:rPr lang="en-GB" dirty="0"/>
              <a:t> </a:t>
            </a:r>
            <a:r>
              <a:rPr lang="en-GB" dirty="0" err="1"/>
              <a:t>quả</a:t>
            </a:r>
            <a:r>
              <a:rPr lang="en-GB" dirty="0"/>
              <a:t> </a:t>
            </a:r>
            <a:r>
              <a:rPr lang="en-GB" dirty="0" err="1"/>
              <a:t>chạy</a:t>
            </a:r>
            <a:r>
              <a:rPr lang="en-GB" dirty="0"/>
              <a:t> </a:t>
            </a:r>
            <a:r>
              <a:rPr lang="en-GB" dirty="0" err="1"/>
              <a:t>các</a:t>
            </a:r>
            <a:r>
              <a:rPr lang="en-GB" dirty="0"/>
              <a:t> </a:t>
            </a:r>
            <a:r>
              <a:rPr lang="en-GB" dirty="0" err="1"/>
              <a:t>thuật</a:t>
            </a:r>
            <a:r>
              <a:rPr lang="en-GB" dirty="0"/>
              <a:t> </a:t>
            </a:r>
            <a:r>
              <a:rPr lang="en-GB" dirty="0" err="1"/>
              <a:t>toán</a:t>
            </a:r>
            <a:r>
              <a:rPr lang="en-GB" dirty="0"/>
              <a:t> </a:t>
            </a:r>
            <a:r>
              <a:rPr lang="en-GB" dirty="0" err="1"/>
              <a:t>được</a:t>
            </a:r>
            <a:r>
              <a:rPr lang="en-GB" dirty="0"/>
              <a:t> </a:t>
            </a:r>
            <a:r>
              <a:rPr lang="en-GB" dirty="0" err="1"/>
              <a:t>đánh</a:t>
            </a:r>
            <a:r>
              <a:rPr lang="en-GB" dirty="0"/>
              <a:t> </a:t>
            </a:r>
            <a:r>
              <a:rPr lang="en-GB" dirty="0" err="1"/>
              <a:t>giá</a:t>
            </a:r>
            <a:r>
              <a:rPr lang="en-GB" dirty="0"/>
              <a:t> qua 13 </a:t>
            </a:r>
            <a:r>
              <a:rPr lang="en-GB" dirty="0" err="1"/>
              <a:t>bộ</a:t>
            </a:r>
            <a:r>
              <a:rPr lang="en-GB" dirty="0"/>
              <a:t> </a:t>
            </a:r>
            <a:r>
              <a:rPr lang="en-GB" dirty="0" err="1"/>
              <a:t>dữ</a:t>
            </a:r>
            <a:r>
              <a:rPr lang="en-GB" dirty="0"/>
              <a:t> </a:t>
            </a:r>
            <a:r>
              <a:rPr lang="en-GB" dirty="0" err="1"/>
              <a:t>liệu</a:t>
            </a:r>
            <a:r>
              <a:rPr lang="en-GB" dirty="0"/>
              <a:t> do </a:t>
            </a:r>
            <a:r>
              <a:rPr lang="en-GB" dirty="0" err="1"/>
              <a:t>nhóm</a:t>
            </a:r>
            <a:r>
              <a:rPr lang="en-GB" dirty="0"/>
              <a:t> </a:t>
            </a:r>
            <a:r>
              <a:rPr lang="en-GB" dirty="0" err="1"/>
              <a:t>tự</a:t>
            </a:r>
            <a:r>
              <a:rPr lang="en-GB" dirty="0"/>
              <a:t> </a:t>
            </a:r>
            <a:r>
              <a:rPr lang="en-GB" dirty="0" err="1"/>
              <a:t>sinh</a:t>
            </a:r>
            <a:r>
              <a:rPr lang="en-GB" dirty="0"/>
              <a:t> </a:t>
            </a:r>
            <a:r>
              <a:rPr lang="en-GB" dirty="0" err="1"/>
              <a:t>ra.</a:t>
            </a:r>
            <a:endParaRPr lang="en-GB" dirty="0"/>
          </a:p>
          <a:p>
            <a:r>
              <a:rPr lang="en-GB" dirty="0" err="1"/>
              <a:t>Các</a:t>
            </a:r>
            <a:r>
              <a:rPr lang="en-GB" dirty="0"/>
              <a:t> </a:t>
            </a:r>
            <a:r>
              <a:rPr lang="en-GB" dirty="0" err="1"/>
              <a:t>bộ</a:t>
            </a:r>
            <a:r>
              <a:rPr lang="en-GB" dirty="0"/>
              <a:t> </a:t>
            </a:r>
            <a:r>
              <a:rPr lang="en-GB" dirty="0" err="1"/>
              <a:t>dữ</a:t>
            </a:r>
            <a:r>
              <a:rPr lang="en-GB" dirty="0"/>
              <a:t> </a:t>
            </a:r>
            <a:r>
              <a:rPr lang="en-GB" dirty="0" err="1"/>
              <a:t>liệu</a:t>
            </a:r>
            <a:r>
              <a:rPr lang="en-GB" dirty="0"/>
              <a:t> </a:t>
            </a:r>
            <a:r>
              <a:rPr lang="en-GB" dirty="0" err="1"/>
              <a:t>đảm</a:t>
            </a:r>
            <a:r>
              <a:rPr lang="en-GB" dirty="0"/>
              <a:t> </a:t>
            </a:r>
            <a:r>
              <a:rPr lang="en-GB" dirty="0" err="1"/>
              <a:t>bảo</a:t>
            </a:r>
            <a:r>
              <a:rPr lang="en-GB" dirty="0"/>
              <a:t> </a:t>
            </a:r>
            <a:r>
              <a:rPr lang="en-GB" dirty="0" err="1"/>
              <a:t>luôn</a:t>
            </a:r>
            <a:r>
              <a:rPr lang="en-GB" dirty="0"/>
              <a:t> </a:t>
            </a:r>
            <a:r>
              <a:rPr lang="en-GB" dirty="0" err="1"/>
              <a:t>tồn</a:t>
            </a:r>
            <a:r>
              <a:rPr lang="en-GB" dirty="0"/>
              <a:t> </a:t>
            </a:r>
            <a:r>
              <a:rPr lang="en-GB" dirty="0" err="1"/>
              <a:t>tại</a:t>
            </a:r>
            <a:r>
              <a:rPr lang="en-GB" dirty="0"/>
              <a:t> </a:t>
            </a:r>
            <a:r>
              <a:rPr lang="en-GB" dirty="0" err="1"/>
              <a:t>lời</a:t>
            </a:r>
            <a:r>
              <a:rPr lang="en-GB" dirty="0"/>
              <a:t> </a:t>
            </a:r>
            <a:r>
              <a:rPr lang="en-GB" dirty="0" err="1"/>
              <a:t>giải</a:t>
            </a:r>
            <a:r>
              <a:rPr lang="en-GB" dirty="0"/>
              <a:t> </a:t>
            </a:r>
            <a:r>
              <a:rPr lang="en-GB" dirty="0" err="1"/>
              <a:t>thỏa</a:t>
            </a:r>
            <a:r>
              <a:rPr lang="en-GB" dirty="0"/>
              <a:t> </a:t>
            </a:r>
            <a:r>
              <a:rPr lang="en-GB" dirty="0" err="1"/>
              <a:t>mãn</a:t>
            </a:r>
            <a:r>
              <a:rPr lang="en-GB" dirty="0"/>
              <a:t>.</a:t>
            </a:r>
            <a:endParaRPr lang="en-US" dirty="0"/>
          </a:p>
        </p:txBody>
      </p:sp>
    </p:spTree>
    <p:extLst>
      <p:ext uri="{BB962C8B-B14F-4D97-AF65-F5344CB8AC3E}">
        <p14:creationId xmlns:p14="http://schemas.microsoft.com/office/powerpoint/2010/main" val="223453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8DF5D-71AB-9B0D-354E-E8B640B2C343}"/>
              </a:ext>
            </a:extLst>
          </p:cNvPr>
          <p:cNvSpPr>
            <a:spLocks noGrp="1"/>
          </p:cNvSpPr>
          <p:nvPr>
            <p:ph type="sldNum" sz="quarter" idx="12"/>
          </p:nvPr>
        </p:nvSpPr>
        <p:spPr/>
        <p:txBody>
          <a:bodyPr/>
          <a:lstStyle/>
          <a:p>
            <a:fld id="{9EA0BE3B-158A-4EDF-80DC-E394A0D1600F}" type="slidenum">
              <a:rPr lang="en-US" smtClean="0"/>
              <a:pPr/>
              <a:t>34</a:t>
            </a:fld>
            <a:endParaRPr lang="en-US" dirty="0"/>
          </a:p>
        </p:txBody>
      </p:sp>
      <p:sp>
        <p:nvSpPr>
          <p:cNvPr id="3" name="Title 2">
            <a:extLst>
              <a:ext uri="{FF2B5EF4-FFF2-40B4-BE49-F238E27FC236}">
                <a16:creationId xmlns:a16="http://schemas.microsoft.com/office/drawing/2014/main" id="{9A27B90D-1C6E-E9D3-768B-CD867CD462FB}"/>
              </a:ext>
            </a:extLst>
          </p:cNvPr>
          <p:cNvSpPr>
            <a:spLocks noGrp="1"/>
          </p:cNvSpPr>
          <p:nvPr>
            <p:ph type="title"/>
          </p:nvPr>
        </p:nvSpPr>
        <p:spPr/>
        <p:txBody>
          <a:bodyPr/>
          <a:lstStyle/>
          <a:p>
            <a:r>
              <a:rPr lang="en-GB" dirty="0"/>
              <a:t>IV. KẾT QUẢ</a:t>
            </a:r>
            <a:endParaRPr lang="en-US" dirty="0"/>
          </a:p>
        </p:txBody>
      </p:sp>
      <p:pic>
        <p:nvPicPr>
          <p:cNvPr id="5" name="Picture 4">
            <a:extLst>
              <a:ext uri="{FF2B5EF4-FFF2-40B4-BE49-F238E27FC236}">
                <a16:creationId xmlns:a16="http://schemas.microsoft.com/office/drawing/2014/main" id="{C5FE8775-119B-AA6A-2923-78A4C98152A7}"/>
              </a:ext>
            </a:extLst>
          </p:cNvPr>
          <p:cNvPicPr>
            <a:picLocks noChangeAspect="1"/>
          </p:cNvPicPr>
          <p:nvPr/>
        </p:nvPicPr>
        <p:blipFill>
          <a:blip r:embed="rId2"/>
          <a:stretch>
            <a:fillRect/>
          </a:stretch>
        </p:blipFill>
        <p:spPr>
          <a:xfrm>
            <a:off x="197105" y="1223889"/>
            <a:ext cx="11797789" cy="4459458"/>
          </a:xfrm>
          <a:prstGeom prst="rect">
            <a:avLst/>
          </a:prstGeom>
        </p:spPr>
      </p:pic>
    </p:spTree>
    <p:extLst>
      <p:ext uri="{BB962C8B-B14F-4D97-AF65-F5344CB8AC3E}">
        <p14:creationId xmlns:p14="http://schemas.microsoft.com/office/powerpoint/2010/main" val="1524962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dirty="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35</a:t>
            </a:fld>
            <a:endParaRPr lang="en-US"/>
          </a:p>
        </p:txBody>
      </p:sp>
    </p:spTree>
    <p:extLst>
      <p:ext uri="{BB962C8B-B14F-4D97-AF65-F5344CB8AC3E}">
        <p14:creationId xmlns:p14="http://schemas.microsoft.com/office/powerpoint/2010/main" val="279062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GB" dirty="0"/>
              <a:t>NỘI DUNG</a:t>
            </a:r>
            <a:endParaRPr lang="en-US" dirty="0"/>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338736" y="1058844"/>
            <a:ext cx="11349681" cy="4427556"/>
          </a:xfrm>
        </p:spPr>
        <p:txBody>
          <a:bodyPr/>
          <a:lstStyle/>
          <a:p>
            <a:pPr marL="571500" indent="-571500">
              <a:buAutoNum type="romanUcPeriod"/>
            </a:pPr>
            <a:r>
              <a:rPr lang="en-GB" dirty="0"/>
              <a:t>GIỚI THIỆU BÀI TOÁN</a:t>
            </a:r>
          </a:p>
          <a:p>
            <a:pPr marL="571500" indent="-571500">
              <a:buAutoNum type="romanUcPeriod"/>
            </a:pPr>
            <a:r>
              <a:rPr lang="en-GB" dirty="0"/>
              <a:t>MÔ HÌNH HÓA BÀI TOÁN</a:t>
            </a:r>
          </a:p>
          <a:p>
            <a:pPr marL="571500" indent="-571500">
              <a:buAutoNum type="romanUcPeriod"/>
            </a:pPr>
            <a:r>
              <a:rPr lang="en-GB" dirty="0"/>
              <a:t>CÁC GIẢI THUẬT SỬ DỤNG</a:t>
            </a:r>
          </a:p>
          <a:p>
            <a:pPr marL="571500" indent="-571500">
              <a:buAutoNum type="romanUcPeriod"/>
            </a:pPr>
            <a:r>
              <a:rPr lang="en-GB" dirty="0"/>
              <a:t>KẾT QUẢ</a:t>
            </a:r>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0BE3B-158A-4EDF-80DC-E394A0D1600F}" type="slidenum">
              <a:rPr kumimoji="0" lang="en-US" sz="1200" b="1" i="0" u="none" strike="noStrike" kern="1200" cap="none" spc="0" normalizeH="0" baseline="0" noProof="0" smtClean="0">
                <a:ln>
                  <a:noFill/>
                </a:ln>
                <a:solidFill>
                  <a:srgbClr val="4472C4">
                    <a:lumMod val="50000"/>
                  </a:srgbClr>
                </a:solidFill>
                <a:effectLst/>
                <a:uLnTx/>
                <a:uFillTx/>
                <a:latin typeface="Lato" panose="020F0502020204030203" pitchFamily="34" charset="0"/>
                <a:ea typeface="Lato" panose="020F0502020204030203" pitchFamily="34" charset="0"/>
                <a:cs typeface="Lato" panose="020F050202020403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4472C4">
                  <a:lumMod val="50000"/>
                </a:srgbClr>
              </a:solidFill>
              <a:effectLst/>
              <a:uLnTx/>
              <a:uFillTx/>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7376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GB" dirty="0"/>
              <a:t>I. GIỚI THIỆU BÀI TOÁN</a:t>
            </a:r>
            <a:endParaRPr lang="en-US" dirty="0"/>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338736" y="1058844"/>
            <a:ext cx="11349681" cy="4427556"/>
          </a:xfrm>
        </p:spPr>
        <p:txBody>
          <a:bodyPr/>
          <a:lstStyle/>
          <a:p>
            <a:r>
              <a:rPr lang="vi-VN" b="0" i="0" dirty="0">
                <a:effectLst/>
                <a:latin typeface="Arial" panose="020B0604020202020204" pitchFamily="34" charset="0"/>
              </a:rPr>
              <a:t>Có</a:t>
            </a:r>
            <a:r>
              <a:rPr lang="en-US" b="0" i="0" dirty="0">
                <a:effectLst/>
                <a:latin typeface="Arial" panose="020B0604020202020204" pitchFamily="34" charset="0"/>
              </a:rPr>
              <a:t> </a:t>
            </a:r>
            <a:r>
              <a:rPr lang="vi-VN" b="0" i="0" dirty="0">
                <a:effectLst/>
                <a:latin typeface="Arial" panose="020B0604020202020204" pitchFamily="34" charset="0"/>
              </a:rPr>
              <a:t>N nhân</a:t>
            </a:r>
            <a:r>
              <a:rPr lang="en-US" b="0" i="0" dirty="0">
                <a:effectLst/>
                <a:latin typeface="Arial" panose="020B0604020202020204" pitchFamily="34" charset="0"/>
              </a:rPr>
              <a:t> </a:t>
            </a:r>
            <a:r>
              <a:rPr lang="vi-VN" b="0" i="0" dirty="0">
                <a:effectLst/>
                <a:latin typeface="Arial" panose="020B0604020202020204" pitchFamily="34" charset="0"/>
              </a:rPr>
              <a:t>viên</a:t>
            </a:r>
            <a:r>
              <a:rPr lang="en-GB" b="0" i="0" dirty="0">
                <a:effectLst/>
                <a:latin typeface="Arial" panose="020B0604020202020204" pitchFamily="34" charset="0"/>
              </a:rPr>
              <a:t> </a:t>
            </a:r>
            <a:r>
              <a:rPr lang="vi-VN" b="0" i="0" dirty="0">
                <a:effectLst/>
                <a:latin typeface="Arial" panose="020B0604020202020204" pitchFamily="34" charset="0"/>
              </a:rPr>
              <a:t>1,2,..., N cần</a:t>
            </a:r>
            <a:r>
              <a:rPr lang="en-US" b="0" i="0" dirty="0">
                <a:effectLst/>
                <a:latin typeface="Arial" panose="020B0604020202020204" pitchFamily="34" charset="0"/>
              </a:rPr>
              <a:t> </a:t>
            </a:r>
            <a:r>
              <a:rPr lang="vi-VN" b="0" i="0" dirty="0">
                <a:effectLst/>
                <a:latin typeface="Arial" panose="020B0604020202020204" pitchFamily="34" charset="0"/>
              </a:rPr>
              <a:t>được</a:t>
            </a:r>
            <a:r>
              <a:rPr lang="en-US" b="0" i="0" dirty="0">
                <a:effectLst/>
                <a:latin typeface="Arial" panose="020B0604020202020204" pitchFamily="34" charset="0"/>
              </a:rPr>
              <a:t> </a:t>
            </a:r>
            <a:r>
              <a:rPr lang="vi-VN" b="0" i="0" dirty="0">
                <a:effectLst/>
                <a:latin typeface="Arial" panose="020B0604020202020204" pitchFamily="34" charset="0"/>
              </a:rPr>
              <a:t>xếp</a:t>
            </a:r>
            <a:r>
              <a:rPr lang="en-US" b="0" i="0" dirty="0">
                <a:effectLst/>
                <a:latin typeface="Arial" panose="020B0604020202020204" pitchFamily="34" charset="0"/>
              </a:rPr>
              <a:t> </a:t>
            </a:r>
            <a:r>
              <a:rPr lang="vi-VN" b="0" i="0" dirty="0">
                <a:effectLst/>
                <a:latin typeface="Arial" panose="020B0604020202020204" pitchFamily="34" charset="0"/>
              </a:rPr>
              <a:t>ca</a:t>
            </a:r>
            <a:r>
              <a:rPr lang="en-US" b="0" i="0" dirty="0">
                <a:effectLst/>
                <a:latin typeface="Arial" panose="020B0604020202020204" pitchFamily="34" charset="0"/>
              </a:rPr>
              <a:t> </a:t>
            </a:r>
            <a:r>
              <a:rPr lang="vi-VN" b="0" i="0" dirty="0">
                <a:effectLst/>
                <a:latin typeface="Arial" panose="020B0604020202020204" pitchFamily="34" charset="0"/>
              </a:rPr>
              <a:t>trực</a:t>
            </a:r>
            <a:r>
              <a:rPr lang="en-US" b="0" i="0" dirty="0">
                <a:effectLst/>
                <a:latin typeface="Arial" panose="020B0604020202020204" pitchFamily="34" charset="0"/>
              </a:rPr>
              <a:t> </a:t>
            </a:r>
            <a:r>
              <a:rPr lang="vi-VN" b="0" i="0" dirty="0">
                <a:effectLst/>
                <a:latin typeface="Arial" panose="020B0604020202020204" pitchFamily="34" charset="0"/>
              </a:rPr>
              <a:t>làm</a:t>
            </a:r>
            <a:r>
              <a:rPr lang="en-US" b="0" i="0" dirty="0">
                <a:effectLst/>
                <a:latin typeface="Arial" panose="020B0604020202020204" pitchFamily="34" charset="0"/>
              </a:rPr>
              <a:t> </a:t>
            </a:r>
            <a:r>
              <a:rPr lang="vi-VN" b="0" i="0" dirty="0">
                <a:effectLst/>
                <a:latin typeface="Arial" panose="020B0604020202020204" pitchFamily="34" charset="0"/>
              </a:rPr>
              <a:t>việc</a:t>
            </a:r>
            <a:r>
              <a:rPr lang="en-US" b="0" i="0" dirty="0">
                <a:effectLst/>
                <a:latin typeface="Arial" panose="020B0604020202020204" pitchFamily="34" charset="0"/>
              </a:rPr>
              <a:t> </a:t>
            </a:r>
            <a:r>
              <a:rPr lang="vi-VN" b="0" i="0" dirty="0">
                <a:effectLst/>
                <a:latin typeface="Arial" panose="020B0604020202020204" pitchFamily="34" charset="0"/>
              </a:rPr>
              <a:t>cho</a:t>
            </a:r>
            <a:r>
              <a:rPr lang="en-US" b="0" i="0" dirty="0">
                <a:effectLst/>
                <a:latin typeface="Arial" panose="020B0604020202020204" pitchFamily="34" charset="0"/>
              </a:rPr>
              <a:t> </a:t>
            </a:r>
            <a:r>
              <a:rPr lang="vi-VN" b="0" i="0" dirty="0">
                <a:effectLst/>
                <a:latin typeface="Arial" panose="020B0604020202020204" pitchFamily="34" charset="0"/>
              </a:rPr>
              <a:t>các</a:t>
            </a:r>
            <a:r>
              <a:rPr lang="en-US" b="0" i="0" dirty="0">
                <a:effectLst/>
                <a:latin typeface="Arial" panose="020B0604020202020204" pitchFamily="34" charset="0"/>
              </a:rPr>
              <a:t> </a:t>
            </a:r>
            <a:r>
              <a:rPr lang="vi-VN" b="0" i="0" dirty="0">
                <a:effectLst/>
                <a:latin typeface="Arial" panose="020B0604020202020204" pitchFamily="34" charset="0"/>
              </a:rPr>
              <a:t>ngày</a:t>
            </a:r>
            <a:r>
              <a:rPr lang="en-US" b="0" i="0" dirty="0">
                <a:effectLst/>
                <a:latin typeface="Arial" panose="020B0604020202020204" pitchFamily="34" charset="0"/>
              </a:rPr>
              <a:t> </a:t>
            </a:r>
            <a:r>
              <a:rPr lang="vi-VN" b="0" i="0" dirty="0">
                <a:effectLst/>
                <a:latin typeface="Arial" panose="020B0604020202020204" pitchFamily="34" charset="0"/>
              </a:rPr>
              <a:t>1, 2, ..., D. Mỗi</a:t>
            </a:r>
            <a:r>
              <a:rPr lang="en-US" b="0" i="0" dirty="0">
                <a:effectLst/>
                <a:latin typeface="Arial" panose="020B0604020202020204" pitchFamily="34" charset="0"/>
              </a:rPr>
              <a:t> </a:t>
            </a:r>
            <a:r>
              <a:rPr lang="vi-VN" b="0" i="0" dirty="0">
                <a:effectLst/>
                <a:latin typeface="Arial" panose="020B0604020202020204" pitchFamily="34" charset="0"/>
              </a:rPr>
              <a:t>ngày</a:t>
            </a:r>
            <a:r>
              <a:rPr lang="en-US" b="0" i="0" dirty="0">
                <a:effectLst/>
                <a:latin typeface="Arial" panose="020B0604020202020204" pitchFamily="34" charset="0"/>
              </a:rPr>
              <a:t> </a:t>
            </a:r>
            <a:r>
              <a:rPr lang="vi-VN" b="0" i="0" dirty="0">
                <a:effectLst/>
                <a:latin typeface="Arial" panose="020B0604020202020204" pitchFamily="34" charset="0"/>
              </a:rPr>
              <a:t>được</a:t>
            </a:r>
            <a:r>
              <a:rPr lang="en-US" b="0" i="0" dirty="0">
                <a:effectLst/>
                <a:latin typeface="Arial" panose="020B0604020202020204" pitchFamily="34" charset="0"/>
              </a:rPr>
              <a:t> </a:t>
            </a:r>
            <a:r>
              <a:rPr lang="vi-VN" b="0" i="0" dirty="0">
                <a:effectLst/>
                <a:latin typeface="Arial" panose="020B0604020202020204" pitchFamily="34" charset="0"/>
              </a:rPr>
              <a:t>chia thành</a:t>
            </a:r>
            <a:r>
              <a:rPr lang="en-US" b="0" i="0" dirty="0">
                <a:effectLst/>
                <a:latin typeface="Arial" panose="020B0604020202020204" pitchFamily="34" charset="0"/>
              </a:rPr>
              <a:t> </a:t>
            </a:r>
            <a:r>
              <a:rPr lang="vi-VN" b="0" i="0" dirty="0">
                <a:effectLst/>
                <a:latin typeface="Arial" panose="020B0604020202020204" pitchFamily="34" charset="0"/>
              </a:rPr>
              <a:t>4 kíp: sáng, trưa, chiều, đêm</a:t>
            </a:r>
            <a:endParaRPr lang="en-US" b="0" i="0" dirty="0">
              <a:effectLst/>
              <a:latin typeface="Arial" panose="020B0604020202020204" pitchFamily="34" charset="0"/>
            </a:endParaRPr>
          </a:p>
          <a:p>
            <a:r>
              <a:rPr lang="en-US" b="0" i="0" dirty="0" err="1">
                <a:effectLst/>
                <a:latin typeface="Arial" panose="020B0604020202020204" pitchFamily="34" charset="0"/>
              </a:rPr>
              <a:t>Mỗi</a:t>
            </a:r>
            <a:r>
              <a:rPr lang="en-US" b="0" i="0" dirty="0">
                <a:effectLst/>
                <a:latin typeface="Arial" panose="020B0604020202020204" pitchFamily="34" charset="0"/>
              </a:rPr>
              <a:t> </a:t>
            </a:r>
            <a:r>
              <a:rPr lang="en-US" b="0" i="0" dirty="0" err="1">
                <a:effectLst/>
                <a:latin typeface="Arial" panose="020B0604020202020204" pitchFamily="34" charset="0"/>
              </a:rPr>
              <a:t>ngày</a:t>
            </a:r>
            <a:r>
              <a:rPr lang="en-US" b="0" i="0" dirty="0">
                <a:effectLst/>
                <a:latin typeface="Arial" panose="020B0604020202020204" pitchFamily="34" charset="0"/>
              </a:rPr>
              <a:t>, </a:t>
            </a:r>
            <a:r>
              <a:rPr lang="en-US" b="0" i="0" dirty="0" err="1">
                <a:effectLst/>
                <a:latin typeface="Arial" panose="020B0604020202020204" pitchFamily="34" charset="0"/>
              </a:rPr>
              <a:t>một</a:t>
            </a:r>
            <a:r>
              <a:rPr lang="en-US" b="0" i="0" dirty="0">
                <a:effectLst/>
                <a:latin typeface="Arial" panose="020B0604020202020204" pitchFamily="34" charset="0"/>
              </a:rPr>
              <a:t> </a:t>
            </a:r>
            <a:r>
              <a:rPr lang="en-US" b="0" i="0" dirty="0" err="1">
                <a:effectLst/>
                <a:latin typeface="Arial" panose="020B0604020202020204" pitchFamily="34" charset="0"/>
              </a:rPr>
              <a:t>nhân</a:t>
            </a:r>
            <a:r>
              <a:rPr lang="en-US" b="0" i="0" dirty="0">
                <a:effectLst/>
                <a:latin typeface="Arial" panose="020B0604020202020204" pitchFamily="34" charset="0"/>
              </a:rPr>
              <a:t> </a:t>
            </a:r>
            <a:r>
              <a:rPr lang="en-US" b="0" i="0" dirty="0" err="1">
                <a:effectLst/>
                <a:latin typeface="Arial" panose="020B0604020202020204" pitchFamily="34" charset="0"/>
              </a:rPr>
              <a:t>viên</a:t>
            </a:r>
            <a:r>
              <a:rPr lang="en-US" b="0" i="0" dirty="0">
                <a:effectLst/>
                <a:latin typeface="Arial" panose="020B0604020202020204" pitchFamily="34" charset="0"/>
              </a:rPr>
              <a:t> </a:t>
            </a:r>
            <a:r>
              <a:rPr lang="en-US" b="0" i="0" dirty="0" err="1">
                <a:effectLst/>
                <a:latin typeface="Arial" panose="020B0604020202020204" pitchFamily="34" charset="0"/>
              </a:rPr>
              <a:t>chỉ</a:t>
            </a:r>
            <a:r>
              <a:rPr lang="en-US" b="0" i="0" dirty="0">
                <a:effectLst/>
                <a:latin typeface="Arial" panose="020B0604020202020204" pitchFamily="34" charset="0"/>
              </a:rPr>
              <a:t> </a:t>
            </a:r>
            <a:r>
              <a:rPr lang="en-US" b="0" i="0" dirty="0" err="1">
                <a:effectLst/>
                <a:latin typeface="Arial" panose="020B0604020202020204" pitchFamily="34" charset="0"/>
              </a:rPr>
              <a:t>làm</a:t>
            </a:r>
            <a:r>
              <a:rPr lang="en-US" b="0" i="0" dirty="0">
                <a:effectLst/>
                <a:latin typeface="Arial" panose="020B0604020202020204" pitchFamily="34" charset="0"/>
              </a:rPr>
              <a:t> </a:t>
            </a:r>
            <a:r>
              <a:rPr lang="en-US" b="0" i="0" dirty="0" err="1">
                <a:effectLst/>
                <a:latin typeface="Arial" panose="020B0604020202020204" pitchFamily="34" charset="0"/>
              </a:rPr>
              <a:t>nhiều</a:t>
            </a:r>
            <a:r>
              <a:rPr lang="en-US" b="0" i="0" dirty="0">
                <a:effectLst/>
                <a:latin typeface="Arial" panose="020B0604020202020204" pitchFamily="34" charset="0"/>
              </a:rPr>
              <a:t> </a:t>
            </a:r>
            <a:r>
              <a:rPr lang="en-US" b="0" i="0" dirty="0" err="1">
                <a:effectLst/>
                <a:latin typeface="Arial" panose="020B0604020202020204" pitchFamily="34" charset="0"/>
              </a:rPr>
              <a:t>nhất</a:t>
            </a:r>
            <a:r>
              <a:rPr lang="en-US" b="0" i="0" dirty="0">
                <a:effectLst/>
                <a:latin typeface="Arial" panose="020B0604020202020204" pitchFamily="34" charset="0"/>
              </a:rPr>
              <a:t> 1 ca</a:t>
            </a:r>
          </a:p>
          <a:p>
            <a:r>
              <a:rPr lang="vi-VN" b="0" i="0" dirty="0">
                <a:effectLst/>
                <a:latin typeface="Arial" panose="020B0604020202020204" pitchFamily="34" charset="0"/>
              </a:rPr>
              <a:t>Ngày</a:t>
            </a:r>
            <a:r>
              <a:rPr lang="en-US" b="0" i="0" dirty="0">
                <a:effectLst/>
                <a:latin typeface="Arial" panose="020B0604020202020204" pitchFamily="34" charset="0"/>
              </a:rPr>
              <a:t> </a:t>
            </a:r>
            <a:r>
              <a:rPr lang="vi-VN" b="0" i="0" dirty="0">
                <a:effectLst/>
                <a:latin typeface="Arial" panose="020B0604020202020204" pitchFamily="34" charset="0"/>
              </a:rPr>
              <a:t>hôm</a:t>
            </a:r>
            <a:r>
              <a:rPr lang="en-US" b="0" i="0" dirty="0">
                <a:effectLst/>
                <a:latin typeface="Arial" panose="020B0604020202020204" pitchFamily="34" charset="0"/>
              </a:rPr>
              <a:t> </a:t>
            </a:r>
            <a:r>
              <a:rPr lang="vi-VN" b="0" i="0" dirty="0">
                <a:effectLst/>
                <a:latin typeface="Arial" panose="020B0604020202020204" pitchFamily="34" charset="0"/>
              </a:rPr>
              <a:t>trước</a:t>
            </a:r>
            <a:r>
              <a:rPr lang="en-US" b="0" i="0" dirty="0">
                <a:effectLst/>
                <a:latin typeface="Arial" panose="020B0604020202020204" pitchFamily="34" charset="0"/>
              </a:rPr>
              <a:t> </a:t>
            </a:r>
            <a:r>
              <a:rPr lang="vi-VN" b="0" i="0" dirty="0">
                <a:effectLst/>
                <a:latin typeface="Arial" panose="020B0604020202020204" pitchFamily="34" charset="0"/>
              </a:rPr>
              <a:t>làm</a:t>
            </a:r>
            <a:r>
              <a:rPr lang="en-US" b="0" i="0" dirty="0">
                <a:effectLst/>
                <a:latin typeface="Arial" panose="020B0604020202020204" pitchFamily="34" charset="0"/>
              </a:rPr>
              <a:t> </a:t>
            </a:r>
            <a:r>
              <a:rPr lang="vi-VN" b="0" i="0" dirty="0">
                <a:effectLst/>
                <a:latin typeface="Arial" panose="020B0604020202020204" pitchFamily="34" charset="0"/>
              </a:rPr>
              <a:t>ca đêm</a:t>
            </a:r>
            <a:r>
              <a:rPr lang="en-US" b="0" i="0" dirty="0">
                <a:effectLst/>
                <a:latin typeface="Arial" panose="020B0604020202020204" pitchFamily="34" charset="0"/>
              </a:rPr>
              <a:t> </a:t>
            </a:r>
            <a:r>
              <a:rPr lang="vi-VN" b="0" i="0" dirty="0">
                <a:effectLst/>
                <a:latin typeface="Arial" panose="020B0604020202020204" pitchFamily="34" charset="0"/>
              </a:rPr>
              <a:t>thì</a:t>
            </a:r>
            <a:r>
              <a:rPr lang="en-US" b="0" i="0" dirty="0">
                <a:effectLst/>
                <a:latin typeface="Arial" panose="020B0604020202020204" pitchFamily="34" charset="0"/>
              </a:rPr>
              <a:t> </a:t>
            </a:r>
            <a:r>
              <a:rPr lang="vi-VN" b="0" i="0" dirty="0">
                <a:effectLst/>
                <a:latin typeface="Arial" panose="020B0604020202020204" pitchFamily="34" charset="0"/>
              </a:rPr>
              <a:t>hôm</a:t>
            </a:r>
            <a:r>
              <a:rPr lang="en-US" b="0" i="0" dirty="0">
                <a:effectLst/>
                <a:latin typeface="Arial" panose="020B0604020202020204" pitchFamily="34" charset="0"/>
              </a:rPr>
              <a:t> </a:t>
            </a:r>
            <a:r>
              <a:rPr lang="vi-VN" b="0" i="0" dirty="0">
                <a:effectLst/>
                <a:latin typeface="Arial" panose="020B0604020202020204" pitchFamily="34" charset="0"/>
              </a:rPr>
              <a:t>sau</a:t>
            </a:r>
            <a:r>
              <a:rPr lang="en-US" b="0" i="0" dirty="0">
                <a:effectLst/>
                <a:latin typeface="Arial" panose="020B0604020202020204" pitchFamily="34" charset="0"/>
              </a:rPr>
              <a:t> </a:t>
            </a:r>
            <a:r>
              <a:rPr lang="vi-VN" b="0" i="0" dirty="0">
                <a:effectLst/>
                <a:latin typeface="Arial" panose="020B0604020202020204" pitchFamily="34" charset="0"/>
              </a:rPr>
              <a:t>được</a:t>
            </a:r>
            <a:r>
              <a:rPr lang="en-US" b="0" i="0" dirty="0">
                <a:effectLst/>
                <a:latin typeface="Arial" panose="020B0604020202020204" pitchFamily="34" charset="0"/>
              </a:rPr>
              <a:t> </a:t>
            </a:r>
            <a:r>
              <a:rPr lang="vi-VN" b="0" i="0" dirty="0">
                <a:effectLst/>
                <a:latin typeface="Arial" panose="020B0604020202020204" pitchFamily="34" charset="0"/>
              </a:rPr>
              <a:t>nghỉ</a:t>
            </a:r>
            <a:endParaRPr lang="en-US" b="0" i="0" dirty="0">
              <a:effectLst/>
              <a:latin typeface="Arial" panose="020B0604020202020204" pitchFamily="34" charset="0"/>
            </a:endParaRPr>
          </a:p>
          <a:p>
            <a:r>
              <a:rPr lang="en-US" b="0" i="0" dirty="0" err="1">
                <a:effectLst/>
                <a:latin typeface="Arial" panose="020B0604020202020204" pitchFamily="34" charset="0"/>
              </a:rPr>
              <a:t>Mỗi</a:t>
            </a:r>
            <a:r>
              <a:rPr lang="en-US" b="0" i="0" dirty="0">
                <a:effectLst/>
                <a:latin typeface="Arial" panose="020B0604020202020204" pitchFamily="34" charset="0"/>
              </a:rPr>
              <a:t> ca </a:t>
            </a:r>
            <a:r>
              <a:rPr lang="en-US" b="0" i="0" dirty="0" err="1">
                <a:effectLst/>
                <a:latin typeface="Arial" panose="020B0604020202020204" pitchFamily="34" charset="0"/>
              </a:rPr>
              <a:t>trong</a:t>
            </a:r>
            <a:r>
              <a:rPr lang="en-US" b="0" i="0" dirty="0">
                <a:effectLst/>
                <a:latin typeface="Arial" panose="020B0604020202020204" pitchFamily="34" charset="0"/>
              </a:rPr>
              <a:t> </a:t>
            </a:r>
            <a:r>
              <a:rPr lang="en-US" b="0" i="0" dirty="0" err="1">
                <a:effectLst/>
                <a:latin typeface="Arial" panose="020B0604020202020204" pitchFamily="34" charset="0"/>
              </a:rPr>
              <a:t>mỗi</a:t>
            </a:r>
            <a:r>
              <a:rPr lang="en-US" b="0" i="0" dirty="0">
                <a:effectLst/>
                <a:latin typeface="Arial" panose="020B0604020202020204" pitchFamily="34" charset="0"/>
              </a:rPr>
              <a:t> </a:t>
            </a:r>
            <a:r>
              <a:rPr lang="en-US" b="0" i="0" dirty="0" err="1">
                <a:effectLst/>
                <a:latin typeface="Arial" panose="020B0604020202020204" pitchFamily="34" charset="0"/>
              </a:rPr>
              <a:t>ngày</a:t>
            </a:r>
            <a:r>
              <a:rPr lang="en-US" b="0" i="0" dirty="0">
                <a:effectLst/>
                <a:latin typeface="Arial" panose="020B0604020202020204" pitchFamily="34" charset="0"/>
              </a:rPr>
              <a:t> </a:t>
            </a:r>
            <a:r>
              <a:rPr lang="en-US" b="0" i="0" dirty="0" err="1">
                <a:effectLst/>
                <a:latin typeface="Arial" panose="020B0604020202020204" pitchFamily="34" charset="0"/>
              </a:rPr>
              <a:t>có</a:t>
            </a:r>
            <a:r>
              <a:rPr lang="en-US" b="0" i="0" dirty="0">
                <a:effectLst/>
                <a:latin typeface="Arial" panose="020B0604020202020204" pitchFamily="34" charset="0"/>
              </a:rPr>
              <a:t> </a:t>
            </a:r>
            <a:r>
              <a:rPr lang="en-US" b="0" i="0" dirty="0" err="1">
                <a:effectLst/>
                <a:latin typeface="Arial" panose="020B0604020202020204" pitchFamily="34" charset="0"/>
              </a:rPr>
              <a:t>ít</a:t>
            </a:r>
            <a:r>
              <a:rPr lang="en-US" b="0" i="0" dirty="0">
                <a:effectLst/>
                <a:latin typeface="Arial" panose="020B0604020202020204" pitchFamily="34" charset="0"/>
              </a:rPr>
              <a:t> </a:t>
            </a:r>
            <a:r>
              <a:rPr lang="en-US" b="0" i="0" dirty="0" err="1">
                <a:effectLst/>
                <a:latin typeface="Arial" panose="020B0604020202020204" pitchFamily="34" charset="0"/>
              </a:rPr>
              <a:t>nhất</a:t>
            </a:r>
            <a:r>
              <a:rPr lang="en-US" b="0" i="0" dirty="0">
                <a:effectLst/>
                <a:latin typeface="Arial" panose="020B0604020202020204" pitchFamily="34" charset="0"/>
              </a:rPr>
              <a:t> a </a:t>
            </a:r>
            <a:r>
              <a:rPr lang="en-US" b="0" i="0" dirty="0" err="1">
                <a:effectLst/>
                <a:latin typeface="Arial" panose="020B0604020202020204" pitchFamily="34" charset="0"/>
              </a:rPr>
              <a:t>nhân</a:t>
            </a:r>
            <a:r>
              <a:rPr lang="en-US" b="0" i="0" dirty="0">
                <a:effectLst/>
                <a:latin typeface="Arial" panose="020B0604020202020204" pitchFamily="34" charset="0"/>
              </a:rPr>
              <a:t> </a:t>
            </a:r>
            <a:r>
              <a:rPr lang="en-US" b="0" i="0" dirty="0" err="1">
                <a:effectLst/>
                <a:latin typeface="Arial" panose="020B0604020202020204" pitchFamily="34" charset="0"/>
              </a:rPr>
              <a:t>viên</a:t>
            </a:r>
            <a:r>
              <a:rPr lang="en-US" b="0" i="0" dirty="0">
                <a:effectLst/>
                <a:latin typeface="Arial" panose="020B0604020202020204" pitchFamily="34" charset="0"/>
              </a:rPr>
              <a:t> </a:t>
            </a:r>
            <a:r>
              <a:rPr lang="en-US" b="0" i="0" dirty="0" err="1">
                <a:effectLst/>
                <a:latin typeface="Arial" panose="020B0604020202020204" pitchFamily="34" charset="0"/>
              </a:rPr>
              <a:t>và</a:t>
            </a:r>
            <a:r>
              <a:rPr lang="en-US" b="0" i="0" dirty="0">
                <a:effectLst/>
                <a:latin typeface="Arial" panose="020B0604020202020204" pitchFamily="34" charset="0"/>
              </a:rPr>
              <a:t> </a:t>
            </a:r>
            <a:r>
              <a:rPr lang="en-US" b="0" i="0" dirty="0" err="1">
                <a:effectLst/>
                <a:latin typeface="Arial" panose="020B0604020202020204" pitchFamily="34" charset="0"/>
              </a:rPr>
              <a:t>nhiều</a:t>
            </a:r>
            <a:r>
              <a:rPr lang="en-US" b="0" i="0" dirty="0">
                <a:effectLst/>
                <a:latin typeface="Arial" panose="020B0604020202020204" pitchFamily="34" charset="0"/>
              </a:rPr>
              <a:t> </a:t>
            </a:r>
            <a:r>
              <a:rPr lang="en-US" b="0" i="0" dirty="0" err="1">
                <a:effectLst/>
                <a:latin typeface="Arial" panose="020B0604020202020204" pitchFamily="34" charset="0"/>
              </a:rPr>
              <a:t>nhất</a:t>
            </a:r>
            <a:r>
              <a:rPr lang="en-US" b="0" i="0" dirty="0">
                <a:effectLst/>
                <a:latin typeface="Arial" panose="020B0604020202020204" pitchFamily="34" charset="0"/>
              </a:rPr>
              <a:t> b </a:t>
            </a:r>
            <a:r>
              <a:rPr lang="en-US" b="0" i="0" dirty="0" err="1">
                <a:effectLst/>
                <a:latin typeface="Arial" panose="020B0604020202020204" pitchFamily="34" charset="0"/>
              </a:rPr>
              <a:t>nhân</a:t>
            </a:r>
            <a:r>
              <a:rPr lang="en-US" b="0" i="0" dirty="0">
                <a:effectLst/>
                <a:latin typeface="Arial" panose="020B0604020202020204" pitchFamily="34" charset="0"/>
              </a:rPr>
              <a:t> </a:t>
            </a:r>
            <a:r>
              <a:rPr lang="en-US" b="0" i="0" dirty="0" err="1">
                <a:effectLst/>
                <a:latin typeface="Arial" panose="020B0604020202020204" pitchFamily="34" charset="0"/>
              </a:rPr>
              <a:t>viên</a:t>
            </a:r>
            <a:endParaRPr lang="en-US" b="0" i="0" dirty="0">
              <a:effectLst/>
              <a:latin typeface="Arial" panose="020B0604020202020204" pitchFamily="34" charset="0"/>
            </a:endParaRPr>
          </a:p>
          <a:p>
            <a:r>
              <a:rPr lang="en-US" b="0" i="0" dirty="0">
                <a:effectLst/>
                <a:latin typeface="Arial" panose="020B0604020202020204" pitchFamily="34" charset="0"/>
              </a:rPr>
              <a:t>F(</a:t>
            </a:r>
            <a:r>
              <a:rPr lang="en-US" b="0" i="0" dirty="0" err="1">
                <a:effectLst/>
                <a:latin typeface="Arial" panose="020B0604020202020204" pitchFamily="34" charset="0"/>
              </a:rPr>
              <a:t>i</a:t>
            </a:r>
            <a:r>
              <a:rPr lang="en-US" b="0" i="0" dirty="0">
                <a:effectLst/>
                <a:latin typeface="Arial" panose="020B0604020202020204" pitchFamily="34" charset="0"/>
              </a:rPr>
              <a:t>): </a:t>
            </a:r>
            <a:r>
              <a:rPr lang="en-US" b="0" i="0" dirty="0" err="1">
                <a:effectLst/>
                <a:latin typeface="Arial" panose="020B0604020202020204" pitchFamily="34" charset="0"/>
              </a:rPr>
              <a:t>danh</a:t>
            </a:r>
            <a:r>
              <a:rPr lang="en-US" b="0" i="0" dirty="0">
                <a:effectLst/>
                <a:latin typeface="Arial" panose="020B0604020202020204" pitchFamily="34" charset="0"/>
              </a:rPr>
              <a:t> </a:t>
            </a:r>
            <a:r>
              <a:rPr lang="en-US" b="0" i="0" dirty="0" err="1">
                <a:effectLst/>
                <a:latin typeface="Arial" panose="020B0604020202020204" pitchFamily="34" charset="0"/>
              </a:rPr>
              <a:t>sách</a:t>
            </a:r>
            <a:r>
              <a:rPr lang="en-US" b="0" i="0" dirty="0">
                <a:effectLst/>
                <a:latin typeface="Arial" panose="020B0604020202020204" pitchFamily="34" charset="0"/>
              </a:rPr>
              <a:t> </a:t>
            </a:r>
            <a:r>
              <a:rPr lang="en-US" b="0" i="0" dirty="0" err="1">
                <a:effectLst/>
                <a:latin typeface="Arial" panose="020B0604020202020204" pitchFamily="34" charset="0"/>
              </a:rPr>
              <a:t>các</a:t>
            </a:r>
            <a:r>
              <a:rPr lang="en-US" b="0" i="0" dirty="0">
                <a:effectLst/>
                <a:latin typeface="Arial" panose="020B0604020202020204" pitchFamily="34" charset="0"/>
              </a:rPr>
              <a:t> </a:t>
            </a:r>
            <a:r>
              <a:rPr lang="en-US" b="0" i="0" dirty="0" err="1">
                <a:effectLst/>
                <a:latin typeface="Arial" panose="020B0604020202020204" pitchFamily="34" charset="0"/>
              </a:rPr>
              <a:t>ngày</a:t>
            </a:r>
            <a:r>
              <a:rPr lang="en-US" b="0" i="0" dirty="0">
                <a:effectLst/>
                <a:latin typeface="Arial" panose="020B0604020202020204" pitchFamily="34" charset="0"/>
              </a:rPr>
              <a:t> </a:t>
            </a:r>
            <a:r>
              <a:rPr lang="en-US" b="0" i="0" dirty="0" err="1">
                <a:effectLst/>
                <a:latin typeface="Arial" panose="020B0604020202020204" pitchFamily="34" charset="0"/>
              </a:rPr>
              <a:t>nghỉ</a:t>
            </a:r>
            <a:r>
              <a:rPr lang="en-US" b="0" i="0" dirty="0">
                <a:effectLst/>
                <a:latin typeface="Arial" panose="020B0604020202020204" pitchFamily="34" charset="0"/>
              </a:rPr>
              <a:t> </a:t>
            </a:r>
            <a:r>
              <a:rPr lang="en-US" b="0" i="0" dirty="0" err="1">
                <a:effectLst/>
                <a:latin typeface="Arial" panose="020B0604020202020204" pitchFamily="34" charset="0"/>
              </a:rPr>
              <a:t>phép</a:t>
            </a:r>
            <a:r>
              <a:rPr lang="en-US" b="0" i="0" dirty="0">
                <a:effectLst/>
                <a:latin typeface="Arial" panose="020B0604020202020204" pitchFamily="34" charset="0"/>
              </a:rPr>
              <a:t> </a:t>
            </a:r>
            <a:r>
              <a:rPr lang="en-US" b="0" i="0" dirty="0" err="1">
                <a:effectLst/>
                <a:latin typeface="Arial" panose="020B0604020202020204" pitchFamily="34" charset="0"/>
              </a:rPr>
              <a:t>của</a:t>
            </a:r>
            <a:r>
              <a:rPr lang="en-US" b="0" i="0" dirty="0">
                <a:effectLst/>
                <a:latin typeface="Arial" panose="020B0604020202020204" pitchFamily="34" charset="0"/>
              </a:rPr>
              <a:t> </a:t>
            </a:r>
            <a:r>
              <a:rPr lang="en-US" b="0" i="0" dirty="0" err="1">
                <a:effectLst/>
                <a:latin typeface="Arial" panose="020B0604020202020204" pitchFamily="34" charset="0"/>
              </a:rPr>
              <a:t>nhân</a:t>
            </a:r>
            <a:r>
              <a:rPr lang="en-US" b="0" i="0" dirty="0">
                <a:effectLst/>
                <a:latin typeface="Arial" panose="020B0604020202020204" pitchFamily="34" charset="0"/>
              </a:rPr>
              <a:t> </a:t>
            </a:r>
            <a:r>
              <a:rPr lang="en-US" b="0" i="0" dirty="0" err="1">
                <a:effectLst/>
                <a:latin typeface="Arial" panose="020B0604020202020204" pitchFamily="34" charset="0"/>
              </a:rPr>
              <a:t>viên</a:t>
            </a:r>
            <a:r>
              <a:rPr lang="en-US" b="0" i="0" dirty="0">
                <a:effectLst/>
                <a:latin typeface="Arial" panose="020B0604020202020204" pitchFamily="34" charset="0"/>
              </a:rPr>
              <a:t> </a:t>
            </a:r>
            <a:r>
              <a:rPr lang="en-US" b="0" i="0" dirty="0" err="1">
                <a:effectLst/>
                <a:latin typeface="Arial" panose="020B0604020202020204" pitchFamily="34" charset="0"/>
              </a:rPr>
              <a:t>i</a:t>
            </a:r>
            <a:endParaRPr lang="en-US" b="0" i="0" dirty="0">
              <a:effectLst/>
              <a:latin typeface="Arial" panose="020B0604020202020204" pitchFamily="34" charset="0"/>
            </a:endParaRPr>
          </a:p>
          <a:p>
            <a:r>
              <a:rPr lang="en-US" b="0" i="0" dirty="0" err="1">
                <a:effectLst/>
                <a:latin typeface="Arial" panose="020B0604020202020204" pitchFamily="34" charset="0"/>
              </a:rPr>
              <a:t>Số</a:t>
            </a:r>
            <a:r>
              <a:rPr lang="en-US" b="0" i="0" dirty="0">
                <a:effectLst/>
                <a:latin typeface="Arial" panose="020B0604020202020204" pitchFamily="34" charset="0"/>
              </a:rPr>
              <a:t> ca </a:t>
            </a:r>
            <a:r>
              <a:rPr lang="en-US" b="0" i="0" dirty="0" err="1">
                <a:effectLst/>
                <a:latin typeface="Arial" panose="020B0604020202020204" pitchFamily="34" charset="0"/>
              </a:rPr>
              <a:t>đêm</a:t>
            </a:r>
            <a:r>
              <a:rPr lang="en-US" b="0" i="0" dirty="0">
                <a:effectLst/>
                <a:latin typeface="Arial" panose="020B0604020202020204" pitchFamily="34" charset="0"/>
              </a:rPr>
              <a:t> </a:t>
            </a:r>
            <a:r>
              <a:rPr lang="en-US" b="0" i="0" dirty="0" err="1">
                <a:effectLst/>
                <a:latin typeface="Arial" panose="020B0604020202020204" pitchFamily="34" charset="0"/>
              </a:rPr>
              <a:t>nhiều</a:t>
            </a:r>
            <a:r>
              <a:rPr lang="en-US" b="0" i="0" dirty="0">
                <a:effectLst/>
                <a:latin typeface="Arial" panose="020B0604020202020204" pitchFamily="34" charset="0"/>
              </a:rPr>
              <a:t> </a:t>
            </a:r>
            <a:r>
              <a:rPr lang="en-US" b="0" i="0" dirty="0" err="1">
                <a:effectLst/>
                <a:latin typeface="Arial" panose="020B0604020202020204" pitchFamily="34" charset="0"/>
              </a:rPr>
              <a:t>nhất</a:t>
            </a:r>
            <a:r>
              <a:rPr lang="en-US" b="0" i="0" dirty="0">
                <a:effectLst/>
                <a:latin typeface="Arial" panose="020B0604020202020204" pitchFamily="34" charset="0"/>
              </a:rPr>
              <a:t> </a:t>
            </a:r>
            <a:r>
              <a:rPr lang="en-US" b="0" i="0" dirty="0" err="1">
                <a:effectLst/>
                <a:latin typeface="Arial" panose="020B0604020202020204" pitchFamily="34" charset="0"/>
              </a:rPr>
              <a:t>phân</a:t>
            </a:r>
            <a:r>
              <a:rPr lang="en-US" b="0" i="0" dirty="0">
                <a:effectLst/>
                <a:latin typeface="Arial" panose="020B0604020202020204" pitchFamily="34" charset="0"/>
              </a:rPr>
              <a:t> </a:t>
            </a:r>
            <a:r>
              <a:rPr lang="en-US" b="0" i="0" dirty="0" err="1">
                <a:effectLst/>
                <a:latin typeface="Arial" panose="020B0604020202020204" pitchFamily="34" charset="0"/>
              </a:rPr>
              <a:t>cho</a:t>
            </a:r>
            <a:r>
              <a:rPr lang="en-US" b="0" i="0" dirty="0">
                <a:effectLst/>
                <a:latin typeface="Arial" panose="020B0604020202020204" pitchFamily="34" charset="0"/>
              </a:rPr>
              <a:t> 1 </a:t>
            </a:r>
            <a:r>
              <a:rPr lang="en-US" b="0" i="0" dirty="0" err="1">
                <a:effectLst/>
                <a:latin typeface="Arial" panose="020B0604020202020204" pitchFamily="34" charset="0"/>
              </a:rPr>
              <a:t>nhân</a:t>
            </a:r>
            <a:r>
              <a:rPr lang="en-US" b="0" i="0" dirty="0">
                <a:effectLst/>
                <a:latin typeface="Arial" panose="020B0604020202020204" pitchFamily="34" charset="0"/>
              </a:rPr>
              <a:t> </a:t>
            </a:r>
            <a:r>
              <a:rPr lang="en-US" b="0" i="0" dirty="0" err="1">
                <a:effectLst/>
                <a:latin typeface="Arial" panose="020B0604020202020204" pitchFamily="34" charset="0"/>
              </a:rPr>
              <a:t>viên</a:t>
            </a:r>
            <a:r>
              <a:rPr lang="en-US" b="0" i="0" dirty="0">
                <a:effectLst/>
                <a:latin typeface="Arial" panose="020B0604020202020204" pitchFamily="34" charset="0"/>
              </a:rPr>
              <a:t> </a:t>
            </a:r>
            <a:r>
              <a:rPr lang="en-US" b="0" i="0" dirty="0" err="1">
                <a:effectLst/>
                <a:latin typeface="Arial" panose="020B0604020202020204" pitchFamily="34" charset="0"/>
              </a:rPr>
              <a:t>nào</a:t>
            </a:r>
            <a:r>
              <a:rPr lang="en-US" b="0" i="0" dirty="0">
                <a:effectLst/>
                <a:latin typeface="Arial" panose="020B0604020202020204" pitchFamily="34" charset="0"/>
              </a:rPr>
              <a:t> </a:t>
            </a:r>
            <a:r>
              <a:rPr lang="en-US" b="0" i="0" dirty="0" err="1">
                <a:effectLst/>
                <a:latin typeface="Arial" panose="020B0604020202020204" pitchFamily="34" charset="0"/>
              </a:rPr>
              <a:t>đó</a:t>
            </a:r>
            <a:r>
              <a:rPr lang="en-US" b="0" i="0" dirty="0">
                <a:effectLst/>
                <a:latin typeface="Arial" panose="020B0604020202020204" pitchFamily="34" charset="0"/>
              </a:rPr>
              <a:t> </a:t>
            </a:r>
            <a:r>
              <a:rPr lang="en-US" b="0" i="0" dirty="0" err="1">
                <a:effectLst/>
                <a:latin typeface="Arial" panose="020B0604020202020204" pitchFamily="34" charset="0"/>
              </a:rPr>
              <a:t>là</a:t>
            </a:r>
            <a:r>
              <a:rPr lang="en-US" b="0" i="0" dirty="0">
                <a:effectLst/>
                <a:latin typeface="Arial" panose="020B0604020202020204" pitchFamily="34" charset="0"/>
              </a:rPr>
              <a:t> </a:t>
            </a:r>
            <a:r>
              <a:rPr lang="en-US" b="0" i="0" dirty="0" err="1">
                <a:effectLst/>
                <a:latin typeface="Arial" panose="020B0604020202020204" pitchFamily="34" charset="0"/>
              </a:rPr>
              <a:t>nhỏ</a:t>
            </a:r>
            <a:r>
              <a:rPr lang="en-US" b="0" i="0" dirty="0">
                <a:effectLst/>
                <a:latin typeface="Arial" panose="020B0604020202020204" pitchFamily="34" charset="0"/>
              </a:rPr>
              <a:t> </a:t>
            </a:r>
            <a:r>
              <a:rPr lang="en-US" b="0" i="0" dirty="0" err="1">
                <a:effectLst/>
                <a:latin typeface="Arial" panose="020B0604020202020204" pitchFamily="34" charset="0"/>
              </a:rPr>
              <a:t>nhất</a:t>
            </a:r>
            <a:endParaRPr lang="en-US" dirty="0"/>
          </a:p>
          <a:p>
            <a:endParaRPr lang="en-US"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Tree>
    <p:extLst>
      <p:ext uri="{BB962C8B-B14F-4D97-AF65-F5344CB8AC3E}">
        <p14:creationId xmlns:p14="http://schemas.microsoft.com/office/powerpoint/2010/main" val="22143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E8B71C-AD5C-24AE-AD66-3396D8EBEF44}"/>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B0A0A0E5-36BF-557F-6325-D82AB056D256}"/>
              </a:ext>
            </a:extLst>
          </p:cNvPr>
          <p:cNvSpPr>
            <a:spLocks noGrp="1"/>
          </p:cNvSpPr>
          <p:nvPr>
            <p:ph type="title"/>
          </p:nvPr>
        </p:nvSpPr>
        <p:spPr/>
        <p:txBody>
          <a:bodyPr/>
          <a:lstStyle/>
          <a:p>
            <a:r>
              <a:rPr lang="en-GB" dirty="0"/>
              <a:t>I. GIỚI THIỆU BÀI TOÁN</a:t>
            </a:r>
            <a:endParaRPr lang="en-US" dirty="0"/>
          </a:p>
        </p:txBody>
      </p:sp>
      <p:sp>
        <p:nvSpPr>
          <p:cNvPr id="4" name="Content Placeholder 3">
            <a:extLst>
              <a:ext uri="{FF2B5EF4-FFF2-40B4-BE49-F238E27FC236}">
                <a16:creationId xmlns:a16="http://schemas.microsoft.com/office/drawing/2014/main" id="{1CD9F61E-5349-81D5-C750-A7AA535492A2}"/>
              </a:ext>
            </a:extLst>
          </p:cNvPr>
          <p:cNvSpPr>
            <a:spLocks noGrp="1"/>
          </p:cNvSpPr>
          <p:nvPr>
            <p:ph sz="quarter" idx="13"/>
          </p:nvPr>
        </p:nvSpPr>
        <p:spPr>
          <a:xfrm>
            <a:off x="338736" y="1058843"/>
            <a:ext cx="11514528" cy="1750617"/>
          </a:xfrm>
        </p:spPr>
        <p:txBody>
          <a:bodyPr/>
          <a:lstStyle/>
          <a:p>
            <a:r>
              <a:rPr lang="en-GB" dirty="0" err="1"/>
              <a:t>Biểu</a:t>
            </a:r>
            <a:r>
              <a:rPr lang="en-GB" dirty="0"/>
              <a:t> </a:t>
            </a:r>
            <a:r>
              <a:rPr lang="en-GB" dirty="0" err="1"/>
              <a:t>diễn</a:t>
            </a:r>
            <a:r>
              <a:rPr lang="en-GB" dirty="0"/>
              <a:t> </a:t>
            </a:r>
            <a:r>
              <a:rPr lang="en-GB" dirty="0" err="1"/>
              <a:t>lời</a:t>
            </a:r>
            <a:r>
              <a:rPr lang="en-GB" dirty="0"/>
              <a:t> </a:t>
            </a:r>
            <a:r>
              <a:rPr lang="en-GB" dirty="0" err="1"/>
              <a:t>giải</a:t>
            </a:r>
            <a:r>
              <a:rPr lang="en-GB" dirty="0"/>
              <a:t> : </a:t>
            </a:r>
            <a:r>
              <a:rPr lang="en-GB" dirty="0" err="1"/>
              <a:t>Là</a:t>
            </a:r>
            <a:r>
              <a:rPr lang="en-GB" dirty="0"/>
              <a:t> </a:t>
            </a:r>
            <a:r>
              <a:rPr lang="en-GB" dirty="0" err="1"/>
              <a:t>một</a:t>
            </a:r>
            <a:r>
              <a:rPr lang="en-GB" dirty="0"/>
              <a:t> ma </a:t>
            </a:r>
            <a:r>
              <a:rPr lang="en-GB" dirty="0" err="1"/>
              <a:t>trận</a:t>
            </a:r>
            <a:r>
              <a:rPr lang="en-GB" dirty="0"/>
              <a:t> </a:t>
            </a:r>
            <a:r>
              <a:rPr lang="en-GB" dirty="0" err="1"/>
              <a:t>kích</a:t>
            </a:r>
            <a:r>
              <a:rPr lang="en-GB" dirty="0"/>
              <a:t> </a:t>
            </a:r>
            <a:r>
              <a:rPr lang="en-GB" dirty="0" err="1"/>
              <a:t>thước</a:t>
            </a:r>
            <a:r>
              <a:rPr lang="en-GB" dirty="0"/>
              <a:t> </a:t>
            </a:r>
            <a:r>
              <a:rPr lang="en-GB" dirty="0" err="1"/>
              <a:t>NxD</a:t>
            </a:r>
            <a:r>
              <a:rPr lang="en-GB" dirty="0"/>
              <a:t>, </a:t>
            </a:r>
            <a:r>
              <a:rPr lang="en-GB" dirty="0" err="1"/>
              <a:t>mỗi</a:t>
            </a:r>
            <a:r>
              <a:rPr lang="en-GB" dirty="0"/>
              <a:t> ô [</a:t>
            </a:r>
            <a:r>
              <a:rPr lang="en-GB" dirty="0" err="1"/>
              <a:t>i,j</a:t>
            </a:r>
            <a:r>
              <a:rPr lang="en-GB" dirty="0"/>
              <a:t>] </a:t>
            </a:r>
            <a:r>
              <a:rPr lang="en-GB" dirty="0" err="1"/>
              <a:t>nhận</a:t>
            </a:r>
            <a:r>
              <a:rPr lang="en-GB" dirty="0"/>
              <a:t> </a:t>
            </a:r>
            <a:r>
              <a:rPr lang="en-GB" dirty="0" err="1"/>
              <a:t>giá</a:t>
            </a:r>
            <a:r>
              <a:rPr lang="en-GB" dirty="0"/>
              <a:t> </a:t>
            </a:r>
            <a:r>
              <a:rPr lang="en-GB" dirty="0" err="1"/>
              <a:t>trị</a:t>
            </a:r>
            <a:r>
              <a:rPr lang="en-GB" dirty="0"/>
              <a:t> </a:t>
            </a:r>
            <a:r>
              <a:rPr lang="en-GB" dirty="0" err="1"/>
              <a:t>từ</a:t>
            </a:r>
            <a:r>
              <a:rPr lang="en-GB" dirty="0"/>
              <a:t> 0 </a:t>
            </a:r>
            <a:r>
              <a:rPr lang="en-GB" dirty="0" err="1"/>
              <a:t>đến</a:t>
            </a:r>
            <a:r>
              <a:rPr lang="en-GB" dirty="0"/>
              <a:t> 4 </a:t>
            </a:r>
            <a:r>
              <a:rPr lang="en-GB" dirty="0" err="1"/>
              <a:t>tương</a:t>
            </a:r>
            <a:r>
              <a:rPr lang="en-GB" dirty="0"/>
              <a:t> </a:t>
            </a:r>
            <a:r>
              <a:rPr lang="en-GB" dirty="0" err="1"/>
              <a:t>ứng</a:t>
            </a:r>
            <a:r>
              <a:rPr lang="en-GB" dirty="0"/>
              <a:t> </a:t>
            </a:r>
            <a:r>
              <a:rPr lang="en-GB" dirty="0" err="1"/>
              <a:t>lần</a:t>
            </a:r>
            <a:r>
              <a:rPr lang="en-GB" dirty="0"/>
              <a:t> </a:t>
            </a:r>
            <a:r>
              <a:rPr lang="en-GB" dirty="0" err="1"/>
              <a:t>lượt</a:t>
            </a:r>
            <a:r>
              <a:rPr lang="en-GB" dirty="0"/>
              <a:t> </a:t>
            </a:r>
            <a:r>
              <a:rPr lang="en-GB" dirty="0" err="1"/>
              <a:t>với</a:t>
            </a:r>
            <a:r>
              <a:rPr lang="en-GB" dirty="0"/>
              <a:t> </a:t>
            </a:r>
            <a:r>
              <a:rPr lang="en-GB" dirty="0" err="1"/>
              <a:t>người</a:t>
            </a:r>
            <a:r>
              <a:rPr lang="en-GB" dirty="0"/>
              <a:t> </a:t>
            </a:r>
            <a:r>
              <a:rPr lang="en-GB" dirty="0" err="1"/>
              <a:t>thứ</a:t>
            </a:r>
            <a:r>
              <a:rPr lang="en-GB" dirty="0"/>
              <a:t> </a:t>
            </a:r>
            <a:r>
              <a:rPr lang="en-GB" dirty="0" err="1"/>
              <a:t>i</a:t>
            </a:r>
            <a:r>
              <a:rPr lang="en-GB" dirty="0"/>
              <a:t>, </a:t>
            </a:r>
            <a:r>
              <a:rPr lang="en-GB" dirty="0" err="1"/>
              <a:t>ngày</a:t>
            </a:r>
            <a:r>
              <a:rPr lang="en-GB" dirty="0"/>
              <a:t> </a:t>
            </a:r>
            <a:r>
              <a:rPr lang="en-GB" dirty="0" err="1"/>
              <a:t>thứ</a:t>
            </a:r>
            <a:r>
              <a:rPr lang="en-GB" dirty="0"/>
              <a:t> j </a:t>
            </a:r>
            <a:r>
              <a:rPr lang="en-GB" dirty="0" err="1"/>
              <a:t>sẽ</a:t>
            </a:r>
            <a:r>
              <a:rPr lang="en-GB" dirty="0"/>
              <a:t> </a:t>
            </a:r>
            <a:r>
              <a:rPr lang="en-GB" dirty="0" err="1"/>
              <a:t>nghỉ</a:t>
            </a:r>
            <a:r>
              <a:rPr lang="en-GB" dirty="0"/>
              <a:t>, </a:t>
            </a:r>
            <a:r>
              <a:rPr lang="en-GB" dirty="0" err="1"/>
              <a:t>làm</a:t>
            </a:r>
            <a:r>
              <a:rPr lang="en-GB" dirty="0"/>
              <a:t> ca </a:t>
            </a:r>
            <a:r>
              <a:rPr lang="en-GB" dirty="0" err="1"/>
              <a:t>sáng</a:t>
            </a:r>
            <a:r>
              <a:rPr lang="en-GB" dirty="0"/>
              <a:t>, </a:t>
            </a:r>
            <a:r>
              <a:rPr lang="en-GB" dirty="0" err="1"/>
              <a:t>trưa</a:t>
            </a:r>
            <a:r>
              <a:rPr lang="en-GB" dirty="0"/>
              <a:t>, </a:t>
            </a:r>
            <a:r>
              <a:rPr lang="en-GB" dirty="0" err="1"/>
              <a:t>chiều</a:t>
            </a:r>
            <a:r>
              <a:rPr lang="en-GB" dirty="0"/>
              <a:t>, </a:t>
            </a:r>
            <a:r>
              <a:rPr lang="en-GB" dirty="0" err="1"/>
              <a:t>đêm</a:t>
            </a:r>
            <a:r>
              <a:rPr lang="en-GB" dirty="0"/>
              <a:t>.</a:t>
            </a:r>
          </a:p>
          <a:p>
            <a:r>
              <a:rPr lang="en-GB" dirty="0" err="1"/>
              <a:t>Ví</a:t>
            </a:r>
            <a:r>
              <a:rPr lang="en-GB" dirty="0"/>
              <a:t> </a:t>
            </a:r>
            <a:r>
              <a:rPr lang="en-GB" dirty="0" err="1"/>
              <a:t>dụ</a:t>
            </a:r>
            <a:r>
              <a:rPr lang="en-GB" dirty="0"/>
              <a:t> : </a:t>
            </a:r>
            <a:r>
              <a:rPr lang="en-GB" dirty="0" err="1"/>
              <a:t>với</a:t>
            </a:r>
            <a:r>
              <a:rPr lang="en-GB" dirty="0"/>
              <a:t> N = 5, D = 6</a:t>
            </a:r>
            <a:endParaRPr lang="en-US" dirty="0"/>
          </a:p>
        </p:txBody>
      </p:sp>
      <p:pic>
        <p:nvPicPr>
          <p:cNvPr id="6" name="Picture 5">
            <a:extLst>
              <a:ext uri="{FF2B5EF4-FFF2-40B4-BE49-F238E27FC236}">
                <a16:creationId xmlns:a16="http://schemas.microsoft.com/office/drawing/2014/main" id="{E15617F2-F247-4100-9AFE-3B3086723979}"/>
              </a:ext>
            </a:extLst>
          </p:cNvPr>
          <p:cNvPicPr>
            <a:picLocks noChangeAspect="1"/>
          </p:cNvPicPr>
          <p:nvPr/>
        </p:nvPicPr>
        <p:blipFill>
          <a:blip r:embed="rId2"/>
          <a:stretch>
            <a:fillRect/>
          </a:stretch>
        </p:blipFill>
        <p:spPr>
          <a:xfrm>
            <a:off x="5323901" y="3205279"/>
            <a:ext cx="4217664" cy="3005085"/>
          </a:xfrm>
          <a:prstGeom prst="rect">
            <a:avLst/>
          </a:prstGeom>
        </p:spPr>
      </p:pic>
      <p:sp>
        <p:nvSpPr>
          <p:cNvPr id="7" name="TextBox 6">
            <a:extLst>
              <a:ext uri="{FF2B5EF4-FFF2-40B4-BE49-F238E27FC236}">
                <a16:creationId xmlns:a16="http://schemas.microsoft.com/office/drawing/2014/main" id="{C51123F7-9EDD-E2E7-48D7-1015D1F3E1FE}"/>
              </a:ext>
            </a:extLst>
          </p:cNvPr>
          <p:cNvSpPr txBox="1"/>
          <p:nvPr/>
        </p:nvSpPr>
        <p:spPr>
          <a:xfrm>
            <a:off x="7195930" y="2599600"/>
            <a:ext cx="768626" cy="646331"/>
          </a:xfrm>
          <a:prstGeom prst="rect">
            <a:avLst/>
          </a:prstGeom>
          <a:noFill/>
        </p:spPr>
        <p:txBody>
          <a:bodyPr wrap="square" rtlCol="0">
            <a:spAutoFit/>
          </a:bodyPr>
          <a:lstStyle/>
          <a:p>
            <a:r>
              <a:rPr lang="en-GB" sz="3600" dirty="0"/>
              <a:t>D</a:t>
            </a:r>
            <a:endParaRPr lang="en-US" sz="3600" dirty="0"/>
          </a:p>
        </p:txBody>
      </p:sp>
      <p:sp>
        <p:nvSpPr>
          <p:cNvPr id="8" name="TextBox 7">
            <a:extLst>
              <a:ext uri="{FF2B5EF4-FFF2-40B4-BE49-F238E27FC236}">
                <a16:creationId xmlns:a16="http://schemas.microsoft.com/office/drawing/2014/main" id="{4D0E6864-8BD6-0749-FD89-8E41968C057D}"/>
              </a:ext>
            </a:extLst>
          </p:cNvPr>
          <p:cNvSpPr txBox="1"/>
          <p:nvPr/>
        </p:nvSpPr>
        <p:spPr>
          <a:xfrm>
            <a:off x="4595032" y="4335797"/>
            <a:ext cx="728869" cy="646331"/>
          </a:xfrm>
          <a:prstGeom prst="rect">
            <a:avLst/>
          </a:prstGeom>
          <a:noFill/>
        </p:spPr>
        <p:txBody>
          <a:bodyPr wrap="square" rtlCol="0">
            <a:spAutoFit/>
          </a:bodyPr>
          <a:lstStyle/>
          <a:p>
            <a:r>
              <a:rPr lang="en-GB" sz="3600" dirty="0"/>
              <a:t>N</a:t>
            </a:r>
            <a:endParaRPr lang="en-US" sz="3600" dirty="0"/>
          </a:p>
        </p:txBody>
      </p:sp>
    </p:spTree>
    <p:extLst>
      <p:ext uri="{BB962C8B-B14F-4D97-AF65-F5344CB8AC3E}">
        <p14:creationId xmlns:p14="http://schemas.microsoft.com/office/powerpoint/2010/main" val="49805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EFE183-883B-7029-EE0D-969539CAC32A}"/>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033A7884-F7B2-2217-7604-66F56AC6D46F}"/>
              </a:ext>
            </a:extLst>
          </p:cNvPr>
          <p:cNvSpPr>
            <a:spLocks noGrp="1"/>
          </p:cNvSpPr>
          <p:nvPr>
            <p:ph type="title"/>
          </p:nvPr>
        </p:nvSpPr>
        <p:spPr/>
        <p:txBody>
          <a:bodyPr/>
          <a:lstStyle/>
          <a:p>
            <a:r>
              <a:rPr lang="en-GB" dirty="0"/>
              <a:t>II. MÔ HÌNH HÓA BÀI TOÁN</a:t>
            </a:r>
            <a:endParaRPr lang="en-US" dirty="0"/>
          </a:p>
        </p:txBody>
      </p:sp>
      <p:sp>
        <p:nvSpPr>
          <p:cNvPr id="4" name="Content Placeholder 3">
            <a:extLst>
              <a:ext uri="{FF2B5EF4-FFF2-40B4-BE49-F238E27FC236}">
                <a16:creationId xmlns:a16="http://schemas.microsoft.com/office/drawing/2014/main" id="{5711C647-537A-C3A9-8DF5-D56EC5D88A06}"/>
              </a:ext>
            </a:extLst>
          </p:cNvPr>
          <p:cNvSpPr>
            <a:spLocks noGrp="1"/>
          </p:cNvSpPr>
          <p:nvPr>
            <p:ph sz="quarter" idx="13"/>
          </p:nvPr>
        </p:nvSpPr>
        <p:spPr>
          <a:xfrm>
            <a:off x="338736" y="1058844"/>
            <a:ext cx="11514528" cy="436098"/>
          </a:xfrm>
        </p:spPr>
        <p:txBody>
          <a:bodyPr/>
          <a:lstStyle/>
          <a:p>
            <a:r>
              <a:rPr lang="en-GB" dirty="0" err="1"/>
              <a:t>Mô</a:t>
            </a:r>
            <a:r>
              <a:rPr lang="en-GB" dirty="0"/>
              <a:t> </a:t>
            </a:r>
            <a:r>
              <a:rPr lang="en-GB" dirty="0" err="1"/>
              <a:t>hình</a:t>
            </a:r>
            <a:r>
              <a:rPr lang="en-GB" dirty="0"/>
              <a:t> </a:t>
            </a:r>
            <a:r>
              <a:rPr lang="en-GB" dirty="0" err="1"/>
              <a:t>hóa</a:t>
            </a:r>
            <a:r>
              <a:rPr lang="en-GB" dirty="0"/>
              <a:t> </a:t>
            </a:r>
            <a:r>
              <a:rPr lang="en-GB" dirty="0" err="1"/>
              <a:t>dưới</a:t>
            </a:r>
            <a:r>
              <a:rPr lang="en-GB" dirty="0"/>
              <a:t> </a:t>
            </a:r>
            <a:r>
              <a:rPr lang="en-GB" dirty="0" err="1"/>
              <a:t>dạng</a:t>
            </a:r>
            <a:r>
              <a:rPr lang="en-GB" dirty="0"/>
              <a:t> </a:t>
            </a:r>
            <a:r>
              <a:rPr lang="en-GB" dirty="0" err="1"/>
              <a:t>bài</a:t>
            </a:r>
            <a:r>
              <a:rPr lang="en-GB" dirty="0"/>
              <a:t> </a:t>
            </a:r>
            <a:r>
              <a:rPr lang="en-GB" dirty="0" err="1"/>
              <a:t>toán</a:t>
            </a:r>
            <a:r>
              <a:rPr lang="en-GB" dirty="0"/>
              <a:t> </a:t>
            </a:r>
            <a:r>
              <a:rPr lang="en-GB" dirty="0" err="1"/>
              <a:t>quy</a:t>
            </a:r>
            <a:r>
              <a:rPr lang="en-GB" dirty="0"/>
              <a:t> </a:t>
            </a:r>
            <a:r>
              <a:rPr lang="en-GB" dirty="0" err="1"/>
              <a:t>hoạch</a:t>
            </a:r>
            <a:r>
              <a:rPr lang="en-GB" dirty="0"/>
              <a:t> </a:t>
            </a:r>
            <a:r>
              <a:rPr lang="en-GB" dirty="0" err="1"/>
              <a:t>tuyến</a:t>
            </a:r>
            <a:r>
              <a:rPr lang="en-GB" dirty="0"/>
              <a:t> </a:t>
            </a:r>
            <a:r>
              <a:rPr lang="en-GB" dirty="0" err="1"/>
              <a:t>tính</a:t>
            </a:r>
            <a:r>
              <a:rPr lang="en-GB" dirty="0"/>
              <a:t> :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ECAB42-FBB6-AAC5-1EE5-4390FAAC55D2}"/>
                  </a:ext>
                </a:extLst>
              </p:cNvPr>
              <p:cNvSpPr txBox="1"/>
              <p:nvPr/>
            </p:nvSpPr>
            <p:spPr>
              <a:xfrm>
                <a:off x="530087" y="1616765"/>
                <a:ext cx="10707756" cy="45559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a:t>Biến</a:t>
                </a:r>
                <a:r>
                  <a:rPr lang="en-US" altLang="en-US" sz="2400" dirty="0"/>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n-lt"/>
                  </a:rPr>
                  <a:t>S(</a:t>
                </a:r>
                <a:r>
                  <a:rPr lang="en-US" altLang="en-US" sz="2400" dirty="0"/>
                  <a:t>N</a:t>
                </a:r>
                <a:r>
                  <a:rPr kumimoji="0" lang="en-US" altLang="en-US" sz="2400" b="0" i="0" u="none" strike="noStrike" cap="none" normalizeH="0" baseline="0" dirty="0">
                    <a:ln>
                      <a:noFill/>
                    </a:ln>
                    <a:solidFill>
                      <a:schemeClr val="tx1"/>
                    </a:solidFill>
                    <a:effectLst/>
                    <a:latin typeface="+mn-lt"/>
                  </a:rPr>
                  <a:t>,</a:t>
                </a:r>
                <a:r>
                  <a:rPr lang="en-US" altLang="en-US" sz="2400" dirty="0"/>
                  <a:t>4*D</a:t>
                </a:r>
                <a:r>
                  <a:rPr kumimoji="0" lang="en-US" altLang="en-US" sz="2400" b="0" i="0" u="none" strike="noStrike" cap="none" normalizeH="0" baseline="0" dirty="0">
                    <a:ln>
                      <a:noFill/>
                    </a:ln>
                    <a:solidFill>
                      <a:schemeClr val="tx1"/>
                    </a:solidFill>
                    <a:effectLst/>
                    <a:latin typeface="+mn-lt"/>
                  </a:rPr>
                  <a:t>) :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{0,1},  </a:t>
                </a:r>
                <a:r>
                  <a:rPr kumimoji="0" lang="en-US" altLang="en-US" sz="2400" b="0" i="0" u="none" strike="noStrike" cap="none" normalizeH="0" baseline="0" dirty="0" err="1">
                    <a:ln>
                      <a:noFill/>
                    </a:ln>
                    <a:solidFill>
                      <a:schemeClr val="tx1"/>
                    </a:solidFill>
                    <a:effectLst/>
                    <a:latin typeface="+mn-lt"/>
                  </a:rPr>
                  <a:t>Lịch</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làm</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việc</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của</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các</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nhân</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viên</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lt"/>
                  </a:rPr>
                  <a:t>Các</a:t>
                </a:r>
                <a:r>
                  <a:rPr kumimoji="0" lang="en-US" altLang="en-US" sz="2400" b="0" i="0" u="none" strike="noStrike" cap="none" normalizeH="0" baseline="0" dirty="0">
                    <a:ln>
                      <a:noFill/>
                    </a:ln>
                    <a:solidFill>
                      <a:schemeClr val="tx1"/>
                    </a:solidFill>
                    <a:effectLst/>
                    <a:latin typeface="+mn-lt"/>
                  </a:rPr>
                  <a:t> ca </a:t>
                </a:r>
                <a:r>
                  <a:rPr kumimoji="0" lang="en-US" altLang="en-US" sz="2400" b="0" i="0" u="none" strike="noStrike" cap="none" normalizeH="0" baseline="0" dirty="0" err="1">
                    <a:ln>
                      <a:noFill/>
                    </a:ln>
                    <a:solidFill>
                      <a:schemeClr val="tx1"/>
                    </a:solidFill>
                    <a:effectLst/>
                    <a:latin typeface="+mn-lt"/>
                  </a:rPr>
                  <a:t>trong</a:t>
                </a:r>
                <a:r>
                  <a:rPr kumimoji="0" lang="en-US" altLang="en-US" sz="2400" b="0" i="0" u="none" strike="noStrike" cap="none" normalizeH="0" baseline="0" dirty="0">
                    <a:ln>
                      <a:noFill/>
                    </a:ln>
                    <a:solidFill>
                      <a:schemeClr val="tx1"/>
                    </a:solidFill>
                    <a:effectLst/>
                    <a:latin typeface="+mn-lt"/>
                  </a:rPr>
                  <a:t> 1 </a:t>
                </a:r>
                <a:r>
                  <a:rPr kumimoji="0" lang="en-US" altLang="en-US" sz="2400" b="0" i="0" u="none" strike="noStrike" cap="none" normalizeH="0" baseline="0" dirty="0" err="1">
                    <a:ln>
                      <a:noFill/>
                    </a:ln>
                    <a:solidFill>
                      <a:schemeClr val="tx1"/>
                    </a:solidFill>
                    <a:effectLst/>
                    <a:latin typeface="+mn-lt"/>
                  </a:rPr>
                  <a:t>ngày</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theo</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thứ</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tự</a:t>
                </a:r>
                <a:r>
                  <a:rPr kumimoji="0" lang="en-US" altLang="en-US" sz="2400" b="0" i="0" u="none" strike="noStrike" cap="none" normalizeH="0" baseline="0" dirty="0">
                    <a:ln>
                      <a:noFill/>
                    </a:ln>
                    <a:solidFill>
                      <a:schemeClr val="tx1"/>
                    </a:solidFill>
                    <a:effectLst/>
                    <a:latin typeface="+mn-lt"/>
                  </a:rPr>
                  <a:t> 1,2,3,4 </a:t>
                </a:r>
                <a:r>
                  <a:rPr kumimoji="0" lang="en-US" altLang="en-US" sz="2400" b="0" i="0" u="none" strike="noStrike" cap="none" normalizeH="0" baseline="0" dirty="0" err="1">
                    <a:ln>
                      <a:noFill/>
                    </a:ln>
                    <a:solidFill>
                      <a:schemeClr val="tx1"/>
                    </a:solidFill>
                    <a:effectLst/>
                    <a:latin typeface="+mn-lt"/>
                  </a:rPr>
                  <a:t>là</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sáng</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trưa</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chiều</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đêm</a:t>
                </a:r>
                <a:r>
                  <a:rPr kumimoji="0" lang="en-US" altLang="en-US" sz="24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S(</a:t>
                </a:r>
                <a:r>
                  <a:rPr kumimoji="0" lang="en-US" altLang="en-US" sz="2400" b="0" i="0" u="none" strike="noStrike" cap="none" normalizeH="0" baseline="0" dirty="0" err="1">
                    <a:ln>
                      <a:noFill/>
                    </a:ln>
                    <a:solidFill>
                      <a:schemeClr val="tx1"/>
                    </a:solidFill>
                    <a:effectLst/>
                    <a:latin typeface="+mn-lt"/>
                  </a:rPr>
                  <a:t>i</a:t>
                </a:r>
                <a:r>
                  <a:rPr kumimoji="0" lang="en-US" altLang="en-US" sz="2400" b="0" i="0" u="none" strike="noStrike" cap="none" normalizeH="0" baseline="0" dirty="0">
                    <a:ln>
                      <a:noFill/>
                    </a:ln>
                    <a:solidFill>
                      <a:schemeClr val="tx1"/>
                    </a:solidFill>
                    <a:effectLst/>
                    <a:latin typeface="+mn-lt"/>
                  </a:rPr>
                  <a:t>, 4(j-1) + t) = 1 </a:t>
                </a:r>
                <a:r>
                  <a:rPr kumimoji="0" lang="en-US" altLang="en-US" sz="2400" b="0" i="0" u="none" strike="noStrike" cap="none" normalizeH="0" baseline="0" dirty="0" err="1">
                    <a:ln>
                      <a:noFill/>
                    </a:ln>
                    <a:solidFill>
                      <a:schemeClr val="tx1"/>
                    </a:solidFill>
                    <a:effectLst/>
                    <a:latin typeface="+mn-lt"/>
                  </a:rPr>
                  <a:t>với</a:t>
                </a:r>
                <a:r>
                  <a:rPr kumimoji="0" lang="en-US" altLang="en-US" sz="2400" b="0" i="0" u="none" strike="noStrike" cap="none" normalizeH="0" baseline="0" dirty="0">
                    <a:ln>
                      <a:noFill/>
                    </a:ln>
                    <a:solidFill>
                      <a:schemeClr val="tx1"/>
                    </a:solidFill>
                    <a:effectLst/>
                    <a:latin typeface="+mn-lt"/>
                  </a:rPr>
                  <a:t> t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{1,2,3,4}, </a:t>
                </a:r>
                <a:r>
                  <a:rPr kumimoji="0" lang="en-US" altLang="en-US" sz="2400" b="0" i="0" u="none" strike="noStrike" cap="none" normalizeH="0" baseline="0" dirty="0" err="1">
                    <a:ln>
                      <a:noFill/>
                    </a:ln>
                    <a:solidFill>
                      <a:schemeClr val="tx1"/>
                    </a:solidFill>
                    <a:effectLst/>
                    <a:latin typeface="+mn-lt"/>
                  </a:rPr>
                  <a:t>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{1,..,N}, j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{1,..,D} </a:t>
                </a:r>
                <a:r>
                  <a:rPr kumimoji="0" lang="en-US" altLang="en-US" sz="2400" b="0" i="0" u="none" strike="noStrike" cap="none" normalizeH="0" baseline="0" dirty="0" err="1">
                    <a:ln>
                      <a:noFill/>
                    </a:ln>
                    <a:solidFill>
                      <a:schemeClr val="tx1"/>
                    </a:solidFill>
                    <a:effectLst/>
                    <a:latin typeface="+mn-lt"/>
                  </a:rPr>
                  <a:t>nếu</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người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thứ</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làm</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trong</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ngày</a:t>
                </a:r>
                <a:r>
                  <a:rPr kumimoji="0" lang="en-US" altLang="en-US" sz="2400" b="0" i="0" u="none" strike="noStrike" cap="none" normalizeH="0" baseline="0" dirty="0">
                    <a:ln>
                      <a:noFill/>
                    </a:ln>
                    <a:solidFill>
                      <a:schemeClr val="tx1"/>
                    </a:solidFill>
                    <a:effectLst/>
                    <a:latin typeface="+mn-lt"/>
                  </a:rPr>
                  <a:t> j </a:t>
                </a:r>
                <a:r>
                  <a:rPr kumimoji="0" lang="en-US" altLang="en-US" sz="2400" b="0" i="0" u="none" strike="noStrike" cap="none" normalizeH="0" baseline="0" dirty="0" err="1">
                    <a:ln>
                      <a:noFill/>
                    </a:ln>
                    <a:solidFill>
                      <a:schemeClr val="tx1"/>
                    </a:solidFill>
                    <a:effectLst/>
                    <a:latin typeface="+mn-lt"/>
                  </a:rPr>
                  <a:t>vào</a:t>
                </a:r>
                <a:r>
                  <a:rPr kumimoji="0" lang="en-US" altLang="en-US" sz="2400" b="0" i="0" u="none" strike="noStrike" cap="none" normalizeH="0" baseline="0" dirty="0">
                    <a:ln>
                      <a:noFill/>
                    </a:ln>
                    <a:solidFill>
                      <a:schemeClr val="tx1"/>
                    </a:solidFill>
                    <a:effectLst/>
                    <a:latin typeface="+mn-lt"/>
                  </a:rPr>
                  <a:t> ca </a:t>
                </a:r>
                <a:r>
                  <a:rPr kumimoji="0" lang="en-US" altLang="en-US" sz="2400" b="0" i="0" u="none" strike="noStrike" cap="none" normalizeH="0" baseline="0" dirty="0" err="1">
                    <a:ln>
                      <a:noFill/>
                    </a:ln>
                    <a:solidFill>
                      <a:schemeClr val="tx1"/>
                    </a:solidFill>
                    <a:effectLst/>
                    <a:latin typeface="+mn-lt"/>
                  </a:rPr>
                  <a:t>thứ</a:t>
                </a:r>
                <a:r>
                  <a:rPr kumimoji="0" lang="en-US" altLang="en-US" sz="2400" b="0" i="0" u="none" strike="noStrike" cap="none" normalizeH="0" baseline="0" dirty="0">
                    <a:ln>
                      <a:noFill/>
                    </a:ln>
                    <a:solidFill>
                      <a:schemeClr val="tx1"/>
                    </a:solidFill>
                    <a:effectLst/>
                    <a:latin typeface="+mn-lt"/>
                  </a:rPr>
                  <a:t> t , = 0 </a:t>
                </a:r>
                <a:r>
                  <a:rPr kumimoji="0" lang="en-US" altLang="en-US" sz="2400" b="0" i="0" u="none" strike="noStrike" cap="none" normalizeH="0" baseline="0" dirty="0" err="1">
                    <a:ln>
                      <a:noFill/>
                    </a:ln>
                    <a:solidFill>
                      <a:schemeClr val="tx1"/>
                    </a:solidFill>
                    <a:effectLst/>
                    <a:latin typeface="+mn-lt"/>
                  </a:rPr>
                  <a:t>nếu</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ngược</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lại</a:t>
                </a:r>
                <a:r>
                  <a:rPr kumimoji="0" lang="en-US" altLang="en-US" sz="2400" b="0" i="0" u="none" strike="noStrike" cap="none" normalizeH="0" baseline="0" dirty="0">
                    <a:ln>
                      <a:noFill/>
                    </a:ln>
                    <a:solidFill>
                      <a:schemeClr val="tx1"/>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n-lt"/>
                  </a:rPr>
                  <a:t>T(</a:t>
                </a:r>
                <a:r>
                  <a:rPr lang="en-US" altLang="en-US" sz="2400" dirty="0"/>
                  <a:t>4*D</a:t>
                </a:r>
                <a:r>
                  <a:rPr kumimoji="0" lang="en-US" altLang="en-US" sz="2400" b="0" i="0" u="none" strike="noStrike" cap="none" normalizeH="0" baseline="0" dirty="0">
                    <a:ln>
                      <a:noFill/>
                    </a:ln>
                    <a:solidFill>
                      <a:schemeClr val="tx1"/>
                    </a:solidFill>
                    <a:effectLst/>
                    <a:latin typeface="+mn-lt"/>
                  </a:rPr>
                  <a:t>) :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T(4(j-1) + t) </a:t>
                </a:r>
                <a:r>
                  <a:rPr kumimoji="0" lang="en-US" altLang="en-US" sz="2400" b="0" i="0" u="none" strike="noStrike" cap="none" normalizeH="0" baseline="0" dirty="0" err="1">
                    <a:ln>
                      <a:noFill/>
                    </a:ln>
                    <a:solidFill>
                      <a:schemeClr val="tx1"/>
                    </a:solidFill>
                    <a:effectLst/>
                    <a:latin typeface="+mn-lt"/>
                  </a:rPr>
                  <a:t>với</a:t>
                </a:r>
                <a:r>
                  <a:rPr kumimoji="0" lang="en-US" altLang="en-US" sz="2400" b="0" i="0" u="none" strike="noStrike" cap="none" normalizeH="0" baseline="0" dirty="0">
                    <a:ln>
                      <a:noFill/>
                    </a:ln>
                    <a:solidFill>
                      <a:schemeClr val="tx1"/>
                    </a:solidFill>
                    <a:effectLst/>
                    <a:latin typeface="+mn-lt"/>
                  </a:rPr>
                  <a:t> t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{1,2,3,4},j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{1,..,D} </a:t>
                </a:r>
                <a:r>
                  <a:rPr kumimoji="0" lang="en-US" altLang="en-US" sz="2400" b="0" i="0" u="none" strike="noStrike" cap="none" normalizeH="0" baseline="0" dirty="0" err="1">
                    <a:ln>
                      <a:noFill/>
                    </a:ln>
                    <a:solidFill>
                      <a:schemeClr val="tx1"/>
                    </a:solidFill>
                    <a:effectLst/>
                    <a:latin typeface="+mn-lt"/>
                  </a:rPr>
                  <a:t>là</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tổng</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số</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nhân</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viên</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làm</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việc</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trong</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kíp</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thứ</a:t>
                </a:r>
                <a:r>
                  <a:rPr kumimoji="0" lang="en-US" altLang="en-US" sz="2400" b="0" i="0" u="none" strike="noStrike" cap="none" normalizeH="0" baseline="0" dirty="0">
                    <a:ln>
                      <a:noFill/>
                    </a:ln>
                    <a:solidFill>
                      <a:schemeClr val="tx1"/>
                    </a:solidFill>
                    <a:effectLst/>
                    <a:latin typeface="+mn-lt"/>
                  </a:rPr>
                  <a:t> t </a:t>
                </a:r>
                <a:r>
                  <a:rPr kumimoji="0" lang="en-US" altLang="en-US" sz="2400" b="0" i="0" u="none" strike="noStrike" cap="none" normalizeH="0" baseline="0" dirty="0" err="1">
                    <a:ln>
                      <a:noFill/>
                    </a:ln>
                    <a:solidFill>
                      <a:schemeClr val="tx1"/>
                    </a:solidFill>
                    <a:effectLst/>
                    <a:latin typeface="+mn-lt"/>
                  </a:rPr>
                  <a:t>của</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ngày</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thứ</a:t>
                </a:r>
                <a:r>
                  <a:rPr kumimoji="0" lang="en-US" altLang="en-US" sz="2400" b="0" i="0" u="none" strike="noStrike" cap="none" normalizeH="0" baseline="0" dirty="0">
                    <a:ln>
                      <a:noFill/>
                    </a:ln>
                    <a:solidFill>
                      <a:schemeClr val="tx1"/>
                    </a:solidFill>
                    <a:effectLst/>
                    <a:latin typeface="+mn-lt"/>
                  </a:rPr>
                  <a:t>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T(</a:t>
                </a:r>
                <a:r>
                  <a:rPr kumimoji="0" lang="en-US" altLang="en-US" sz="2400" b="0" i="0" u="none" strike="noStrike" cap="none" normalizeH="0" baseline="0" dirty="0" err="1">
                    <a:ln>
                      <a:noFill/>
                    </a:ln>
                    <a:solidFill>
                      <a:schemeClr val="tx1"/>
                    </a:solidFill>
                    <a:effectLst/>
                    <a:latin typeface="+mn-lt"/>
                  </a:rPr>
                  <a:t>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dirty="0">
                    <a:ln>
                      <a:noFill/>
                    </a:ln>
                    <a:solidFill>
                      <a:schemeClr val="tx1"/>
                    </a:solidFill>
                    <a:effectLst/>
                    <a:latin typeface="+mn-lt"/>
                  </a:rPr>
                  <a:t> </a:t>
                </a:r>
                <a14:m>
                  <m:oMath xmlns:m="http://schemas.openxmlformats.org/officeDocument/2006/math">
                    <m:nary>
                      <m:naryPr>
                        <m:chr m:val="∑"/>
                        <m:ctrlPr>
                          <a:rPr kumimoji="0" lang="pt-BR" altLang="en-US" sz="2400" b="0" i="1" u="none" strike="noStrike" cap="none" normalizeH="0" baseline="0" smtClean="0">
                            <a:ln>
                              <a:noFill/>
                            </a:ln>
                            <a:solidFill>
                              <a:schemeClr val="tx1"/>
                            </a:solidFill>
                            <a:effectLst/>
                            <a:latin typeface="Cambria Math" panose="02040503050406030204" pitchFamily="18" charset="0"/>
                          </a:rPr>
                        </m:ctrlPr>
                      </m:naryPr>
                      <m:sub>
                        <m:r>
                          <m:rPr>
                            <m:brk m:alnAt="23"/>
                          </m:rPr>
                          <a:rPr kumimoji="0" lang="en-US" altLang="en-US" sz="2400" b="0" i="1" u="none" strike="noStrike" cap="none" normalizeH="0" baseline="0" smtClean="0">
                            <a:ln>
                              <a:noFill/>
                            </a:ln>
                            <a:solidFill>
                              <a:schemeClr val="tx1"/>
                            </a:solidFill>
                            <a:effectLst/>
                            <a:latin typeface="Cambria Math" panose="02040503050406030204" pitchFamily="18" charset="0"/>
                          </a:rPr>
                          <m:t>𝑗</m:t>
                        </m:r>
                        <m:r>
                          <a:rPr kumimoji="0" lang="pt-BR" altLang="en-US" sz="2400" b="0" i="1" u="none" strike="noStrike" cap="none" normalizeH="0" baseline="0" smtClean="0">
                            <a:ln>
                              <a:noFill/>
                            </a:ln>
                            <a:solidFill>
                              <a:schemeClr val="tx1"/>
                            </a:solidFill>
                            <a:effectLst/>
                            <a:latin typeface="Cambria Math" panose="02040503050406030204" pitchFamily="18" charset="0"/>
                          </a:rPr>
                          <m:t>=</m:t>
                        </m:r>
                        <m:r>
                          <a:rPr kumimoji="0" lang="en-US" altLang="en-US" sz="2400" b="0" i="1" u="none" strike="noStrike" cap="none" normalizeH="0" baseline="0" smtClean="0">
                            <a:ln>
                              <a:noFill/>
                            </a:ln>
                            <a:solidFill>
                              <a:schemeClr val="tx1"/>
                            </a:solidFill>
                            <a:effectLst/>
                            <a:latin typeface="Cambria Math" panose="02040503050406030204" pitchFamily="18" charset="0"/>
                          </a:rPr>
                          <m:t>1</m:t>
                        </m:r>
                      </m:sub>
                      <m:sup>
                        <m:r>
                          <a:rPr kumimoji="0" lang="en-US" altLang="en-US" sz="2400" b="0" i="1" u="none" strike="noStrike" cap="none" normalizeH="0" baseline="0" smtClean="0">
                            <a:ln>
                              <a:noFill/>
                            </a:ln>
                            <a:solidFill>
                              <a:schemeClr val="tx1"/>
                            </a:solidFill>
                            <a:effectLst/>
                            <a:latin typeface="Cambria Math" panose="02040503050406030204" pitchFamily="18" charset="0"/>
                          </a:rPr>
                          <m:t>𝑁</m:t>
                        </m:r>
                      </m:sup>
                      <m:e>
                        <m:r>
                          <a:rPr kumimoji="0" lang="en-US" altLang="en-US" sz="2400" b="0" i="1" u="none" strike="noStrike" cap="none" normalizeH="0" baseline="0" smtClean="0">
                            <a:ln>
                              <a:noFill/>
                            </a:ln>
                            <a:solidFill>
                              <a:schemeClr val="tx1"/>
                            </a:solidFill>
                            <a:effectLst/>
                            <a:latin typeface="Cambria Math" panose="02040503050406030204" pitchFamily="18" charset="0"/>
                          </a:rPr>
                          <m:t>𝑆</m:t>
                        </m:r>
                        <m:r>
                          <a:rPr kumimoji="0" lang="en-US" altLang="en-US" sz="2400" b="0" i="1" u="none" strike="noStrike" cap="none" normalizeH="0" baseline="0" smtClean="0">
                            <a:ln>
                              <a:noFill/>
                            </a:ln>
                            <a:solidFill>
                              <a:schemeClr val="tx1"/>
                            </a:solidFill>
                            <a:effectLst/>
                            <a:latin typeface="Cambria Math" panose="02040503050406030204" pitchFamily="18" charset="0"/>
                          </a:rPr>
                          <m:t>(</m:t>
                        </m:r>
                        <m:r>
                          <a:rPr kumimoji="0" lang="en-US" altLang="en-US" sz="2400" b="0" i="1" u="none" strike="noStrike" cap="none" normalizeH="0" baseline="0" smtClean="0">
                            <a:ln>
                              <a:noFill/>
                            </a:ln>
                            <a:solidFill>
                              <a:schemeClr val="tx1"/>
                            </a:solidFill>
                            <a:effectLst/>
                            <a:latin typeface="Cambria Math" panose="02040503050406030204" pitchFamily="18" charset="0"/>
                          </a:rPr>
                          <m:t>𝑗</m:t>
                        </m:r>
                        <m:r>
                          <a:rPr kumimoji="0" lang="en-US" altLang="en-US" sz="2400" b="0" i="1" u="none" strike="noStrike" cap="none" normalizeH="0" baseline="0" smtClean="0">
                            <a:ln>
                              <a:noFill/>
                            </a:ln>
                            <a:solidFill>
                              <a:schemeClr val="tx1"/>
                            </a:solidFill>
                            <a:effectLst/>
                            <a:latin typeface="Cambria Math" panose="02040503050406030204" pitchFamily="18" charset="0"/>
                          </a:rPr>
                          <m:t>,</m:t>
                        </m:r>
                        <m:r>
                          <a:rPr kumimoji="0" lang="en-US" altLang="en-US" sz="2400" b="0" i="1" u="none" strike="noStrike" cap="none" normalizeH="0" baseline="0" smtClean="0">
                            <a:ln>
                              <a:noFill/>
                            </a:ln>
                            <a:solidFill>
                              <a:schemeClr val="tx1"/>
                            </a:solidFill>
                            <a:effectLst/>
                            <a:latin typeface="Cambria Math" panose="02040503050406030204" pitchFamily="18" charset="0"/>
                          </a:rPr>
                          <m:t>𝑖</m:t>
                        </m:r>
                        <m:r>
                          <a:rPr kumimoji="0" lang="en-US" altLang="en-US" sz="2400" b="0" i="1" u="none" strike="noStrike" cap="none" normalizeH="0" baseline="0" smtClean="0">
                            <a:ln>
                              <a:noFill/>
                            </a:ln>
                            <a:solidFill>
                              <a:schemeClr val="tx1"/>
                            </a:solidFill>
                            <a:effectLst/>
                            <a:latin typeface="Cambria Math" panose="02040503050406030204" pitchFamily="18" charset="0"/>
                          </a:rPr>
                          <m:t>)</m:t>
                        </m:r>
                      </m:e>
                    </m:nary>
                    <m:r>
                      <a:rPr kumimoji="0" lang="en-US" altLang="en-US" sz="2400" b="0" i="0" u="none" strike="noStrike" cap="none" normalizeH="0" baseline="0" smtClean="0">
                        <a:ln>
                          <a:noFill/>
                        </a:ln>
                        <a:solidFill>
                          <a:schemeClr val="tx1"/>
                        </a:solidFill>
                        <a:effectLst/>
                        <a:latin typeface="Cambria Math" panose="02040503050406030204" pitchFamily="18" charset="0"/>
                      </a:rPr>
                      <m:t> </m:t>
                    </m:r>
                  </m:oMath>
                </a14:m>
                <a:r>
                  <a:rPr kumimoji="0" lang="en-US" altLang="en-US" sz="2400" b="0" i="0" u="none" strike="noStrike" cap="none" normalizeH="0" baseline="0" dirty="0" err="1">
                    <a:ln>
                      <a:noFill/>
                    </a:ln>
                    <a:solidFill>
                      <a:schemeClr val="tx1"/>
                    </a:solidFill>
                    <a:effectLst/>
                    <a:latin typeface="+mn-lt"/>
                  </a:rPr>
                  <a:t>với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rgbClr val="000000"/>
                    </a:solidFill>
                    <a:effectLst/>
                    <a:latin typeface="+mn-lt"/>
                  </a:rPr>
                  <a:t>i</a:t>
                </a:r>
                <a:r>
                  <a:rPr kumimoji="0" lang="en-US" altLang="en-US" sz="2400" b="0" i="0" u="none" strike="noStrike" cap="none" normalizeH="0" baseline="0" dirty="0">
                    <a:ln>
                      <a:noFill/>
                    </a:ln>
                    <a:solidFill>
                      <a:srgbClr val="000000"/>
                    </a:solidFill>
                    <a:effectLst/>
                    <a:latin typeface="+mn-lt"/>
                  </a:rPr>
                  <a:t> </a:t>
                </a:r>
                <a:r>
                  <a:rPr kumimoji="0" lang="en-US" altLang="en-US" sz="2400" b="0" i="0" u="none" strike="noStrike" cap="none" normalizeH="0" baseline="0" dirty="0" err="1">
                    <a:ln>
                      <a:noFill/>
                    </a:ln>
                    <a:solidFill>
                      <a:srgbClr val="000000"/>
                    </a:solidFill>
                    <a:effectLst/>
                    <a:latin typeface="+mn-lt"/>
                  </a:rPr>
                  <a:t>thuộc</a:t>
                </a:r>
                <a:r>
                  <a:rPr kumimoji="0" lang="en-US" altLang="en-US" sz="2400" b="0" i="0" u="none" strike="noStrike" cap="none" normalizeH="0" baseline="0" dirty="0">
                    <a:ln>
                      <a:noFill/>
                    </a:ln>
                    <a:solidFill>
                      <a:srgbClr val="000000"/>
                    </a:solidFill>
                    <a:effectLst/>
                    <a:latin typeface="+mn-lt"/>
                  </a:rPr>
                  <a:t> {1,2,…,4D}  </a:t>
                </a:r>
                <a:endParaRPr kumimoji="0" lang="en-US" altLang="en-US" sz="24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n-lt"/>
                  </a:rPr>
                  <a:t>y : </a:t>
                </a:r>
                <a:r>
                  <a:rPr kumimoji="0" lang="en-US" altLang="en-US" sz="2400" b="0" i="0" u="none" strike="noStrike" cap="none" normalizeH="0" baseline="0" dirty="0" err="1">
                    <a:ln>
                      <a:noFill/>
                    </a:ln>
                    <a:solidFill>
                      <a:schemeClr val="tx1"/>
                    </a:solidFill>
                    <a:effectLst/>
                    <a:latin typeface="+mn-lt"/>
                  </a:rPr>
                  <a:t>số</a:t>
                </a:r>
                <a:r>
                  <a:rPr kumimoji="0" lang="en-US" altLang="en-US" sz="2400" b="0" i="0" u="none" strike="noStrike" cap="none" normalizeH="0" baseline="0" dirty="0">
                    <a:ln>
                      <a:noFill/>
                    </a:ln>
                    <a:solidFill>
                      <a:schemeClr val="tx1"/>
                    </a:solidFill>
                    <a:effectLst/>
                    <a:latin typeface="+mn-lt"/>
                  </a:rPr>
                  <a:t> ca </a:t>
                </a:r>
                <a:r>
                  <a:rPr kumimoji="0" lang="en-US" altLang="en-US" sz="2400" b="0" i="0" u="none" strike="noStrike" cap="none" normalizeH="0" baseline="0" dirty="0" err="1">
                    <a:ln>
                      <a:noFill/>
                    </a:ln>
                    <a:solidFill>
                      <a:schemeClr val="tx1"/>
                    </a:solidFill>
                    <a:effectLst/>
                    <a:latin typeface="+mn-lt"/>
                  </a:rPr>
                  <a:t>đêm</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của</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nhân</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viên</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làm</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nhiều</a:t>
                </a:r>
                <a:r>
                  <a:rPr kumimoji="0" lang="en-US" altLang="en-US" sz="2400" b="0" i="0" u="none" strike="noStrike" cap="none" normalizeH="0" baseline="0" dirty="0">
                    <a:ln>
                      <a:noFill/>
                    </a:ln>
                    <a:solidFill>
                      <a:schemeClr val="tx1"/>
                    </a:solidFill>
                    <a:effectLst/>
                    <a:latin typeface="+mn-lt"/>
                  </a:rPr>
                  <a:t> ca </a:t>
                </a:r>
                <a:r>
                  <a:rPr kumimoji="0" lang="en-US" altLang="en-US" sz="2400" b="0" i="0" u="none" strike="noStrike" cap="none" normalizeH="0" baseline="0" dirty="0" err="1">
                    <a:ln>
                      <a:noFill/>
                    </a:ln>
                    <a:solidFill>
                      <a:schemeClr val="tx1"/>
                    </a:solidFill>
                    <a:effectLst/>
                    <a:latin typeface="+mn-lt"/>
                  </a:rPr>
                  <a:t>đêm</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nhất</a:t>
                </a:r>
                <a:r>
                  <a:rPr kumimoji="0" lang="en-US" altLang="en-US" sz="24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y = max</a:t>
                </a:r>
                <a:r>
                  <a:rPr kumimoji="0" lang="en-US" altLang="en-US" sz="2400" b="0" i="0" u="none" strike="noStrike" cap="none" normalizeH="0" dirty="0">
                    <a:ln>
                      <a:noFill/>
                    </a:ln>
                    <a:solidFill>
                      <a:schemeClr val="tx1"/>
                    </a:solidFill>
                    <a:effectLst/>
                    <a:latin typeface="+mn-lt"/>
                  </a:rPr>
                  <a:t> </a:t>
                </a:r>
                <a14:m>
                  <m:oMath xmlns:m="http://schemas.openxmlformats.org/officeDocument/2006/math">
                    <m:nary>
                      <m:naryPr>
                        <m:chr m:val="∑"/>
                        <m:ctrlPr>
                          <a:rPr kumimoji="0" lang="pt-BR" altLang="en-US" sz="2400" b="0" i="1" u="none" strike="noStrike" cap="none" normalizeH="0" baseline="0" smtClean="0">
                            <a:ln>
                              <a:noFill/>
                            </a:ln>
                            <a:solidFill>
                              <a:schemeClr val="tx1"/>
                            </a:solidFill>
                            <a:effectLst/>
                            <a:latin typeface="Cambria Math" panose="02040503050406030204" pitchFamily="18" charset="0"/>
                          </a:rPr>
                        </m:ctrlPr>
                      </m:naryPr>
                      <m:sub>
                        <m:r>
                          <m:rPr>
                            <m:brk m:alnAt="23"/>
                          </m:rPr>
                          <a:rPr kumimoji="0" lang="en-US" altLang="en-US" sz="2400" b="0" i="1" u="none" strike="noStrike" cap="none" normalizeH="0" baseline="0" smtClean="0">
                            <a:ln>
                              <a:noFill/>
                            </a:ln>
                            <a:solidFill>
                              <a:schemeClr val="tx1"/>
                            </a:solidFill>
                            <a:effectLst/>
                            <a:latin typeface="Cambria Math" panose="02040503050406030204" pitchFamily="18" charset="0"/>
                          </a:rPr>
                          <m:t>𝑗</m:t>
                        </m:r>
                        <m:r>
                          <a:rPr kumimoji="0" lang="pt-BR" altLang="en-US" sz="2400" b="0" i="1" u="none" strike="noStrike" cap="none" normalizeH="0" baseline="0" smtClean="0">
                            <a:ln>
                              <a:noFill/>
                            </a:ln>
                            <a:solidFill>
                              <a:schemeClr val="tx1"/>
                            </a:solidFill>
                            <a:effectLst/>
                            <a:latin typeface="Cambria Math" panose="02040503050406030204" pitchFamily="18" charset="0"/>
                          </a:rPr>
                          <m:t>=</m:t>
                        </m:r>
                        <m:r>
                          <a:rPr kumimoji="0" lang="en-US" altLang="en-US" sz="2400" b="0" i="1" u="none" strike="noStrike" cap="none" normalizeH="0" baseline="0" smtClean="0">
                            <a:ln>
                              <a:noFill/>
                            </a:ln>
                            <a:solidFill>
                              <a:schemeClr val="tx1"/>
                            </a:solidFill>
                            <a:effectLst/>
                            <a:latin typeface="Cambria Math" panose="02040503050406030204" pitchFamily="18" charset="0"/>
                          </a:rPr>
                          <m:t>1</m:t>
                        </m:r>
                      </m:sub>
                      <m:sup>
                        <m:r>
                          <a:rPr kumimoji="0" lang="en-US" altLang="en-US" sz="2400" b="0" i="1" u="none" strike="noStrike" cap="none" normalizeH="0" baseline="0" smtClean="0">
                            <a:ln>
                              <a:noFill/>
                            </a:ln>
                            <a:solidFill>
                              <a:schemeClr val="tx1"/>
                            </a:solidFill>
                            <a:effectLst/>
                            <a:latin typeface="Cambria Math" panose="02040503050406030204" pitchFamily="18" charset="0"/>
                          </a:rPr>
                          <m:t>𝐷</m:t>
                        </m:r>
                      </m:sup>
                      <m:e>
                        <m:r>
                          <a:rPr kumimoji="0" lang="en-US" altLang="en-US" sz="2400" b="0" i="1" u="none" strike="noStrike" cap="none" normalizeH="0" baseline="0" smtClean="0">
                            <a:ln>
                              <a:noFill/>
                            </a:ln>
                            <a:solidFill>
                              <a:schemeClr val="tx1"/>
                            </a:solidFill>
                            <a:effectLst/>
                            <a:latin typeface="Cambria Math" panose="02040503050406030204" pitchFamily="18" charset="0"/>
                          </a:rPr>
                          <m:t>𝑆</m:t>
                        </m:r>
                        <m:d>
                          <m:dPr>
                            <m:ctrlPr>
                              <a:rPr kumimoji="0" lang="en-US" altLang="en-US" sz="2400" b="0" i="1" u="none" strike="noStrike" cap="none" normalizeH="0" baseline="0" smtClean="0">
                                <a:ln>
                                  <a:noFill/>
                                </a:ln>
                                <a:solidFill>
                                  <a:schemeClr val="tx1"/>
                                </a:solidFill>
                                <a:effectLst/>
                                <a:latin typeface="Cambria Math" panose="02040503050406030204" pitchFamily="18" charset="0"/>
                              </a:rPr>
                            </m:ctrlPr>
                          </m:dPr>
                          <m:e>
                            <m:r>
                              <a:rPr kumimoji="0" lang="en-US" altLang="en-US" sz="2400" b="0" i="1" u="none" strike="noStrike" cap="none" normalizeH="0" baseline="0" smtClean="0">
                                <a:ln>
                                  <a:noFill/>
                                </a:ln>
                                <a:solidFill>
                                  <a:schemeClr val="tx1"/>
                                </a:solidFill>
                                <a:effectLst/>
                                <a:latin typeface="Cambria Math" panose="02040503050406030204" pitchFamily="18" charset="0"/>
                              </a:rPr>
                              <m:t>𝑖</m:t>
                            </m:r>
                            <m:r>
                              <a:rPr kumimoji="0" lang="en-US" altLang="en-US" sz="2400" b="0" i="1" u="none" strike="noStrike" cap="none" normalizeH="0" baseline="0" smtClean="0">
                                <a:ln>
                                  <a:noFill/>
                                </a:ln>
                                <a:solidFill>
                                  <a:schemeClr val="tx1"/>
                                </a:solidFill>
                                <a:effectLst/>
                                <a:latin typeface="Cambria Math" panose="02040503050406030204" pitchFamily="18" charset="0"/>
                              </a:rPr>
                              <m:t>,4</m:t>
                            </m:r>
                            <m:r>
                              <a:rPr kumimoji="0" lang="en-US" altLang="en-US" sz="2400" b="0" i="1" u="none" strike="noStrike" cap="none" normalizeH="0" baseline="0" smtClean="0">
                                <a:ln>
                                  <a:noFill/>
                                </a:ln>
                                <a:solidFill>
                                  <a:schemeClr val="tx1"/>
                                </a:solidFill>
                                <a:effectLst/>
                                <a:latin typeface="Cambria Math" panose="02040503050406030204" pitchFamily="18" charset="0"/>
                              </a:rPr>
                              <m:t>𝑗</m:t>
                            </m:r>
                          </m:e>
                        </m:d>
                        <m:r>
                          <a:rPr kumimoji="0" lang="en-US" altLang="en-US" sz="2400" b="0" i="1" u="none" strike="noStrike" cap="none" normalizeH="0" baseline="0" smtClean="0">
                            <a:ln>
                              <a:noFill/>
                            </a:ln>
                            <a:solidFill>
                              <a:schemeClr val="tx1"/>
                            </a:solidFill>
                            <a:effectLst/>
                            <a:latin typeface="Cambria Math" panose="02040503050406030204" pitchFamily="18" charset="0"/>
                          </a:rPr>
                          <m:t> </m:t>
                        </m:r>
                      </m:e>
                    </m:nary>
                  </m:oMath>
                </a14:m>
                <a:r>
                  <a:rPr kumimoji="0" lang="en-US" altLang="en-US" sz="2400" b="0" i="0" u="none" strike="noStrike" cap="none" normalizeH="0" baseline="0" dirty="0" err="1">
                    <a:ln>
                      <a:noFill/>
                    </a:ln>
                    <a:solidFill>
                      <a:schemeClr val="tx1"/>
                    </a:solidFill>
                    <a:effectLst/>
                    <a:latin typeface="+mn-lt"/>
                  </a:rPr>
                  <a:t>với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i</a:t>
                </a:r>
                <a:r>
                  <a:rPr kumimoji="0" lang="en-US" altLang="en-US" sz="2400" b="0" i="0" u="none" strike="noStrike" cap="none" normalizeH="0" baseline="0" dirty="0">
                    <a:ln>
                      <a:noFill/>
                    </a:ln>
                    <a:solidFill>
                      <a:schemeClr val="tx1"/>
                    </a:solidFill>
                    <a:effectLst/>
                    <a:latin typeface="+mn-lt"/>
                  </a:rPr>
                  <a:t> </a:t>
                </a:r>
                <a:r>
                  <a:rPr kumimoji="0" lang="en-US" altLang="en-US" sz="2400" b="0" i="0" u="none" strike="noStrike" cap="none" normalizeH="0" baseline="0" dirty="0" err="1">
                    <a:ln>
                      <a:noFill/>
                    </a:ln>
                    <a:solidFill>
                      <a:schemeClr val="tx1"/>
                    </a:solidFill>
                    <a:effectLst/>
                    <a:latin typeface="+mn-lt"/>
                  </a:rPr>
                  <a:t>thuộc</a:t>
                </a:r>
                <a:r>
                  <a:rPr kumimoji="0" lang="en-US" altLang="en-US" sz="2400" b="0" i="0" u="none" strike="noStrike" cap="none" normalizeH="0" baseline="0" dirty="0">
                    <a:ln>
                      <a:noFill/>
                    </a:ln>
                    <a:solidFill>
                      <a:schemeClr val="tx1"/>
                    </a:solidFill>
                    <a:effectLst/>
                    <a:latin typeface="+mn-lt"/>
                  </a:rPr>
                  <a:t> {1,…,N} </a:t>
                </a:r>
              </a:p>
              <a:p>
                <a:endParaRPr lang="en-US" dirty="0"/>
              </a:p>
            </p:txBody>
          </p:sp>
        </mc:Choice>
        <mc:Fallback xmlns="">
          <p:sp>
            <p:nvSpPr>
              <p:cNvPr id="5" name="TextBox 4">
                <a:extLst>
                  <a:ext uri="{FF2B5EF4-FFF2-40B4-BE49-F238E27FC236}">
                    <a16:creationId xmlns:a16="http://schemas.microsoft.com/office/drawing/2014/main" id="{3DECAB42-FBB6-AAC5-1EE5-4390FAAC55D2}"/>
                  </a:ext>
                </a:extLst>
              </p:cNvPr>
              <p:cNvSpPr txBox="1">
                <a:spLocks noRot="1" noChangeAspect="1" noMove="1" noResize="1" noEditPoints="1" noAdjustHandles="1" noChangeArrowheads="1" noChangeShapeType="1" noTextEdit="1"/>
              </p:cNvSpPr>
              <p:nvPr/>
            </p:nvSpPr>
            <p:spPr>
              <a:xfrm>
                <a:off x="530087" y="1616765"/>
                <a:ext cx="10707756" cy="4555991"/>
              </a:xfrm>
              <a:prstGeom prst="rect">
                <a:avLst/>
              </a:prstGeom>
              <a:blipFill>
                <a:blip r:embed="rId2"/>
                <a:stretch>
                  <a:fillRect l="-911" t="-1070"/>
                </a:stretch>
              </a:blipFill>
            </p:spPr>
            <p:txBody>
              <a:bodyPr/>
              <a:lstStyle/>
              <a:p>
                <a:r>
                  <a:rPr lang="en-US">
                    <a:noFill/>
                  </a:rPr>
                  <a:t> </a:t>
                </a:r>
              </a:p>
            </p:txBody>
          </p:sp>
        </mc:Fallback>
      </mc:AlternateContent>
    </p:spTree>
    <p:extLst>
      <p:ext uri="{BB962C8B-B14F-4D97-AF65-F5344CB8AC3E}">
        <p14:creationId xmlns:p14="http://schemas.microsoft.com/office/powerpoint/2010/main" val="127635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C46E33-C093-5FB3-03AA-3450720E3B9D}"/>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7FF18751-701B-1CB5-1E37-D31CF7C646BB}"/>
              </a:ext>
            </a:extLst>
          </p:cNvPr>
          <p:cNvSpPr>
            <a:spLocks noGrp="1"/>
          </p:cNvSpPr>
          <p:nvPr>
            <p:ph type="title"/>
          </p:nvPr>
        </p:nvSpPr>
        <p:spPr/>
        <p:txBody>
          <a:bodyPr/>
          <a:lstStyle/>
          <a:p>
            <a:r>
              <a:rPr lang="en-GB" dirty="0"/>
              <a:t>II. MÔ HÌNH HÓA BÀI TOÁN</a:t>
            </a:r>
            <a:endParaRPr lang="en-US" dirty="0"/>
          </a:p>
        </p:txBody>
      </p:sp>
      <p:sp>
        <p:nvSpPr>
          <p:cNvPr id="4" name="Content Placeholder 3">
            <a:extLst>
              <a:ext uri="{FF2B5EF4-FFF2-40B4-BE49-F238E27FC236}">
                <a16:creationId xmlns:a16="http://schemas.microsoft.com/office/drawing/2014/main" id="{4D7AC167-4444-D91C-FE70-1FF236511387}"/>
              </a:ext>
            </a:extLst>
          </p:cNvPr>
          <p:cNvSpPr>
            <a:spLocks noGrp="1"/>
          </p:cNvSpPr>
          <p:nvPr>
            <p:ph sz="quarter" idx="13"/>
          </p:nvPr>
        </p:nvSpPr>
        <p:spPr>
          <a:xfrm>
            <a:off x="338736" y="844161"/>
            <a:ext cx="11514528" cy="5169678"/>
          </a:xfrm>
        </p:spPr>
        <p:txBody>
          <a:bodyPr/>
          <a:lstStyle/>
          <a:p>
            <a:r>
              <a:rPr lang="vi-VN" sz="2400" dirty="0"/>
              <a:t>Ràng buộc</a:t>
            </a:r>
          </a:p>
          <a:p>
            <a:r>
              <a:rPr lang="vi-VN" sz="2400" dirty="0"/>
              <a:t>Mỗi ngày mỗi người làm tối đa 1 ca, ai làm ca đêm hôm trước thì hôm sau được nghỉ </a:t>
            </a:r>
            <a:r>
              <a:rPr lang="en-GB" sz="2400" dirty="0"/>
              <a:t>,q</a:t>
            </a:r>
            <a:r>
              <a:rPr lang="vi-VN" sz="2400" dirty="0"/>
              <a:t>uy ước: S(i,0) = 0 mọi i thuộc {1,…,N}  </a:t>
            </a:r>
          </a:p>
          <a:p>
            <a:r>
              <a:rPr lang="vi-VN" sz="2400" dirty="0"/>
              <a:t>S(i, 4(j-1)) + S(i, 4(j-1) + 1) + S(i, 4(j-1) + 2) + S(i, 4(j-1) + 3) + S(i, 4(j-1) + 4) &lt;= 1 với i thuộc {1,..,N}, j thuộc (1,..,D)  </a:t>
            </a:r>
          </a:p>
          <a:p>
            <a:r>
              <a:rPr lang="vi-VN" sz="2400" dirty="0"/>
              <a:t>Có a</a:t>
            </a:r>
            <a:r>
              <a:rPr lang="en-GB" sz="2400" dirty="0"/>
              <a:t> </a:t>
            </a:r>
            <a:r>
              <a:rPr lang="en-GB" sz="2400" dirty="0" err="1"/>
              <a:t>đến</a:t>
            </a:r>
            <a:r>
              <a:rPr lang="en-GB" sz="2400" dirty="0"/>
              <a:t> b</a:t>
            </a:r>
            <a:r>
              <a:rPr lang="vi-VN" sz="2400" dirty="0"/>
              <a:t> nhân viên trong mỗi ca :</a:t>
            </a:r>
            <a:r>
              <a:rPr lang="en-GB" sz="2400" dirty="0"/>
              <a:t> a &lt;= </a:t>
            </a:r>
            <a:r>
              <a:rPr lang="vi-VN" sz="2400" dirty="0"/>
              <a:t>T(i)</a:t>
            </a:r>
            <a:r>
              <a:rPr lang="en-GB" sz="2400" dirty="0"/>
              <a:t> &lt;= b</a:t>
            </a:r>
            <a:r>
              <a:rPr lang="vi-VN" sz="2400" dirty="0"/>
              <a:t> với i thuộc {1,2,…,4D}  </a:t>
            </a:r>
          </a:p>
          <a:p>
            <a:r>
              <a:rPr lang="vi-VN" sz="2400" dirty="0"/>
              <a:t>Mỗi người i có tập ngày nghỉ là F(i) với i thuộc (1,..,N)</a:t>
            </a:r>
            <a:r>
              <a:rPr lang="en-GB" sz="2400" dirty="0"/>
              <a:t> </a:t>
            </a:r>
            <a:r>
              <a:rPr lang="vi-VN" sz="2400" dirty="0"/>
              <a:t>với mỗi j thuộc F(i) :   </a:t>
            </a:r>
          </a:p>
          <a:p>
            <a:r>
              <a:rPr lang="vi-VN" sz="2400" dirty="0"/>
              <a:t>S(i,4(j-1) + 1) = 0  </a:t>
            </a:r>
          </a:p>
          <a:p>
            <a:r>
              <a:rPr lang="vi-VN" sz="2400" dirty="0"/>
              <a:t>S(i,4(j-1) + 2) = 0  </a:t>
            </a:r>
          </a:p>
          <a:p>
            <a:r>
              <a:rPr lang="vi-VN" sz="2400" dirty="0"/>
              <a:t>S(i,4(j-1) + 3) = 0  </a:t>
            </a:r>
          </a:p>
          <a:p>
            <a:r>
              <a:rPr lang="vi-VN" sz="2400" dirty="0"/>
              <a:t>S(i,4j) = 0  </a:t>
            </a:r>
          </a:p>
          <a:p>
            <a:r>
              <a:rPr lang="vi-VN" sz="2400" dirty="0"/>
              <a:t>Hàm mục tiêu: min y</a:t>
            </a:r>
          </a:p>
          <a:p>
            <a:endParaRPr lang="en-US" dirty="0"/>
          </a:p>
        </p:txBody>
      </p:sp>
    </p:spTree>
    <p:extLst>
      <p:ext uri="{BB962C8B-B14F-4D97-AF65-F5344CB8AC3E}">
        <p14:creationId xmlns:p14="http://schemas.microsoft.com/office/powerpoint/2010/main" val="261635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8E5F73-F90E-8AEC-8082-02C54B2237E0}"/>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9691A781-FDB1-2560-A116-1921500A82E5}"/>
              </a:ext>
            </a:extLst>
          </p:cNvPr>
          <p:cNvSpPr>
            <a:spLocks noGrp="1"/>
          </p:cNvSpPr>
          <p:nvPr>
            <p:ph type="title"/>
          </p:nvPr>
        </p:nvSpPr>
        <p:spPr/>
        <p:txBody>
          <a:bodyPr/>
          <a:lstStyle/>
          <a:p>
            <a:r>
              <a:rPr lang="en-GB" dirty="0"/>
              <a:t>III. </a:t>
            </a:r>
            <a:r>
              <a:rPr lang="en-GB" dirty="0" err="1"/>
              <a:t>Các</a:t>
            </a:r>
            <a:r>
              <a:rPr lang="en-GB" dirty="0"/>
              <a:t> </a:t>
            </a:r>
            <a:r>
              <a:rPr lang="en-GB" dirty="0" err="1"/>
              <a:t>giải</a:t>
            </a:r>
            <a:r>
              <a:rPr lang="en-GB" dirty="0"/>
              <a:t> </a:t>
            </a:r>
            <a:r>
              <a:rPr lang="en-GB" dirty="0" err="1"/>
              <a:t>thuật</a:t>
            </a:r>
            <a:r>
              <a:rPr lang="en-GB" dirty="0"/>
              <a:t> </a:t>
            </a:r>
            <a:r>
              <a:rPr lang="en-GB" dirty="0" err="1"/>
              <a:t>sử</a:t>
            </a:r>
            <a:r>
              <a:rPr lang="en-GB" dirty="0"/>
              <a:t> </a:t>
            </a:r>
            <a:r>
              <a:rPr lang="en-GB" dirty="0" err="1"/>
              <a:t>dụng</a:t>
            </a:r>
            <a:r>
              <a:rPr lang="en-GB" dirty="0"/>
              <a:t> </a:t>
            </a:r>
            <a:r>
              <a:rPr lang="en-GB" dirty="0" err="1"/>
              <a:t>trong</a:t>
            </a:r>
            <a:r>
              <a:rPr lang="en-GB" dirty="0"/>
              <a:t> </a:t>
            </a:r>
            <a:r>
              <a:rPr lang="en-GB" dirty="0" err="1"/>
              <a:t>bài</a:t>
            </a:r>
            <a:r>
              <a:rPr lang="en-GB" dirty="0"/>
              <a:t> </a:t>
            </a:r>
            <a:r>
              <a:rPr lang="en-GB" dirty="0" err="1"/>
              <a:t>tập</a:t>
            </a:r>
            <a:r>
              <a:rPr lang="en-GB" dirty="0"/>
              <a:t> </a:t>
            </a:r>
            <a:r>
              <a:rPr lang="en-GB" dirty="0" err="1"/>
              <a:t>lớn</a:t>
            </a:r>
            <a:endParaRPr lang="en-US" dirty="0"/>
          </a:p>
        </p:txBody>
      </p:sp>
      <p:sp>
        <p:nvSpPr>
          <p:cNvPr id="4" name="Content Placeholder 3">
            <a:extLst>
              <a:ext uri="{FF2B5EF4-FFF2-40B4-BE49-F238E27FC236}">
                <a16:creationId xmlns:a16="http://schemas.microsoft.com/office/drawing/2014/main" id="{715DF2D4-D165-29DA-3263-FE228A5240E3}"/>
              </a:ext>
            </a:extLst>
          </p:cNvPr>
          <p:cNvSpPr>
            <a:spLocks noGrp="1"/>
          </p:cNvSpPr>
          <p:nvPr>
            <p:ph sz="quarter" idx="13"/>
          </p:nvPr>
        </p:nvSpPr>
        <p:spPr/>
        <p:txBody>
          <a:bodyPr/>
          <a:lstStyle/>
          <a:p>
            <a:pPr marL="514350" indent="-514350">
              <a:buAutoNum type="arabicPeriod"/>
            </a:pPr>
            <a:r>
              <a:rPr lang="en-GB" dirty="0" err="1"/>
              <a:t>Giải</a:t>
            </a:r>
            <a:r>
              <a:rPr lang="en-GB" dirty="0"/>
              <a:t> </a:t>
            </a:r>
            <a:r>
              <a:rPr lang="en-GB" dirty="0" err="1"/>
              <a:t>thuật</a:t>
            </a:r>
            <a:r>
              <a:rPr lang="en-GB" dirty="0"/>
              <a:t> </a:t>
            </a:r>
            <a:r>
              <a:rPr lang="en-GB" dirty="0" err="1"/>
              <a:t>nhánh</a:t>
            </a:r>
            <a:r>
              <a:rPr lang="en-GB" dirty="0"/>
              <a:t> </a:t>
            </a:r>
            <a:r>
              <a:rPr lang="en-GB" dirty="0" err="1"/>
              <a:t>cận</a:t>
            </a:r>
            <a:endParaRPr lang="en-GB" dirty="0"/>
          </a:p>
          <a:p>
            <a:pPr marL="514350" indent="-514350">
              <a:buAutoNum type="arabicPeriod"/>
            </a:pPr>
            <a:r>
              <a:rPr lang="en-GB" dirty="0" err="1"/>
              <a:t>Giải</a:t>
            </a:r>
            <a:r>
              <a:rPr lang="en-GB" dirty="0"/>
              <a:t> </a:t>
            </a:r>
            <a:r>
              <a:rPr lang="en-GB" dirty="0" err="1"/>
              <a:t>thuật</a:t>
            </a:r>
            <a:r>
              <a:rPr lang="en-GB" dirty="0"/>
              <a:t> </a:t>
            </a:r>
            <a:r>
              <a:rPr lang="en-GB" dirty="0" err="1"/>
              <a:t>tham</a:t>
            </a:r>
            <a:r>
              <a:rPr lang="en-GB" dirty="0"/>
              <a:t> lam</a:t>
            </a:r>
          </a:p>
          <a:p>
            <a:pPr marL="514350" indent="-514350">
              <a:buAutoNum type="arabicPeriod"/>
            </a:pPr>
            <a:r>
              <a:rPr lang="en-GB" dirty="0" err="1"/>
              <a:t>Giải</a:t>
            </a:r>
            <a:r>
              <a:rPr lang="en-GB" dirty="0"/>
              <a:t> </a:t>
            </a:r>
            <a:r>
              <a:rPr lang="en-GB" dirty="0" err="1"/>
              <a:t>bài</a:t>
            </a:r>
            <a:r>
              <a:rPr lang="en-GB" dirty="0"/>
              <a:t> </a:t>
            </a:r>
            <a:r>
              <a:rPr lang="en-GB" dirty="0" err="1"/>
              <a:t>toán</a:t>
            </a:r>
            <a:r>
              <a:rPr lang="en-GB" dirty="0"/>
              <a:t> </a:t>
            </a:r>
            <a:r>
              <a:rPr lang="en-GB" dirty="0" err="1"/>
              <a:t>dưới</a:t>
            </a:r>
            <a:r>
              <a:rPr lang="en-GB" dirty="0"/>
              <a:t> </a:t>
            </a:r>
            <a:r>
              <a:rPr lang="en-GB" dirty="0" err="1"/>
              <a:t>dạng</a:t>
            </a:r>
            <a:r>
              <a:rPr lang="en-GB" dirty="0"/>
              <a:t> </a:t>
            </a:r>
            <a:r>
              <a:rPr lang="en-GB" dirty="0" err="1"/>
              <a:t>quy</a:t>
            </a:r>
            <a:r>
              <a:rPr lang="en-GB" dirty="0"/>
              <a:t> </a:t>
            </a:r>
            <a:r>
              <a:rPr lang="en-GB" dirty="0" err="1"/>
              <a:t>hoạch</a:t>
            </a:r>
            <a:r>
              <a:rPr lang="en-GB" dirty="0"/>
              <a:t> </a:t>
            </a:r>
            <a:r>
              <a:rPr lang="en-GB" dirty="0" err="1"/>
              <a:t>tuyến</a:t>
            </a:r>
            <a:r>
              <a:rPr lang="en-GB" dirty="0"/>
              <a:t> </a:t>
            </a:r>
            <a:r>
              <a:rPr lang="en-GB" dirty="0" err="1"/>
              <a:t>tính</a:t>
            </a:r>
            <a:r>
              <a:rPr lang="en-GB" dirty="0"/>
              <a:t> </a:t>
            </a:r>
            <a:r>
              <a:rPr lang="en-GB" dirty="0" err="1"/>
              <a:t>bằng</a:t>
            </a:r>
            <a:r>
              <a:rPr lang="en-GB" dirty="0"/>
              <a:t> </a:t>
            </a:r>
            <a:r>
              <a:rPr lang="en-GB" dirty="0" err="1"/>
              <a:t>công</a:t>
            </a:r>
            <a:r>
              <a:rPr lang="en-GB" dirty="0"/>
              <a:t> </a:t>
            </a:r>
            <a:r>
              <a:rPr lang="en-GB" dirty="0" err="1"/>
              <a:t>cụ</a:t>
            </a:r>
            <a:r>
              <a:rPr lang="en-GB" dirty="0"/>
              <a:t> </a:t>
            </a:r>
            <a:r>
              <a:rPr lang="en-GB" dirty="0" err="1"/>
              <a:t>Ortools</a:t>
            </a:r>
            <a:endParaRPr lang="en-GB" dirty="0"/>
          </a:p>
          <a:p>
            <a:pPr marL="514350" indent="-514350">
              <a:buAutoNum type="arabicPeriod"/>
            </a:pPr>
            <a:r>
              <a:rPr lang="en-GB" dirty="0" err="1"/>
              <a:t>Giải</a:t>
            </a:r>
            <a:r>
              <a:rPr lang="en-GB" dirty="0"/>
              <a:t> </a:t>
            </a:r>
            <a:r>
              <a:rPr lang="en-GB" dirty="0" err="1"/>
              <a:t>thuật</a:t>
            </a:r>
            <a:r>
              <a:rPr lang="en-GB" dirty="0"/>
              <a:t> Heuristic</a:t>
            </a:r>
            <a:endParaRPr lang="en-US" dirty="0"/>
          </a:p>
        </p:txBody>
      </p:sp>
    </p:spTree>
    <p:extLst>
      <p:ext uri="{BB962C8B-B14F-4D97-AF65-F5344CB8AC3E}">
        <p14:creationId xmlns:p14="http://schemas.microsoft.com/office/powerpoint/2010/main" val="1642058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TotalTime>
  <Words>2631</Words>
  <Application>Microsoft Office PowerPoint</Application>
  <PresentationFormat>Widescreen</PresentationFormat>
  <Paragraphs>168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Lato</vt:lpstr>
      <vt:lpstr>Office Theme</vt:lpstr>
      <vt:lpstr>PowerPoint Presentation</vt:lpstr>
      <vt:lpstr>BÁO CÁO  BÀI TẬP LỚN</vt:lpstr>
      <vt:lpstr>PowerPoint Presentation</vt:lpstr>
      <vt:lpstr>NỘI DUNG</vt:lpstr>
      <vt:lpstr>I. GIỚI THIỆU BÀI TOÁN</vt:lpstr>
      <vt:lpstr>I. GIỚI THIỆU BÀI TOÁN</vt:lpstr>
      <vt:lpstr>II. MÔ HÌNH HÓA BÀI TOÁN</vt:lpstr>
      <vt:lpstr>II. MÔ HÌNH HÓA BÀI TOÁN</vt:lpstr>
      <vt:lpstr>III. Các giải thuật sử dụng trong bài tập lớn</vt:lpstr>
      <vt:lpstr>1. Giải thuật nhánh cận</vt:lpstr>
      <vt:lpstr>1. Giải thuật nhánh cận</vt:lpstr>
      <vt:lpstr>1. Giải thuật nhánh cận</vt:lpstr>
      <vt:lpstr>1. Giải thuật nhánh cận</vt:lpstr>
      <vt:lpstr>2. Giải thuật tham lam</vt:lpstr>
      <vt:lpstr>2. Giải thuật tham lam</vt:lpstr>
      <vt:lpstr>2. Giải thuật tham lam</vt:lpstr>
      <vt:lpstr>2. Giải thuật tham lam</vt:lpstr>
      <vt:lpstr>3. Giải bài toán dưới dạng quy hoạch tuyến tính bằng công cụ Ortools </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4. Giải thuật Heuristic</vt:lpstr>
      <vt:lpstr>IV. KẾT QUẢ</vt:lpstr>
      <vt:lpstr>IV. 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PHUNG BAO HA 20190047</cp:lastModifiedBy>
  <cp:revision>9</cp:revision>
  <dcterms:created xsi:type="dcterms:W3CDTF">2021-05-28T04:32:29Z</dcterms:created>
  <dcterms:modified xsi:type="dcterms:W3CDTF">2022-07-20T04:13:55Z</dcterms:modified>
</cp:coreProperties>
</file>