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Raleway" pitchFamily="2" charset="77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FCF87D-6D8F-457F-8902-34C2337E1FAF}">
  <a:tblStyle styleId="{24FCF87D-6D8F-457F-8902-34C2337E1F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56" d="100"/>
          <a:sy n="156" d="100"/>
        </p:scale>
        <p:origin x="2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80bde608_1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80bde608_1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80bde608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80bde608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80bde608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80bde608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80bde608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80bde608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80bde60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e80bde60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80bde60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e80bde60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e80bde608_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e80bde608_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80bde608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e80bde608_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e80bde608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e80bde608_5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80bde608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e80bde608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80bde4f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80bde4f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80bde608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80bde608_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80bde608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e80bde608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e80bde608_5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e80bde608_5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e80bde608_5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e80bde608_5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e80bde60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e80bde60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e80bde608_5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e80bde608_5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e80bde608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e80bde608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e80bde608_7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e80bde608_7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e80bde608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e80bde608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e80bde4f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e80bde4f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80bde4f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80bde4f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80bde4f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80bde4f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80bde60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80bde60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e80bde60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e80bde60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e80bde60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e80bde60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e80bde60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e80bde60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e80bde608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e80bde608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e80bde608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e80bde608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e80bde608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e80bde608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e80bde608_1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e80bde608_1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80bde6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80bde6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80bde608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80bde608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80bde60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e80bde60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80bde608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80bde608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80bde608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80bde608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80bde608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80bde608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80bde608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80bde608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Project: K Graph Partitioning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Nguyễn Hoàng Phi - 20190061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Quách Thế Trường - 20194196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Dương Duy Đông - 20183497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Nguyễn Văn Cường - 20194001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2. Giải thuật nhánh cận.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7650" y="1787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75" y="2123825"/>
            <a:ext cx="8087125" cy="15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1392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Giải thuật Integer Programming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75" y="1970350"/>
            <a:ext cx="7598825" cy="27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7650" y="1392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Giải thuật Integer Programming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75" y="1928150"/>
            <a:ext cx="7580526" cy="31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7650" y="1392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Giải thuật Integer Programming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25" y="1813625"/>
            <a:ext cx="8538251" cy="24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7650" y="1127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Giải thuật Constraint Programming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29450" y="1576500"/>
            <a:ext cx="7688700" cy="2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400"/>
              <a:t>Biến</a:t>
            </a:r>
            <a:endParaRPr sz="14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50" y="1895725"/>
            <a:ext cx="4544524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729450" y="3407775"/>
            <a:ext cx="19110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Miền giá trị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  <a:highlight>
                  <a:schemeClr val="lt1"/>
                </a:highlight>
              </a:rPr>
              <a:t>X(i, j) ={0,1}​</a:t>
            </a:r>
            <a:endParaRPr sz="18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accent1"/>
                </a:solidFill>
                <a:highlight>
                  <a:schemeClr val="lt1"/>
                </a:highlight>
              </a:rPr>
              <a:t>Y(i, j) ={0,1}</a:t>
            </a:r>
            <a:r>
              <a:rPr lang="vi" sz="1800">
                <a:highlight>
                  <a:srgbClr val="EDEBE9"/>
                </a:highlight>
              </a:rPr>
              <a:t>​</a:t>
            </a:r>
            <a:endParaRPr sz="1800">
              <a:highlight>
                <a:srgbClr val="EDEBE9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EDEBE9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Giải thuật Constraint Programming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1791475"/>
            <a:ext cx="76887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Ràng buộc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1 .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	2.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500"/>
              <a:t>3.       Nếu X(i, j) = 1 thì Y(i,k) -Y(j,k) =0  </a:t>
            </a:r>
            <a:r>
              <a:rPr lang="vi" sz="1500">
                <a:highlight>
                  <a:schemeClr val="lt1"/>
                </a:highlight>
              </a:rPr>
              <a:t>∀i, j ={0,...,N-1} và ∀k ={0,...,K-1}</a:t>
            </a:r>
            <a:r>
              <a:rPr lang="vi" sz="2000">
                <a:solidFill>
                  <a:srgbClr val="000000"/>
                </a:solidFill>
                <a:highlight>
                  <a:srgbClr val="EDEBE9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rgbClr val="EDEBE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50" y="2158901"/>
            <a:ext cx="1726650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2922075" y="2523488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050" y="2977800"/>
            <a:ext cx="4959249" cy="8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530425" y="2253275"/>
            <a:ext cx="195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5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∀i, j ={0,...,N-1}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Giải thuật Constraint Programming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Hàm mục tiêu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000000"/>
              </a:solidFill>
              <a:highlight>
                <a:srgbClr val="EDEBE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-13263"/>
          <a:stretch/>
        </p:blipFill>
        <p:spPr>
          <a:xfrm>
            <a:off x="1474125" y="3415750"/>
            <a:ext cx="4569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Mô hình: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75" y="1064625"/>
            <a:ext cx="4201775" cy="39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Biểu diễn: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Mỗi cá thể sẽ được biểu diễn dưới dạng 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P[i] – Partition chứa đỉnh i ( P[i] ∊ [0, K] với  i =  1….N ).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Nội dung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Giới thiệu bài toán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Giải thuật nhánh cận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Giải thuật Integer Programming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Giải thuật Constraint Programming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Giải thuật GA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Giải thuật Tabu search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 sz="1800"/>
              <a:t>Thử nghiệm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Các thông số: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Kích thước quần thể: 500.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Số thế hệ: 1000.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Thời gian giới hạn: 10 phút.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Tỷ lệ đột biến: 1%.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Khởi tạo: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Gán các giá trị ngẫu nhiên cho P[i] 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P[i] – Partition chứa đỉnh i ( P[i] ∊ [0, K] với  i =  1….N ).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P[i] = random(0, K - 1).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Độ thích nghi: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Fit = cutSize + w * violation, trong đó: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cutSize: Giá trị hàm mục tiêu.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violation: Tổng chênh lệch giữa vượt quá alpha giữa các partition.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w : Trọng số ưu tiên.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Lựa chọn: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Các cá thể được lựa chọn dựa theo độ thích nghi.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Khoảng 70% số lượng cá thể sẽ được giữ lại.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1800"/>
              <a:t>Sinh sản: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 sz="1800"/>
              <a:t>Hai cá thể cha, mẹ sẽ được chọn theo kiểu đối kháng.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     tournamentSelect() :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             first = random(0 , num_individual)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             second = random(0 , num_individual) ( second !=  first)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/>
              <a:t>                     return fit[first]  &gt;= fit[second]   ?  first  :  second 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1341950" y="2703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37"/>
          <p:cNvGraphicFramePr/>
          <p:nvPr/>
        </p:nvGraphicFramePr>
        <p:xfrm>
          <a:off x="4287700" y="2703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3" name="Google Shape;243;p37"/>
          <p:cNvGraphicFramePr/>
          <p:nvPr/>
        </p:nvGraphicFramePr>
        <p:xfrm>
          <a:off x="1341950" y="4172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4" name="Google Shape;244;p37"/>
          <p:cNvGraphicFramePr/>
          <p:nvPr/>
        </p:nvGraphicFramePr>
        <p:xfrm>
          <a:off x="4287700" y="4172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5" name="Google Shape;245;p37"/>
          <p:cNvCxnSpPr/>
          <p:nvPr/>
        </p:nvCxnSpPr>
        <p:spPr>
          <a:xfrm>
            <a:off x="2417325" y="3102025"/>
            <a:ext cx="29949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7"/>
          <p:cNvCxnSpPr/>
          <p:nvPr/>
        </p:nvCxnSpPr>
        <p:spPr>
          <a:xfrm>
            <a:off x="1966550" y="3102025"/>
            <a:ext cx="29949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7"/>
          <p:cNvCxnSpPr/>
          <p:nvPr/>
        </p:nvCxnSpPr>
        <p:spPr>
          <a:xfrm>
            <a:off x="1432875" y="3102025"/>
            <a:ext cx="29949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7"/>
          <p:cNvCxnSpPr/>
          <p:nvPr/>
        </p:nvCxnSpPr>
        <p:spPr>
          <a:xfrm>
            <a:off x="5747825" y="3102025"/>
            <a:ext cx="270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7"/>
          <p:cNvCxnSpPr/>
          <p:nvPr/>
        </p:nvCxnSpPr>
        <p:spPr>
          <a:xfrm>
            <a:off x="6209100" y="3102025"/>
            <a:ext cx="270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7"/>
          <p:cNvCxnSpPr/>
          <p:nvPr/>
        </p:nvCxnSpPr>
        <p:spPr>
          <a:xfrm>
            <a:off x="6670375" y="3102025"/>
            <a:ext cx="27000" cy="10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7"/>
          <p:cNvSpPr txBox="1"/>
          <p:nvPr/>
        </p:nvSpPr>
        <p:spPr>
          <a:xfrm>
            <a:off x="671500" y="1809900"/>
            <a:ext cx="214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vi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Sinh sản: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graphicFrame>
        <p:nvGraphicFramePr>
          <p:cNvPr id="257" name="Google Shape;257;p38"/>
          <p:cNvGraphicFramePr/>
          <p:nvPr/>
        </p:nvGraphicFramePr>
        <p:xfrm>
          <a:off x="3369800" y="2669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Google Shape;258;p38"/>
          <p:cNvGraphicFramePr/>
          <p:nvPr/>
        </p:nvGraphicFramePr>
        <p:xfrm>
          <a:off x="3369800" y="4172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{24FCF87D-6D8F-457F-8902-34C2337E1FAF}</a:tableStyleId>
              </a:tblPr>
              <a:tblGrid>
                <a:gridCol w="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9" name="Google Shape;259;p38"/>
          <p:cNvSpPr txBox="1"/>
          <p:nvPr/>
        </p:nvSpPr>
        <p:spPr>
          <a:xfrm>
            <a:off x="671500" y="1809900"/>
            <a:ext cx="5895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vi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Đột biến : Thay đổi ngẫu nhiên 1 giá trị trong bộ gens.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vi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Tỉ lệ đột biến:  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5250925" y="3065300"/>
            <a:ext cx="0" cy="11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Vấn đề bão hòa của quần thể: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Sau nhiều thế hệ độ cải thiện lời giải sẽ ngày càng giảm =&gt;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             “điểm bão hòa” - khi trải qua thêm nhiều thế hệ nữa lời giải vẫn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           không được cải thiện.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5. Giải thuật GA ( Genetic Algorithm )</a:t>
            </a:r>
            <a:endParaRPr sz="2300"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Vấn đề bão hòa của quần thể: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vi" sz="1800"/>
              <a:t>Khắc phục: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Đặt một giá trị step lưu trữ lại số lượng các thế hệ liên tiếp </a:t>
            </a:r>
            <a:endParaRPr sz="18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mà giá trị hàm mục tiêu không thay đổi.</a:t>
            </a:r>
            <a:endParaRPr sz="1800"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/>
              <a:t>Khi step &gt;= 100 : Khởi tạo lại quần thể.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Solution: 1 danh sách chứa K danh sách con: biểu diễn 1 lời giải phân hoạch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Khởi tạo lời giải ngẫu nhiên: Với mỗi đỉnh i = 0,...,N-1, ta gán nó vào 1 tập con ngẫu nhiên: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Solution[Random(K)] = i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Giới thiệu bài toán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Cho đồ thị vô hướng G = (V,  E), |V| = N,  có trọng số với c(u, v) là trọng số của cạnh chứa 2 đỉnh (u, v). Cho trước K, alpha, phân hoạch tập V thành K tập con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Ràng buộc: Số lượng đỉnh chênh lệch giữa 2 tập con không vượt quá alpha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Mục tiêu: Tổng trọng số các cạnh có 2 đỉnh thuộc 2 tập con khác nhau là nhỏ nhất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Hàm mục tiêu: Objective = Cut_Weight + W * Violation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W là hằng số cho trước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Violation: Số lượng vi phạm = tổng số lượng vi phạm giữa 2 đồ thị con = ∑(max(d(i, j) - alpha, 0))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Chiến lược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Tạo 1 tabu_list gồm N phần tử chứa số lần lặp của mỗi đỉnh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Duyệt qua những đỉnh u mà tabu_list[u] = 0 và chuyển u qua các partition khác và tính toán hàm mục tiêu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Chọn cách chuyển u sao cho đạt giá trị hàm mục tiêu nhỏ nhất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Tính Cut_Weight trong mỗi lần di chuyển u từ partition i sang partition j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Tính Inner_Weight = Inner_Weight - ∑(c(v, u)) + ∑(c(z, u)), ∀ v ∊ partition i, z ∊ partition j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Cut_Weight = Total_Weight - Inner_Weight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670400" y="1750925"/>
            <a:ext cx="76887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Init: current_solution = init_random_solution()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Loop: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if current_solution &gt; best_solution: best_solution←current_solution, stable = 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elif stable &gt; stable_limit: current_solution←last_solution, stable=0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else stable++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700">
                <a:latin typeface="Arial"/>
                <a:ea typeface="Arial"/>
                <a:cs typeface="Arial"/>
                <a:sym typeface="Arial"/>
              </a:rPr>
              <a:t>if restart_freq: current_solution = init_random_solution(), delete tabu_list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Loop(cont):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move ←search_new_move()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current_solution ← current_solution.update(move)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update_tabu_list()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Giải thuật Tabu Search</a:t>
            </a:r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661000" y="1732125"/>
            <a:ext cx="76887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update_tabu_list()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tabu_list[i]--, ∀ i = 0,...,N-1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update tabu_list[select_vertex] = tbl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if new_objective &lt; current_objective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if  tbl &gt; TABU_MIN: tbl–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last_solution = new_solution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else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if tbl &lt; TABU_MAX: tbl++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Thử nghiệm</a:t>
            </a:r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1"/>
          </p:nvPr>
        </p:nvSpPr>
        <p:spPr>
          <a:xfrm>
            <a:off x="661000" y="1732125"/>
            <a:ext cx="76887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Dữ liệu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Gồm 3 loại dữ liệu: lớn, vừa, nhỏ với những số lượng đỉnh khác nhau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Lớn: 400, 200, 100 đỉnh. (k, alpha) = (6, 10), (6, 11)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Vừa: 90, 70, 50 đỉnh. (k, alpha) = (4, 5), (4, 6)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Nhỏ: 40, 20, 10 đỉnh. (k, alpha) = (3, 1), (2, 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vi" sz="1400">
                <a:latin typeface="Arial"/>
                <a:ea typeface="Arial"/>
                <a:cs typeface="Arial"/>
                <a:sym typeface="Arial"/>
              </a:rPr>
              <a:t>Cài đặt thời gian chạy : 10 phút đối với time out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727650" y="541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Thử nghiệm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0D9EF7-DC55-3645-A9AB-CFCCEE70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14" y="1241213"/>
            <a:ext cx="4932620" cy="390228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727650" y="541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Thử nghiệm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AD87B-DB91-584D-8505-F7A76911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4" y="1515473"/>
            <a:ext cx="5935436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Phân chia công việc</a:t>
            </a:r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Nguyễn Hoàng Phi ( 20190061 ) : tổng hợp kết quả so sánh, cài đặt và chạy thực nghiệm Tabusearch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Dương Duy Đông ( 20183497 ): chuẩn bị dữ liệu, mô hình hoá, cài đặt và chạy thực nghiệm IP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Quách Thế Trường (20194196 ): mô hình hoá, cài đặt và chạy thực nghiệm CP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Nguyễn Văn Cường (20194001): cài đặt và chạy thực nghiệm GA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Giới thiệu bài toán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79775" y="2088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478" y="1764400"/>
            <a:ext cx="4231071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11">
                <a:solidFill>
                  <a:srgbClr val="1A1A1A"/>
                </a:solidFill>
              </a:rPr>
              <a:t>2. Giải thuật nhánh cận.</a:t>
            </a:r>
            <a:endParaRPr sz="2611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Biểu diễn lời giải: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/>
              <a:t>P[i] – Partition chứa đỉnh i ( P[i] ∊ [0, K] với  i =  1….N ) .</a:t>
            </a:r>
            <a:endParaRPr sz="18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										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/>
              <a:t>      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11">
                <a:solidFill>
                  <a:srgbClr val="1A1A1A"/>
                </a:solidFill>
              </a:rPr>
              <a:t>2. Giải thuật nhánh cận.</a:t>
            </a:r>
            <a:endParaRPr sz="2611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90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vi" sz="1425">
                <a:latin typeface="Arial"/>
                <a:ea typeface="Arial"/>
                <a:cs typeface="Arial"/>
                <a:sym typeface="Arial"/>
              </a:rPr>
              <a:t> Thuật toán : 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vi" sz="1425"/>
              <a:t>             Try( idx, cutSize ):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vi" sz="1425"/>
              <a:t>                   if idx == n: solution()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vi" sz="1425"/>
              <a:t>                  else: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vi" sz="1425"/>
              <a:t>                           if ( pSize[i] &gt; pSizeMax) return;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vi" sz="1425"/>
              <a:t>                           if( cutSize + totalGain(i, k) &gt;= ans) return;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vi" sz="1425"/>
              <a:t>                          Try(idx + 1, cutSize + totalGain(i, k))</a:t>
            </a:r>
            <a:endParaRPr sz="14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2. Giải thuật nhánh cận.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Cận: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/>
              <a:t>pSize[i] &lt;= pSizeMax, trong  đó</a:t>
            </a:r>
            <a:r>
              <a:rPr lang="vi" sz="1800"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pSize[i] : kích thước partition thứ i.</a:t>
            </a:r>
            <a:r>
              <a:rPr lang="vi" sz="1800"/>
              <a:t>	</a:t>
            </a:r>
            <a:endParaRPr sz="1800"/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vi" sz="1800"/>
              <a:t>pSizeMax = (n + K * alpha - alpha)/ K : kích thước tối đa của mỗi đỉnh để đảm bảo chênh lệch kích thước giữa các partition không  vượt quá alpha.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2. Giải thuật nhánh cận.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Cận: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vi" sz="1800"/>
              <a:t>cutSize + totalGain(i, k) &lt;= ans, trong đó</a:t>
            </a:r>
            <a:r>
              <a:rPr lang="vi" sz="1800"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cutSize[i] :Giá trị hiện tại của hàm mục tiêu.</a:t>
            </a:r>
            <a:r>
              <a:rPr lang="vi" sz="1800"/>
              <a:t>	</a:t>
            </a:r>
            <a:endParaRPr sz="1800"/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vi" sz="1800"/>
              <a:t>totalGain(i, k) : Giá trị thay đổi của cutSize khi xếp đỉnh i vào partition thứ k.</a:t>
            </a:r>
            <a:endParaRPr sz="1800"/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vi" sz="1800"/>
              <a:t>ans : Giá trị tốt nhất của hàm mục tiêu được ghi nhận.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1A1A1A"/>
                </a:solidFill>
              </a:rPr>
              <a:t>2. Giải thuật nhánh cận.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7650" y="1787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Cận: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vi" sz="1600"/>
              <a:t>Chạy thuật toán tham lam khởi tạo giá trị cận trên ban đầu</a:t>
            </a:r>
            <a:r>
              <a:rPr lang="vi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828800" lvl="2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vi" sz="1600">
                <a:latin typeface="Arial"/>
                <a:ea typeface="Arial"/>
                <a:cs typeface="Arial"/>
                <a:sym typeface="Arial"/>
              </a:rPr>
              <a:t>Khởi tạo mỗi 1 partition sẽ nhận ngẫu nhiên 1 đỉnh gọi là seed.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828800" lvl="2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vi" sz="1600">
                <a:latin typeface="Arial"/>
                <a:ea typeface="Arial"/>
                <a:cs typeface="Arial"/>
                <a:sym typeface="Arial"/>
              </a:rPr>
              <a:t>Sau đó xếp lần lượt các đỉnh còn lại vào partition theo vòng tròn.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Microsoft Macintosh PowerPoint</Application>
  <PresentationFormat>On-screen Show (16:9)</PresentationFormat>
  <Paragraphs>211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Raleway</vt:lpstr>
      <vt:lpstr>Lato</vt:lpstr>
      <vt:lpstr>Arial</vt:lpstr>
      <vt:lpstr>Streamline</vt:lpstr>
      <vt:lpstr>Project: K Graph Partitioning</vt:lpstr>
      <vt:lpstr>Nội dung</vt:lpstr>
      <vt:lpstr>Giới thiệu bài toán</vt:lpstr>
      <vt:lpstr>Giới thiệu bài toán</vt:lpstr>
      <vt:lpstr>2. Giải thuật nhánh cận.</vt:lpstr>
      <vt:lpstr>2. Giải thuật nhánh cận.</vt:lpstr>
      <vt:lpstr>2. Giải thuật nhánh cận.</vt:lpstr>
      <vt:lpstr>2. Giải thuật nhánh cận.</vt:lpstr>
      <vt:lpstr>2. Giải thuật nhánh cận.</vt:lpstr>
      <vt:lpstr>2. Giải thuật nhánh cận.</vt:lpstr>
      <vt:lpstr>3. Giải thuật Integer Programming</vt:lpstr>
      <vt:lpstr>3. Giải thuật Integer Programming</vt:lpstr>
      <vt:lpstr>3. Giải thuật Integer Programming</vt:lpstr>
      <vt:lpstr>4. Giải thuật Constraint Programming</vt:lpstr>
      <vt:lpstr>4. Giải thuật Constraint Programming </vt:lpstr>
      <vt:lpstr>4. Giải thuật Constraint Programming </vt:lpstr>
      <vt:lpstr>5. Giải thuật GA ( Genetic Algorithm )</vt:lpstr>
      <vt:lpstr>PowerPoint Presentation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5. Giải thuật GA ( Genetic Algorithm )</vt:lpstr>
      <vt:lpstr>6. Giải thuật Tabu Search</vt:lpstr>
      <vt:lpstr>6. Giải thuật Tabu Search</vt:lpstr>
      <vt:lpstr>6. Giải thuật Tabu Search</vt:lpstr>
      <vt:lpstr>6. Giải thuật Tabu Search</vt:lpstr>
      <vt:lpstr>6. Giải thuật Tabu Search</vt:lpstr>
      <vt:lpstr>6. Giải thuật Tabu Search</vt:lpstr>
      <vt:lpstr>6. Giải thuật Tabu Search</vt:lpstr>
      <vt:lpstr>7. Thử nghiệm</vt:lpstr>
      <vt:lpstr>7. Thử nghiệm</vt:lpstr>
      <vt:lpstr>7. Thử nghiệm</vt:lpstr>
      <vt:lpstr>Phân chia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K Graph Partitioning</dc:title>
  <cp:lastModifiedBy>DUONG DUY DONG 20183497</cp:lastModifiedBy>
  <cp:revision>2</cp:revision>
  <dcterms:modified xsi:type="dcterms:W3CDTF">2022-07-31T11:09:07Z</dcterms:modified>
</cp:coreProperties>
</file>