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6858000" cy="9144000"/>
  <p:embeddedFontLst>
    <p:embeddedFont>
      <p:font typeface="Quattrocento Sans"/>
      <p:regular r:id="rId32"/>
      <p:bold r:id="rId33"/>
      <p:italic r:id="rId34"/>
      <p:boldItalic r:id="rId35"/>
    </p:embeddedFont>
    <p:embeddedFont>
      <p:font typeface="Questrial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7" roundtripDataSignature="AMtx7mgCltZNhvw6E94ZlDN9ZG3XdwKv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51B875-0733-4428-A8ED-15B09592E4A1}">
  <a:tblStyle styleId="{5251B875-0733-4428-A8ED-15B09592E4A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3AD888A-A8E1-430E-B829-B14B388B984C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75493284-5754-473A-B246-2FD0711496F0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4BA06617-A8F3-4A3F-8727-90A533510C1D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E3EE0B91-324D-4429-BA02-AB3B787A198E}" styleName="Table_4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FB99617B-3661-4A3E-AE68-31E35828EF26}" styleName="Table_5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QuattrocentoSans-bold.fntdata"/><Relationship Id="rId10" Type="http://schemas.openxmlformats.org/officeDocument/2006/relationships/slide" Target="slides/slide5.xml"/><Relationship Id="rId32" Type="http://schemas.openxmlformats.org/officeDocument/2006/relationships/font" Target="fonts/QuattrocentoSans-regular.fntdata"/><Relationship Id="rId13" Type="http://schemas.openxmlformats.org/officeDocument/2006/relationships/slide" Target="slides/slide8.xml"/><Relationship Id="rId35" Type="http://schemas.openxmlformats.org/officeDocument/2006/relationships/font" Target="fonts/QuattrocentoSans-boldItalic.fntdata"/><Relationship Id="rId12" Type="http://schemas.openxmlformats.org/officeDocument/2006/relationships/slide" Target="slides/slide7.xml"/><Relationship Id="rId34" Type="http://schemas.openxmlformats.org/officeDocument/2006/relationships/font" Target="fonts/QuattrocentoSans-italic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Questrial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3cbea7af65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13cbea7af6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cbea7af65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13cbea7af6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cbea7af65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13cbea7af6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3cbea7af65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13cbea7af6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3cbea7af65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13cbea7af6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0" name="Google Shape;31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8" name="Google Shape;31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c8b6daf1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g13c8b6daf17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cd00ae5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g13cd00ae52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bebc89a4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g13bebc89a40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mes New Roman"/>
              <a:buNone/>
              <a:defRPr sz="6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/>
          <p:nvPr>
            <p:ph idx="10" type="dt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2"/>
          <p:cNvSpPr txBox="1"/>
          <p:nvPr>
            <p:ph idx="11" type="ftr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2" type="sldNum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3"/>
          <p:cNvSpPr txBox="1"/>
          <p:nvPr>
            <p:ph idx="10" type="dt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3"/>
          <p:cNvSpPr txBox="1"/>
          <p:nvPr>
            <p:ph idx="11" type="ftr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2" type="sldNum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" type="body"/>
          </p:nvPr>
        </p:nvSpPr>
        <p:spPr>
          <a:xfrm>
            <a:off x="3887391" y="457200"/>
            <a:ext cx="4629150" cy="540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4" name="Google Shape;74;p24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/>
          <p:nvPr>
            <p:ph idx="2" type="pic"/>
          </p:nvPr>
        </p:nvSpPr>
        <p:spPr>
          <a:xfrm>
            <a:off x="3887391" y="457200"/>
            <a:ext cx="4629150" cy="5403851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25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25"/>
          <p:cNvSpPr txBox="1"/>
          <p:nvPr>
            <p:ph idx="10" type="dt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1" type="ftr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5"/>
          <p:cNvSpPr txBox="1"/>
          <p:nvPr>
            <p:ph idx="12" type="sldNum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6"/>
          <p:cNvSpPr txBox="1"/>
          <p:nvPr>
            <p:ph type="title"/>
          </p:nvPr>
        </p:nvSpPr>
        <p:spPr>
          <a:xfrm>
            <a:off x="628650" y="15557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6"/>
          <p:cNvSpPr txBox="1"/>
          <p:nvPr>
            <p:ph idx="1" type="body"/>
          </p:nvPr>
        </p:nvSpPr>
        <p:spPr>
          <a:xfrm rot="5400000">
            <a:off x="2341562" y="-87312"/>
            <a:ext cx="4460876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6"/>
          <p:cNvSpPr txBox="1"/>
          <p:nvPr>
            <p:ph idx="10" type="dt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6"/>
          <p:cNvSpPr txBox="1"/>
          <p:nvPr>
            <p:ph idx="11" type="ftr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6"/>
          <p:cNvSpPr txBox="1"/>
          <p:nvPr>
            <p:ph idx="12" type="sldNum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7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7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27"/>
          <p:cNvSpPr txBox="1"/>
          <p:nvPr>
            <p:ph idx="10" type="dt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7"/>
          <p:cNvSpPr txBox="1"/>
          <p:nvPr>
            <p:ph idx="11" type="ftr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7"/>
          <p:cNvSpPr txBox="1"/>
          <p:nvPr>
            <p:ph idx="12" type="sldNum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628650" y="146842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628650" y="1593851"/>
            <a:ext cx="7886700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6457950" y="614124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 txBox="1"/>
          <p:nvPr>
            <p:ph type="title"/>
          </p:nvPr>
        </p:nvSpPr>
        <p:spPr>
          <a:xfrm>
            <a:off x="623888" y="1223966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" type="body"/>
          </p:nvPr>
        </p:nvSpPr>
        <p:spPr>
          <a:xfrm>
            <a:off x="623888" y="43227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15"/>
          <p:cNvSpPr txBox="1"/>
          <p:nvPr>
            <p:ph idx="10" type="dt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1" type="ftr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628650" y="15557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628650" y="162877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2" type="body"/>
          </p:nvPr>
        </p:nvSpPr>
        <p:spPr>
          <a:xfrm>
            <a:off x="4629150" y="162877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0" type="dt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1" type="ftr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1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1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0" type="dt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1" type="ftr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type="title"/>
          </p:nvPr>
        </p:nvSpPr>
        <p:spPr>
          <a:xfrm>
            <a:off x="628650" y="15557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>
  <p:cSld name="2_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215900" y="1781176"/>
            <a:ext cx="2711450" cy="4244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400"/>
              <a:buFont typeface="Times New Roman"/>
              <a:buNone/>
              <a:defRPr>
                <a:solidFill>
                  <a:srgbClr val="F2F2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628650" y="15557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0" type="dt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1" type="ftr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2" type="sldNum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1"/>
          <p:cNvSpPr txBox="1"/>
          <p:nvPr>
            <p:ph idx="10" type="dt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1" type="ftr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2" type="sldNum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628650" y="15557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628650" y="1625600"/>
            <a:ext cx="7886700" cy="4460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17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idx="12" type="sldNum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628650" y="114606"/>
            <a:ext cx="7886700" cy="73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5. Mô hình Genetic Algorithm (GA)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628650" y="783772"/>
            <a:ext cx="7886700" cy="2164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1143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81081"/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GA tổng quan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21621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Là thuật toán tìm kiếm heuristic, nằm trong các thuật toán tiến hoá (evolutionary algorithm).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21621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GA mô phỏng quá trình tiến hoá của tự nhiên bằng cách lai ghép sản sinh ra các cá thể mới và chọn lọc các cá thể tốt nhất.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1621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1621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38996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21621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0"/>
          <p:cNvSpPr/>
          <p:nvPr/>
        </p:nvSpPr>
        <p:spPr>
          <a:xfrm>
            <a:off x="2015751" y="3429000"/>
            <a:ext cx="1558087" cy="676097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Đánh giá độ thích nghi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0"/>
          <p:cNvSpPr/>
          <p:nvPr/>
        </p:nvSpPr>
        <p:spPr>
          <a:xfrm>
            <a:off x="3200637" y="3429000"/>
            <a:ext cx="1558087" cy="676097"/>
          </a:xfrm>
          <a:prstGeom prst="chevron">
            <a:avLst>
              <a:gd fmla="val 50000" name="adj"/>
            </a:avLst>
          </a:prstGeom>
          <a:solidFill>
            <a:srgbClr val="5482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Sinh quần thể mới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0"/>
          <p:cNvSpPr/>
          <p:nvPr/>
        </p:nvSpPr>
        <p:spPr>
          <a:xfrm>
            <a:off x="4385278" y="3429000"/>
            <a:ext cx="1558087" cy="676097"/>
          </a:xfrm>
          <a:prstGeom prst="chevron">
            <a:avLst>
              <a:gd fmla="val 50000" name="adj"/>
            </a:avLst>
          </a:prstGeom>
          <a:solidFill>
            <a:srgbClr val="ED7D3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Chọn lọc cá thể tốt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0"/>
          <p:cNvSpPr/>
          <p:nvPr/>
        </p:nvSpPr>
        <p:spPr>
          <a:xfrm>
            <a:off x="838201" y="3429000"/>
            <a:ext cx="1558087" cy="676097"/>
          </a:xfrm>
          <a:prstGeom prst="chevron">
            <a:avLst>
              <a:gd fmla="val 50000" name="adj"/>
            </a:avLst>
          </a:prstGeom>
          <a:solidFill>
            <a:srgbClr val="E7E6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Khởi tạo quần thể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0"/>
          <p:cNvSpPr/>
          <p:nvPr/>
        </p:nvSpPr>
        <p:spPr>
          <a:xfrm>
            <a:off x="5563072" y="3429000"/>
            <a:ext cx="1558087" cy="676097"/>
          </a:xfrm>
          <a:prstGeom prst="chevron">
            <a:avLst>
              <a:gd fmla="val 50000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Kiểm tra điều kiện dừng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0"/>
          <p:cNvSpPr/>
          <p:nvPr/>
        </p:nvSpPr>
        <p:spPr>
          <a:xfrm>
            <a:off x="6747713" y="3429000"/>
            <a:ext cx="1558087" cy="676097"/>
          </a:xfrm>
          <a:prstGeom prst="chevron">
            <a:avLst>
              <a:gd fmla="val 50000" name="adj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Kết thúc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0"/>
          <p:cNvSpPr/>
          <p:nvPr/>
        </p:nvSpPr>
        <p:spPr>
          <a:xfrm rot="5400000">
            <a:off x="3708700" y="3039975"/>
            <a:ext cx="1338972" cy="3469218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0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628650" y="114606"/>
            <a:ext cx="7886700" cy="73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5.1. GA 1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628650" y="783771"/>
            <a:ext cx="7886700" cy="52931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 </a:t>
            </a:r>
            <a:endParaRPr/>
          </a:p>
        </p:txBody>
      </p:sp>
      <p:graphicFrame>
        <p:nvGraphicFramePr>
          <p:cNvPr id="189" name="Google Shape;189;p31"/>
          <p:cNvGraphicFramePr/>
          <p:nvPr/>
        </p:nvGraphicFramePr>
        <p:xfrm>
          <a:off x="2573866" y="32435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{75493284-5754-473A-B246-2FD0711496F0}</a:tableStyleId>
              </a:tblPr>
              <a:tblGrid>
                <a:gridCol w="462500"/>
                <a:gridCol w="462500"/>
                <a:gridCol w="462500"/>
                <a:gridCol w="462500"/>
                <a:gridCol w="462500"/>
                <a:gridCol w="462500"/>
                <a:gridCol w="462500"/>
                <a:gridCol w="4625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sp>
        <p:nvSpPr>
          <p:cNvPr id="190" name="Google Shape;190;p31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/>
          <p:nvPr>
            <p:ph type="title"/>
          </p:nvPr>
        </p:nvSpPr>
        <p:spPr>
          <a:xfrm>
            <a:off x="628650" y="114606"/>
            <a:ext cx="7886700" cy="73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5.1. GA 1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5"/>
          <p:cNvSpPr txBox="1"/>
          <p:nvPr>
            <p:ph idx="1" type="body"/>
          </p:nvPr>
        </p:nvSpPr>
        <p:spPr>
          <a:xfrm>
            <a:off x="628650" y="783771"/>
            <a:ext cx="6779683" cy="529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Giải mã cá thể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Duyệt từ trái sang phải, các phần tử có giá trị bằng nhau nằm trong cùng một kíp.</a:t>
            </a:r>
            <a:endParaRPr/>
          </a:p>
          <a:p>
            <a:pPr indent="0" lvl="0" marL="1143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Ví dụ: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Kíp 0: môn số 3, môn số 4.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Kíp 1: môn số 1, môn số 2, môn số 5.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Kíp 2: môn số 0, môn số 7.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Kíp 3: môn số 6.</a:t>
            </a:r>
            <a:endParaRPr/>
          </a:p>
          <a:p>
            <a:pPr indent="0" lvl="0" marL="1143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7" name="Google Shape;197;p5"/>
          <p:cNvGraphicFramePr/>
          <p:nvPr/>
        </p:nvGraphicFramePr>
        <p:xfrm>
          <a:off x="4881032" y="35145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{75493284-5754-473A-B246-2FD0711496F0}</a:tableStyleId>
              </a:tblPr>
              <a:tblGrid>
                <a:gridCol w="462500"/>
                <a:gridCol w="462500"/>
                <a:gridCol w="462500"/>
                <a:gridCol w="462500"/>
                <a:gridCol w="462500"/>
                <a:gridCol w="462500"/>
                <a:gridCol w="462500"/>
                <a:gridCol w="4625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sp>
        <p:nvSpPr>
          <p:cNvPr id="198" name="Google Shape;198;p5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"/>
          <p:cNvSpPr txBox="1"/>
          <p:nvPr>
            <p:ph type="title"/>
          </p:nvPr>
        </p:nvSpPr>
        <p:spPr>
          <a:xfrm>
            <a:off x="628650" y="114606"/>
            <a:ext cx="7886700" cy="73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5.1. GA 1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6"/>
          <p:cNvSpPr txBox="1"/>
          <p:nvPr/>
        </p:nvSpPr>
        <p:spPr>
          <a:xfrm>
            <a:off x="721956" y="963513"/>
            <a:ext cx="7691144" cy="248330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188" r="0" t="-171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05" name="Google Shape;205;p6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"/>
          <p:cNvSpPr txBox="1"/>
          <p:nvPr>
            <p:ph type="title"/>
          </p:nvPr>
        </p:nvSpPr>
        <p:spPr>
          <a:xfrm>
            <a:off x="628650" y="114606"/>
            <a:ext cx="7886700" cy="73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5.1. GA 1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7"/>
          <p:cNvSpPr txBox="1"/>
          <p:nvPr>
            <p:ph idx="1" type="body"/>
          </p:nvPr>
        </p:nvSpPr>
        <p:spPr>
          <a:xfrm>
            <a:off x="628650" y="783771"/>
            <a:ext cx="7886700" cy="1474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Lai ghép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Sử dụng lai ghép hai điểm cắt (two point crossover)</a:t>
            </a:r>
            <a:endParaRPr/>
          </a:p>
          <a:p>
            <a:pPr indent="0" lvl="0" marL="1143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2" name="Google Shape;212;p7"/>
          <p:cNvGraphicFramePr/>
          <p:nvPr/>
        </p:nvGraphicFramePr>
        <p:xfrm>
          <a:off x="744979" y="29931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{75493284-5754-473A-B246-2FD0711496F0}</a:tableStyleId>
              </a:tblPr>
              <a:tblGrid>
                <a:gridCol w="462500"/>
                <a:gridCol w="462500"/>
                <a:gridCol w="462500"/>
                <a:gridCol w="462500"/>
                <a:gridCol w="462500"/>
                <a:gridCol w="462500"/>
                <a:gridCol w="4625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3" name="Google Shape;213;p7"/>
          <p:cNvGraphicFramePr/>
          <p:nvPr/>
        </p:nvGraphicFramePr>
        <p:xfrm>
          <a:off x="744979" y="44423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{75493284-5754-473A-B246-2FD0711496F0}</a:tableStyleId>
              </a:tblPr>
              <a:tblGrid>
                <a:gridCol w="462500"/>
                <a:gridCol w="462500"/>
                <a:gridCol w="462500"/>
                <a:gridCol w="462500"/>
                <a:gridCol w="462500"/>
                <a:gridCol w="462500"/>
                <a:gridCol w="4625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4" name="Google Shape;214;p7"/>
          <p:cNvGraphicFramePr/>
          <p:nvPr/>
        </p:nvGraphicFramePr>
        <p:xfrm>
          <a:off x="5277906" y="29931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{75493284-5754-473A-B246-2FD0711496F0}</a:tableStyleId>
              </a:tblPr>
              <a:tblGrid>
                <a:gridCol w="462500"/>
                <a:gridCol w="462500"/>
                <a:gridCol w="462500"/>
                <a:gridCol w="462500"/>
                <a:gridCol w="462500"/>
                <a:gridCol w="462500"/>
                <a:gridCol w="4625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5" name="Google Shape;215;p7"/>
          <p:cNvGraphicFramePr/>
          <p:nvPr/>
        </p:nvGraphicFramePr>
        <p:xfrm>
          <a:off x="5277906" y="44423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{75493284-5754-473A-B246-2FD0711496F0}</a:tableStyleId>
              </a:tblPr>
              <a:tblGrid>
                <a:gridCol w="462500"/>
                <a:gridCol w="462500"/>
                <a:gridCol w="462500"/>
                <a:gridCol w="462500"/>
                <a:gridCol w="462500"/>
                <a:gridCol w="462500"/>
                <a:gridCol w="4625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sp>
        <p:nvSpPr>
          <p:cNvPr id="216" name="Google Shape;216;p7"/>
          <p:cNvSpPr/>
          <p:nvPr/>
        </p:nvSpPr>
        <p:spPr>
          <a:xfrm>
            <a:off x="4236098" y="3755571"/>
            <a:ext cx="877077" cy="27058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7"/>
          <p:cNvSpPr/>
          <p:nvPr/>
        </p:nvSpPr>
        <p:spPr>
          <a:xfrm>
            <a:off x="2071397" y="3598850"/>
            <a:ext cx="559836" cy="580342"/>
          </a:xfrm>
          <a:prstGeom prst="mathMultiply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7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"/>
          <p:cNvSpPr txBox="1"/>
          <p:nvPr>
            <p:ph type="title"/>
          </p:nvPr>
        </p:nvSpPr>
        <p:spPr>
          <a:xfrm>
            <a:off x="628650" y="114606"/>
            <a:ext cx="7886700" cy="73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5.1. GA 1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4" name="Google Shape;224;p8"/>
          <p:cNvGraphicFramePr/>
          <p:nvPr/>
        </p:nvGraphicFramePr>
        <p:xfrm>
          <a:off x="2953250" y="32018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{75493284-5754-473A-B246-2FD0711496F0}</a:tableStyleId>
              </a:tblPr>
              <a:tblGrid>
                <a:gridCol w="462500"/>
                <a:gridCol w="462500"/>
                <a:gridCol w="462500"/>
                <a:gridCol w="462500"/>
                <a:gridCol w="462500"/>
                <a:gridCol w="462500"/>
                <a:gridCol w="4625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5" name="Google Shape;225;p8"/>
          <p:cNvGraphicFramePr/>
          <p:nvPr/>
        </p:nvGraphicFramePr>
        <p:xfrm>
          <a:off x="2953250" y="51735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{75493284-5754-473A-B246-2FD0711496F0}</a:tableStyleId>
              </a:tblPr>
              <a:tblGrid>
                <a:gridCol w="462500"/>
                <a:gridCol w="462500"/>
                <a:gridCol w="462500"/>
                <a:gridCol w="462500"/>
                <a:gridCol w="462500"/>
                <a:gridCol w="462500"/>
                <a:gridCol w="4625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sp>
        <p:nvSpPr>
          <p:cNvPr id="226" name="Google Shape;226;p8"/>
          <p:cNvSpPr/>
          <p:nvPr/>
        </p:nvSpPr>
        <p:spPr>
          <a:xfrm rot="5400000">
            <a:off x="4133433" y="4240765"/>
            <a:ext cx="877077" cy="27058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8"/>
          <p:cNvSpPr txBox="1"/>
          <p:nvPr/>
        </p:nvSpPr>
        <p:spPr>
          <a:xfrm>
            <a:off x="721956" y="963513"/>
            <a:ext cx="5929828" cy="15994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541" r="0" t="-267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28" name="Google Shape;228;p8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"/>
          <p:cNvSpPr txBox="1"/>
          <p:nvPr>
            <p:ph type="title"/>
          </p:nvPr>
        </p:nvSpPr>
        <p:spPr>
          <a:xfrm>
            <a:off x="628650" y="114606"/>
            <a:ext cx="7886700" cy="73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5.1. GA 1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9"/>
          <p:cNvSpPr txBox="1"/>
          <p:nvPr>
            <p:ph idx="1" type="body"/>
          </p:nvPr>
        </p:nvSpPr>
        <p:spPr>
          <a:xfrm>
            <a:off x="628650" y="783771"/>
            <a:ext cx="7886700" cy="529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Chọn lọc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Chọn lọc thế hệ: sử dụng phương pháp chọn lọc các cá thể tốt nhất (elitism) (chọn ra các cá thể có độ thích nghi tốt nhất sinh tồn ở thế hệ tiếp theo).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9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628650" y="114606"/>
            <a:ext cx="7886700" cy="73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5.1. GA 1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3"/>
          <p:cNvSpPr txBox="1"/>
          <p:nvPr>
            <p:ph idx="1" type="body"/>
          </p:nvPr>
        </p:nvSpPr>
        <p:spPr>
          <a:xfrm>
            <a:off x="628650" y="783771"/>
            <a:ext cx="7886700" cy="529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Tham số cài đặt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2" name="Google Shape;242;p33"/>
          <p:cNvGraphicFramePr/>
          <p:nvPr/>
        </p:nvGraphicFramePr>
        <p:xfrm>
          <a:off x="933059" y="17602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{4BA06617-A8F3-4A3F-8727-90A533510C1D}</a:tableStyleId>
              </a:tblPr>
              <a:tblGrid>
                <a:gridCol w="1885250"/>
                <a:gridCol w="1315150"/>
                <a:gridCol w="1396125"/>
                <a:gridCol w="1272425"/>
                <a:gridCol w="1390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Dữ liệu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nb_inds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nb_generations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p_c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p_m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input_6_3_1</a:t>
                      </a:r>
                      <a:endParaRPr sz="1400" u="none" cap="none" strike="noStrike"/>
                    </a:p>
                  </a:txBody>
                  <a:tcPr marT="15250" marB="15250" marR="22850" marL="228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0.8</a:t>
                      </a:r>
                      <a:endParaRPr sz="1400" u="none" cap="none" strike="noStrike"/>
                    </a:p>
                  </a:txBody>
                  <a:tcPr marT="15250" marB="15250" marR="22850" marL="228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0.6</a:t>
                      </a:r>
                      <a:endParaRPr sz="1400" u="none" cap="none" strike="noStrike"/>
                    </a:p>
                  </a:txBody>
                  <a:tcPr marT="15250" marB="15250" marR="22850" marL="22850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input_10_2_4</a:t>
                      </a:r>
                      <a:endParaRPr sz="1400" u="none" cap="none" strike="noStrike"/>
                    </a:p>
                  </a:txBody>
                  <a:tcPr marT="15250" marB="15250" marR="22850" marL="228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0.8</a:t>
                      </a:r>
                      <a:endParaRPr sz="1400" u="none" cap="none" strike="noStrike"/>
                    </a:p>
                  </a:txBody>
                  <a:tcPr marT="15250" marB="15250" marR="22850" marL="228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0.6</a:t>
                      </a:r>
                      <a:endParaRPr sz="1400" u="none" cap="none" strike="noStrike"/>
                    </a:p>
                  </a:txBody>
                  <a:tcPr marT="15250" marB="15250" marR="22850" marL="22850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input_20_4_19</a:t>
                      </a:r>
                      <a:endParaRPr sz="1400" u="none" cap="none" strike="noStrike"/>
                    </a:p>
                  </a:txBody>
                  <a:tcPr marT="15250" marB="15250" marR="22850" marL="228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0.8</a:t>
                      </a:r>
                      <a:endParaRPr sz="1400" u="none" cap="none" strike="noStrike"/>
                    </a:p>
                  </a:txBody>
                  <a:tcPr marT="15250" marB="15250" marR="22850" marL="228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0.6</a:t>
                      </a:r>
                      <a:endParaRPr sz="1400" u="none" cap="none" strike="noStrike"/>
                    </a:p>
                  </a:txBody>
                  <a:tcPr marT="15250" marB="15250" marR="22850" marL="22850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input_50_10_122</a:t>
                      </a:r>
                      <a:endParaRPr sz="1400" u="none" cap="none" strike="noStrike"/>
                    </a:p>
                  </a:txBody>
                  <a:tcPr marT="15250" marB="15250" marR="22850" marL="228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1</a:t>
                      </a:r>
                      <a:r>
                        <a:rPr lang="en-US" sz="1400" u="none" cap="none" strike="noStrike"/>
                        <a:t>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0.8</a:t>
                      </a:r>
                      <a:endParaRPr sz="1400" u="none" cap="none" strike="noStrike"/>
                    </a:p>
                  </a:txBody>
                  <a:tcPr marT="15250" marB="15250" marR="22850" marL="228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0.6</a:t>
                      </a:r>
                      <a:endParaRPr sz="1400" u="none" cap="none" strike="noStrike"/>
                    </a:p>
                  </a:txBody>
                  <a:tcPr marT="15250" marB="15250" marR="22850" marL="22850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input_100_60_495</a:t>
                      </a:r>
                      <a:endParaRPr sz="1400" u="none" cap="none" strike="noStrike"/>
                    </a:p>
                  </a:txBody>
                  <a:tcPr marT="15250" marB="15250" marR="22850" marL="228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1</a:t>
                      </a:r>
                      <a:r>
                        <a:rPr lang="en-US" sz="1400" u="none" cap="none" strike="noStrike"/>
                        <a:t>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0.8</a:t>
                      </a:r>
                      <a:endParaRPr sz="1400" u="none" cap="none" strike="noStrike"/>
                    </a:p>
                  </a:txBody>
                  <a:tcPr marT="15250" marB="15250" marR="22850" marL="228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0.6</a:t>
                      </a:r>
                      <a:endParaRPr sz="1400" u="none" cap="none" strike="noStrike"/>
                    </a:p>
                  </a:txBody>
                  <a:tcPr marT="15250" marB="15250" marR="22850" marL="22850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input_200_100_1990 </a:t>
                      </a:r>
                      <a:endParaRPr sz="1400" u="none" cap="none" strike="noStrike"/>
                    </a:p>
                  </a:txBody>
                  <a:tcPr marT="15250" marB="15250" marR="22850" marL="228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1</a:t>
                      </a:r>
                      <a:r>
                        <a:rPr lang="en-US" sz="1400" u="none" cap="none" strike="noStrike"/>
                        <a:t>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0.8</a:t>
                      </a:r>
                      <a:endParaRPr sz="1400" u="none" cap="none" strike="noStrike"/>
                    </a:p>
                  </a:txBody>
                  <a:tcPr marT="15250" marB="15250" marR="22850" marL="228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0.6</a:t>
                      </a:r>
                      <a:endParaRPr sz="1400" u="none" cap="none" strike="noStrike"/>
                    </a:p>
                  </a:txBody>
                  <a:tcPr marT="15250" marB="15250" marR="22850" marL="22850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input_500_300_12475</a:t>
                      </a:r>
                      <a:endParaRPr sz="1400" u="none" cap="none" strike="noStrike"/>
                    </a:p>
                  </a:txBody>
                  <a:tcPr marT="15250" marB="15250" marR="22850" marL="228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1</a:t>
                      </a:r>
                      <a:r>
                        <a:rPr lang="en-US" sz="1400" u="none" cap="none" strike="noStrike"/>
                        <a:t>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12</a:t>
                      </a:r>
                      <a:r>
                        <a:rPr lang="en-US" sz="1400" u="none" cap="none" strike="noStrike"/>
                        <a:t>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0.8</a:t>
                      </a:r>
                      <a:endParaRPr sz="1400" u="none" cap="none" strike="noStrike"/>
                    </a:p>
                  </a:txBody>
                  <a:tcPr marT="15250" marB="15250" marR="22850" marL="228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0.6</a:t>
                      </a:r>
                      <a:endParaRPr sz="1400" u="none" cap="none" strike="noStrike"/>
                    </a:p>
                  </a:txBody>
                  <a:tcPr marT="15250" marB="15250" marR="22850" marL="22850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input_800_600_31960</a:t>
                      </a:r>
                      <a:endParaRPr sz="1400" u="none" cap="none" strike="noStrike"/>
                    </a:p>
                  </a:txBody>
                  <a:tcPr marT="15250" marB="15250" marR="22850" marL="228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1</a:t>
                      </a:r>
                      <a:r>
                        <a:rPr lang="en-US" sz="1400" u="none" cap="none" strike="noStrike"/>
                        <a:t>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12</a:t>
                      </a:r>
                      <a:r>
                        <a:rPr lang="en-US" sz="1400" u="none" cap="none" strike="noStrike"/>
                        <a:t>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0.8</a:t>
                      </a:r>
                      <a:endParaRPr sz="1400" u="none" cap="none" strike="noStrike"/>
                    </a:p>
                  </a:txBody>
                  <a:tcPr marT="15250" marB="15250" marR="22850" marL="228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0.6</a:t>
                      </a:r>
                      <a:endParaRPr sz="1400" u="none" cap="none" strike="noStrike"/>
                    </a:p>
                  </a:txBody>
                  <a:tcPr marT="15250" marB="15250" marR="22850" marL="22850" anchor="b"/>
                </a:tc>
              </a:tr>
            </a:tbl>
          </a:graphicData>
        </a:graphic>
      </p:graphicFrame>
      <p:sp>
        <p:nvSpPr>
          <p:cNvPr id="243" name="Google Shape;243;p33"/>
          <p:cNvSpPr txBox="1"/>
          <p:nvPr/>
        </p:nvSpPr>
        <p:spPr>
          <a:xfrm>
            <a:off x="1156995" y="5218033"/>
            <a:ext cx="6811347" cy="73866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7435" l="0" r="0" t="-165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3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1091" y="3334394"/>
            <a:ext cx="3840480" cy="25603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" name="Google Shape;250;p34"/>
          <p:cNvGrpSpPr/>
          <p:nvPr/>
        </p:nvGrpSpPr>
        <p:grpSpPr>
          <a:xfrm>
            <a:off x="628650" y="942053"/>
            <a:ext cx="8092438" cy="2560320"/>
            <a:chOff x="628650" y="1369054"/>
            <a:chExt cx="8092438" cy="2560320"/>
          </a:xfrm>
        </p:grpSpPr>
        <p:pic>
          <p:nvPicPr>
            <p:cNvPr id="251" name="Google Shape;251;p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80607" y="1369054"/>
              <a:ext cx="3840481" cy="2560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3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8650" y="1369054"/>
              <a:ext cx="3840481" cy="25603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3" name="Google Shape;253;p34"/>
          <p:cNvSpPr txBox="1"/>
          <p:nvPr>
            <p:ph type="title"/>
          </p:nvPr>
        </p:nvSpPr>
        <p:spPr>
          <a:xfrm>
            <a:off x="628650" y="114606"/>
            <a:ext cx="7886700" cy="73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5.1. GA 1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4"/>
          <p:cNvSpPr txBox="1"/>
          <p:nvPr>
            <p:ph idx="1" type="body"/>
          </p:nvPr>
        </p:nvSpPr>
        <p:spPr>
          <a:xfrm>
            <a:off x="628650" y="659731"/>
            <a:ext cx="7886700" cy="58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Thực nghiệm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4"/>
          <p:cNvSpPr txBox="1"/>
          <p:nvPr/>
        </p:nvSpPr>
        <p:spPr>
          <a:xfrm>
            <a:off x="1166326" y="5941395"/>
            <a:ext cx="68113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Đồ thị giá trị số kíp theo thế hệ ứng trên ba bộ input.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4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/>
          <p:nvPr>
            <p:ph type="title"/>
          </p:nvPr>
        </p:nvSpPr>
        <p:spPr>
          <a:xfrm>
            <a:off x="628650" y="114606"/>
            <a:ext cx="7886700" cy="73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5.2 GA 2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2"/>
          <p:cNvSpPr txBox="1"/>
          <p:nvPr>
            <p:ph idx="1" type="body"/>
          </p:nvPr>
        </p:nvSpPr>
        <p:spPr>
          <a:xfrm>
            <a:off x="628650" y="783771"/>
            <a:ext cx="7886700" cy="529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63" name="Google Shape;26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783775"/>
            <a:ext cx="7886699" cy="441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2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/>
        </p:nvSpPr>
        <p:spPr>
          <a:xfrm>
            <a:off x="248196" y="1931437"/>
            <a:ext cx="8606791" cy="1843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TỐI ƯU LẬP KẾ HOẠCH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Bảo vệ mini-project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Đề tài: Xếp lịch thi học kỳ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248196" y="3766732"/>
            <a:ext cx="6460500" cy="1446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Giáo viên hướng dẫn: TS. Bùi Quốc Trung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Sinh viên thực hiện: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8" name="Google Shape;108;p2"/>
          <p:cNvGraphicFramePr/>
          <p:nvPr/>
        </p:nvGraphicFramePr>
        <p:xfrm>
          <a:off x="372835" y="4858678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{5251B875-0733-4428-A8ED-15B09592E4A1}</a:tableStyleId>
              </a:tblPr>
              <a:tblGrid>
                <a:gridCol w="336300"/>
                <a:gridCol w="2202025"/>
                <a:gridCol w="1157375"/>
              </a:tblGrid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chemeClr val="lt1"/>
                          </a:solidFill>
                        </a:rPr>
                        <a:t>1.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chemeClr val="lt1"/>
                          </a:solidFill>
                        </a:rPr>
                        <a:t>Lê Huy Dương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chemeClr val="lt1"/>
                          </a:solidFill>
                        </a:rPr>
                        <a:t>20194032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chemeClr val="lt1"/>
                          </a:solidFill>
                        </a:rPr>
                        <a:t>2.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chemeClr val="lt1"/>
                          </a:solidFill>
                        </a:rPr>
                        <a:t>Phan Đức Anh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chemeClr val="lt1"/>
                          </a:solidFill>
                        </a:rPr>
                        <a:t>20193</a:t>
                      </a: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98</a:t>
                      </a:r>
                      <a:r>
                        <a:rPr lang="en-US" sz="20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chemeClr val="lt1"/>
                          </a:solidFill>
                        </a:rPr>
                        <a:t>3.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chemeClr val="lt1"/>
                          </a:solidFill>
                        </a:rPr>
                        <a:t>Ngô Hùng Mạnh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chemeClr val="lt1"/>
                          </a:solidFill>
                        </a:rPr>
                        <a:t>20194112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chemeClr val="lt1"/>
                          </a:solidFill>
                        </a:rPr>
                        <a:t>4.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chemeClr val="lt1"/>
                          </a:solidFill>
                        </a:rPr>
                        <a:t>Nguyễn Đỗ Tú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chemeClr val="lt1"/>
                          </a:solidFill>
                        </a:rPr>
                        <a:t>20194200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  <p:sp>
        <p:nvSpPr>
          <p:cNvPr id="109" name="Google Shape;109;p2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3cbea7af65_0_14"/>
          <p:cNvSpPr txBox="1"/>
          <p:nvPr>
            <p:ph type="title"/>
          </p:nvPr>
        </p:nvSpPr>
        <p:spPr>
          <a:xfrm>
            <a:off x="628650" y="146849"/>
            <a:ext cx="78867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5.2 GA 2</a:t>
            </a:r>
            <a:endParaRPr/>
          </a:p>
        </p:txBody>
      </p:sp>
      <p:sp>
        <p:nvSpPr>
          <p:cNvPr id="270" name="Google Shape;270;g13cbea7af65_0_14"/>
          <p:cNvSpPr txBox="1"/>
          <p:nvPr>
            <p:ph idx="1" type="body"/>
          </p:nvPr>
        </p:nvSpPr>
        <p:spPr>
          <a:xfrm>
            <a:off x="628650" y="851850"/>
            <a:ext cx="7886700" cy="52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71" name="Google Shape;271;g13cbea7af65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851850"/>
            <a:ext cx="7886700" cy="423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13cbea7af65_0_14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3cbea7af65_0_3"/>
          <p:cNvSpPr txBox="1"/>
          <p:nvPr>
            <p:ph type="title"/>
          </p:nvPr>
        </p:nvSpPr>
        <p:spPr>
          <a:xfrm>
            <a:off x="628650" y="146850"/>
            <a:ext cx="78867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5.2 GA 2</a:t>
            </a:r>
            <a:endParaRPr/>
          </a:p>
        </p:txBody>
      </p:sp>
      <p:sp>
        <p:nvSpPr>
          <p:cNvPr id="278" name="Google Shape;278;g13cbea7af65_0_3"/>
          <p:cNvSpPr txBox="1"/>
          <p:nvPr>
            <p:ph idx="1" type="body"/>
          </p:nvPr>
        </p:nvSpPr>
        <p:spPr>
          <a:xfrm>
            <a:off x="628650" y="996750"/>
            <a:ext cx="7886700" cy="50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Chọn lọc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Chọn lọc những cá thể có fitness tốt nhất để lai ghép và đột biến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13cbea7af65_0_3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3cbea7af65_0_21"/>
          <p:cNvSpPr txBox="1"/>
          <p:nvPr>
            <p:ph type="title"/>
          </p:nvPr>
        </p:nvSpPr>
        <p:spPr>
          <a:xfrm>
            <a:off x="628650" y="146847"/>
            <a:ext cx="78867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5.2 GA 2</a:t>
            </a:r>
            <a:endParaRPr/>
          </a:p>
        </p:txBody>
      </p:sp>
      <p:sp>
        <p:nvSpPr>
          <p:cNvPr id="285" name="Google Shape;285;g13cbea7af65_0_21"/>
          <p:cNvSpPr txBox="1"/>
          <p:nvPr>
            <p:ph idx="1" type="body"/>
          </p:nvPr>
        </p:nvSpPr>
        <p:spPr>
          <a:xfrm>
            <a:off x="628650" y="901650"/>
            <a:ext cx="7886700" cy="14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Lai ghép</a:t>
            </a:r>
            <a:endParaRPr b="1"/>
          </a:p>
          <a:p>
            <a:pPr indent="-317182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Lai ghép một điểm cắt (one point crossover)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286" name="Google Shape;286;g13cbea7af65_0_21"/>
          <p:cNvGraphicFramePr/>
          <p:nvPr/>
        </p:nvGraphicFramePr>
        <p:xfrm>
          <a:off x="744979" y="29931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{75493284-5754-473A-B246-2FD0711496F0}</a:tableStyleId>
              </a:tblPr>
              <a:tblGrid>
                <a:gridCol w="404700"/>
                <a:gridCol w="404700"/>
                <a:gridCol w="404700"/>
                <a:gridCol w="404700"/>
                <a:gridCol w="404700"/>
                <a:gridCol w="404700"/>
                <a:gridCol w="404700"/>
                <a:gridCol w="4047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 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  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4B08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7" name="Google Shape;287;g13cbea7af65_0_21"/>
          <p:cNvGraphicFramePr/>
          <p:nvPr/>
        </p:nvGraphicFramePr>
        <p:xfrm>
          <a:off x="744979" y="44423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{75493284-5754-473A-B246-2FD0711496F0}</a:tableStyleId>
              </a:tblPr>
              <a:tblGrid>
                <a:gridCol w="404700"/>
                <a:gridCol w="404700"/>
                <a:gridCol w="404700"/>
                <a:gridCol w="404700"/>
                <a:gridCol w="404700"/>
                <a:gridCol w="404700"/>
                <a:gridCol w="404700"/>
                <a:gridCol w="4047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4B08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8" name="Google Shape;288;g13cbea7af65_0_21"/>
          <p:cNvGraphicFramePr/>
          <p:nvPr/>
        </p:nvGraphicFramePr>
        <p:xfrm>
          <a:off x="5277906" y="29931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{75493284-5754-473A-B246-2FD0711496F0}</a:tableStyleId>
              </a:tblPr>
              <a:tblGrid>
                <a:gridCol w="404700"/>
                <a:gridCol w="404700"/>
                <a:gridCol w="404700"/>
                <a:gridCol w="404700"/>
                <a:gridCol w="404700"/>
                <a:gridCol w="404700"/>
                <a:gridCol w="404700"/>
                <a:gridCol w="4047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4B08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9" name="Google Shape;289;g13cbea7af65_0_21"/>
          <p:cNvGraphicFramePr/>
          <p:nvPr/>
        </p:nvGraphicFramePr>
        <p:xfrm>
          <a:off x="5277906" y="44423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{75493284-5754-473A-B246-2FD0711496F0}</a:tableStyleId>
              </a:tblPr>
              <a:tblGrid>
                <a:gridCol w="404700"/>
                <a:gridCol w="404700"/>
                <a:gridCol w="404700"/>
                <a:gridCol w="404700"/>
                <a:gridCol w="404700"/>
                <a:gridCol w="404700"/>
                <a:gridCol w="404700"/>
                <a:gridCol w="4047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4B081"/>
                    </a:solidFill>
                  </a:tcPr>
                </a:tc>
              </a:tr>
            </a:tbl>
          </a:graphicData>
        </a:graphic>
      </p:graphicFrame>
      <p:sp>
        <p:nvSpPr>
          <p:cNvPr id="290" name="Google Shape;290;g13cbea7af65_0_21"/>
          <p:cNvSpPr/>
          <p:nvPr/>
        </p:nvSpPr>
        <p:spPr>
          <a:xfrm>
            <a:off x="4236098" y="3755571"/>
            <a:ext cx="877200" cy="27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3cbea7af65_0_21"/>
          <p:cNvSpPr/>
          <p:nvPr/>
        </p:nvSpPr>
        <p:spPr>
          <a:xfrm>
            <a:off x="2071397" y="3598850"/>
            <a:ext cx="559800" cy="580200"/>
          </a:xfrm>
          <a:prstGeom prst="mathMultiply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13cbea7af65_0_21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3cbea7af65_0_32"/>
          <p:cNvSpPr txBox="1"/>
          <p:nvPr>
            <p:ph type="title"/>
          </p:nvPr>
        </p:nvSpPr>
        <p:spPr>
          <a:xfrm>
            <a:off x="628650" y="146847"/>
            <a:ext cx="78867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5.2 GA 2</a:t>
            </a:r>
            <a:endParaRPr/>
          </a:p>
        </p:txBody>
      </p:sp>
      <p:sp>
        <p:nvSpPr>
          <p:cNvPr id="298" name="Google Shape;298;g13cbea7af65_0_32"/>
          <p:cNvSpPr txBox="1"/>
          <p:nvPr>
            <p:ph idx="1" type="body"/>
          </p:nvPr>
        </p:nvSpPr>
        <p:spPr>
          <a:xfrm>
            <a:off x="628650" y="854650"/>
            <a:ext cx="7886700" cy="52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Đột biến</a:t>
            </a:r>
            <a:endParaRPr b="1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Mỗi cá thể lựa chọn 20% để đột biến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Đột biến bằng cách thay đổi giá trị của (kíp thi, phòng thi), không thay đổi môn thi trong từng exam</a:t>
            </a:r>
            <a:endParaRPr/>
          </a:p>
        </p:txBody>
      </p:sp>
      <p:sp>
        <p:nvSpPr>
          <p:cNvPr id="299" name="Google Shape;299;g13cbea7af65_0_32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3cbea7af65_0_37"/>
          <p:cNvSpPr txBox="1"/>
          <p:nvPr>
            <p:ph type="title"/>
          </p:nvPr>
        </p:nvSpPr>
        <p:spPr>
          <a:xfrm>
            <a:off x="628650" y="146846"/>
            <a:ext cx="7886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5.2 GA 2</a:t>
            </a:r>
            <a:endParaRPr/>
          </a:p>
        </p:txBody>
      </p:sp>
      <p:sp>
        <p:nvSpPr>
          <p:cNvPr id="305" name="Google Shape;305;g13cbea7af65_0_37"/>
          <p:cNvSpPr txBox="1"/>
          <p:nvPr>
            <p:ph idx="1" type="body"/>
          </p:nvPr>
        </p:nvSpPr>
        <p:spPr>
          <a:xfrm>
            <a:off x="628650" y="814050"/>
            <a:ext cx="7886700" cy="5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Tham số cài đặt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306" name="Google Shape;306;g13cbea7af65_0_37"/>
          <p:cNvGraphicFramePr/>
          <p:nvPr/>
        </p:nvGraphicFramePr>
        <p:xfrm>
          <a:off x="952500" y="18462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{E3EE0B91-324D-4429-BA02-AB3B787A198E}</a:tableStyleId>
              </a:tblPr>
              <a:tblGrid>
                <a:gridCol w="1678200"/>
                <a:gridCol w="1217400"/>
                <a:gridCol w="1447800"/>
                <a:gridCol w="1447800"/>
                <a:gridCol w="1447800"/>
              </a:tblGrid>
              <a:tr h="41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Dữ liệu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nb_inds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nb_generations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xs đột biến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xs lai ghép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  <a:tr h="46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input_6_3_1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DD4EA"/>
                    </a:solidFill>
                  </a:tcPr>
                </a:tc>
              </a:tr>
              <a:tr h="46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input_10_2_4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46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input_20_4_19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DD4EA"/>
                    </a:solidFill>
                  </a:tcPr>
                </a:tc>
              </a:tr>
              <a:tr h="46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input_50_10_122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1000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46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input_100_60_495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1000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DD4EA"/>
                    </a:solidFill>
                  </a:tcPr>
                </a:tc>
              </a:tr>
            </a:tbl>
          </a:graphicData>
        </a:graphic>
      </p:graphicFrame>
      <p:sp>
        <p:nvSpPr>
          <p:cNvPr id="307" name="Google Shape;307;g13cbea7af65_0_37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0"/>
          <p:cNvSpPr txBox="1"/>
          <p:nvPr>
            <p:ph type="title"/>
          </p:nvPr>
        </p:nvSpPr>
        <p:spPr>
          <a:xfrm>
            <a:off x="628650" y="114606"/>
            <a:ext cx="7886700" cy="73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6. Kết quả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0"/>
          <p:cNvSpPr txBox="1"/>
          <p:nvPr/>
        </p:nvSpPr>
        <p:spPr>
          <a:xfrm>
            <a:off x="389675" y="5299529"/>
            <a:ext cx="85689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Chú thích: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: thuật toán chạy quá lâu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0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15" name="Google Shape;315;p10"/>
          <p:cNvGraphicFramePr/>
          <p:nvPr/>
        </p:nvGraphicFramePr>
        <p:xfrm>
          <a:off x="287538" y="77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{FB99617B-3661-4A3E-AE68-31E35828EF26}</a:tableStyleId>
              </a:tblPr>
              <a:tblGrid>
                <a:gridCol w="2200675"/>
                <a:gridCol w="1073775"/>
                <a:gridCol w="1073775"/>
                <a:gridCol w="1031250"/>
                <a:gridCol w="1063150"/>
                <a:gridCol w="1063150"/>
                <a:gridCol w="1063150"/>
              </a:tblGrid>
              <a:tr h="302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INPUT_N_M_K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GA 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GA 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CP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LP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Nhánh cận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5247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input_6_3_1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Số kíp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No solution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524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Thời gian (s)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1,6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1,6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0,1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0,1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0,900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47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input_10_2_4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Số kíp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524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Thời gian (s)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1,7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2,4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0,1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0,1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172,262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47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input_20_4_19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Số kíp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524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Thời gian (s)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1,8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47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input_50_10_122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Số kíp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524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Thời gian (s)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47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input_100_60_495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Số kíp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524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Thời gian (s)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447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3600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47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input_200_100_1990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Số kíp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524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Thời gian (s)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440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47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input_500_300_12475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Số kíp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524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Thời gian (s)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1443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47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input_800_600_31960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Số kíp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524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Thời gian (s)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8813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1"/>
          <p:cNvSpPr txBox="1"/>
          <p:nvPr/>
        </p:nvSpPr>
        <p:spPr>
          <a:xfrm>
            <a:off x="432033" y="2290085"/>
            <a:ext cx="1958829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Thank you for</a:t>
            </a:r>
            <a:r>
              <a:rPr b="0" i="0" lang="en-US" sz="2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​ </a:t>
            </a:r>
            <a:r>
              <a:rPr b="1" i="0" lang="en-US" sz="2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your attentions</a:t>
            </a: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1" name="Google Shape;321;p11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type="title"/>
          </p:nvPr>
        </p:nvSpPr>
        <p:spPr>
          <a:xfrm>
            <a:off x="628650" y="114606"/>
            <a:ext cx="7886700" cy="73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Nội dung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 txBox="1"/>
          <p:nvPr>
            <p:ph idx="1" type="body"/>
          </p:nvPr>
        </p:nvSpPr>
        <p:spPr>
          <a:xfrm>
            <a:off x="628650" y="852566"/>
            <a:ext cx="7886700" cy="5174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Giới thiệu bài toán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Mô hình hoá nhánh cận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Mô hình hoá Linear Integer Programming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Mô hình hoá Constraint Programming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Mô hình Genetic Algorithm (GA)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Thực nghiệm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628650" y="114606"/>
            <a:ext cx="7886700" cy="73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1. Giới thiệu bài toán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628649" y="987751"/>
            <a:ext cx="8039489" cy="4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2000"/>
              <a:t>Có N môn 1,2,..., N cần được xếp lịch thi học kỳ.</a:t>
            </a:r>
            <a:endParaRPr sz="20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/>
              <a:t>Môn i có số lượng sinh viên đăng ký thi là d(i)</a:t>
            </a:r>
            <a:endParaRPr sz="20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/>
              <a:t>Giữa N môn thi có danh sách các cặp 2 môn (i,j) không thể xếp trùng kíp, ngày do có cùng sinh viên đăng ký thi</a:t>
            </a:r>
            <a:endParaRPr sz="20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/>
              <a:t>Có M phòng thi 1, 2,..., M, trong đó phòng j có số lượng chỗ ngồi là c(j)</a:t>
            </a:r>
            <a:endParaRPr sz="20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/>
              <a:t>Mỗi ngày được chia thành 4 kíp</a:t>
            </a:r>
            <a:endParaRPr sz="20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/>
              <a:t>Lập kế hoạch bố trí lịch thi và phòng cho các môn thi sao cho tổng số ngày diễn ra N môn thi là nhỏ nhất</a:t>
            </a:r>
            <a:endParaRPr sz="2000"/>
          </a:p>
        </p:txBody>
      </p:sp>
      <p:sp>
        <p:nvSpPr>
          <p:cNvPr id="123" name="Google Shape;123;p4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3c8b6daf17_0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864" y="914979"/>
            <a:ext cx="7962769" cy="502140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9" name="Google Shape;129;g13c8b6daf17_0_2"/>
          <p:cNvGraphicFramePr/>
          <p:nvPr/>
        </p:nvGraphicFramePr>
        <p:xfrm>
          <a:off x="280350" y="157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{93AD888A-A8E1-430E-B829-B14B388B984C}</a:tableStyleId>
              </a:tblPr>
              <a:tblGrid>
                <a:gridCol w="923925"/>
                <a:gridCol w="457200"/>
                <a:gridCol w="457200"/>
                <a:gridCol w="447675"/>
                <a:gridCol w="457200"/>
                <a:gridCol w="447675"/>
                <a:gridCol w="447675"/>
                <a:gridCol w="457200"/>
                <a:gridCol w="457200"/>
                <a:gridCol w="447675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1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/>
                        <a:t>Subject</a:t>
                      </a:r>
                      <a:endParaRPr b="1"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/>
                        <a:t>1</a:t>
                      </a:r>
                      <a:endParaRPr b="1"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/>
                        <a:t>2</a:t>
                      </a:r>
                      <a:endParaRPr b="1"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/>
                        <a:t>3</a:t>
                      </a:r>
                      <a:endParaRPr b="1"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/>
                        <a:t>4</a:t>
                      </a:r>
                      <a:endParaRPr b="1"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/>
                        <a:t>5</a:t>
                      </a:r>
                      <a:endParaRPr b="1"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/>
                        <a:t>6</a:t>
                      </a:r>
                      <a:endParaRPr b="1"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/>
                        <a:t>7</a:t>
                      </a:r>
                      <a:endParaRPr b="1"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/>
                        <a:t>8</a:t>
                      </a:r>
                      <a:endParaRPr b="1"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/>
                        <a:t>9</a:t>
                      </a:r>
                      <a:endParaRPr b="1"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/>
                        <a:t>10</a:t>
                      </a:r>
                      <a:endParaRPr b="1"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/>
                        <a:t>11</a:t>
                      </a:r>
                      <a:endParaRPr b="1"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/>
                        <a:t>12</a:t>
                      </a:r>
                      <a:endParaRPr b="1"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/>
                        <a:t>13</a:t>
                      </a:r>
                      <a:endParaRPr b="1"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/>
                        <a:t>14</a:t>
                      </a:r>
                      <a:endParaRPr b="1"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/>
                        <a:t>15</a:t>
                      </a:r>
                      <a:endParaRPr b="1"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/>
                        <a:t>16</a:t>
                      </a:r>
                      <a:endParaRPr b="1"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/>
                        <a:t>d[i]</a:t>
                      </a:r>
                      <a:endParaRPr b="1"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39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45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40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49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40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39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35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46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25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30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47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30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48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40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28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29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0" name="Google Shape;130;g13c8b6daf17_0_2"/>
          <p:cNvGraphicFramePr/>
          <p:nvPr/>
        </p:nvGraphicFramePr>
        <p:xfrm>
          <a:off x="280350" y="242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{93AD888A-A8E1-430E-B829-B14B388B984C}</a:tableStyleId>
              </a:tblPr>
              <a:tblGrid>
                <a:gridCol w="828675"/>
                <a:gridCol w="476250"/>
                <a:gridCol w="476250"/>
                <a:gridCol w="457200"/>
              </a:tblGrid>
              <a:tr h="31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/>
                        <a:t>Room</a:t>
                      </a:r>
                      <a:endParaRPr b="1"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/>
                        <a:t>1</a:t>
                      </a:r>
                      <a:endParaRPr b="1"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/>
                        <a:t>2</a:t>
                      </a:r>
                      <a:endParaRPr b="1"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/>
                        <a:t>3</a:t>
                      </a:r>
                      <a:endParaRPr b="1"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/>
                        <a:t>c[j]</a:t>
                      </a:r>
                      <a:endParaRPr b="1"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40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50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30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31" name="Google Shape;131;g13c8b6daf17_0_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0350" y="3287075"/>
            <a:ext cx="2943925" cy="5171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2" name="Google Shape;132;g13c8b6daf17_0_2"/>
          <p:cNvGraphicFramePr/>
          <p:nvPr/>
        </p:nvGraphicFramePr>
        <p:xfrm>
          <a:off x="280350" y="380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{93AD888A-A8E1-430E-B829-B14B388B984C}</a:tableStyleId>
              </a:tblPr>
              <a:tblGrid>
                <a:gridCol w="581025"/>
                <a:gridCol w="581025"/>
              </a:tblGrid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3" name="Google Shape;133;g13c8b6daf17_0_2"/>
          <p:cNvGraphicFramePr/>
          <p:nvPr/>
        </p:nvGraphicFramePr>
        <p:xfrm>
          <a:off x="1585275" y="380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{93AD888A-A8E1-430E-B829-B14B388B984C}</a:tableStyleId>
              </a:tblPr>
              <a:tblGrid>
                <a:gridCol w="561975"/>
                <a:gridCol w="609600"/>
              </a:tblGrid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34" name="Google Shape;134;g13c8b6daf17_0_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58350" y="2536075"/>
            <a:ext cx="2947872" cy="5171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g13c8b6daf17_0_2"/>
          <p:cNvGraphicFramePr/>
          <p:nvPr/>
        </p:nvGraphicFramePr>
        <p:xfrm>
          <a:off x="4376100" y="3159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{93AD888A-A8E1-430E-B829-B14B388B984C}</a:tableStyleId>
              </a:tblPr>
              <a:tblGrid>
                <a:gridCol w="1076325"/>
                <a:gridCol w="533400"/>
                <a:gridCol w="542925"/>
                <a:gridCol w="51435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/>
                        <a:t> Kíp / Room</a:t>
                      </a:r>
                      <a:endParaRPr b="1"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/>
                        <a:t>1</a:t>
                      </a:r>
                      <a:endParaRPr b="1"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/>
                        <a:t>2</a:t>
                      </a:r>
                      <a:endParaRPr b="1"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/>
                        <a:t>3</a:t>
                      </a:r>
                      <a:endParaRPr b="1"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/>
                        <a:t>1</a:t>
                      </a:r>
                      <a:endParaRPr b="1"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7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2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10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/>
                        <a:t>2</a:t>
                      </a:r>
                      <a:endParaRPr b="1"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5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4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9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/>
                        <a:t>3</a:t>
                      </a:r>
                      <a:endParaRPr b="1"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12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8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/>
                        <a:t>4</a:t>
                      </a:r>
                      <a:endParaRPr b="1"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3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13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16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/>
                        <a:t>5</a:t>
                      </a:r>
                      <a:endParaRPr b="1"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1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14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15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/>
                        <a:t>6</a:t>
                      </a:r>
                      <a:endParaRPr b="1"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6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/>
                        <a:t>11</a:t>
                      </a:r>
                      <a:endParaRPr sz="15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6" name="Google Shape;136;g13c8b6daf17_0_2"/>
          <p:cNvSpPr txBox="1"/>
          <p:nvPr>
            <p:ph type="title"/>
          </p:nvPr>
        </p:nvSpPr>
        <p:spPr>
          <a:xfrm>
            <a:off x="154875" y="176981"/>
            <a:ext cx="78867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1. Giới thiệu bài toán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13c8b6daf17_0_2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cd00ae522_0_0"/>
          <p:cNvSpPr txBox="1"/>
          <p:nvPr>
            <p:ph type="title"/>
          </p:nvPr>
        </p:nvSpPr>
        <p:spPr>
          <a:xfrm>
            <a:off x="154875" y="176975"/>
            <a:ext cx="84783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1. Giới thiệu bài toán: </a:t>
            </a: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generating dataset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13cd00ae522_0_0"/>
          <p:cNvSpPr txBox="1"/>
          <p:nvPr>
            <p:ph idx="12" type="sldNum"/>
          </p:nvPr>
        </p:nvSpPr>
        <p:spPr>
          <a:xfrm>
            <a:off x="7372350" y="6413501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g13cd00ae522_0_0"/>
          <p:cNvSpPr txBox="1"/>
          <p:nvPr/>
        </p:nvSpPr>
        <p:spPr>
          <a:xfrm>
            <a:off x="676875" y="1085525"/>
            <a:ext cx="7637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Các dataset được sinh hoàn toàn ngẫu nhiên, với các phòng thi có số lượng ghế ngồi từ 50-200 chỗ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g13cd00ae522_0_0"/>
          <p:cNvSpPr txBox="1"/>
          <p:nvPr/>
        </p:nvSpPr>
        <p:spPr>
          <a:xfrm>
            <a:off x="676875" y="1991400"/>
            <a:ext cx="7637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Các phòng thi sẽ được generate ra trước. Các môn thi được đảm bảo luôn đủ chỗ ngồi trong một kíp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g13cd00ae522_0_0"/>
          <p:cNvSpPr txBox="1"/>
          <p:nvPr/>
        </p:nvSpPr>
        <p:spPr>
          <a:xfrm>
            <a:off x="676875" y="3013350"/>
            <a:ext cx="7637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 Tỉ lệ cặp môn conflict với nhau là 0.1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g13cd00ae522_0_0"/>
          <p:cNvSpPr txBox="1"/>
          <p:nvPr/>
        </p:nvSpPr>
        <p:spPr>
          <a:xfrm>
            <a:off x="676875" y="3899125"/>
            <a:ext cx="7637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(n, m) : (6, 3), (10, 2), (20, 4), (50, 10), (100, 60), (200, 100), (500, 300), (800, 600)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628650" y="114606"/>
            <a:ext cx="7886700" cy="73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2. Mô hình hoá nhánh cận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628650" y="687150"/>
            <a:ext cx="7886700" cy="54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2000"/>
              <a:t>Biến:</a:t>
            </a:r>
            <a:endParaRPr b="1" sz="2000"/>
          </a:p>
          <a:p>
            <a:pPr indent="-38100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US" sz="2000"/>
              <a:t>Khởi tạo thêm:</a:t>
            </a:r>
            <a:endParaRPr sz="2000"/>
          </a:p>
          <a:p>
            <a:pPr indent="-38100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en-US" sz="2000"/>
              <a:t>k: số lượng kíp cần tối ưu</a:t>
            </a:r>
            <a:endParaRPr sz="2000"/>
          </a:p>
          <a:p>
            <a:pPr indent="-38100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en-US" sz="2000"/>
              <a:t>p: p[môn] = kíp</a:t>
            </a:r>
            <a:endParaRPr sz="2000"/>
          </a:p>
          <a:p>
            <a:pPr indent="-38100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en-US" sz="2000"/>
              <a:t>m: m[kíp][phòng] = môn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2000"/>
              <a:t>Mô hình:</a:t>
            </a:r>
            <a:endParaRPr b="1" sz="2000"/>
          </a:p>
          <a:p>
            <a:pPr indent="-381000" lvl="0" marL="9144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US" sz="2000"/>
              <a:t>Hàm TRY(u, kip) với u là số lượng môn học đã sắp xếp, kip là số kíp hiện tại.</a:t>
            </a:r>
            <a:endParaRPr sz="2000"/>
          </a:p>
          <a:p>
            <a:pPr indent="-381000" lvl="0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000"/>
              <a:t>Điều kiện dừng: </a:t>
            </a:r>
            <a:endParaRPr sz="2000"/>
          </a:p>
          <a:p>
            <a:pPr indent="-38100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en-US" sz="2000"/>
              <a:t>số kíp </a:t>
            </a:r>
            <a:r>
              <a:rPr i="1" lang="en-US" sz="2000"/>
              <a:t>kip</a:t>
            </a:r>
            <a:r>
              <a:rPr lang="en-US" sz="2000"/>
              <a:t> lớn hơn giá trị tối ưu k hiện tại</a:t>
            </a:r>
            <a:endParaRPr sz="2000"/>
          </a:p>
          <a:p>
            <a:pPr indent="-38100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en-US" sz="2000"/>
              <a:t>các môn học đã được sắp xếp hết</a:t>
            </a:r>
            <a:endParaRPr sz="2000"/>
          </a:p>
          <a:p>
            <a:pPr indent="-381000" lvl="0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000"/>
              <a:t>Thêm hàm kiểm tra check(u, kip): kiểm tra liệu có thể xếp môn </a:t>
            </a:r>
            <a:r>
              <a:rPr i="1" lang="en-US" sz="2000"/>
              <a:t>u</a:t>
            </a:r>
            <a:r>
              <a:rPr lang="en-US" sz="2000"/>
              <a:t> vào kíp </a:t>
            </a:r>
            <a:r>
              <a:rPr i="1" lang="en-US" sz="2000"/>
              <a:t>kip </a:t>
            </a:r>
            <a:r>
              <a:rPr lang="en-US" sz="2000"/>
              <a:t>được không.</a:t>
            </a:r>
            <a:endParaRPr sz="2000"/>
          </a:p>
          <a:p>
            <a:pPr indent="-381000" lvl="0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000"/>
              <a:t>Thực hiện quay lui với việc sắp xếp các môn vào từng phòng trong kíp </a:t>
            </a:r>
            <a:r>
              <a:rPr i="1" lang="en-US" sz="2000"/>
              <a:t>kip.</a:t>
            </a:r>
            <a:endParaRPr sz="2000"/>
          </a:p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628650" y="114606"/>
            <a:ext cx="7886700" cy="73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3. Mô hình Linear Integer Programming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0725" y="566475"/>
            <a:ext cx="5975575" cy="512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9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bebc89a40_0_26"/>
          <p:cNvSpPr txBox="1"/>
          <p:nvPr>
            <p:ph type="title"/>
          </p:nvPr>
        </p:nvSpPr>
        <p:spPr>
          <a:xfrm>
            <a:off x="628650" y="114606"/>
            <a:ext cx="78867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4. Mô hình Constraint Programming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g13bebc89a40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7875" y="790962"/>
            <a:ext cx="6851726" cy="527607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13bebc89a40_0_26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2020-04-20T02:25:53Z</dcterms:created>
  <dc:creator>Pham Long Long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0x010100D345D10BB30FF24E9B27D17B2A30AB4D</vt:lpwstr>
  </property>
</Properties>
</file>