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263" r:id="rId4"/>
    <p:sldId id="258" r:id="rId5"/>
    <p:sldId id="270" r:id="rId6"/>
    <p:sldId id="271" r:id="rId7"/>
    <p:sldId id="264" r:id="rId8"/>
    <p:sldId id="272" r:id="rId9"/>
    <p:sldId id="265" r:id="rId10"/>
    <p:sldId id="275" r:id="rId11"/>
    <p:sldId id="276" r:id="rId12"/>
    <p:sldId id="266" r:id="rId13"/>
    <p:sldId id="277" r:id="rId14"/>
    <p:sldId id="267" r:id="rId15"/>
    <p:sldId id="273" r:id="rId16"/>
    <p:sldId id="274"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6" autoAdjust="0"/>
    <p:restoredTop sz="94660"/>
  </p:normalViewPr>
  <p:slideViewPr>
    <p:cSldViewPr snapToGrid="0">
      <p:cViewPr varScale="1">
        <p:scale>
          <a:sx n="109" d="100"/>
          <a:sy n="109" d="100"/>
        </p:scale>
        <p:origin x="184" y="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Engineering Project</a:t>
            </a:r>
            <a:br>
              <a:rPr lang="en-US" dirty="0"/>
            </a:br>
            <a:r>
              <a:rPr lang="en-US" dirty="0"/>
              <a:t>Used Book Sharing System</a:t>
            </a:r>
            <a:endParaRPr lang="en-US" dirty="0"/>
          </a:p>
        </p:txBody>
      </p:sp>
      <p:sp>
        <p:nvSpPr>
          <p:cNvPr id="3" name="Subtitle 2"/>
          <p:cNvSpPr>
            <a:spLocks noGrp="1"/>
          </p:cNvSpPr>
          <p:nvPr>
            <p:ph type="subTitle" idx="1"/>
          </p:nvPr>
        </p:nvSpPr>
        <p:spPr>
          <a:xfrm>
            <a:off x="1524635" y="3602038"/>
            <a:ext cx="9144000" cy="1655762"/>
          </a:xfrm>
        </p:spPr>
        <p:txBody>
          <a:bodyPr/>
          <a:lstStyle/>
          <a:p>
            <a:r>
              <a:rPr lang="en-US"/>
              <a:t>Instructors: Nguyễn Minh Huy, Hồ Tuấn Thanh</a:t>
            </a:r>
            <a:endParaRPr lang="en-US"/>
          </a:p>
          <a:p>
            <a:r>
              <a:rPr lang="en-US"/>
              <a:t>Group 01 - 1753102 - 1735104 - 1753116</a:t>
            </a:r>
            <a:endParaRPr lang="en-US"/>
          </a:p>
        </p:txBody>
      </p:sp>
      <p:pic>
        <p:nvPicPr>
          <p:cNvPr id="5" name="Picture 4" descr="hcmusLogo"/>
          <p:cNvPicPr>
            <a:picLocks noChangeAspect="1"/>
          </p:cNvPicPr>
          <p:nvPr/>
        </p:nvPicPr>
        <p:blipFill>
          <a:blip r:embed="rId2"/>
          <a:stretch>
            <a:fillRect/>
          </a:stretch>
        </p:blipFill>
        <p:spPr>
          <a:xfrm>
            <a:off x="5264785" y="93345"/>
            <a:ext cx="1661795" cy="1454150"/>
          </a:xfrm>
          <a:prstGeom prst="rect">
            <a:avLst/>
          </a:prstGeom>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5451" y="271011"/>
            <a:ext cx="5905011" cy="1325563"/>
          </a:xfrm>
        </p:spPr>
        <p:txBody>
          <a:bodyPr>
            <a:normAutofit/>
          </a:bodyPr>
          <a:lstStyle/>
          <a:p>
            <a:r>
              <a:rPr lang="en-US" dirty="0">
                <a:sym typeface="+mn-ea"/>
              </a:rPr>
              <a:t>3. Software requirements</a:t>
            </a:r>
            <a:endParaRPr lang="en-US" dirty="0"/>
          </a:p>
        </p:txBody>
      </p:sp>
      <p:sp>
        <p:nvSpPr>
          <p:cNvPr id="3" name="Content Placeholder 2"/>
          <p:cNvSpPr>
            <a:spLocks noGrp="1"/>
          </p:cNvSpPr>
          <p:nvPr>
            <p:ph idx="1"/>
          </p:nvPr>
        </p:nvSpPr>
        <p:spPr>
          <a:xfrm>
            <a:off x="838200" y="1825625"/>
            <a:ext cx="10515600" cy="4351338"/>
          </a:xfrm>
        </p:spPr>
        <p:txBody>
          <a:bodyPr/>
          <a:lstStyle/>
          <a:p>
            <a:pPr marL="0" indent="0">
              <a:buNone/>
            </a:pPr>
            <a:endParaRPr lang="en-US" dirty="0"/>
          </a:p>
          <a:p>
            <a:pPr marL="0" indent="0">
              <a:buNone/>
            </a:pPr>
            <a:endParaRPr lang="en-US" dirty="0"/>
          </a:p>
        </p:txBody>
      </p:sp>
      <p:sp>
        <p:nvSpPr>
          <p:cNvPr id="4" name="TextBox 3"/>
          <p:cNvSpPr txBox="1"/>
          <p:nvPr/>
        </p:nvSpPr>
        <p:spPr>
          <a:xfrm>
            <a:off x="1029921" y="1358047"/>
            <a:ext cx="5287108" cy="477054"/>
          </a:xfrm>
          <a:prstGeom prst="rect">
            <a:avLst/>
          </a:prstGeom>
          <a:noFill/>
        </p:spPr>
        <p:txBody>
          <a:bodyPr wrap="square" rtlCol="0">
            <a:spAutoFit/>
          </a:bodyPr>
          <a:lstStyle/>
          <a:p>
            <a:r>
              <a:rPr lang="en-US" sz="2500" dirty="0"/>
              <a:t>3.2 Non-functional requirements</a:t>
            </a:r>
            <a:endParaRPr lang="en-US" sz="2500" dirty="0"/>
          </a:p>
        </p:txBody>
      </p:sp>
      <p:graphicFrame>
        <p:nvGraphicFramePr>
          <p:cNvPr id="5" name="Table 4"/>
          <p:cNvGraphicFramePr>
            <a:graphicFrameLocks noGrp="1"/>
          </p:cNvGraphicFramePr>
          <p:nvPr/>
        </p:nvGraphicFramePr>
        <p:xfrm>
          <a:off x="1199662" y="2127176"/>
          <a:ext cx="9398000" cy="3269813"/>
        </p:xfrm>
        <a:graphic>
          <a:graphicData uri="http://schemas.openxmlformats.org/drawingml/2006/table">
            <a:tbl>
              <a:tblPr firstRow="1" bandRow="1">
                <a:tableStyleId>{5C22544A-7EE6-4342-B048-85BDC9FD1C3A}</a:tableStyleId>
              </a:tblPr>
              <a:tblGrid>
                <a:gridCol w="4699000"/>
                <a:gridCol w="4699000"/>
              </a:tblGrid>
              <a:tr h="435173">
                <a:tc>
                  <a:txBody>
                    <a:bodyPr/>
                    <a:lstStyle/>
                    <a:p>
                      <a:pPr algn="ctr"/>
                      <a:r>
                        <a:rPr lang="en-US" dirty="0"/>
                        <a:t>Requirement</a:t>
                      </a:r>
                      <a:endParaRPr lang="en-US" dirty="0"/>
                    </a:p>
                  </a:txBody>
                  <a:tcPr/>
                </a:tc>
                <a:tc>
                  <a:txBody>
                    <a:bodyPr/>
                    <a:lstStyle/>
                    <a:p>
                      <a:endParaRPr lang="en-US" dirty="0"/>
                    </a:p>
                  </a:txBody>
                  <a:tcPr/>
                </a:tc>
              </a:tr>
              <a:tr h="59284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i="0" u="none" strike="noStrike" kern="1200" dirty="0">
                          <a:solidFill>
                            <a:schemeClr val="dk1"/>
                          </a:solidFill>
                          <a:effectLst/>
                          <a:latin typeface="+mn-lt"/>
                          <a:ea typeface="+mn-ea"/>
                          <a:cs typeface="+mn-cs"/>
                        </a:rPr>
                        <a:t>Book details</a:t>
                      </a:r>
                      <a:endParaRPr lang="en-US" sz="1800" b="0" i="0" u="none" strike="noStrike" kern="1200" dirty="0">
                        <a:solidFill>
                          <a:schemeClr val="dk1"/>
                        </a:solidFill>
                        <a:effectLst/>
                        <a:latin typeface="+mn-lt"/>
                        <a:ea typeface="+mn-ea"/>
                        <a:cs typeface="+mn-cs"/>
                      </a:endParaRPr>
                    </a:p>
                  </a:txBody>
                  <a:tcPr/>
                </a:tc>
                <a:tc>
                  <a:txBody>
                    <a:bodyPr/>
                    <a:lstStyle/>
                    <a:p>
                      <a:pPr rtl="0"/>
                      <a:r>
                        <a:rPr lang="en-US" sz="1800" b="0" i="0" u="none" strike="noStrike" kern="1200" dirty="0">
                          <a:solidFill>
                            <a:schemeClr val="dk1"/>
                          </a:solidFill>
                          <a:effectLst/>
                          <a:latin typeface="+mn-lt"/>
                          <a:ea typeface="+mn-ea"/>
                          <a:cs typeface="+mn-cs"/>
                        </a:rPr>
                        <a:t>Book details must be placed at the center of screen and easy to see at least images of  book and contact section.</a:t>
                      </a:r>
                      <a:endParaRPr lang="en-US" b="0" dirty="0">
                        <a:effectLst/>
                      </a:endParaRPr>
                    </a:p>
                  </a:txBody>
                  <a:tcPr/>
                </a:tc>
              </a:tr>
              <a:tr h="59284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i="0" u="none" strike="noStrike" kern="1200" dirty="0">
                          <a:solidFill>
                            <a:schemeClr val="dk1"/>
                          </a:solidFill>
                          <a:effectLst/>
                          <a:latin typeface="+mn-lt"/>
                          <a:ea typeface="+mn-ea"/>
                          <a:cs typeface="+mn-cs"/>
                        </a:rPr>
                        <a:t>Comment</a:t>
                      </a:r>
                      <a:endParaRPr lang="en-US" sz="1800" b="0" i="0" u="none" strike="noStrike" kern="1200" dirty="0">
                        <a:solidFill>
                          <a:schemeClr val="dk1"/>
                        </a:solidFill>
                        <a:effectLst/>
                        <a:latin typeface="+mn-lt"/>
                        <a:ea typeface="+mn-ea"/>
                        <a:cs typeface="+mn-cs"/>
                      </a:endParaRPr>
                    </a:p>
                  </a:txBody>
                  <a:tcPr/>
                </a:tc>
                <a:tc>
                  <a:txBody>
                    <a:bodyPr/>
                    <a:lstStyle/>
                    <a:p>
                      <a:r>
                        <a:rPr lang="en-US" sz="1800" b="0" i="0" u="none" strike="noStrike" kern="1200" dirty="0">
                          <a:solidFill>
                            <a:schemeClr val="dk1"/>
                          </a:solidFill>
                          <a:effectLst/>
                          <a:latin typeface="+mn-lt"/>
                          <a:ea typeface="+mn-ea"/>
                          <a:cs typeface="+mn-cs"/>
                        </a:rPr>
                        <a:t>Users’ comment is not longer than 200 characters.</a:t>
                      </a:r>
                      <a:endParaRPr lang="en-US" dirty="0"/>
                    </a:p>
                  </a:txBody>
                  <a:tcPr/>
                </a:tc>
              </a:tr>
              <a:tr h="592848">
                <a:tc>
                  <a:txBody>
                    <a:bodyPr/>
                    <a:lstStyle/>
                    <a:p>
                      <a:r>
                        <a:rPr lang="en-US" sz="1800" b="0" i="0" u="none" strike="noStrike" kern="1200" dirty="0">
                          <a:solidFill>
                            <a:schemeClr val="dk1"/>
                          </a:solidFill>
                          <a:effectLst/>
                          <a:latin typeface="+mn-lt"/>
                          <a:ea typeface="+mn-ea"/>
                          <a:cs typeface="+mn-cs"/>
                        </a:rPr>
                        <a:t>Rating</a:t>
                      </a:r>
                      <a:endParaRPr lang="en-US" dirty="0"/>
                    </a:p>
                  </a:txBody>
                  <a:tcPr/>
                </a:tc>
                <a:tc>
                  <a:txBody>
                    <a:bodyPr/>
                    <a:lstStyle/>
                    <a:p>
                      <a:pPr rtl="0"/>
                      <a:r>
                        <a:rPr lang="en-US" sz="1800" b="0" i="0" u="none" strike="noStrike" kern="1200" dirty="0">
                          <a:solidFill>
                            <a:schemeClr val="dk1"/>
                          </a:solidFill>
                          <a:effectLst/>
                          <a:latin typeface="+mn-lt"/>
                          <a:ea typeface="+mn-ea"/>
                          <a:cs typeface="+mn-cs"/>
                        </a:rPr>
                        <a:t>Rate method must be one step and  easy to complete such as clicking to number of stars.</a:t>
                      </a:r>
                      <a:endParaRPr lang="en-US" b="0" dirty="0">
                        <a:effectLst/>
                      </a:endParaRPr>
                    </a:p>
                  </a:txBody>
                  <a:tcPr/>
                </a:tc>
              </a:tr>
              <a:tr h="43517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i="0" u="none" strike="noStrike" kern="1200" dirty="0">
                          <a:solidFill>
                            <a:schemeClr val="dk1"/>
                          </a:solidFill>
                          <a:effectLst/>
                          <a:latin typeface="+mn-lt"/>
                          <a:ea typeface="+mn-ea"/>
                          <a:cs typeface="+mn-cs"/>
                        </a:rPr>
                        <a:t>Visit website</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i="0" u="none" strike="noStrike" kern="1200" dirty="0">
                          <a:solidFill>
                            <a:schemeClr val="dk1"/>
                          </a:solidFill>
                          <a:effectLst/>
                          <a:latin typeface="+mn-lt"/>
                          <a:ea typeface="+mn-ea"/>
                          <a:cs typeface="+mn-cs"/>
                        </a:rPr>
                        <a:t>Home page must have a clear visible theme and have to be easy to use.</a:t>
                      </a:r>
                      <a:endParaRPr lang="en-US" dirty="0"/>
                    </a:p>
                  </a:txBody>
                  <a:tcPr/>
                </a:tc>
              </a:tr>
            </a:tbl>
          </a:graphicData>
        </a:graphic>
      </p:graphicFrame>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4950" y="198804"/>
            <a:ext cx="10515600" cy="1325563"/>
          </a:xfrm>
        </p:spPr>
        <p:txBody>
          <a:bodyPr>
            <a:normAutofit/>
          </a:bodyPr>
          <a:lstStyle/>
          <a:p>
            <a:r>
              <a:rPr lang="en-US" dirty="0"/>
              <a:t>4. </a:t>
            </a:r>
            <a:r>
              <a:rPr lang="en-US" dirty="0">
                <a:sym typeface="+mn-ea"/>
              </a:rPr>
              <a:t>Analysis and design</a:t>
            </a:r>
            <a:endParaRPr lang="en-US" dirty="0"/>
          </a:p>
        </p:txBody>
      </p:sp>
      <p:sp>
        <p:nvSpPr>
          <p:cNvPr id="3" name="Content Placeholder 2"/>
          <p:cNvSpPr>
            <a:spLocks noGrp="1"/>
          </p:cNvSpPr>
          <p:nvPr>
            <p:ph idx="1"/>
          </p:nvPr>
        </p:nvSpPr>
        <p:spPr>
          <a:xfrm>
            <a:off x="-399623" y="1988273"/>
            <a:ext cx="12591623" cy="5560523"/>
          </a:xfrm>
        </p:spPr>
        <p:txBody>
          <a:bodyPr/>
          <a:lstStyle/>
          <a:p>
            <a:pPr marL="0" indent="0">
              <a:buNone/>
            </a:pPr>
            <a:endParaRPr lang="en-US" dirty="0"/>
          </a:p>
          <a:p>
            <a:pPr marL="0" indent="0">
              <a:buNone/>
            </a:pPr>
            <a:endParaRPr lang="en-US" dirty="0"/>
          </a:p>
        </p:txBody>
      </p:sp>
      <p:sp>
        <p:nvSpPr>
          <p:cNvPr id="4" name="TextBox 3"/>
          <p:cNvSpPr txBox="1"/>
          <p:nvPr/>
        </p:nvSpPr>
        <p:spPr>
          <a:xfrm>
            <a:off x="1029921" y="1109578"/>
            <a:ext cx="5287108" cy="477054"/>
          </a:xfrm>
          <a:prstGeom prst="rect">
            <a:avLst/>
          </a:prstGeom>
          <a:noFill/>
        </p:spPr>
        <p:txBody>
          <a:bodyPr wrap="square" rtlCol="0">
            <a:spAutoFit/>
          </a:bodyPr>
          <a:lstStyle/>
          <a:p>
            <a:r>
              <a:rPr lang="en-US" sz="2500" dirty="0"/>
              <a:t>4.1 Architecture</a:t>
            </a:r>
            <a:endParaRPr lang="en-US" sz="25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950" y="1524758"/>
            <a:ext cx="11064158" cy="508880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4950" y="198804"/>
            <a:ext cx="10515600" cy="1325563"/>
          </a:xfrm>
        </p:spPr>
        <p:txBody>
          <a:bodyPr>
            <a:normAutofit/>
          </a:bodyPr>
          <a:lstStyle/>
          <a:p>
            <a:r>
              <a:rPr lang="en-US" dirty="0"/>
              <a:t>4. </a:t>
            </a:r>
            <a:r>
              <a:rPr lang="en-US" dirty="0">
                <a:sym typeface="+mn-ea"/>
              </a:rPr>
              <a:t>Analysis and design</a:t>
            </a:r>
            <a:endParaRPr lang="en-US" dirty="0"/>
          </a:p>
        </p:txBody>
      </p:sp>
      <p:sp>
        <p:nvSpPr>
          <p:cNvPr id="3" name="Content Placeholder 2"/>
          <p:cNvSpPr>
            <a:spLocks noGrp="1"/>
          </p:cNvSpPr>
          <p:nvPr>
            <p:ph idx="1"/>
          </p:nvPr>
        </p:nvSpPr>
        <p:spPr>
          <a:xfrm>
            <a:off x="-399623" y="1988273"/>
            <a:ext cx="12591623" cy="5560523"/>
          </a:xfrm>
        </p:spPr>
        <p:txBody>
          <a:bodyPr/>
          <a:lstStyle/>
          <a:p>
            <a:pPr marL="0" indent="0">
              <a:buNone/>
            </a:pPr>
            <a:endParaRPr lang="en-US" dirty="0"/>
          </a:p>
          <a:p>
            <a:pPr marL="0" indent="0">
              <a:buNone/>
            </a:pPr>
            <a:endParaRPr lang="en-US" dirty="0"/>
          </a:p>
        </p:txBody>
      </p:sp>
      <p:sp>
        <p:nvSpPr>
          <p:cNvPr id="4" name="TextBox 3"/>
          <p:cNvSpPr txBox="1"/>
          <p:nvPr/>
        </p:nvSpPr>
        <p:spPr>
          <a:xfrm>
            <a:off x="1029921" y="1168194"/>
            <a:ext cx="5287108" cy="477054"/>
          </a:xfrm>
          <a:prstGeom prst="rect">
            <a:avLst/>
          </a:prstGeom>
          <a:noFill/>
        </p:spPr>
        <p:txBody>
          <a:bodyPr wrap="square" rtlCol="0">
            <a:spAutoFit/>
          </a:bodyPr>
          <a:lstStyle/>
          <a:p>
            <a:r>
              <a:rPr lang="en-US" sz="2500" dirty="0"/>
              <a:t>4.2 Technologies</a:t>
            </a:r>
            <a:endParaRPr lang="en-US" sz="2500" dirty="0"/>
          </a:p>
        </p:txBody>
      </p:sp>
      <p:graphicFrame>
        <p:nvGraphicFramePr>
          <p:cNvPr id="5" name="Table 4"/>
          <p:cNvGraphicFramePr>
            <a:graphicFrameLocks noGrp="1"/>
          </p:cNvGraphicFramePr>
          <p:nvPr/>
        </p:nvGraphicFramePr>
        <p:xfrm>
          <a:off x="1258276" y="1801814"/>
          <a:ext cx="9491786" cy="4165232"/>
        </p:xfrm>
        <a:graphic>
          <a:graphicData uri="http://schemas.openxmlformats.org/drawingml/2006/table">
            <a:tbl>
              <a:tblPr firstRow="1" bandRow="1">
                <a:tableStyleId>{5C22544A-7EE6-4342-B048-85BDC9FD1C3A}</a:tableStyleId>
              </a:tblPr>
              <a:tblGrid>
                <a:gridCol w="4745893"/>
                <a:gridCol w="4745893"/>
              </a:tblGrid>
              <a:tr h="520654">
                <a:tc>
                  <a:txBody>
                    <a:bodyPr/>
                    <a:lstStyle/>
                    <a:p>
                      <a:pPr algn="ctr"/>
                      <a:r>
                        <a:rPr lang="en-US" dirty="0"/>
                        <a:t>Technology</a:t>
                      </a:r>
                      <a:endParaRPr lang="en-US" dirty="0"/>
                    </a:p>
                  </a:txBody>
                  <a:tcPr/>
                </a:tc>
                <a:tc>
                  <a:txBody>
                    <a:bodyPr/>
                    <a:lstStyle/>
                    <a:p>
                      <a:pPr algn="ctr"/>
                      <a:r>
                        <a:rPr lang="en-US" dirty="0"/>
                        <a:t>Use</a:t>
                      </a:r>
                      <a:endParaRPr lang="en-US" dirty="0"/>
                    </a:p>
                  </a:txBody>
                  <a:tcPr/>
                </a:tc>
              </a:tr>
              <a:tr h="520654">
                <a:tc>
                  <a:txBody>
                    <a:bodyPr/>
                    <a:lstStyle/>
                    <a:p>
                      <a:pPr marL="285750" indent="-285750">
                        <a:buFontTx/>
                        <a:buChar char="-"/>
                      </a:pPr>
                      <a:r>
                        <a:rPr lang="en-US" dirty="0"/>
                        <a:t>Communication</a:t>
                      </a:r>
                      <a:endParaRPr lang="en-US" dirty="0"/>
                    </a:p>
                  </a:txBody>
                  <a:tcPr/>
                </a:tc>
                <a:tc>
                  <a:txBody>
                    <a:bodyPr/>
                    <a:lstStyle/>
                    <a:p>
                      <a:r>
                        <a:rPr lang="en-US" dirty="0"/>
                        <a:t>Slack</a:t>
                      </a:r>
                      <a:endParaRPr lang="en-US" dirty="0"/>
                    </a:p>
                  </a:txBody>
                  <a:tcPr/>
                </a:tc>
              </a:tr>
              <a:tr h="520654">
                <a:tc>
                  <a:txBody>
                    <a:bodyPr/>
                    <a:lstStyle/>
                    <a:p>
                      <a:pPr marL="285750" indent="-285750">
                        <a:buFontTx/>
                        <a:buChar char="-"/>
                      </a:pPr>
                      <a:r>
                        <a:rPr lang="en-US" dirty="0"/>
                        <a:t>View Engine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Express Handlebars</a:t>
                      </a:r>
                      <a:endParaRPr lang="en-US" dirty="0"/>
                    </a:p>
                  </a:txBody>
                  <a:tcPr/>
                </a:tc>
              </a:tr>
              <a:tr h="520654">
                <a:tc>
                  <a:txBody>
                    <a:bodyPr/>
                    <a:lstStyle/>
                    <a:p>
                      <a:pPr marL="285750" indent="-285750">
                        <a:buFontTx/>
                        <a:buChar char="-"/>
                      </a:pPr>
                      <a:r>
                        <a:rPr lang="en-US" dirty="0"/>
                        <a:t>Client Side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HTML, CSS, </a:t>
                      </a:r>
                      <a:r>
                        <a:rPr lang="en-US" dirty="0" err="1"/>
                        <a:t>Javascript</a:t>
                      </a:r>
                      <a:endParaRPr lang="en-US" dirty="0"/>
                    </a:p>
                  </a:txBody>
                  <a:tcPr/>
                </a:tc>
              </a:tr>
              <a:tr h="520654">
                <a:tc>
                  <a:txBody>
                    <a:bodyPr/>
                    <a:lstStyle/>
                    <a:p>
                      <a:pPr marL="285750" indent="-285750">
                        <a:buFontTx/>
                        <a:buChar char="-"/>
                      </a:pPr>
                      <a:r>
                        <a:rPr lang="en-US" dirty="0"/>
                        <a:t>Server Side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Nodejs, </a:t>
                      </a:r>
                      <a:r>
                        <a:rPr lang="en-US" dirty="0" err="1"/>
                        <a:t>Mysql</a:t>
                      </a:r>
                      <a:endParaRPr lang="en-US" dirty="0"/>
                    </a:p>
                  </a:txBody>
                  <a:tcPr/>
                </a:tc>
              </a:tr>
              <a:tr h="520654">
                <a:tc>
                  <a:txBody>
                    <a:bodyPr/>
                    <a:lstStyle/>
                    <a:p>
                      <a:pPr marL="285750" indent="-285750">
                        <a:buFontTx/>
                        <a:buChar char="-"/>
                      </a:pPr>
                      <a:r>
                        <a:rPr lang="en-US" dirty="0"/>
                        <a:t>Design Model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err="1"/>
                        <a:t>Draw.io</a:t>
                      </a:r>
                      <a:endParaRPr lang="en-US" dirty="0"/>
                    </a:p>
                  </a:txBody>
                  <a:tcPr/>
                </a:tc>
              </a:tr>
              <a:tr h="520654">
                <a:tc>
                  <a:txBody>
                    <a:bodyPr/>
                    <a:lstStyle/>
                    <a:p>
                      <a:pPr marL="285750" indent="-285750">
                        <a:buFontTx/>
                        <a:buChar char="-"/>
                      </a:pPr>
                      <a:r>
                        <a:rPr lang="en-US" dirty="0"/>
                        <a:t>Design UI</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Adobe XD</a:t>
                      </a:r>
                      <a:endParaRPr lang="en-US" dirty="0"/>
                    </a:p>
                  </a:txBody>
                  <a:tcPr/>
                </a:tc>
              </a:tr>
              <a:tr h="520654">
                <a:tc>
                  <a:txBody>
                    <a:bodyPr/>
                    <a:lstStyle/>
                    <a:p>
                      <a:pPr marL="285750" indent="-285750">
                        <a:buFontTx/>
                        <a:buChar char="-"/>
                      </a:pPr>
                      <a:r>
                        <a:rPr lang="en-US" dirty="0"/>
                        <a:t>Store Source Code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err="1"/>
                        <a:t>Github</a:t>
                      </a:r>
                      <a:endParaRPr lang="en-US" dirty="0"/>
                    </a:p>
                  </a:txBody>
                  <a:tcPr/>
                </a:tc>
              </a:tr>
            </a:tbl>
          </a:graphicData>
        </a:graphic>
      </p:graphicFrame>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5. </a:t>
            </a:r>
            <a:r>
              <a:rPr lang="en-US">
                <a:sym typeface="+mn-ea"/>
              </a:rPr>
              <a:t>Software testing</a:t>
            </a:r>
            <a:endParaRPr lang="en-US"/>
          </a:p>
        </p:txBody>
      </p:sp>
      <p:sp>
        <p:nvSpPr>
          <p:cNvPr id="3" name="Content Placeholder 2"/>
          <p:cNvSpPr>
            <a:spLocks noGrp="1"/>
          </p:cNvSpPr>
          <p:nvPr>
            <p:ph idx="1"/>
          </p:nvPr>
        </p:nvSpPr>
        <p:spPr/>
        <p:txBody>
          <a:bodyPr/>
          <a:lstStyle/>
          <a:p>
            <a:pPr marL="0" indent="0">
              <a:buNone/>
            </a:pPr>
            <a:r>
              <a:rPr lang="en-US"/>
              <a:t>Test environment:</a:t>
            </a:r>
            <a:endParaRPr lang="en-US"/>
          </a:p>
          <a:p>
            <a:r>
              <a:rPr lang="en-US"/>
              <a:t>1 PC Server which includes database server for system.</a:t>
            </a:r>
            <a:endParaRPr lang="en-US"/>
          </a:p>
          <a:p>
            <a:r>
              <a:rPr lang="en-US"/>
              <a:t>1 PC client which have modern browser installed.</a:t>
            </a:r>
            <a:endParaRPr lang="en-US"/>
          </a:p>
          <a:p>
            <a:r>
              <a:rPr lang="en-US"/>
              <a:t>1 Mobile device client which have modern browser installed.</a:t>
            </a:r>
            <a:endParaRPr lang="en-US"/>
          </a:p>
          <a:p>
            <a:r>
              <a:rPr lang="en-US"/>
              <a:t>Internet or LAN network.</a:t>
            </a:r>
            <a:endParaRPr lang="en-US"/>
          </a:p>
          <a:p>
            <a:r>
              <a:rPr lang="en-US"/>
              <a:t>Software used: Google Chrome, Katalon</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5. </a:t>
            </a:r>
            <a:r>
              <a:rPr lang="en-US">
                <a:sym typeface="+mn-ea"/>
              </a:rPr>
              <a:t>Software testing</a:t>
            </a:r>
            <a:endParaRPr lang="en-US"/>
          </a:p>
        </p:txBody>
      </p:sp>
      <p:sp>
        <p:nvSpPr>
          <p:cNvPr id="3" name="Content Placeholder 2"/>
          <p:cNvSpPr>
            <a:spLocks noGrp="1"/>
          </p:cNvSpPr>
          <p:nvPr>
            <p:ph idx="1"/>
          </p:nvPr>
        </p:nvSpPr>
        <p:spPr/>
        <p:txBody>
          <a:bodyPr/>
          <a:lstStyle/>
          <a:p>
            <a:pPr marL="0" indent="0">
              <a:buNone/>
            </a:pPr>
            <a:r>
              <a:rPr lang="en-US"/>
              <a:t>Test plan:</a:t>
            </a:r>
            <a:endParaRPr lang="en-US"/>
          </a:p>
          <a:p>
            <a:pPr marL="0" indent="0">
              <a:buNone/>
            </a:pPr>
            <a:r>
              <a:rPr lang="en-US"/>
              <a:t>Total main features to test: 5 features</a:t>
            </a:r>
            <a:endParaRPr lang="en-US"/>
          </a:p>
          <a:p>
            <a:pPr marL="0" indent="0">
              <a:buNone/>
            </a:pPr>
            <a:r>
              <a:rPr lang="en-US"/>
              <a:t>week 1: search book</a:t>
            </a:r>
            <a:endParaRPr lang="en-US"/>
          </a:p>
          <a:p>
            <a:pPr marL="0" indent="0">
              <a:buNone/>
            </a:pPr>
            <a:r>
              <a:rPr lang="en-US"/>
              <a:t>week 2: sign up, log in</a:t>
            </a:r>
            <a:endParaRPr lang="en-US"/>
          </a:p>
          <a:p>
            <a:pPr marL="0" indent="0">
              <a:buNone/>
            </a:pPr>
            <a:r>
              <a:rPr lang="en-US"/>
              <a:t>week 3: upload, comment</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5. </a:t>
            </a:r>
            <a:r>
              <a:rPr lang="en-US">
                <a:sym typeface="+mn-ea"/>
              </a:rPr>
              <a:t>Software testing</a:t>
            </a:r>
            <a:endParaRPr lang="en-US"/>
          </a:p>
        </p:txBody>
      </p:sp>
      <p:sp>
        <p:nvSpPr>
          <p:cNvPr id="3" name="Content Placeholder 2"/>
          <p:cNvSpPr>
            <a:spLocks noGrp="1"/>
          </p:cNvSpPr>
          <p:nvPr>
            <p:ph sz="half" idx="1"/>
          </p:nvPr>
        </p:nvSpPr>
        <p:spPr>
          <a:xfrm>
            <a:off x="838200" y="1454150"/>
            <a:ext cx="5181600" cy="637540"/>
          </a:xfrm>
        </p:spPr>
        <p:txBody>
          <a:bodyPr/>
          <a:lstStyle/>
          <a:p>
            <a:pPr marL="0" indent="0">
              <a:buNone/>
            </a:pPr>
            <a:r>
              <a:rPr lang="en-US">
                <a:sym typeface="+mn-ea"/>
              </a:rPr>
              <a:t>Test results (7/1/2020)</a:t>
            </a:r>
            <a:endParaRPr lang="en-US"/>
          </a:p>
          <a:p>
            <a:pPr marL="0" indent="0">
              <a:buNone/>
            </a:pPr>
            <a:endParaRPr lang="en-US"/>
          </a:p>
        </p:txBody>
      </p:sp>
      <p:graphicFrame>
        <p:nvGraphicFramePr>
          <p:cNvPr id="4" name="Content Placeholder 3"/>
          <p:cNvGraphicFramePr>
            <a:graphicFrameLocks noGrp="1"/>
          </p:cNvGraphicFramePr>
          <p:nvPr>
            <p:ph sz="half" idx="2"/>
          </p:nvPr>
        </p:nvGraphicFramePr>
        <p:xfrm>
          <a:off x="838200" y="2091690"/>
          <a:ext cx="10516235" cy="3749040"/>
        </p:xfrm>
        <a:graphic>
          <a:graphicData uri="http://schemas.openxmlformats.org/drawingml/2006/table">
            <a:tbl>
              <a:tblPr firstRow="1" bandRow="1">
                <a:tableStyleId>{5C22544A-7EE6-4342-B048-85BDC9FD1C3A}</a:tableStyleId>
              </a:tblPr>
              <a:tblGrid>
                <a:gridCol w="1121410"/>
                <a:gridCol w="2519045"/>
                <a:gridCol w="2519680"/>
                <a:gridCol w="2519680"/>
                <a:gridCol w="1836420"/>
              </a:tblGrid>
              <a:tr h="937260">
                <a:tc>
                  <a:txBody>
                    <a:bodyPr/>
                    <a:lstStyle/>
                    <a:p>
                      <a:pPr indent="0" algn="ctr">
                        <a:buNone/>
                      </a:pPr>
                      <a:r>
                        <a:rPr lang="en-US" sz="2000" b="0">
                          <a:solidFill>
                            <a:srgbClr val="000000"/>
                          </a:solidFill>
                          <a:cs typeface="+mn-lt"/>
                        </a:rPr>
                        <a:t>ID</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5D9F1"/>
                    </a:solidFill>
                  </a:tcPr>
                </a:tc>
                <a:tc>
                  <a:txBody>
                    <a:bodyPr/>
                    <a:lstStyle/>
                    <a:p>
                      <a:pPr indent="0" algn="ctr">
                        <a:buNone/>
                      </a:pPr>
                      <a:r>
                        <a:rPr lang="en-US" sz="2000" b="0">
                          <a:solidFill>
                            <a:srgbClr val="000000"/>
                          </a:solidFill>
                          <a:cs typeface="+mn-lt"/>
                        </a:rPr>
                        <a:t>Feature name</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5D9F1"/>
                    </a:solidFill>
                  </a:tcPr>
                </a:tc>
                <a:tc>
                  <a:txBody>
                    <a:bodyPr/>
                    <a:lstStyle/>
                    <a:p>
                      <a:pPr indent="0" algn="ctr">
                        <a:buNone/>
                      </a:pPr>
                      <a:r>
                        <a:rPr lang="en-US" sz="2000" b="0">
                          <a:solidFill>
                            <a:srgbClr val="000000"/>
                          </a:solidFill>
                          <a:cs typeface="+mn-lt"/>
                        </a:rPr>
                        <a:t>test cases</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5D9F1"/>
                    </a:solidFill>
                  </a:tcPr>
                </a:tc>
                <a:tc>
                  <a:txBody>
                    <a:bodyPr/>
                    <a:lstStyle/>
                    <a:p>
                      <a:pPr indent="0" algn="ctr">
                        <a:buNone/>
                      </a:pPr>
                      <a:r>
                        <a:rPr lang="en-US" sz="2000" b="0">
                          <a:solidFill>
                            <a:srgbClr val="000000"/>
                          </a:solidFill>
                          <a:cs typeface="+mn-lt"/>
                        </a:rPr>
                        <a:t>Pass</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5D9F1"/>
                    </a:solidFill>
                  </a:tcPr>
                </a:tc>
                <a:tc>
                  <a:txBody>
                    <a:bodyPr/>
                    <a:lstStyle/>
                    <a:p>
                      <a:pPr indent="0" algn="ctr">
                        <a:buNone/>
                      </a:pPr>
                      <a:r>
                        <a:rPr lang="en-US" sz="2000" b="0">
                          <a:solidFill>
                            <a:srgbClr val="000000"/>
                          </a:solidFill>
                          <a:cs typeface="+mn-lt"/>
                        </a:rPr>
                        <a:t>Bugs</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5D9F1"/>
                    </a:solidFill>
                  </a:tcPr>
                </a:tc>
              </a:tr>
              <a:tr h="937260">
                <a:tc>
                  <a:txBody>
                    <a:bodyPr/>
                    <a:lstStyle/>
                    <a:p>
                      <a:pPr indent="0" algn="ctr">
                        <a:buNone/>
                      </a:pPr>
                      <a:r>
                        <a:rPr lang="en-US" sz="2000" b="0">
                          <a:solidFill>
                            <a:srgbClr val="000000"/>
                          </a:solidFill>
                          <a:cs typeface="+mn-lt"/>
                        </a:rPr>
                        <a:t>UC02</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cs typeface="+mn-lt"/>
                        </a:rPr>
                        <a:t>search</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cs typeface="+mn-lt"/>
                        </a:rPr>
                        <a:t>5</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cs typeface="+mn-lt"/>
                        </a:rPr>
                        <a:t>4</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cs typeface="+mn-lt"/>
                        </a:rPr>
                        <a:t>1</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937260">
                <a:tc>
                  <a:txBody>
                    <a:bodyPr/>
                    <a:lstStyle/>
                    <a:p>
                      <a:pPr indent="0" algn="ctr">
                        <a:buNone/>
                      </a:pPr>
                      <a:r>
                        <a:rPr lang="en-US" sz="2000" b="0">
                          <a:solidFill>
                            <a:srgbClr val="000000"/>
                          </a:solidFill>
                          <a:cs typeface="+mn-lt"/>
                        </a:rPr>
                        <a:t>UC04</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cs typeface="+mn-lt"/>
                        </a:rPr>
                        <a:t>Login</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cs typeface="+mn-lt"/>
                        </a:rPr>
                        <a:t>6</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cs typeface="+mn-lt"/>
                        </a:rPr>
                        <a:t>6</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cs typeface="+mn-lt"/>
                        </a:rPr>
                        <a:t>0</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937260">
                <a:tc>
                  <a:txBody>
                    <a:bodyPr/>
                    <a:lstStyle/>
                    <a:p>
                      <a:pPr indent="0" algn="ctr">
                        <a:buNone/>
                      </a:pPr>
                      <a:r>
                        <a:rPr lang="en-US" sz="2000" b="0">
                          <a:solidFill>
                            <a:srgbClr val="000000"/>
                          </a:solidFill>
                          <a:cs typeface="+mn-lt"/>
                        </a:rPr>
                        <a:t>UC05</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cs typeface="+mn-lt"/>
                        </a:rPr>
                        <a:t>signup</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cs typeface="+mn-lt"/>
                        </a:rPr>
                        <a:t>5</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cs typeface="+mn-lt"/>
                        </a:rPr>
                        <a:t>3</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cs typeface="+mn-lt"/>
                        </a:rPr>
                        <a:t>2</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6. Demo</a:t>
            </a:r>
            <a:endParaRPr lang="en-US"/>
          </a:p>
        </p:txBody>
      </p:sp>
      <p:sp>
        <p:nvSpPr>
          <p:cNvPr id="3" name="Content Placeholder 2"/>
          <p:cNvSpPr>
            <a:spLocks noGrp="1"/>
          </p:cNvSpPr>
          <p:nvPr>
            <p:ph idx="1"/>
          </p:nvPr>
        </p:nvSpPr>
        <p:spPr/>
        <p:txBody>
          <a:bodyPr/>
          <a:lstStyle/>
          <a:p>
            <a:pPr marL="0" indent="0">
              <a:buNone/>
            </a:pPr>
            <a:endParaRPr lang="en-US"/>
          </a:p>
          <a:p>
            <a:pPr marL="0" indent="0">
              <a:buNone/>
            </a:pP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 Thank you for watching ---</a:t>
            </a:r>
            <a:endParaRPr lang="en-US"/>
          </a:p>
        </p:txBody>
      </p:sp>
      <p:sp>
        <p:nvSpPr>
          <p:cNvPr id="3" name="Subtitle 2"/>
          <p:cNvSpPr>
            <a:spLocks noGrp="1"/>
          </p:cNvSpPr>
          <p:nvPr>
            <p:ph type="subTitle" idx="1"/>
          </p:nvPr>
        </p:nvSpPr>
        <p:spPr/>
        <p:txBody>
          <a:bodyPr/>
          <a:lstStyle/>
          <a:p>
            <a:pPr marL="0" indent="0">
              <a:buNone/>
            </a:pPr>
            <a:endParaRPr lang="en-US"/>
          </a:p>
          <a:p>
            <a:pPr marL="0" indent="0">
              <a:buNone/>
            </a:pPr>
            <a:endParaRPr lang="en-US"/>
          </a:p>
        </p:txBody>
      </p:sp>
      <p:sp>
        <p:nvSpPr>
          <p:cNvPr id="2" name="Slide Number Placeholder 1"/>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endParaRPr lang="en-US"/>
          </a:p>
        </p:txBody>
      </p:sp>
      <p:sp>
        <p:nvSpPr>
          <p:cNvPr id="3" name="Content Placeholder 2"/>
          <p:cNvSpPr>
            <a:spLocks noGrp="1"/>
          </p:cNvSpPr>
          <p:nvPr>
            <p:ph idx="1"/>
          </p:nvPr>
        </p:nvSpPr>
        <p:spPr/>
        <p:txBody>
          <a:bodyPr/>
          <a:lstStyle/>
          <a:p>
            <a:pPr marL="514350" indent="-514350">
              <a:buAutoNum type="arabicPeriod"/>
            </a:pPr>
            <a:r>
              <a:rPr lang="en-US"/>
              <a:t>Problem statement, product position statement</a:t>
            </a:r>
            <a:endParaRPr lang="en-US"/>
          </a:p>
          <a:p>
            <a:pPr marL="514350" indent="-514350">
              <a:buAutoNum type="arabicPeriod"/>
            </a:pPr>
            <a:r>
              <a:rPr lang="en-US"/>
              <a:t>Project management</a:t>
            </a:r>
            <a:endParaRPr lang="en-US"/>
          </a:p>
          <a:p>
            <a:pPr marL="514350" indent="-514350">
              <a:buAutoNum type="arabicPeriod"/>
            </a:pPr>
            <a:r>
              <a:rPr lang="en-US"/>
              <a:t>Software requirements</a:t>
            </a:r>
            <a:endParaRPr lang="en-US"/>
          </a:p>
          <a:p>
            <a:pPr marL="514350" indent="-514350">
              <a:buAutoNum type="arabicPeriod"/>
            </a:pPr>
            <a:r>
              <a:rPr lang="en-US"/>
              <a:t>Analysis and design</a:t>
            </a:r>
            <a:endParaRPr lang="en-US"/>
          </a:p>
          <a:p>
            <a:pPr marL="514350" indent="-514350">
              <a:buAutoNum type="arabicPeriod"/>
            </a:pPr>
            <a:r>
              <a:rPr lang="en-US"/>
              <a:t>Software testing</a:t>
            </a:r>
            <a:endParaRPr lang="en-US"/>
          </a:p>
          <a:p>
            <a:pPr marL="514350" indent="-514350">
              <a:buAutoNum type="arabicPeriod"/>
            </a:pPr>
            <a:r>
              <a:rPr lang="en-US"/>
              <a:t>Demo</a:t>
            </a:r>
            <a:endParaRPr lang="en-US"/>
          </a:p>
          <a:p>
            <a:pPr marL="0" indent="0">
              <a:buNone/>
            </a:pP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1. Problem statement, product position statement</a:t>
            </a:r>
            <a:endParaRPr lang="en-US"/>
          </a:p>
        </p:txBody>
      </p:sp>
      <p:sp>
        <p:nvSpPr>
          <p:cNvPr id="3" name="Content Placeholder 2"/>
          <p:cNvSpPr>
            <a:spLocks noGrp="1"/>
          </p:cNvSpPr>
          <p:nvPr>
            <p:ph sz="half" idx="1"/>
          </p:nvPr>
        </p:nvSpPr>
        <p:spPr>
          <a:xfrm>
            <a:off x="838200" y="1111250"/>
            <a:ext cx="7429500" cy="1194435"/>
          </a:xfrm>
        </p:spPr>
        <p:txBody>
          <a:bodyPr/>
          <a:lstStyle/>
          <a:p>
            <a:pPr marL="0" indent="0">
              <a:buNone/>
            </a:pPr>
            <a:endParaRPr lang="en-US"/>
          </a:p>
          <a:p>
            <a:pPr marL="0" indent="0">
              <a:buNone/>
            </a:pPr>
            <a:r>
              <a:rPr lang="en-US"/>
              <a:t>Problem statment</a:t>
            </a:r>
            <a:endParaRPr lang="en-US"/>
          </a:p>
        </p:txBody>
      </p:sp>
      <p:graphicFrame>
        <p:nvGraphicFramePr>
          <p:cNvPr id="5" name="Content Placeholder 4"/>
          <p:cNvGraphicFramePr>
            <a:graphicFrameLocks noGrp="1"/>
          </p:cNvGraphicFramePr>
          <p:nvPr>
            <p:ph sz="half" idx="2"/>
          </p:nvPr>
        </p:nvGraphicFramePr>
        <p:xfrm>
          <a:off x="838200" y="2091055"/>
          <a:ext cx="10081895" cy="4486910"/>
        </p:xfrm>
        <a:graphic>
          <a:graphicData uri="http://schemas.openxmlformats.org/drawingml/2006/table">
            <a:tbl>
              <a:tblPr firstRow="1" bandRow="1">
                <a:tableStyleId>{5940675A-B579-460E-94D1-54222C63F5DA}</a:tableStyleId>
              </a:tblPr>
              <a:tblGrid>
                <a:gridCol w="3654425"/>
                <a:gridCol w="6427470"/>
              </a:tblGrid>
              <a:tr h="697865">
                <a:tc>
                  <a:txBody>
                    <a:bodyPr/>
                    <a:lstStyle/>
                    <a:p>
                      <a:pPr indent="0" algn="ctr">
                        <a:buNone/>
                      </a:pPr>
                      <a:r>
                        <a:rPr lang="en-US" sz="2000" b="0">
                          <a:cs typeface="+mn-lt"/>
                        </a:rPr>
                        <a:t>The problem of</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FBFBF"/>
                    </a:solidFill>
                  </a:tcPr>
                </a:tc>
                <a:tc>
                  <a:txBody>
                    <a:bodyPr/>
                    <a:lstStyle/>
                    <a:p>
                      <a:pPr indent="0">
                        <a:buNone/>
                      </a:pPr>
                      <a:r>
                        <a:rPr lang="en-US" sz="2000" b="0">
                          <a:cs typeface="+mn-lt"/>
                        </a:rPr>
                        <a:t>Buying and selling book by traditional way</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81355">
                <a:tc>
                  <a:txBody>
                    <a:bodyPr/>
                    <a:lstStyle/>
                    <a:p>
                      <a:pPr indent="0" algn="ctr">
                        <a:buNone/>
                      </a:pPr>
                      <a:r>
                        <a:rPr lang="en-US" sz="2000" b="0">
                          <a:cs typeface="+mn-lt"/>
                        </a:rPr>
                        <a:t>affects</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FBFBF"/>
                    </a:solidFill>
                  </a:tcPr>
                </a:tc>
                <a:tc>
                  <a:txBody>
                    <a:bodyPr/>
                    <a:lstStyle/>
                    <a:p>
                      <a:pPr indent="0">
                        <a:buNone/>
                      </a:pPr>
                      <a:r>
                        <a:rPr lang="en-US" sz="2000" b="0">
                          <a:cs typeface="+mn-lt"/>
                        </a:rPr>
                        <a:t>Readers who need books and People who has so many books.</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944370">
                <a:tc>
                  <a:txBody>
                    <a:bodyPr/>
                    <a:lstStyle/>
                    <a:p>
                      <a:pPr indent="0" algn="ctr">
                        <a:buNone/>
                      </a:pPr>
                      <a:r>
                        <a:rPr lang="en-US" sz="2000" b="0">
                          <a:cs typeface="+mn-lt"/>
                        </a:rPr>
                        <a:t>the impact of which is</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FBFBF"/>
                    </a:solidFill>
                  </a:tcPr>
                </a:tc>
                <a:tc>
                  <a:txBody>
                    <a:bodyPr/>
                    <a:lstStyle/>
                    <a:p>
                      <a:pPr indent="0">
                        <a:buNone/>
                      </a:pPr>
                      <a:r>
                        <a:rPr lang="en-US" sz="2000" b="0">
                          <a:cs typeface="+mn-lt"/>
                        </a:rPr>
                        <a:t>Readers have to spend a lot of money to buy a new book, although they just need an old book with low price to buy and read.People who own many used books don’t know the way to share their books or  have to pay a very high price to build an book store.</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163320">
                <a:tc>
                  <a:txBody>
                    <a:bodyPr/>
                    <a:lstStyle/>
                    <a:p>
                      <a:pPr indent="0" algn="r">
                        <a:buNone/>
                      </a:pPr>
                      <a:r>
                        <a:rPr lang="en-US" sz="2000" b="0">
                          <a:cs typeface="+mn-lt"/>
                        </a:rPr>
                        <a:t>a successful solution would be</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FBFBF"/>
                    </a:solidFill>
                  </a:tcPr>
                </a:tc>
                <a:tc>
                  <a:txBody>
                    <a:bodyPr/>
                    <a:lstStyle/>
                    <a:p>
                      <a:pPr indent="0">
                        <a:buNone/>
                      </a:pPr>
                      <a:r>
                        <a:rPr lang="en-US" sz="2000" b="0">
                          <a:cs typeface="+mn-lt"/>
                        </a:rPr>
                        <a:t>An online system where people can post information about the books they want to share and readers can search for and get the old books they desire with lower price.</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1. Problem statement, product position statement</a:t>
            </a:r>
            <a:endParaRPr lang="en-US"/>
          </a:p>
        </p:txBody>
      </p:sp>
      <p:sp>
        <p:nvSpPr>
          <p:cNvPr id="9" name="Content Placeholder 8"/>
          <p:cNvSpPr>
            <a:spLocks noGrp="1"/>
          </p:cNvSpPr>
          <p:nvPr>
            <p:ph sz="half" idx="1"/>
          </p:nvPr>
        </p:nvSpPr>
        <p:spPr>
          <a:xfrm>
            <a:off x="837565" y="1497330"/>
            <a:ext cx="10516235" cy="629285"/>
          </a:xfrm>
        </p:spPr>
        <p:txBody>
          <a:bodyPr/>
          <a:lstStyle/>
          <a:p>
            <a:pPr marL="0" indent="0">
              <a:buNone/>
            </a:pPr>
            <a:r>
              <a:rPr lang="en-US"/>
              <a:t>Software position statment</a:t>
            </a:r>
            <a:endParaRPr lang="en-US"/>
          </a:p>
          <a:p>
            <a:pPr marL="0" indent="0">
              <a:buNone/>
            </a:pPr>
            <a:endParaRPr lang="en-US"/>
          </a:p>
        </p:txBody>
      </p:sp>
      <p:graphicFrame>
        <p:nvGraphicFramePr>
          <p:cNvPr id="10" name="Content Placeholder 9"/>
          <p:cNvGraphicFramePr>
            <a:graphicFrameLocks noGrp="1"/>
          </p:cNvGraphicFramePr>
          <p:nvPr>
            <p:ph sz="half" idx="2"/>
          </p:nvPr>
        </p:nvGraphicFramePr>
        <p:xfrm>
          <a:off x="838200" y="2126615"/>
          <a:ext cx="10553700" cy="4270375"/>
        </p:xfrm>
        <a:graphic>
          <a:graphicData uri="http://schemas.openxmlformats.org/drawingml/2006/table">
            <a:tbl>
              <a:tblPr firstRow="1" bandRow="1">
                <a:tableStyleId>{5940675A-B579-460E-94D1-54222C63F5DA}</a:tableStyleId>
              </a:tblPr>
              <a:tblGrid>
                <a:gridCol w="3533140"/>
                <a:gridCol w="7020560"/>
              </a:tblGrid>
              <a:tr h="403225">
                <a:tc>
                  <a:txBody>
                    <a:bodyPr/>
                    <a:lstStyle/>
                    <a:p>
                      <a:pPr indent="0" algn="ctr">
                        <a:buNone/>
                      </a:pPr>
                      <a:r>
                        <a:rPr lang="en-US" sz="2000" b="0">
                          <a:cs typeface="+mn-lt"/>
                        </a:rPr>
                        <a:t>For</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FBFBF"/>
                    </a:solidFill>
                  </a:tcPr>
                </a:tc>
                <a:tc>
                  <a:txBody>
                    <a:bodyPr/>
                    <a:lstStyle/>
                    <a:p>
                      <a:pPr indent="0">
                        <a:buNone/>
                      </a:pPr>
                      <a:r>
                        <a:rPr lang="en-US" sz="2000" b="0">
                          <a:cs typeface="+mn-lt"/>
                        </a:rPr>
                        <a:t>Students, teacher, workers,…</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03225">
                <a:tc>
                  <a:txBody>
                    <a:bodyPr/>
                    <a:lstStyle/>
                    <a:p>
                      <a:pPr indent="0" algn="ctr">
                        <a:buNone/>
                      </a:pPr>
                      <a:r>
                        <a:rPr lang="en-US" sz="2000" b="0">
                          <a:cs typeface="+mn-lt"/>
                        </a:rPr>
                        <a:t>Who</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FBFBF"/>
                    </a:solidFill>
                  </a:tcPr>
                </a:tc>
                <a:tc>
                  <a:txBody>
                    <a:bodyPr/>
                    <a:lstStyle/>
                    <a:p>
                      <a:pPr indent="0">
                        <a:buNone/>
                      </a:pPr>
                      <a:r>
                        <a:rPr lang="en-US" sz="2000" b="0">
                          <a:cs typeface="+mn-lt"/>
                        </a:rPr>
                        <a:t>Want to share or buy used books.</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02590">
                <a:tc>
                  <a:txBody>
                    <a:bodyPr/>
                    <a:lstStyle/>
                    <a:p>
                      <a:pPr indent="0" algn="r">
                        <a:buNone/>
                      </a:pPr>
                      <a:r>
                        <a:rPr lang="en-US" sz="2000" b="0">
                          <a:cs typeface="+mn-lt"/>
                        </a:rPr>
                        <a:t>The Used Book Share System</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FBFBF"/>
                    </a:solidFill>
                  </a:tcPr>
                </a:tc>
                <a:tc>
                  <a:txBody>
                    <a:bodyPr/>
                    <a:lstStyle/>
                    <a:p>
                      <a:pPr indent="0">
                        <a:buNone/>
                      </a:pPr>
                      <a:r>
                        <a:rPr lang="en-US" sz="2000" b="0">
                          <a:cs typeface="+mn-lt"/>
                        </a:rPr>
                        <a:t>Is a web application. </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91515">
                <a:tc>
                  <a:txBody>
                    <a:bodyPr/>
                    <a:lstStyle/>
                    <a:p>
                      <a:pPr indent="0" algn="ctr">
                        <a:buNone/>
                      </a:pPr>
                      <a:r>
                        <a:rPr lang="en-US" sz="2000" b="0">
                          <a:cs typeface="+mn-lt"/>
                        </a:rPr>
                        <a:t>That</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FBFBF"/>
                    </a:solidFill>
                  </a:tcPr>
                </a:tc>
                <a:tc>
                  <a:txBody>
                    <a:bodyPr/>
                    <a:lstStyle/>
                    <a:p>
                      <a:pPr indent="0">
                        <a:buNone/>
                      </a:pPr>
                      <a:r>
                        <a:rPr lang="en-US" sz="2000" b="0">
                          <a:cs typeface="+mn-lt"/>
                        </a:rPr>
                        <a:t>Supports sharing used printed book.</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086485">
                <a:tc>
                  <a:txBody>
                    <a:bodyPr/>
                    <a:lstStyle/>
                    <a:p>
                      <a:pPr indent="0" algn="ctr">
                        <a:buNone/>
                      </a:pPr>
                      <a:r>
                        <a:rPr lang="en-US" sz="2000" b="0">
                          <a:cs typeface="+mn-lt"/>
                        </a:rPr>
                        <a:t>Unlike</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FBFBF"/>
                    </a:solidFill>
                  </a:tcPr>
                </a:tc>
                <a:tc>
                  <a:txBody>
                    <a:bodyPr/>
                    <a:lstStyle/>
                    <a:p>
                      <a:pPr indent="0">
                        <a:buNone/>
                      </a:pPr>
                      <a:r>
                        <a:rPr lang="en-US" sz="2000" b="0">
                          <a:cs typeface="+mn-lt"/>
                        </a:rPr>
                        <a:t>Traditional way of  buying and selling books which requires lots of  efforts to buy, sell or search for a desired book.</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283335">
                <a:tc>
                  <a:txBody>
                    <a:bodyPr/>
                    <a:lstStyle/>
                    <a:p>
                      <a:pPr indent="0" algn="ctr">
                        <a:buNone/>
                      </a:pPr>
                      <a:r>
                        <a:rPr lang="en-US" sz="2000" b="0">
                          <a:cs typeface="+mn-lt"/>
                        </a:rPr>
                        <a:t>Our product</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BFBFBF"/>
                    </a:solidFill>
                  </a:tcPr>
                </a:tc>
                <a:tc>
                  <a:txBody>
                    <a:bodyPr/>
                    <a:lstStyle/>
                    <a:p>
                      <a:pPr indent="0">
                        <a:buNone/>
                      </a:pPr>
                      <a:r>
                        <a:rPr lang="en-US" sz="2000" b="0">
                          <a:cs typeface="+mn-lt"/>
                        </a:rPr>
                        <a:t>Saves readers time and budget to have a book and helps people share books more easily.</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1. Problem statement, product position statement</a:t>
            </a:r>
            <a:endParaRPr lang="en-US"/>
          </a:p>
        </p:txBody>
      </p:sp>
      <p:sp>
        <p:nvSpPr>
          <p:cNvPr id="9" name="Content Placeholder 8"/>
          <p:cNvSpPr>
            <a:spLocks noGrp="1"/>
          </p:cNvSpPr>
          <p:nvPr>
            <p:ph sz="half" idx="1"/>
          </p:nvPr>
        </p:nvSpPr>
        <p:spPr>
          <a:xfrm>
            <a:off x="838200" y="1454150"/>
            <a:ext cx="5181600" cy="680720"/>
          </a:xfrm>
        </p:spPr>
        <p:txBody>
          <a:bodyPr/>
          <a:lstStyle/>
          <a:p>
            <a:pPr marL="0" indent="0">
              <a:buNone/>
            </a:pPr>
            <a:r>
              <a:rPr lang="en-US"/>
              <a:t>Users</a:t>
            </a:r>
            <a:endParaRPr lang="en-US"/>
          </a:p>
          <a:p>
            <a:pPr marL="0" indent="0">
              <a:buNone/>
            </a:pPr>
            <a:endParaRPr lang="en-US"/>
          </a:p>
        </p:txBody>
      </p:sp>
      <p:graphicFrame>
        <p:nvGraphicFramePr>
          <p:cNvPr id="4" name="Content Placeholder 3"/>
          <p:cNvGraphicFramePr>
            <a:graphicFrameLocks noGrp="1"/>
          </p:cNvGraphicFramePr>
          <p:nvPr>
            <p:ph sz="half" idx="2"/>
          </p:nvPr>
        </p:nvGraphicFramePr>
        <p:xfrm>
          <a:off x="838200" y="2011680"/>
          <a:ext cx="10516235" cy="4353560"/>
        </p:xfrm>
        <a:graphic>
          <a:graphicData uri="http://schemas.openxmlformats.org/drawingml/2006/table">
            <a:tbl>
              <a:tblPr firstRow="1" bandRow="1">
                <a:tableStyleId>{5940675A-B579-460E-94D1-54222C63F5DA}</a:tableStyleId>
              </a:tblPr>
              <a:tblGrid>
                <a:gridCol w="1632585"/>
                <a:gridCol w="3227070"/>
                <a:gridCol w="3318510"/>
                <a:gridCol w="2338070"/>
              </a:tblGrid>
              <a:tr h="528955">
                <a:tc>
                  <a:txBody>
                    <a:bodyPr/>
                    <a:lstStyle/>
                    <a:p>
                      <a:pPr indent="0" algn="ctr">
                        <a:buNone/>
                      </a:pPr>
                      <a:r>
                        <a:rPr lang="en-US" sz="2000" b="1">
                          <a:solidFill>
                            <a:schemeClr val="tx1"/>
                          </a:solidFill>
                          <a:cs typeface="+mn-lt"/>
                        </a:rPr>
                        <a:t>Name</a:t>
                      </a:r>
                      <a:endParaRPr lang="en-US" sz="2000" b="1">
                        <a:solidFill>
                          <a:schemeClr val="tx1"/>
                        </a:solidFill>
                        <a:ea typeface="Times New Roman" panose="02020603050405020304" charset="0"/>
                        <a:cs typeface="+mn-lt"/>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lumMod val="75000"/>
                      </a:schemeClr>
                    </a:solidFill>
                  </a:tcPr>
                </a:tc>
                <a:tc>
                  <a:txBody>
                    <a:bodyPr/>
                    <a:lstStyle/>
                    <a:p>
                      <a:pPr indent="0" algn="ctr">
                        <a:buNone/>
                      </a:pPr>
                      <a:r>
                        <a:rPr lang="en-US" sz="2000" b="1">
                          <a:solidFill>
                            <a:schemeClr val="tx1"/>
                          </a:solidFill>
                          <a:cs typeface="+mn-lt"/>
                        </a:rPr>
                        <a:t>Description</a:t>
                      </a:r>
                      <a:endParaRPr lang="en-US" sz="2000" b="1">
                        <a:solidFill>
                          <a:schemeClr val="tx1"/>
                        </a:solidFill>
                        <a:ea typeface="Times New Roman" panose="02020603050405020304" charset="0"/>
                        <a:cs typeface="+mn-lt"/>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lumMod val="75000"/>
                      </a:schemeClr>
                    </a:solidFill>
                  </a:tcPr>
                </a:tc>
                <a:tc>
                  <a:txBody>
                    <a:bodyPr/>
                    <a:lstStyle/>
                    <a:p>
                      <a:pPr indent="0" algn="ctr">
                        <a:buNone/>
                      </a:pPr>
                      <a:r>
                        <a:rPr lang="en-US" sz="2000" b="1">
                          <a:solidFill>
                            <a:schemeClr val="tx1"/>
                          </a:solidFill>
                          <a:cs typeface="+mn-lt"/>
                        </a:rPr>
                        <a:t>Responsibilities</a:t>
                      </a:r>
                      <a:endParaRPr lang="en-US" sz="2000" b="1">
                        <a:solidFill>
                          <a:schemeClr val="tx1"/>
                        </a:solidFill>
                        <a:ea typeface="Times New Roman" panose="02020603050405020304" charset="0"/>
                        <a:cs typeface="+mn-lt"/>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lumMod val="75000"/>
                      </a:schemeClr>
                    </a:solidFill>
                  </a:tcPr>
                </a:tc>
                <a:tc>
                  <a:txBody>
                    <a:bodyPr/>
                    <a:lstStyle/>
                    <a:p>
                      <a:pPr indent="0" algn="ctr">
                        <a:buNone/>
                      </a:pPr>
                      <a:r>
                        <a:rPr lang="en-US" sz="2000" b="1">
                          <a:solidFill>
                            <a:schemeClr val="tx1"/>
                          </a:solidFill>
                          <a:cs typeface="+mn-lt"/>
                        </a:rPr>
                        <a:t>Stakeholder</a:t>
                      </a:r>
                      <a:endParaRPr lang="en-US" sz="2000" b="1">
                        <a:solidFill>
                          <a:schemeClr val="tx1"/>
                        </a:solidFill>
                        <a:ea typeface="Times New Roman" panose="02020603050405020304" charset="0"/>
                        <a:cs typeface="+mn-lt"/>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lumMod val="75000"/>
                      </a:schemeClr>
                    </a:solidFill>
                  </a:tcPr>
                </a:tc>
              </a:tr>
              <a:tr h="1270000">
                <a:tc>
                  <a:txBody>
                    <a:bodyPr/>
                    <a:lstStyle/>
                    <a:p>
                      <a:pPr indent="0">
                        <a:buNone/>
                      </a:pPr>
                      <a:r>
                        <a:rPr lang="en-US" sz="2000" b="0">
                          <a:cs typeface="+mn-lt"/>
                        </a:rPr>
                        <a:t>Merchant</a:t>
                      </a:r>
                      <a:endParaRPr lang="en-US" sz="2000" b="0">
                        <a:ea typeface="Times New Roman" panose="02020603050405020304" charset="0"/>
                        <a:cs typeface="+mn-lt"/>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cs typeface="+mn-lt"/>
                        </a:rPr>
                        <a:t>Upload book’s information and their contact information</a:t>
                      </a:r>
                      <a:endParaRPr lang="en-US" sz="2000" b="0">
                        <a:ea typeface="Times New Roman" panose="02020603050405020304" charset="0"/>
                        <a:cs typeface="+mn-lt"/>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cs typeface="+mn-lt"/>
                        </a:rPr>
                        <a:t>Use the website to sell used books.</a:t>
                      </a:r>
                      <a:endParaRPr lang="en-US" sz="2000" b="0">
                        <a:ea typeface="Times New Roman" panose="02020603050405020304" charset="0"/>
                        <a:cs typeface="+mn-lt"/>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cs typeface="+mn-lt"/>
                        </a:rPr>
                        <a:t>Self-represented</a:t>
                      </a:r>
                      <a:endParaRPr lang="en-US" sz="2000" b="0">
                        <a:ea typeface="Times New Roman" panose="02020603050405020304" charset="0"/>
                        <a:cs typeface="+mn-lt"/>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284605">
                <a:tc>
                  <a:txBody>
                    <a:bodyPr/>
                    <a:lstStyle/>
                    <a:p>
                      <a:pPr indent="0">
                        <a:buNone/>
                      </a:pPr>
                      <a:r>
                        <a:rPr lang="en-US" sz="2000" b="0">
                          <a:cs typeface="+mn-lt"/>
                        </a:rPr>
                        <a:t>Readers</a:t>
                      </a:r>
                      <a:endParaRPr lang="en-US" sz="2000" b="0">
                        <a:ea typeface="Times New Roman" panose="02020603050405020304" charset="0"/>
                        <a:cs typeface="+mn-lt"/>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cs typeface="+mn-lt"/>
                        </a:rPr>
                        <a:t>Search for books and contact information of merchant who have reader’s desired books. </a:t>
                      </a:r>
                      <a:endParaRPr lang="en-US" sz="2000" b="0">
                        <a:ea typeface="Times New Roman" panose="02020603050405020304" charset="0"/>
                        <a:cs typeface="+mn-lt"/>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cs typeface="+mn-lt"/>
                        </a:rPr>
                        <a:t>Use website to seek and contact merchant to buy used books.</a:t>
                      </a:r>
                      <a:endParaRPr lang="en-US" sz="2000" b="0">
                        <a:ea typeface="Times New Roman" panose="02020603050405020304" charset="0"/>
                        <a:cs typeface="+mn-lt"/>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cs typeface="+mn-lt"/>
                        </a:rPr>
                        <a:t>Self-represented</a:t>
                      </a:r>
                      <a:endParaRPr lang="en-US" sz="2000" b="0">
                        <a:ea typeface="Times New Roman" panose="02020603050405020304" charset="0"/>
                        <a:cs typeface="+mn-lt"/>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270000">
                <a:tc>
                  <a:txBody>
                    <a:bodyPr/>
                    <a:lstStyle/>
                    <a:p>
                      <a:pPr indent="0">
                        <a:buNone/>
                      </a:pPr>
                      <a:r>
                        <a:rPr lang="en-US" sz="2000" b="0">
                          <a:cs typeface="+mn-lt"/>
                        </a:rPr>
                        <a:t>Administrator</a:t>
                      </a:r>
                      <a:endParaRPr lang="en-US" sz="2000" b="0">
                        <a:ea typeface="Times New Roman" panose="02020603050405020304" charset="0"/>
                        <a:cs typeface="+mn-lt"/>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cs typeface="+mn-lt"/>
                        </a:rPr>
                        <a:t>Prevent the illegal actions in website.</a:t>
                      </a:r>
                      <a:endParaRPr lang="en-US" sz="2000" b="0">
                        <a:ea typeface="Times New Roman" panose="02020603050405020304" charset="0"/>
                        <a:cs typeface="+mn-lt"/>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cs typeface="+mn-lt"/>
                        </a:rPr>
                        <a:t>Ensure website don’t have the illegal actions.</a:t>
                      </a:r>
                      <a:endParaRPr lang="en-US" sz="2000" b="0">
                        <a:ea typeface="Times New Roman" panose="02020603050405020304" charset="0"/>
                        <a:cs typeface="+mn-lt"/>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cs typeface="+mn-lt"/>
                        </a:rPr>
                        <a:t>Self-represented</a:t>
                      </a:r>
                      <a:endParaRPr lang="en-US" sz="2000" b="0">
                        <a:ea typeface="Times New Roman" panose="02020603050405020304" charset="0"/>
                        <a:cs typeface="+mn-lt"/>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2. Project management</a:t>
            </a:r>
            <a:endParaRPr lang="en-US"/>
          </a:p>
        </p:txBody>
      </p:sp>
      <p:sp>
        <p:nvSpPr>
          <p:cNvPr id="5" name="Content Placeholder 4"/>
          <p:cNvSpPr>
            <a:spLocks noGrp="1"/>
          </p:cNvSpPr>
          <p:nvPr>
            <p:ph sz="half" idx="1"/>
          </p:nvPr>
        </p:nvSpPr>
        <p:spPr>
          <a:xfrm>
            <a:off x="838200" y="1468120"/>
            <a:ext cx="5181600" cy="642620"/>
          </a:xfrm>
        </p:spPr>
        <p:txBody>
          <a:bodyPr/>
          <a:lstStyle/>
          <a:p>
            <a:pPr marL="0" indent="0">
              <a:buNone/>
            </a:pPr>
            <a:r>
              <a:rPr lang="en-US"/>
              <a:t>Team Structure</a:t>
            </a:r>
            <a:endParaRPr lang="en-US"/>
          </a:p>
        </p:txBody>
      </p:sp>
      <p:pic>
        <p:nvPicPr>
          <p:cNvPr id="7" name="image1.jpg" descr="Team Architecture"/>
          <p:cNvPicPr preferRelativeResize="0">
            <a:picLocks noGrp="1" noChangeAspect="1"/>
          </p:cNvPicPr>
          <p:nvPr>
            <p:ph sz="half" idx="2"/>
          </p:nvPr>
        </p:nvPicPr>
        <p:blipFill>
          <a:blip r:embed="rId2"/>
          <a:srcRect/>
          <a:stretch>
            <a:fillRect/>
          </a:stretch>
        </p:blipFill>
        <p:spPr>
          <a:xfrm>
            <a:off x="838200" y="2110740"/>
            <a:ext cx="10516235" cy="4324985"/>
          </a:xfrm>
          <a:prstGeom prst="rect">
            <a:avLst/>
          </a:prstGeom>
        </p:spPr>
      </p:pic>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93345"/>
            <a:ext cx="10515600" cy="1325563"/>
          </a:xfrm>
        </p:spPr>
        <p:txBody>
          <a:bodyPr>
            <a:normAutofit/>
          </a:bodyPr>
          <a:lstStyle/>
          <a:p>
            <a:r>
              <a:rPr lang="en-US">
                <a:sym typeface="+mn-ea"/>
              </a:rPr>
              <a:t>2. Project management</a:t>
            </a:r>
            <a:endParaRPr lang="en-US"/>
          </a:p>
        </p:txBody>
      </p:sp>
      <p:sp>
        <p:nvSpPr>
          <p:cNvPr id="5" name="Content Placeholder 4"/>
          <p:cNvSpPr>
            <a:spLocks noGrp="1"/>
          </p:cNvSpPr>
          <p:nvPr>
            <p:ph sz="half" idx="1"/>
          </p:nvPr>
        </p:nvSpPr>
        <p:spPr>
          <a:xfrm>
            <a:off x="838200" y="1125855"/>
            <a:ext cx="5181600" cy="685800"/>
          </a:xfrm>
        </p:spPr>
        <p:txBody>
          <a:bodyPr/>
          <a:lstStyle/>
          <a:p>
            <a:pPr marL="0" indent="0">
              <a:buNone/>
            </a:pPr>
            <a:r>
              <a:rPr lang="en-US"/>
              <a:t>Responsibilities of team members</a:t>
            </a:r>
            <a:endParaRPr lang="en-US"/>
          </a:p>
        </p:txBody>
      </p:sp>
      <p:graphicFrame>
        <p:nvGraphicFramePr>
          <p:cNvPr id="4" name="Content Placeholder 3"/>
          <p:cNvGraphicFramePr>
            <a:graphicFrameLocks noGrp="1"/>
          </p:cNvGraphicFramePr>
          <p:nvPr>
            <p:ph sz="half" idx="2"/>
          </p:nvPr>
        </p:nvGraphicFramePr>
        <p:xfrm>
          <a:off x="838200" y="1654175"/>
          <a:ext cx="10516235" cy="5044440"/>
        </p:xfrm>
        <a:graphic>
          <a:graphicData uri="http://schemas.openxmlformats.org/drawingml/2006/table">
            <a:tbl>
              <a:tblPr firstRow="1" bandRow="1">
                <a:tableStyleId>{5940675A-B579-460E-94D1-54222C63F5DA}</a:tableStyleId>
              </a:tblPr>
              <a:tblGrid>
                <a:gridCol w="4711700"/>
                <a:gridCol w="5804535"/>
              </a:tblGrid>
              <a:tr h="293370">
                <a:tc>
                  <a:txBody>
                    <a:bodyPr/>
                    <a:lstStyle/>
                    <a:p>
                      <a:pPr indent="0" algn="ctr">
                        <a:buNone/>
                      </a:pPr>
                      <a:r>
                        <a:rPr lang="en-US" sz="1800" b="1">
                          <a:cs typeface="+mn-lt"/>
                        </a:rPr>
                        <a:t>Person</a:t>
                      </a:r>
                      <a:endParaRPr lang="en-US" sz="1800" b="1">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1">
                          <a:cs typeface="+mn-lt"/>
                        </a:rPr>
                        <a:t>Role</a:t>
                      </a:r>
                      <a:endParaRPr lang="en-US" sz="1800" b="1">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46430">
                <a:tc>
                  <a:txBody>
                    <a:bodyPr/>
                    <a:lstStyle/>
                    <a:p>
                      <a:pPr indent="0" algn="l">
                        <a:buNone/>
                      </a:pPr>
                      <a:r>
                        <a:rPr lang="en-US" sz="1800" b="0">
                          <a:cs typeface="+mn-lt"/>
                        </a:rPr>
                        <a:t>Bui Thang, Project Manager</a:t>
                      </a:r>
                      <a:endParaRPr lang="en-US" sz="1800" b="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0">
                          <a:cs typeface="+mn-lt"/>
                        </a:rPr>
                        <a:t>Responsible for managing the overall Project Management discipline. Leads the extended Project Management Team.</a:t>
                      </a:r>
                      <a:endParaRPr lang="en-US" sz="1800" b="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9420">
                <a:tc>
                  <a:txBody>
                    <a:bodyPr/>
                    <a:lstStyle/>
                    <a:p>
                      <a:pPr indent="0" algn="l">
                        <a:buNone/>
                      </a:pPr>
                      <a:r>
                        <a:rPr lang="en-US" sz="1800" b="0">
                          <a:cs typeface="+mn-lt"/>
                        </a:rPr>
                        <a:t>Bui Thang, Requirement Gatherer</a:t>
                      </a:r>
                      <a:endParaRPr lang="en-US" sz="1800" b="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0">
                          <a:cs typeface="+mn-lt"/>
                        </a:rPr>
                        <a:t>Responsible for gathering requirements, analyzing requirements, manage requirements.</a:t>
                      </a:r>
                      <a:endParaRPr lang="en-US" sz="1800" b="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46430">
                <a:tc>
                  <a:txBody>
                    <a:bodyPr/>
                    <a:lstStyle/>
                    <a:p>
                      <a:pPr indent="0" algn="l">
                        <a:buNone/>
                      </a:pPr>
                      <a:r>
                        <a:rPr lang="en-US" sz="1800" b="0">
                          <a:cs typeface="+mn-lt"/>
                        </a:rPr>
                        <a:t>Thuan Thanh, Requirement Gathering Assistant Duc Trung, Requirement Gathering Assistant</a:t>
                      </a:r>
                      <a:endParaRPr lang="en-US" sz="1800" b="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0">
                          <a:cs typeface="+mn-lt"/>
                        </a:rPr>
                        <a:t>Assisting Requirement Gatherer fulfill works.</a:t>
                      </a:r>
                      <a:endParaRPr lang="en-US" sz="1800" b="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19760">
                <a:tc>
                  <a:txBody>
                    <a:bodyPr/>
                    <a:lstStyle/>
                    <a:p>
                      <a:pPr indent="0" algn="l">
                        <a:buNone/>
                      </a:pPr>
                      <a:r>
                        <a:rPr lang="en-US" sz="1800" b="0">
                          <a:cs typeface="+mn-lt"/>
                        </a:rPr>
                        <a:t>Duc Trung, Designer/Architect</a:t>
                      </a:r>
                      <a:endParaRPr lang="en-US" sz="1800" b="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0">
                          <a:cs typeface="+mn-lt"/>
                        </a:rPr>
                        <a:t>Responsible for designing graphical user interface, system architecture.</a:t>
                      </a:r>
                      <a:endParaRPr lang="en-US" sz="1800" b="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33680">
                <a:tc>
                  <a:txBody>
                    <a:bodyPr/>
                    <a:lstStyle/>
                    <a:p>
                      <a:pPr indent="0" algn="l">
                        <a:buNone/>
                      </a:pPr>
                      <a:r>
                        <a:rPr lang="en-US" sz="1800" b="0">
                          <a:cs typeface="+mn-lt"/>
                        </a:rPr>
                        <a:t>Thuan Thanh, Design Assistant</a:t>
                      </a:r>
                      <a:endParaRPr lang="en-US" sz="1800" b="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0">
                          <a:cs typeface="+mn-lt"/>
                        </a:rPr>
                        <a:t>Assisting Designer in designing Database.</a:t>
                      </a:r>
                      <a:endParaRPr lang="en-US" sz="1800" b="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8785">
                <a:tc>
                  <a:txBody>
                    <a:bodyPr/>
                    <a:lstStyle/>
                    <a:p>
                      <a:pPr indent="0" algn="l">
                        <a:buNone/>
                      </a:pPr>
                      <a:r>
                        <a:rPr lang="en-US" sz="1800" b="0">
                          <a:cs typeface="+mn-lt"/>
                        </a:rPr>
                        <a:t>Thuan Thanh, Implement Manager</a:t>
                      </a:r>
                      <a:endParaRPr lang="en-US" sz="1800" b="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0">
                          <a:cs typeface="+mn-lt"/>
                        </a:rPr>
                        <a:t>Responsible for implementing system, maintaining system and fixing bugs.</a:t>
                      </a:r>
                      <a:endParaRPr lang="en-US" sz="1800" b="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9420">
                <a:tc>
                  <a:txBody>
                    <a:bodyPr/>
                    <a:lstStyle/>
                    <a:p>
                      <a:pPr indent="0" algn="l">
                        <a:buNone/>
                      </a:pPr>
                      <a:r>
                        <a:rPr lang="en-US" sz="1800" b="0">
                          <a:cs typeface="+mn-lt"/>
                        </a:rPr>
                        <a:t>Duc Trung, Implementor</a:t>
                      </a:r>
                      <a:endParaRPr lang="en-US" sz="1800" b="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0">
                          <a:cs typeface="+mn-lt"/>
                        </a:rPr>
                        <a:t>Responsible for implement graphic user interface, assisting maintaining system.</a:t>
                      </a:r>
                      <a:endParaRPr lang="en-US" sz="1800" b="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46430">
                <a:tc>
                  <a:txBody>
                    <a:bodyPr/>
                    <a:lstStyle/>
                    <a:p>
                      <a:pPr indent="0" algn="l">
                        <a:buNone/>
                      </a:pPr>
                      <a:r>
                        <a:rPr lang="en-US" sz="1800" b="0">
                          <a:cs typeface="+mn-lt"/>
                        </a:rPr>
                        <a:t>Bui Thang, Tester</a:t>
                      </a:r>
                      <a:endParaRPr lang="en-US" sz="1800" b="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0">
                          <a:cs typeface="+mn-lt"/>
                        </a:rPr>
                        <a:t>Responsible for testing the system  released each iteration, reporting Implement Manager about bugs, giving Implement Manager comments.</a:t>
                      </a:r>
                      <a:endParaRPr lang="en-US" sz="1800" b="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5451" y="271011"/>
            <a:ext cx="5905011" cy="1325563"/>
          </a:xfrm>
        </p:spPr>
        <p:txBody>
          <a:bodyPr>
            <a:normAutofit/>
          </a:bodyPr>
          <a:lstStyle/>
          <a:p>
            <a:r>
              <a:rPr lang="en-US" dirty="0">
                <a:sym typeface="+mn-ea"/>
              </a:rPr>
              <a:t>3. Software requirements</a:t>
            </a:r>
            <a:endParaRPr lang="en-US" dirty="0"/>
          </a:p>
        </p:txBody>
      </p:sp>
      <p:sp>
        <p:nvSpPr>
          <p:cNvPr id="3" name="Content Placeholder 2"/>
          <p:cNvSpPr>
            <a:spLocks noGrp="1"/>
          </p:cNvSpPr>
          <p:nvPr>
            <p:ph idx="1"/>
          </p:nvPr>
        </p:nvSpPr>
        <p:spPr>
          <a:xfrm>
            <a:off x="838200" y="1825625"/>
            <a:ext cx="10515600" cy="4351338"/>
          </a:xfrm>
        </p:spPr>
        <p:txBody>
          <a:bodyPr/>
          <a:lstStyle/>
          <a:p>
            <a:pPr marL="0" indent="0">
              <a:buNone/>
            </a:pPr>
            <a:endParaRPr lang="en-US"/>
          </a:p>
          <a:p>
            <a:pPr marL="0" indent="0">
              <a:buNone/>
            </a:pPr>
            <a:endParaRPr lang="en-US" dirty="0"/>
          </a:p>
        </p:txBody>
      </p:sp>
      <p:sp>
        <p:nvSpPr>
          <p:cNvPr id="4" name="TextBox 3"/>
          <p:cNvSpPr txBox="1"/>
          <p:nvPr/>
        </p:nvSpPr>
        <p:spPr>
          <a:xfrm>
            <a:off x="1029921" y="1358047"/>
            <a:ext cx="5287108" cy="477054"/>
          </a:xfrm>
          <a:prstGeom prst="rect">
            <a:avLst/>
          </a:prstGeom>
          <a:noFill/>
        </p:spPr>
        <p:txBody>
          <a:bodyPr wrap="square" rtlCol="0">
            <a:spAutoFit/>
          </a:bodyPr>
          <a:lstStyle/>
          <a:p>
            <a:r>
              <a:rPr lang="en-US" sz="2500" dirty="0"/>
              <a:t>3.1 Use-case Model</a:t>
            </a:r>
            <a:endParaRPr lang="en-US" sz="2500" dirty="0"/>
          </a:p>
        </p:txBody>
      </p:sp>
      <p:pic>
        <p:nvPicPr>
          <p:cNvPr id="1026" name="Picture 2" descr="All Use-ca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771" y="143610"/>
            <a:ext cx="5445229" cy="6570779"/>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5451" y="271011"/>
            <a:ext cx="5905011" cy="1325563"/>
          </a:xfrm>
        </p:spPr>
        <p:txBody>
          <a:bodyPr>
            <a:normAutofit/>
          </a:bodyPr>
          <a:lstStyle/>
          <a:p>
            <a:r>
              <a:rPr lang="en-US" dirty="0">
                <a:sym typeface="+mn-ea"/>
              </a:rPr>
              <a:t>3. Software requirements</a:t>
            </a:r>
            <a:endParaRPr lang="en-US" dirty="0"/>
          </a:p>
        </p:txBody>
      </p:sp>
      <p:sp>
        <p:nvSpPr>
          <p:cNvPr id="3" name="Content Placeholder 2"/>
          <p:cNvSpPr>
            <a:spLocks noGrp="1"/>
          </p:cNvSpPr>
          <p:nvPr>
            <p:ph idx="1"/>
          </p:nvPr>
        </p:nvSpPr>
        <p:spPr>
          <a:xfrm>
            <a:off x="838200" y="1825625"/>
            <a:ext cx="10515600" cy="4351338"/>
          </a:xfrm>
        </p:spPr>
        <p:txBody>
          <a:bodyPr/>
          <a:lstStyle/>
          <a:p>
            <a:pPr marL="0" indent="0">
              <a:buNone/>
            </a:pPr>
            <a:endParaRPr lang="en-US" dirty="0"/>
          </a:p>
          <a:p>
            <a:pPr marL="0" indent="0">
              <a:buNone/>
            </a:pPr>
            <a:endParaRPr lang="en-US" dirty="0"/>
          </a:p>
        </p:txBody>
      </p:sp>
      <p:sp>
        <p:nvSpPr>
          <p:cNvPr id="4" name="TextBox 3"/>
          <p:cNvSpPr txBox="1"/>
          <p:nvPr/>
        </p:nvSpPr>
        <p:spPr>
          <a:xfrm>
            <a:off x="1029921" y="1358047"/>
            <a:ext cx="5287108" cy="477054"/>
          </a:xfrm>
          <a:prstGeom prst="rect">
            <a:avLst/>
          </a:prstGeom>
          <a:noFill/>
        </p:spPr>
        <p:txBody>
          <a:bodyPr wrap="square" rtlCol="0">
            <a:spAutoFit/>
          </a:bodyPr>
          <a:lstStyle/>
          <a:p>
            <a:r>
              <a:rPr lang="en-US" sz="2500" dirty="0"/>
              <a:t>3.2 Non-functional requirements</a:t>
            </a:r>
            <a:endParaRPr lang="en-US" sz="2500" dirty="0"/>
          </a:p>
        </p:txBody>
      </p:sp>
      <p:graphicFrame>
        <p:nvGraphicFramePr>
          <p:cNvPr id="5" name="Table 4"/>
          <p:cNvGraphicFramePr>
            <a:graphicFrameLocks noGrp="1"/>
          </p:cNvGraphicFramePr>
          <p:nvPr/>
        </p:nvGraphicFramePr>
        <p:xfrm>
          <a:off x="1258277" y="1815728"/>
          <a:ext cx="9398000" cy="4092773"/>
        </p:xfrm>
        <a:graphic>
          <a:graphicData uri="http://schemas.openxmlformats.org/drawingml/2006/table">
            <a:tbl>
              <a:tblPr firstRow="1" bandRow="1">
                <a:tableStyleId>{5C22544A-7EE6-4342-B048-85BDC9FD1C3A}</a:tableStyleId>
              </a:tblPr>
              <a:tblGrid>
                <a:gridCol w="4699000"/>
                <a:gridCol w="4699000"/>
              </a:tblGrid>
              <a:tr h="435173">
                <a:tc>
                  <a:txBody>
                    <a:bodyPr/>
                    <a:lstStyle/>
                    <a:p>
                      <a:pPr algn="ctr"/>
                      <a:r>
                        <a:rPr lang="en-US" dirty="0"/>
                        <a:t>Requirement</a:t>
                      </a:r>
                      <a:endParaRPr lang="en-US" dirty="0"/>
                    </a:p>
                  </a:txBody>
                  <a:tcPr/>
                </a:tc>
                <a:tc>
                  <a:txBody>
                    <a:bodyPr/>
                    <a:lstStyle/>
                    <a:p>
                      <a:endParaRPr lang="en-US" dirty="0"/>
                    </a:p>
                  </a:txBody>
                  <a:tcPr/>
                </a:tc>
              </a:tr>
              <a:tr h="59284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i="0" u="none" strike="noStrike" kern="1200" dirty="0">
                          <a:solidFill>
                            <a:schemeClr val="dk1"/>
                          </a:solidFill>
                          <a:effectLst/>
                          <a:latin typeface="+mn-lt"/>
                          <a:ea typeface="+mn-ea"/>
                          <a:cs typeface="+mn-cs"/>
                        </a:rPr>
                        <a:t>Environment requirement</a:t>
                      </a:r>
                      <a:endParaRPr lang="en-US" sz="1800" b="0" i="0" u="none" strike="noStrike" kern="1200" dirty="0">
                        <a:solidFill>
                          <a:schemeClr val="dk1"/>
                        </a:solidFill>
                        <a:effectLst/>
                        <a:latin typeface="+mn-lt"/>
                        <a:ea typeface="+mn-ea"/>
                        <a:cs typeface="+mn-cs"/>
                      </a:endParaRPr>
                    </a:p>
                  </a:txBody>
                  <a:tcPr/>
                </a:tc>
                <a:tc>
                  <a:txBody>
                    <a:bodyPr/>
                    <a:lstStyle/>
                    <a:p>
                      <a:r>
                        <a:rPr lang="en-US" sz="1800" b="0" i="0" u="none" strike="noStrike" kern="1200" dirty="0">
                          <a:solidFill>
                            <a:schemeClr val="dk1"/>
                          </a:solidFill>
                          <a:effectLst/>
                          <a:latin typeface="+mn-lt"/>
                          <a:ea typeface="+mn-ea"/>
                          <a:cs typeface="+mn-cs"/>
                        </a:rPr>
                        <a:t>Personal computer or mobile device with an updated browser and Internet connection.</a:t>
                      </a:r>
                      <a:endParaRPr lang="en-US" dirty="0"/>
                    </a:p>
                  </a:txBody>
                  <a:tcPr/>
                </a:tc>
              </a:tr>
              <a:tr h="1101004">
                <a:tc>
                  <a:txBody>
                    <a:bodyPr/>
                    <a:lstStyle/>
                    <a:p>
                      <a:r>
                        <a:rPr lang="en-US" sz="1800" b="0" i="0" u="none" strike="noStrike" kern="1200" dirty="0">
                          <a:solidFill>
                            <a:schemeClr val="dk1"/>
                          </a:solidFill>
                          <a:effectLst/>
                          <a:latin typeface="+mn-lt"/>
                          <a:ea typeface="+mn-ea"/>
                          <a:cs typeface="+mn-cs"/>
                        </a:rPr>
                        <a:t>Login</a:t>
                      </a:r>
                      <a:endParaRPr lang="en-US" dirty="0"/>
                    </a:p>
                  </a:txBody>
                  <a:tcPr/>
                </a:tc>
                <a:tc>
                  <a:txBody>
                    <a:bodyPr/>
                    <a:lstStyle/>
                    <a:p>
                      <a:pPr rtl="0"/>
                      <a:r>
                        <a:rPr lang="en-US" sz="1800" b="0" i="0" u="none" strike="noStrike" kern="1200" dirty="0">
                          <a:solidFill>
                            <a:schemeClr val="dk1"/>
                          </a:solidFill>
                          <a:effectLst/>
                          <a:latin typeface="+mn-lt"/>
                          <a:ea typeface="+mn-ea"/>
                          <a:cs typeface="+mn-cs"/>
                        </a:rPr>
                        <a:t>Username and password need to be encrypted before being sent over Internet.</a:t>
                      </a:r>
                      <a:endParaRPr lang="en-US" b="0" dirty="0">
                        <a:effectLst/>
                      </a:endParaRPr>
                    </a:p>
                    <a:p>
                      <a:pPr rtl="0"/>
                      <a:r>
                        <a:rPr lang="en-US" sz="1800" b="0" i="0" u="none" strike="noStrike" kern="1200" dirty="0">
                          <a:solidFill>
                            <a:schemeClr val="dk1"/>
                          </a:solidFill>
                          <a:effectLst/>
                          <a:latin typeface="+mn-lt"/>
                          <a:ea typeface="+mn-ea"/>
                          <a:cs typeface="+mn-cs"/>
                        </a:rPr>
                        <a:t>User must be prevented from logging in for a certain time after many failed logging in.</a:t>
                      </a:r>
                      <a:endParaRPr lang="en-US" b="0" dirty="0">
                        <a:effectLst/>
                      </a:endParaRPr>
                    </a:p>
                  </a:txBody>
                  <a:tcPr/>
                </a:tc>
              </a:tr>
              <a:tr h="592848">
                <a:tc>
                  <a:txBody>
                    <a:bodyPr/>
                    <a:lstStyle/>
                    <a:p>
                      <a:r>
                        <a:rPr lang="en-US" sz="1800" b="0" i="0" u="none" strike="noStrike" kern="1200" dirty="0">
                          <a:solidFill>
                            <a:schemeClr val="dk1"/>
                          </a:solidFill>
                          <a:effectLst/>
                          <a:latin typeface="+mn-lt"/>
                          <a:ea typeface="+mn-ea"/>
                          <a:cs typeface="+mn-cs"/>
                        </a:rPr>
                        <a:t>Create account</a:t>
                      </a:r>
                      <a:endParaRPr lang="en-US" dirty="0"/>
                    </a:p>
                  </a:txBody>
                  <a:tcPr/>
                </a:tc>
                <a:tc>
                  <a:txBody>
                    <a:bodyPr/>
                    <a:lstStyle/>
                    <a:p>
                      <a:pPr rtl="0"/>
                      <a:r>
                        <a:rPr lang="en-US" sz="1800" b="0" i="0" u="none" strike="noStrike" kern="1200" dirty="0">
                          <a:solidFill>
                            <a:schemeClr val="dk1"/>
                          </a:solidFill>
                          <a:effectLst/>
                          <a:latin typeface="+mn-lt"/>
                          <a:ea typeface="+mn-ea"/>
                          <a:cs typeface="+mn-cs"/>
                        </a:rPr>
                        <a:t>User needs to confirm website policy before heading to create a new account.</a:t>
                      </a:r>
                      <a:endParaRPr lang="en-US" b="0" dirty="0">
                        <a:effectLst/>
                      </a:endParaRPr>
                    </a:p>
                  </a:txBody>
                  <a:tcPr/>
                </a:tc>
              </a:tr>
              <a:tr h="435173">
                <a:tc>
                  <a:txBody>
                    <a:bodyPr/>
                    <a:lstStyle/>
                    <a:p>
                      <a:r>
                        <a:rPr lang="en-US" sz="1800" b="0" i="0" u="none" strike="noStrike" kern="1200" dirty="0">
                          <a:solidFill>
                            <a:schemeClr val="dk1"/>
                          </a:solidFill>
                          <a:effectLst/>
                          <a:latin typeface="+mn-lt"/>
                          <a:ea typeface="+mn-ea"/>
                          <a:cs typeface="+mn-cs"/>
                        </a:rPr>
                        <a:t>Search for books</a:t>
                      </a:r>
                      <a:endParaRPr lang="en-US" dirty="0"/>
                    </a:p>
                  </a:txBody>
                  <a:tcPr/>
                </a:tc>
                <a:tc>
                  <a:txBody>
                    <a:bodyPr/>
                    <a:lstStyle/>
                    <a:p>
                      <a:pPr rtl="0"/>
                      <a:r>
                        <a:rPr lang="en-US" sz="1800" b="0" i="0" u="none" strike="noStrike" kern="1200" dirty="0">
                          <a:solidFill>
                            <a:schemeClr val="dk1"/>
                          </a:solidFill>
                          <a:effectLst/>
                          <a:latin typeface="+mn-lt"/>
                          <a:ea typeface="+mn-ea"/>
                          <a:cs typeface="+mn-cs"/>
                        </a:rPr>
                        <a:t>The time for searching for a book needs to be within 5 seconds. Result books have to be sorted by descending related order (most related book to least related book).</a:t>
                      </a:r>
                      <a:endParaRPr lang="en-US" b="0" dirty="0">
                        <a:effectLst/>
                      </a:endParaRPr>
                    </a:p>
                  </a:txBody>
                  <a:tcPr/>
                </a:tc>
              </a:tr>
            </a:tbl>
          </a:graphicData>
        </a:graphic>
      </p:graphicFrame>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4752</Words>
  <Application>WPS Presentation</Application>
  <PresentationFormat>Widescreen</PresentationFormat>
  <Paragraphs>349</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SimSun</vt:lpstr>
      <vt:lpstr>Wingdings</vt:lpstr>
      <vt:lpstr>Times New Roman</vt:lpstr>
      <vt:lpstr>Calibri Light</vt:lpstr>
      <vt:lpstr>Calibri</vt:lpstr>
      <vt:lpstr>Microsoft YaHei</vt:lpstr>
      <vt:lpstr>Arial Unicode MS</vt:lpstr>
      <vt:lpstr>Office Theme</vt:lpstr>
      <vt:lpstr>Software Engineering Project Used Book Sharing System</vt:lpstr>
      <vt:lpstr>Outline</vt:lpstr>
      <vt:lpstr>1. Problem statement, product position statement</vt:lpstr>
      <vt:lpstr>1. Problem statement, product position statement</vt:lpstr>
      <vt:lpstr>1. Problem statement, product position statement</vt:lpstr>
      <vt:lpstr>2. Project management</vt:lpstr>
      <vt:lpstr>2. Project management</vt:lpstr>
      <vt:lpstr>3. Software requirements</vt:lpstr>
      <vt:lpstr>3. Software requirements</vt:lpstr>
      <vt:lpstr>3. Software requirements</vt:lpstr>
      <vt:lpstr>4. Analysis and design</vt:lpstr>
      <vt:lpstr>4. Analysis and design</vt:lpstr>
      <vt:lpstr>5. Software testing</vt:lpstr>
      <vt:lpstr>5. Software testing</vt:lpstr>
      <vt:lpstr>5. Software testing</vt:lpstr>
      <vt:lpstr>6. Demo</vt:lpstr>
      <vt:lpstr>Thank you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Project Used Book Sharing System</dc:title>
  <dc:creator/>
  <cp:lastModifiedBy>BThang</cp:lastModifiedBy>
  <cp:revision>9</cp:revision>
  <dcterms:created xsi:type="dcterms:W3CDTF">2020-01-04T13:31:00Z</dcterms:created>
  <dcterms:modified xsi:type="dcterms:W3CDTF">2020-01-07T16:17:46Z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1033-11.2.0.9107</vt:lpwstr>
  </property>
</Properties>
</file>