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8" r:id="rId2"/>
    <p:sldId id="610" r:id="rId3"/>
    <p:sldId id="257" r:id="rId4"/>
    <p:sldId id="614" r:id="rId5"/>
    <p:sldId id="619" r:id="rId6"/>
    <p:sldId id="615" r:id="rId7"/>
    <p:sldId id="617" r:id="rId8"/>
    <p:sldId id="621" r:id="rId9"/>
    <p:sldId id="620" r:id="rId10"/>
    <p:sldId id="627" r:id="rId11"/>
    <p:sldId id="625" r:id="rId12"/>
    <p:sldId id="584" r:id="rId13"/>
  </p:sldIdLst>
  <p:sldSz cx="9144000" cy="5143500" type="screen16x9"/>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adxu(徐永标)" initials="r" lastIdx="1" clrIdx="0">
    <p:extLst>
      <p:ext uri="{19B8F6BF-5375-455C-9EA6-DF929625EA0E}">
        <p15:presenceInfo xmlns:p15="http://schemas.microsoft.com/office/powerpoint/2012/main" userId="S-1-5-21-1333135361-625243220-14044502-4439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CC"/>
    <a:srgbClr val="CCFF33"/>
    <a:srgbClr val="8BC34A"/>
    <a:srgbClr val="C1FFD6"/>
    <a:srgbClr val="CCFFFF"/>
    <a:srgbClr val="737B86"/>
    <a:srgbClr val="F2F2F2"/>
    <a:srgbClr val="CCCC00"/>
    <a:srgbClr val="469CDA"/>
    <a:srgbClr val="002A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6" autoAdjust="0"/>
    <p:restoredTop sz="76289" autoAdjust="0"/>
  </p:normalViewPr>
  <p:slideViewPr>
    <p:cSldViewPr snapToGrid="0" snapToObjects="1">
      <p:cViewPr varScale="1">
        <p:scale>
          <a:sx n="151" d="100"/>
          <a:sy n="151" d="100"/>
        </p:scale>
        <p:origin x="452" y="76"/>
      </p:cViewPr>
      <p:guideLst>
        <p:guide orient="horz" pos="1620"/>
        <p:guide pos="2835"/>
      </p:guideLst>
    </p:cSldViewPr>
  </p:slideViewPr>
  <p:notesTextViewPr>
    <p:cViewPr>
      <p:scale>
        <a:sx n="120" d="100"/>
        <a:sy n="12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noProof="1"/>
            </a:lvl1pPr>
          </a:lstStyle>
          <a:p>
            <a:pPr>
              <a:defRPr/>
            </a:pPr>
            <a:endParaRPr lang="zh-CN" altLang="en-US"/>
          </a:p>
        </p:txBody>
      </p:sp>
      <p:sp>
        <p:nvSpPr>
          <p:cNvPr id="2051" name="Rectangle 3"/>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a:defRPr/>
            </a:pPr>
            <a:fld id="{367DF9F2-C4AC-4423-86BC-C18F67533973}" type="datetimeFigureOut">
              <a:rPr lang="zh-CN" altLang="en-US"/>
              <a:pPr>
                <a:defRPr/>
              </a:pPr>
              <a:t>2021/8/17</a:t>
            </a:fld>
            <a:endParaRPr lang="zh-CN" altLang="en-US"/>
          </a:p>
        </p:txBody>
      </p:sp>
      <p:sp>
        <p:nvSpPr>
          <p:cNvPr id="3076" name="Rectangle 4"/>
          <p:cNvSpPr>
            <a:spLocks noGrp="1" noRot="1" noChangeAspect="1" noChangeArrowheads="1"/>
          </p:cNvSpPr>
          <p:nvPr>
            <p:ph type="sldImg" idx="4294967295"/>
          </p:nvPr>
        </p:nvSpPr>
        <p:spPr bwMode="auto">
          <a:xfrm>
            <a:off x="381533" y="685800"/>
            <a:ext cx="609493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9"/>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noProof="1"/>
            </a:lvl1pPr>
          </a:lstStyle>
          <a:p>
            <a:pPr>
              <a:defRPr/>
            </a:pPr>
            <a:endParaRPr lang="en-US" altLang="x-none"/>
          </a:p>
        </p:txBody>
      </p:sp>
      <p:sp>
        <p:nvSpPr>
          <p:cNvPr id="2055" name="Rectangle 7"/>
          <p:cNvSpPr>
            <a:spLocks noGrp="1"/>
          </p:cNvSpPr>
          <p:nvPr>
            <p:ph type="sldNum" sz="quarter" idx="5"/>
          </p:nvPr>
        </p:nvSpPr>
        <p:spPr>
          <a:xfrm>
            <a:off x="3884613" y="8685213"/>
            <a:ext cx="2971800" cy="457200"/>
          </a:xfrm>
          <a:prstGeom prst="rect">
            <a:avLst/>
          </a:prstGeom>
          <a:noFill/>
          <a:ln w="9525">
            <a:noFill/>
            <a:miter/>
          </a:ln>
        </p:spPr>
        <p:txBody>
          <a:bodyPr anchor="b"/>
          <a:lstStyle>
            <a:lvl1pPr algn="r" eaLnBrk="1" hangingPunct="1">
              <a:buFont typeface="Arial" panose="020B0604020202020204" pitchFamily="34" charset="0"/>
              <a:buNone/>
              <a:defRPr sz="1200" noProof="1">
                <a:latin typeface="Arial" panose="020B0604020202020204" pitchFamily="34" charset="0"/>
                <a:ea typeface="宋体" panose="02010600030101010101" pitchFamily="2" charset="-122"/>
                <a:cs typeface="+mn-ea"/>
              </a:defRPr>
            </a:lvl1pPr>
          </a:lstStyle>
          <a:p>
            <a:pPr>
              <a:defRPr/>
            </a:pPr>
            <a:fld id="{425F7E3D-3A8A-4764-8FCB-6365D099B426}" type="slidenum">
              <a:rPr lang="zh-CN" altLang="en-US"/>
              <a:pPr>
                <a:defRPr/>
              </a:pPr>
              <a:t>‹#›</a:t>
            </a:fld>
            <a:endParaRPr lang="en-US" altLang="x-none">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lvl="1"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lvl="2"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lvl="3"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lvl="4"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lvl="5"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0" fontAlgn="base" latinLnBrk="0" hangingPunct="0">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r>
              <a:rPr lang="zh-CN" altLang="en-US" sz="2000" dirty="0">
                <a:latin typeface="+mn-ea"/>
                <a:ea typeface="+mn-ea"/>
              </a:rPr>
              <a:t>各位评委，大家好，很荣幸参加本次的实习生留用答辩，我是答辩人汪文博。下面我会汇报，同时也是交流，和大家一起来聊一聊我在实习期间所做的工作。</a:t>
            </a:r>
          </a:p>
        </p:txBody>
      </p:sp>
      <p:sp>
        <p:nvSpPr>
          <p:cNvPr id="4" name="灯片编号占位符 3"/>
          <p:cNvSpPr>
            <a:spLocks noGrp="1"/>
          </p:cNvSpPr>
          <p:nvPr>
            <p:ph type="sldNum" sz="quarter" idx="10"/>
          </p:nvPr>
        </p:nvSpPr>
        <p:spPr/>
        <p:txBody>
          <a:bodyPr/>
          <a:lstStyle/>
          <a:p>
            <a:pPr>
              <a:defRPr/>
            </a:pPr>
            <a:fld id="{425F7E3D-3A8A-4764-8FCB-6365D099B426}" type="slidenum">
              <a:rPr lang="zh-CN" altLang="en-US" smtClean="0"/>
              <a:pPr>
                <a:defRPr/>
              </a:pPr>
              <a:t>1</a:t>
            </a:fld>
            <a:endParaRPr lang="en-US" altLang="x-none">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10</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49813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谢谢大家，以上就是我答辩的全部内容。</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11</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79658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首先做一下自我介绍，我叫汪文博，今年</a:t>
            </a:r>
            <a:r>
              <a:rPr lang="en-US" altLang="zh-CN" sz="1200" dirty="0"/>
              <a:t>24</a:t>
            </a:r>
            <a:r>
              <a:rPr lang="zh-CN" altLang="en-US" sz="1200" dirty="0"/>
              <a:t>岁，本硕都是就读于武汉理工大学。</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2</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456004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下面我将从四个方面去和大家聊一聊我所做的工作，首先是项目背景与意义。</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85D0DACE-38E0-42D2-9336-2B707D34BC6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在故障发现方面，原有方案是通过基于阈值的故障检测算法进行故障检测，这种算法依赖于人工对阈值的设定，一旦设定有误则结果会产生较大偏差。而且，阈值一旦设定则无法在运行过程中动态更改，然而实际运行的环境和数据可能时刻在改变，因此也会产生较大偏差。因此，我们使用了时间序列智能异常检测算法，这种算法基于时间序列的特征可以做到很好地进行智能异常检测。</a:t>
            </a:r>
            <a:endParaRPr lang="en-US" altLang="zh-CN" sz="1200" dirty="0"/>
          </a:p>
          <a:p>
            <a:pPr>
              <a:lnSpc>
                <a:spcPct val="150000"/>
              </a:lnSpc>
            </a:pPr>
            <a:r>
              <a:rPr lang="zh-CN" altLang="en-US" sz="1200" dirty="0"/>
              <a:t>在故障定位方面，原有方案是依赖运维专家的经验，重点挑选几个可能发生故障的层级进行逐个排查，但是这种做法高度依赖专家的经验，并且逐个排查的效率会非常低，导致时效性较差，无法及时定位故障。因此，在我们的方案中通过全局健康度视图按</a:t>
            </a:r>
            <a:r>
              <a:rPr lang="en-US" altLang="zh-CN" sz="1200" dirty="0"/>
              <a:t>2</a:t>
            </a:r>
            <a:r>
              <a:rPr lang="zh-CN" altLang="en-US" sz="1200" dirty="0"/>
              <a:t>地</a:t>
            </a:r>
            <a:r>
              <a:rPr lang="en-US" altLang="zh-CN" sz="1200" dirty="0"/>
              <a:t>6</a:t>
            </a:r>
            <a:r>
              <a:rPr lang="zh-CN" altLang="en-US" sz="1200" dirty="0"/>
              <a:t>机房</a:t>
            </a:r>
            <a:r>
              <a:rPr lang="en-US" altLang="zh-CN" sz="1200" dirty="0"/>
              <a:t>12</a:t>
            </a:r>
            <a:r>
              <a:rPr lang="zh-CN" altLang="en-US" sz="1200" dirty="0"/>
              <a:t>中心逐层定位显示故障，将以往借助专家经验定位故障层级的方式固定、沉淀，通过这种傻瓜式的操作进行快速故障定位。</a:t>
            </a:r>
            <a:endParaRPr lang="en-US" altLang="zh-CN" sz="1200" dirty="0"/>
          </a:p>
          <a:p>
            <a:pPr>
              <a:lnSpc>
                <a:spcPct val="150000"/>
              </a:lnSpc>
            </a:pPr>
            <a:r>
              <a:rPr lang="zh-CN" altLang="en-US" sz="1200" dirty="0"/>
              <a:t>在现网部署架构变更方面，当</a:t>
            </a:r>
            <a:r>
              <a:rPr lang="en-US" altLang="zh-CN" sz="1200" dirty="0"/>
              <a:t>IDC</a:t>
            </a:r>
            <a:r>
              <a:rPr lang="zh-CN" altLang="en-US" sz="1200" dirty="0"/>
              <a:t>或者园区的部署机房发生变更，裁撤或新增，如果无法及时感知部署架构的变化，那么一旦发生变更的机房产生故障，则无法及时准确的进行故障检测和定位。在以往的做法中，一般是通过运维的人工调整和维护视图配置，但这种做法同样时效性较差，而且存在人工误操作的风险。因此，在我们的方案中通过设定全局健康度视图的自动同步更新从而实现变更机房的故障检测与故障定位。</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4</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33008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全局健康度视图界面中在接入了巡检后会分层显示位于左边的深圳和位于右边的上海各个部署维度的机房成功量、失败量等相关信息。</a:t>
            </a:r>
            <a:endParaRPr lang="en-US" altLang="zh-CN" sz="1200" dirty="0"/>
          </a:p>
          <a:p>
            <a:pPr>
              <a:lnSpc>
                <a:spcPct val="150000"/>
              </a:lnSpc>
            </a:pPr>
            <a:r>
              <a:rPr lang="zh-CN" altLang="en-US" sz="1200" dirty="0"/>
              <a:t>一旦发生故障可通过自上往下逐层定位故障根源，机房各项指标一旦发生故障则会标红</a:t>
            </a:r>
            <a:endParaRPr lang="en-US" altLang="zh-CN" sz="1200" dirty="0"/>
          </a:p>
          <a:p>
            <a:pPr>
              <a:lnSpc>
                <a:spcPct val="150000"/>
              </a:lnSpc>
            </a:pPr>
            <a:r>
              <a:rPr lang="zh-CN" altLang="en-US" sz="1200" dirty="0"/>
              <a:t>异常检测方式：分钟级定时任务，接入时间序列智能异常检测</a:t>
            </a:r>
            <a:r>
              <a:rPr lang="en-US" altLang="zh-CN" sz="1200" dirty="0"/>
              <a:t>——Metis</a:t>
            </a:r>
            <a:r>
              <a:rPr lang="zh-CN" altLang="en-US" sz="1200" dirty="0"/>
              <a:t>开源算法</a:t>
            </a:r>
            <a:endParaRPr lang="en-US" altLang="zh-CN" sz="1200" dirty="0"/>
          </a:p>
          <a:p>
            <a:pPr>
              <a:lnSpc>
                <a:spcPct val="150000"/>
              </a:lnSpc>
            </a:pPr>
            <a:r>
              <a:rPr lang="zh-CN" altLang="en-US" sz="1200" dirty="0"/>
              <a:t>数据显示方式：每项指标对应一条曲线，后端任务会每分钟进行数据查询与异常检测，而后存入</a:t>
            </a:r>
            <a:r>
              <a:rPr lang="en-US" altLang="zh-CN" sz="1200" dirty="0"/>
              <a:t>DB</a:t>
            </a:r>
            <a:r>
              <a:rPr lang="zh-CN" altLang="en-US" sz="1200" dirty="0"/>
              <a:t>中，我们看到的数据即查询该</a:t>
            </a:r>
            <a:r>
              <a:rPr lang="en-US" altLang="zh-CN" sz="1200" dirty="0"/>
              <a:t>DB</a:t>
            </a:r>
            <a:r>
              <a:rPr lang="zh-CN" altLang="en-US" sz="1200" dirty="0"/>
              <a:t>得到</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5</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1276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本项目的主要思路，首先是构建业务架构配置页面，配置业务部署架构和监控对应关系，完成配置的</a:t>
            </a:r>
            <a:r>
              <a:rPr lang="en-US" altLang="zh-CN" sz="1200" dirty="0"/>
              <a:t>CURD</a:t>
            </a:r>
            <a:r>
              <a:rPr lang="zh-CN" altLang="en-US" sz="1200" dirty="0"/>
              <a:t>操作。然后根据配置的业务架构，按</a:t>
            </a:r>
            <a:r>
              <a:rPr lang="en-US" altLang="zh-CN" sz="1200" dirty="0"/>
              <a:t>IDC</a:t>
            </a:r>
            <a:r>
              <a:rPr lang="zh-CN" altLang="en-US" sz="1200" dirty="0"/>
              <a:t>、园区部署维度，分深圳和上海两城，分层生成全局健康度视图。其中，涉及到的部署维度信息通过查询监控系统获得。同时，定时同步部署维度信息，更新全局健康度视图，当现网部署架构变化时，也可以自动修正视图。接下来，接入巡检告警，此时会发出分钟级定时任务，定时接入时间序列智能异常检测，判断各机房的各项指标数据是否存在异常，在最终的全局健康度视图展示页面进行及时的故障检测和精确的故障定位。最后我们会提供推荐的元灵切换工具基于一个故障处理的建议。</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6</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9922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这里是配置页面，提供了、、、、、、</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7</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39822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接下来和大家聊一下我在完成整个项目的过程中遇到的一些困难，以及我的解决方案。</a:t>
            </a:r>
            <a:endParaRPr lang="en-US" altLang="zh-CN" sz="1200" dirty="0"/>
          </a:p>
          <a:p>
            <a:pPr>
              <a:lnSpc>
                <a:spcPct val="150000"/>
              </a:lnSpc>
            </a:pPr>
            <a:r>
              <a:rPr lang="zh-CN" altLang="en-US" sz="1200" dirty="0"/>
              <a:t>首先是关于如何支付现网部署架构变更，但</a:t>
            </a:r>
            <a:r>
              <a:rPr lang="en-US" altLang="zh-CN" sz="1200" dirty="0"/>
              <a:t>IDC/SET</a:t>
            </a:r>
            <a:r>
              <a:rPr lang="zh-CN" altLang="en-US" sz="1200" dirty="0"/>
              <a:t>更新不及时的问题</a:t>
            </a:r>
            <a:endParaRPr lang="en-US" altLang="zh-CN" sz="1200" dirty="0"/>
          </a:p>
          <a:p>
            <a:pPr>
              <a:lnSpc>
                <a:spcPct val="150000"/>
              </a:lnSpc>
            </a:pPr>
            <a:r>
              <a:rPr lang="zh-CN" altLang="en-US" sz="1200" dirty="0"/>
              <a:t>目前，基于</a:t>
            </a:r>
            <a:r>
              <a:rPr lang="en-US" altLang="zh-CN" sz="1200" dirty="0"/>
              <a:t>IDC</a:t>
            </a:r>
            <a:r>
              <a:rPr lang="zh-CN" altLang="en-US" sz="1200" dirty="0"/>
              <a:t>、</a:t>
            </a:r>
            <a:r>
              <a:rPr lang="en-US" altLang="zh-CN" sz="1200" dirty="0"/>
              <a:t>SET</a:t>
            </a:r>
            <a:r>
              <a:rPr lang="zh-CN" altLang="en-US" sz="1200" dirty="0"/>
              <a:t>等维度的机器部署被广泛使用，但同时因机器的老旧磨损、业务需求增大等原因导致的机器更换、上线与下线也是普遍存在。在支付业务的传统运维方式中，这些改变通常需要人工进行配置的修改，成本既高也需要一定的时间成本，同时也存在操作失误的风险，</a:t>
            </a:r>
            <a:r>
              <a:rPr lang="en-US" altLang="zh-CN" sz="1200" dirty="0"/>
              <a:t>IDC</a:t>
            </a:r>
            <a:r>
              <a:rPr lang="zh-CN" altLang="en-US" sz="1200" dirty="0"/>
              <a:t>和</a:t>
            </a:r>
            <a:r>
              <a:rPr lang="en-US" altLang="zh-CN" sz="1200" dirty="0"/>
              <a:t>SET</a:t>
            </a:r>
            <a:r>
              <a:rPr lang="zh-CN" altLang="en-US" sz="1200" dirty="0"/>
              <a:t>无法及时显示这些变化，导致这些更换的机器一旦发生故障，运维系统无法及时的给予检测与定位。对应在我们这个项目中，即全局健康度视图无法及时显示机房变化以及故障定位。</a:t>
            </a:r>
            <a:endParaRPr lang="en-US" altLang="zh-CN" sz="1200" dirty="0"/>
          </a:p>
          <a:p>
            <a:pPr>
              <a:lnSpc>
                <a:spcPct val="150000"/>
              </a:lnSpc>
            </a:pPr>
            <a:r>
              <a:rPr lang="zh-CN" altLang="en-US" sz="1200" dirty="0"/>
              <a:t>为了解决这个问题，我们根据全局健康度视图变化的不同情境按更新配置与自动同步两种方式对全局健康度视图进行更新。（接下来根据图来说）</a:t>
            </a:r>
            <a:endParaRPr lang="en-US" altLang="zh-CN" sz="1200" dirty="0"/>
          </a:p>
          <a:p>
            <a:pPr>
              <a:lnSpc>
                <a:spcPct val="150000"/>
              </a:lnSpc>
            </a:pPr>
            <a:endParaRPr lang="en-US" altLang="zh-CN" sz="1200" dirty="0"/>
          </a:p>
          <a:p>
            <a:pPr>
              <a:lnSpc>
                <a:spcPct val="150000"/>
              </a:lnSpc>
            </a:pPr>
            <a:r>
              <a:rPr lang="zh-CN" altLang="en-US" sz="1200" dirty="0"/>
              <a:t>机房新增，监控系统是如何感知的？</a:t>
            </a:r>
            <a:endParaRPr lang="en-US" altLang="zh-CN" sz="1200" dirty="0"/>
          </a:p>
          <a:p>
            <a:pPr>
              <a:lnSpc>
                <a:spcPct val="150000"/>
              </a:lnSpc>
            </a:pPr>
            <a:r>
              <a:rPr lang="zh-CN" altLang="en-US" sz="1200" dirty="0"/>
              <a:t>新机房上线，这个机房的服务就会上报监控日志，日志里面有目的</a:t>
            </a:r>
            <a:r>
              <a:rPr lang="en-US" altLang="zh-CN" sz="1200" dirty="0"/>
              <a:t>IP</a:t>
            </a:r>
            <a:r>
              <a:rPr lang="zh-CN" altLang="en-US" sz="1200" dirty="0"/>
              <a:t>，监控系统就会根据新机房上报的</a:t>
            </a:r>
            <a:r>
              <a:rPr lang="en-US" altLang="zh-CN" sz="1200" dirty="0"/>
              <a:t>IP</a:t>
            </a:r>
            <a:r>
              <a:rPr lang="zh-CN" altLang="en-US" sz="1200" dirty="0"/>
              <a:t>维度加工出机房维度（所属机房是</a:t>
            </a:r>
            <a:r>
              <a:rPr lang="en-US" altLang="zh-CN" sz="1200" dirty="0"/>
              <a:t>IP</a:t>
            </a:r>
            <a:r>
              <a:rPr lang="zh-CN" altLang="en-US" sz="1200" dirty="0"/>
              <a:t>机器的一个固有属性，在</a:t>
            </a:r>
            <a:r>
              <a:rPr lang="en-US" altLang="zh-CN" sz="1200" dirty="0"/>
              <a:t>CMDB</a:t>
            </a:r>
            <a:r>
              <a:rPr lang="zh-CN" altLang="en-US" sz="1200" dirty="0"/>
              <a:t>维护）然后通过监控查看机房维度分布就能感知新机房</a:t>
            </a:r>
            <a:r>
              <a:rPr lang="zh-CN" altLang="en-US" sz="1200"/>
              <a:t>的上线</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8</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2471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a:lnSpc>
                <a:spcPct val="150000"/>
              </a:lnSpc>
            </a:pPr>
            <a:r>
              <a:rPr lang="zh-CN" altLang="en-US" sz="1200" dirty="0"/>
              <a:t>第二点困难是支付现网故障及时发现与机房级故障定位</a:t>
            </a:r>
            <a:endParaRPr lang="en-US" altLang="zh-CN" sz="1200" dirty="0"/>
          </a:p>
          <a:p>
            <a:pPr>
              <a:lnSpc>
                <a:spcPct val="150000"/>
              </a:lnSpc>
            </a:pPr>
            <a:r>
              <a:rPr lang="zh-CN" altLang="en-US" sz="1200" dirty="0"/>
              <a:t>在支付业务中，传统的故障检测通常依赖人工进行日志排查，时间上具有很强的滞后性，乃至于等到用户反馈才发现故障发生，在故障的定位方式上通常页是通过运维人员的人工排查进行故障定位。这种方式效率很低，且高度依赖运维人员的经验。</a:t>
            </a:r>
            <a:endParaRPr lang="en-US" altLang="zh-CN" sz="1200" dirty="0"/>
          </a:p>
          <a:p>
            <a:pPr>
              <a:lnSpc>
                <a:spcPct val="150000"/>
              </a:lnSpc>
            </a:pPr>
            <a:r>
              <a:rPr lang="zh-CN" altLang="en-US" sz="1200" dirty="0"/>
              <a:t>针对这些问题，我们将支付业务接入自动巡检，巡检会根据各逻辑层级及其对应的</a:t>
            </a:r>
            <a:r>
              <a:rPr lang="en-US" altLang="zh-CN" sz="1200" dirty="0"/>
              <a:t>IDC/</a:t>
            </a:r>
            <a:r>
              <a:rPr lang="zh-CN" altLang="en-US" sz="1200" dirty="0"/>
              <a:t>园区机房的各项监控指标数据开启定时任务，以分钟为单位接入时间序列智能异常检测算法</a:t>
            </a:r>
            <a:r>
              <a:rPr lang="en-US" altLang="zh-CN" sz="1200" dirty="0"/>
              <a:t>Metis</a:t>
            </a:r>
            <a:r>
              <a:rPr lang="zh-CN" altLang="en-US" sz="1200" dirty="0"/>
              <a:t>。传统的异常检测算法例如基于阈值的检测非常依赖专家的经验进行阈值的设定，且维护成本高（阈值恒定，业务或产品特性会随着时间变化），效果也不稳定。</a:t>
            </a:r>
            <a:r>
              <a:rPr lang="en-US" altLang="zh-CN" sz="1200" dirty="0"/>
              <a:t>Metis</a:t>
            </a:r>
            <a:r>
              <a:rPr lang="zh-CN" altLang="en-US" sz="1200" dirty="0"/>
              <a:t>算法相比于传统的异常检测算法结合了有监督和无监督学习方式，以直接检测并做分类特征为特点，从机器学习的角度来解决异常检测问题。</a:t>
            </a:r>
            <a:endParaRPr lang="en-US" altLang="zh-CN" sz="1200" dirty="0"/>
          </a:p>
          <a:p>
            <a:pPr>
              <a:lnSpc>
                <a:spcPct val="150000"/>
              </a:lnSpc>
            </a:pPr>
            <a:r>
              <a:rPr lang="zh-CN" altLang="en-US" sz="1200" dirty="0"/>
              <a:t>一旦某个定时任务检测出异常，其在全局健康度视图上对应指标位置会标红，用户可根据其所在的机房以及所在的层级进行精确的快速定位。同时，我们的全局健康度视图是分层显示的，自上往下对应支付业务的后端执行流程，用户可据此定位故障发生的根位置。</a:t>
            </a:r>
            <a:endParaRPr lang="en-US" altLang="zh-CN" sz="1200" dirty="0"/>
          </a:p>
          <a:p>
            <a:pPr>
              <a:lnSpc>
                <a:spcPct val="150000"/>
              </a:lnSpc>
            </a:pPr>
            <a:r>
              <a:rPr lang="zh-CN" altLang="en-US" sz="1200" dirty="0"/>
              <a:t>解释上图</a:t>
            </a:r>
            <a:endParaRPr lang="en-US" altLang="zh-CN" sz="1200" dirty="0"/>
          </a:p>
        </p:txBody>
      </p:sp>
      <p:sp>
        <p:nvSpPr>
          <p:cNvPr id="4" name="灯片编号占位符 3"/>
          <p:cNvSpPr>
            <a:spLocks noGrp="1"/>
          </p:cNvSpPr>
          <p:nvPr>
            <p:ph type="sldNum" sz="quarter" idx="5"/>
          </p:nvPr>
        </p:nvSpPr>
        <p:spPr/>
        <p:txBody>
          <a:bodyPr/>
          <a:lstStyle/>
          <a:p>
            <a:pPr>
              <a:defRPr/>
            </a:pPr>
            <a:fld id="{425F7E3D-3A8A-4764-8FCB-6365D099B426}" type="slidenum">
              <a:rPr lang="zh-CN" altLang="en-US" smtClean="0"/>
              <a:pPr>
                <a:defRPr/>
              </a:pPr>
              <a:t>9</a:t>
            </a:fld>
            <a:endParaRPr lang="en-US" altLang="x-none">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5075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bwMode="auto">
      <p:bgPr>
        <a:solidFill>
          <a:schemeClr val="bg1">
            <a:lumMod val="95000"/>
            <a:alpha val="63000"/>
          </a:schemeClr>
        </a:solidFill>
        <a:effectLst/>
      </p:bgPr>
    </p:bg>
    <p:spTree>
      <p:nvGrpSpPr>
        <p:cNvPr id="1" name=""/>
        <p:cNvGrpSpPr/>
        <p:nvPr/>
      </p:nvGrpSpPr>
      <p:grpSpPr>
        <a:xfrm>
          <a:off x="0" y="0"/>
          <a:ext cx="0" cy="0"/>
          <a:chOff x="0" y="0"/>
          <a:chExt cx="0" cy="0"/>
        </a:xfrm>
      </p:grpSpPr>
      <p:sp>
        <p:nvSpPr>
          <p:cNvPr id="11" name="文本占位符 10"/>
          <p:cNvSpPr>
            <a:spLocks noGrp="1"/>
          </p:cNvSpPr>
          <p:nvPr>
            <p:ph type="body" idx="13"/>
          </p:nvPr>
        </p:nvSpPr>
        <p:spPr>
          <a:xfrm>
            <a:off x="381000" y="247650"/>
            <a:ext cx="8343265" cy="449580"/>
          </a:xfrm>
        </p:spPr>
        <p:txBody>
          <a:bodyPr/>
          <a:lstStyle>
            <a:lvl1pPr marL="0" indent="0">
              <a:buNone/>
              <a:defRPr sz="2000" b="1">
                <a:solidFill>
                  <a:srgbClr val="259DEE"/>
                </a:solidFill>
              </a:defRPr>
            </a:lvl1pPr>
            <a:lvl2pPr marL="308610" indent="0">
              <a:buNone/>
              <a:defRPr sz="1350">
                <a:solidFill>
                  <a:schemeClr val="tx1">
                    <a:tint val="75000"/>
                  </a:schemeClr>
                </a:solidFill>
              </a:defRPr>
            </a:lvl2pPr>
            <a:lvl3pPr marL="617220" indent="0">
              <a:buNone/>
              <a:defRPr sz="1215">
                <a:solidFill>
                  <a:schemeClr val="tx1">
                    <a:tint val="75000"/>
                  </a:schemeClr>
                </a:solidFill>
              </a:defRPr>
            </a:lvl3pPr>
            <a:lvl4pPr marL="926465" indent="0">
              <a:buNone/>
              <a:defRPr sz="1080">
                <a:solidFill>
                  <a:schemeClr val="tx1">
                    <a:tint val="75000"/>
                  </a:schemeClr>
                </a:solidFill>
              </a:defRPr>
            </a:lvl4pPr>
            <a:lvl5pPr marL="1235075" indent="0">
              <a:buNone/>
              <a:defRPr sz="1080">
                <a:solidFill>
                  <a:schemeClr val="tx1">
                    <a:tint val="75000"/>
                  </a:schemeClr>
                </a:solidFill>
              </a:defRPr>
            </a:lvl5pPr>
            <a:lvl6pPr marL="1543685" indent="0">
              <a:buNone/>
              <a:defRPr sz="1080">
                <a:solidFill>
                  <a:schemeClr val="tx1">
                    <a:tint val="75000"/>
                  </a:schemeClr>
                </a:solidFill>
              </a:defRPr>
            </a:lvl6pPr>
            <a:lvl7pPr marL="1852295" indent="0">
              <a:buNone/>
              <a:defRPr sz="1080">
                <a:solidFill>
                  <a:schemeClr val="tx1">
                    <a:tint val="75000"/>
                  </a:schemeClr>
                </a:solidFill>
              </a:defRPr>
            </a:lvl7pPr>
            <a:lvl8pPr marL="2160905" indent="0">
              <a:buNone/>
              <a:defRPr sz="1080">
                <a:solidFill>
                  <a:schemeClr val="tx1">
                    <a:tint val="75000"/>
                  </a:schemeClr>
                </a:solidFill>
              </a:defRPr>
            </a:lvl8pPr>
            <a:lvl9pPr marL="2470150" indent="0">
              <a:buNone/>
              <a:defRPr sz="1080">
                <a:solidFill>
                  <a:schemeClr val="tx1">
                    <a:tint val="75000"/>
                  </a:schemeClr>
                </a:solidFill>
              </a:defRPr>
            </a:lvl9pPr>
          </a:lstStyle>
          <a:p>
            <a:pPr lvl="0"/>
            <a:r>
              <a:rPr lang="zh-CN" altLang="en-US" noProof="1"/>
              <a:t>单击此处编辑母版文本样式</a:t>
            </a:r>
          </a:p>
        </p:txBody>
      </p:sp>
      <p:sp>
        <p:nvSpPr>
          <p:cNvPr id="12" name="文本占位符 11"/>
          <p:cNvSpPr>
            <a:spLocks noGrp="1"/>
          </p:cNvSpPr>
          <p:nvPr>
            <p:ph type="body" idx="1" hasCustomPrompt="1"/>
          </p:nvPr>
        </p:nvSpPr>
        <p:spPr>
          <a:xfrm>
            <a:off x="381000" y="678180"/>
            <a:ext cx="8367395" cy="367030"/>
          </a:xfrm>
        </p:spPr>
        <p:txBody>
          <a:bodyPr anchor="t" anchorCtr="0"/>
          <a:lstStyle>
            <a:lvl1pPr marL="0" indent="0" fontAlgn="ctr">
              <a:buNone/>
              <a:defRPr sz="1300" b="1"/>
            </a:lvl1pPr>
            <a:lvl2pPr marL="308610" indent="0">
              <a:buNone/>
              <a:defRPr sz="1350" b="1"/>
            </a:lvl2pPr>
            <a:lvl3pPr marL="617220" indent="0">
              <a:buNone/>
              <a:defRPr sz="1215" b="1"/>
            </a:lvl3pPr>
            <a:lvl4pPr marL="926465" indent="0">
              <a:buNone/>
              <a:defRPr sz="1080" b="1"/>
            </a:lvl4pPr>
            <a:lvl5pPr marL="1235075" indent="0">
              <a:buNone/>
              <a:defRPr sz="1080" b="1"/>
            </a:lvl5pPr>
            <a:lvl6pPr marL="1543685" indent="0">
              <a:buNone/>
              <a:defRPr sz="1080" b="1"/>
            </a:lvl6pPr>
            <a:lvl7pPr marL="1852295" indent="0">
              <a:buNone/>
              <a:defRPr sz="1080" b="1"/>
            </a:lvl7pPr>
            <a:lvl8pPr marL="2160905" indent="0">
              <a:buNone/>
              <a:defRPr sz="1080" b="1"/>
            </a:lvl8pPr>
            <a:lvl9pPr marL="2470150" indent="0">
              <a:buNone/>
              <a:defRPr sz="1080" b="1"/>
            </a:lvl9pPr>
          </a:lstStyle>
          <a:p>
            <a:pPr lvl="0"/>
            <a:r>
              <a:rPr lang="zh-CN" altLang="en-US" noProof="1"/>
              <a:t>单击此处编辑副标题文本样式</a:t>
            </a:r>
          </a:p>
        </p:txBody>
      </p:sp>
      <p:sp>
        <p:nvSpPr>
          <p:cNvPr id="13" name="文本占位符 12"/>
          <p:cNvSpPr>
            <a:spLocks noGrp="1"/>
          </p:cNvSpPr>
          <p:nvPr>
            <p:ph type="body" idx="14" hasCustomPrompt="1"/>
          </p:nvPr>
        </p:nvSpPr>
        <p:spPr>
          <a:xfrm>
            <a:off x="381000" y="1045210"/>
            <a:ext cx="8367395" cy="374650"/>
          </a:xfrm>
        </p:spPr>
        <p:txBody>
          <a:bodyPr anchor="t" anchorCtr="0"/>
          <a:lstStyle>
            <a:lvl1pPr marL="0" indent="0" fontAlgn="ctr">
              <a:buNone/>
              <a:defRPr sz="1300" b="0"/>
            </a:lvl1pPr>
            <a:lvl2pPr marL="308610" indent="0">
              <a:buNone/>
              <a:defRPr sz="1350" b="1"/>
            </a:lvl2pPr>
            <a:lvl3pPr marL="617220" indent="0">
              <a:buNone/>
              <a:defRPr sz="1215" b="1"/>
            </a:lvl3pPr>
            <a:lvl4pPr marL="926465" indent="0">
              <a:buNone/>
              <a:defRPr sz="1080" b="1"/>
            </a:lvl4pPr>
            <a:lvl5pPr marL="1235075" indent="0">
              <a:buNone/>
              <a:defRPr sz="1080" b="1"/>
            </a:lvl5pPr>
            <a:lvl6pPr marL="1543685" indent="0">
              <a:buNone/>
              <a:defRPr sz="1080" b="1"/>
            </a:lvl6pPr>
            <a:lvl7pPr marL="1852295" indent="0">
              <a:buNone/>
              <a:defRPr sz="1080" b="1"/>
            </a:lvl7pPr>
            <a:lvl8pPr marL="2160905" indent="0">
              <a:buNone/>
              <a:defRPr sz="1080" b="1"/>
            </a:lvl8pPr>
            <a:lvl9pPr marL="2470150" indent="0">
              <a:buNone/>
              <a:defRPr sz="1080" b="1"/>
            </a:lvl9pPr>
          </a:lstStyle>
          <a:p>
            <a:pPr lvl="0"/>
            <a:r>
              <a:rPr lang="zh-CN" altLang="en-US" noProof="1"/>
              <a:t>单击此处编辑正文文本样式</a:t>
            </a:r>
          </a:p>
        </p:txBody>
      </p:sp>
      <p:sp>
        <p:nvSpPr>
          <p:cNvPr id="14" name="文本占位符 13"/>
          <p:cNvSpPr>
            <a:spLocks noGrp="1"/>
          </p:cNvSpPr>
          <p:nvPr>
            <p:ph type="body" idx="15" hasCustomPrompt="1"/>
          </p:nvPr>
        </p:nvSpPr>
        <p:spPr>
          <a:xfrm>
            <a:off x="388620" y="1419860"/>
            <a:ext cx="8367395" cy="374650"/>
          </a:xfrm>
        </p:spPr>
        <p:txBody>
          <a:bodyPr anchor="t" anchorCtr="0"/>
          <a:lstStyle>
            <a:lvl1pPr marL="0" indent="0" fontAlgn="ctr">
              <a:buNone/>
              <a:defRPr sz="1000" b="0"/>
            </a:lvl1pPr>
            <a:lvl2pPr marL="308610" indent="0">
              <a:buNone/>
              <a:defRPr sz="1350" b="1"/>
            </a:lvl2pPr>
            <a:lvl3pPr marL="617220" indent="0">
              <a:buNone/>
              <a:defRPr sz="1215" b="1"/>
            </a:lvl3pPr>
            <a:lvl4pPr marL="926465" indent="0">
              <a:buNone/>
              <a:defRPr sz="1080" b="1"/>
            </a:lvl4pPr>
            <a:lvl5pPr marL="1235075" indent="0">
              <a:buNone/>
              <a:defRPr sz="1080" b="1"/>
            </a:lvl5pPr>
            <a:lvl6pPr marL="1543685" indent="0">
              <a:buNone/>
              <a:defRPr sz="1080" b="1"/>
            </a:lvl6pPr>
            <a:lvl7pPr marL="1852295" indent="0">
              <a:buNone/>
              <a:defRPr sz="1080" b="1"/>
            </a:lvl7pPr>
            <a:lvl8pPr marL="2160905" indent="0">
              <a:buNone/>
              <a:defRPr sz="1080" b="1"/>
            </a:lvl8pPr>
            <a:lvl9pPr marL="2470150" indent="0">
              <a:buNone/>
              <a:defRPr sz="1080" b="1"/>
            </a:lvl9pPr>
          </a:lstStyle>
          <a:p>
            <a:pPr lvl="0"/>
            <a:r>
              <a:rPr lang="zh-CN" altLang="en-US" noProof="1"/>
              <a:t>单击此处编辑正文小字文本样式</a:t>
            </a:r>
          </a:p>
        </p:txBody>
      </p:sp>
      <p:sp>
        <p:nvSpPr>
          <p:cNvPr id="15" name="文本占位符 14"/>
          <p:cNvSpPr>
            <a:spLocks noGrp="1"/>
          </p:cNvSpPr>
          <p:nvPr>
            <p:ph type="body" idx="16" hasCustomPrompt="1"/>
          </p:nvPr>
        </p:nvSpPr>
        <p:spPr>
          <a:xfrm>
            <a:off x="388620" y="1787525"/>
            <a:ext cx="8367395" cy="374650"/>
          </a:xfrm>
        </p:spPr>
        <p:txBody>
          <a:bodyPr anchor="t" anchorCtr="0"/>
          <a:lstStyle>
            <a:lvl1pPr marL="0" indent="0" fontAlgn="ctr">
              <a:buNone/>
              <a:defRPr sz="800" b="0">
                <a:solidFill>
                  <a:schemeClr val="bg1">
                    <a:lumMod val="50000"/>
                  </a:schemeClr>
                </a:solidFill>
              </a:defRPr>
            </a:lvl1pPr>
            <a:lvl2pPr marL="308610" indent="0">
              <a:buNone/>
              <a:defRPr sz="1350" b="1"/>
            </a:lvl2pPr>
            <a:lvl3pPr marL="617220" indent="0">
              <a:buNone/>
              <a:defRPr sz="1215" b="1"/>
            </a:lvl3pPr>
            <a:lvl4pPr marL="926465" indent="0">
              <a:buNone/>
              <a:defRPr sz="1080" b="1"/>
            </a:lvl4pPr>
            <a:lvl5pPr marL="1235075" indent="0">
              <a:buNone/>
              <a:defRPr sz="1080" b="1"/>
            </a:lvl5pPr>
            <a:lvl6pPr marL="1543685" indent="0">
              <a:buNone/>
              <a:defRPr sz="1080" b="1"/>
            </a:lvl6pPr>
            <a:lvl7pPr marL="1852295" indent="0">
              <a:buNone/>
              <a:defRPr sz="1080" b="1"/>
            </a:lvl7pPr>
            <a:lvl8pPr marL="2160905" indent="0">
              <a:buNone/>
              <a:defRPr sz="1080" b="1"/>
            </a:lvl8pPr>
            <a:lvl9pPr marL="2470150" indent="0">
              <a:buNone/>
              <a:defRPr sz="1080" b="1"/>
            </a:lvl9pPr>
          </a:lstStyle>
          <a:p>
            <a:pPr lvl="0"/>
            <a:r>
              <a:rPr lang="zh-CN" altLang="en-US" noProof="1"/>
              <a:t>备注内容</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文本占位符 3"/>
          <p:cNvSpPr>
            <a:spLocks noGrp="1"/>
          </p:cNvSpPr>
          <p:nvPr>
            <p:ph type="body" idx="13"/>
          </p:nvPr>
        </p:nvSpPr>
        <p:spPr>
          <a:xfrm>
            <a:off x="381000" y="247650"/>
            <a:ext cx="8343265" cy="678180"/>
          </a:xfrm>
        </p:spPr>
        <p:txBody>
          <a:bodyPr/>
          <a:lstStyle>
            <a:lvl1pPr marL="0" indent="0">
              <a:buNone/>
              <a:defRPr sz="2000" b="1">
                <a:solidFill>
                  <a:srgbClr val="259DEE"/>
                </a:solidFill>
              </a:defRPr>
            </a:lvl1pPr>
            <a:lvl2pPr marL="308610" indent="0">
              <a:buNone/>
              <a:defRPr sz="1350">
                <a:solidFill>
                  <a:schemeClr val="tx1">
                    <a:tint val="75000"/>
                  </a:schemeClr>
                </a:solidFill>
              </a:defRPr>
            </a:lvl2pPr>
            <a:lvl3pPr marL="617220" indent="0">
              <a:buNone/>
              <a:defRPr sz="1215">
                <a:solidFill>
                  <a:schemeClr val="tx1">
                    <a:tint val="75000"/>
                  </a:schemeClr>
                </a:solidFill>
              </a:defRPr>
            </a:lvl3pPr>
            <a:lvl4pPr marL="926465" indent="0">
              <a:buNone/>
              <a:defRPr sz="1080">
                <a:solidFill>
                  <a:schemeClr val="tx1">
                    <a:tint val="75000"/>
                  </a:schemeClr>
                </a:solidFill>
              </a:defRPr>
            </a:lvl4pPr>
            <a:lvl5pPr marL="1235075" indent="0">
              <a:buNone/>
              <a:defRPr sz="1080">
                <a:solidFill>
                  <a:schemeClr val="tx1">
                    <a:tint val="75000"/>
                  </a:schemeClr>
                </a:solidFill>
              </a:defRPr>
            </a:lvl5pPr>
            <a:lvl6pPr marL="1543685" indent="0">
              <a:buNone/>
              <a:defRPr sz="1080">
                <a:solidFill>
                  <a:schemeClr val="tx1">
                    <a:tint val="75000"/>
                  </a:schemeClr>
                </a:solidFill>
              </a:defRPr>
            </a:lvl6pPr>
            <a:lvl7pPr marL="1852295" indent="0">
              <a:buNone/>
              <a:defRPr sz="1080">
                <a:solidFill>
                  <a:schemeClr val="tx1">
                    <a:tint val="75000"/>
                  </a:schemeClr>
                </a:solidFill>
              </a:defRPr>
            </a:lvl7pPr>
            <a:lvl8pPr marL="2160905" indent="0">
              <a:buNone/>
              <a:defRPr sz="1080">
                <a:solidFill>
                  <a:schemeClr val="tx1">
                    <a:tint val="75000"/>
                  </a:schemeClr>
                </a:solidFill>
              </a:defRPr>
            </a:lvl8pPr>
            <a:lvl9pPr marL="2470150" indent="0">
              <a:buNone/>
              <a:defRPr sz="1080">
                <a:solidFill>
                  <a:schemeClr val="tx1">
                    <a:tint val="75000"/>
                  </a:schemeClr>
                </a:solidFill>
              </a:defRPr>
            </a:lvl9pPr>
          </a:lstStyle>
          <a:p>
            <a:pPr lvl="0"/>
            <a:r>
              <a:rPr lang="zh-CN" altLang="en-US" noProof="1"/>
              <a:t>单击此处编辑母版文本样式</a:t>
            </a:r>
          </a:p>
        </p:txBody>
      </p:sp>
      <p:sp>
        <p:nvSpPr>
          <p:cNvPr id="5" name="内容占位符 4"/>
          <p:cNvSpPr>
            <a:spLocks noGrp="1"/>
          </p:cNvSpPr>
          <p:nvPr>
            <p:ph sz="half" idx="1"/>
          </p:nvPr>
        </p:nvSpPr>
        <p:spPr>
          <a:xfrm>
            <a:off x="381000" y="1200785"/>
            <a:ext cx="8343265" cy="3395345"/>
          </a:xfrm>
        </p:spPr>
        <p:txBody>
          <a:bodyPr/>
          <a:lstStyle>
            <a:lvl1pPr marL="0" indent="0">
              <a:buNone/>
              <a:defRPr sz="1600" b="1">
                <a:solidFill>
                  <a:schemeClr val="tx1">
                    <a:lumMod val="75000"/>
                    <a:lumOff val="25000"/>
                  </a:schemeClr>
                </a:solidFill>
              </a:defRPr>
            </a:lvl1pPr>
            <a:lvl2pPr>
              <a:defRPr sz="1300"/>
            </a:lvl2pPr>
            <a:lvl3pPr>
              <a:defRPr sz="1300"/>
            </a:lvl3pPr>
            <a:lvl4pPr>
              <a:defRPr sz="1300"/>
            </a:lvl4pPr>
            <a:lvl5pPr>
              <a:defRPr sz="1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200689"/>
            <a:ext cx="4032504" cy="3395281"/>
          </a:xfrm>
        </p:spPr>
        <p:txBody>
          <a:bodyPr/>
          <a:lstStyle>
            <a:lvl1pPr marL="0" indent="0">
              <a:buNone/>
              <a:defRPr sz="1600" b="1">
                <a:solidFill>
                  <a:schemeClr val="tx1">
                    <a:lumMod val="75000"/>
                    <a:lumOff val="25000"/>
                  </a:schemeClr>
                </a:solidFill>
              </a:defRPr>
            </a:lvl1pPr>
            <a:lvl2pPr>
              <a:defRPr sz="1300"/>
            </a:lvl2pPr>
            <a:lvl3pPr>
              <a:defRPr sz="1300"/>
            </a:lvl3pPr>
            <a:lvl4pPr>
              <a:defRPr sz="1300"/>
            </a:lvl4pPr>
            <a:lvl5pPr>
              <a:defRPr sz="1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half" idx="13"/>
          </p:nvPr>
        </p:nvSpPr>
        <p:spPr>
          <a:xfrm>
            <a:off x="4641850" y="1200689"/>
            <a:ext cx="4032504" cy="3395281"/>
          </a:xfrm>
        </p:spPr>
        <p:txBody>
          <a:bodyPr/>
          <a:lstStyle>
            <a:lvl1pPr marL="0" indent="0">
              <a:buNone/>
              <a:defRPr sz="1600" b="1">
                <a:solidFill>
                  <a:schemeClr val="tx1">
                    <a:lumMod val="75000"/>
                    <a:lumOff val="25000"/>
                  </a:schemeClr>
                </a:solidFill>
              </a:defRPr>
            </a:lvl1pPr>
            <a:lvl2pPr>
              <a:defRPr sz="1300"/>
            </a:lvl2pPr>
            <a:lvl3pPr>
              <a:defRPr sz="1300"/>
            </a:lvl3pPr>
            <a:lvl4pPr>
              <a:defRPr sz="1300"/>
            </a:lvl4pPr>
            <a:lvl5pPr>
              <a:defRPr sz="1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文本占位符 5"/>
          <p:cNvSpPr>
            <a:spLocks noGrp="1"/>
          </p:cNvSpPr>
          <p:nvPr>
            <p:ph type="body" idx="23"/>
          </p:nvPr>
        </p:nvSpPr>
        <p:spPr>
          <a:xfrm>
            <a:off x="381000" y="247650"/>
            <a:ext cx="8343265" cy="678180"/>
          </a:xfrm>
        </p:spPr>
        <p:txBody>
          <a:bodyPr/>
          <a:lstStyle>
            <a:lvl1pPr marL="0" indent="0">
              <a:buNone/>
              <a:defRPr sz="2000" b="1">
                <a:solidFill>
                  <a:srgbClr val="259DEE"/>
                </a:solidFill>
              </a:defRPr>
            </a:lvl1pPr>
            <a:lvl2pPr marL="308610" indent="0">
              <a:buNone/>
              <a:defRPr sz="1350">
                <a:solidFill>
                  <a:schemeClr val="tx1">
                    <a:tint val="75000"/>
                  </a:schemeClr>
                </a:solidFill>
              </a:defRPr>
            </a:lvl2pPr>
            <a:lvl3pPr marL="617220" indent="0">
              <a:buNone/>
              <a:defRPr sz="1215">
                <a:solidFill>
                  <a:schemeClr val="tx1">
                    <a:tint val="75000"/>
                  </a:schemeClr>
                </a:solidFill>
              </a:defRPr>
            </a:lvl3pPr>
            <a:lvl4pPr marL="926465" indent="0">
              <a:buNone/>
              <a:defRPr sz="1080">
                <a:solidFill>
                  <a:schemeClr val="tx1">
                    <a:tint val="75000"/>
                  </a:schemeClr>
                </a:solidFill>
              </a:defRPr>
            </a:lvl4pPr>
            <a:lvl5pPr marL="1235075" indent="0">
              <a:buNone/>
              <a:defRPr sz="1080">
                <a:solidFill>
                  <a:schemeClr val="tx1">
                    <a:tint val="75000"/>
                  </a:schemeClr>
                </a:solidFill>
              </a:defRPr>
            </a:lvl5pPr>
            <a:lvl6pPr marL="1543685" indent="0">
              <a:buNone/>
              <a:defRPr sz="1080">
                <a:solidFill>
                  <a:schemeClr val="tx1">
                    <a:tint val="75000"/>
                  </a:schemeClr>
                </a:solidFill>
              </a:defRPr>
            </a:lvl6pPr>
            <a:lvl7pPr marL="1852295" indent="0">
              <a:buNone/>
              <a:defRPr sz="1080">
                <a:solidFill>
                  <a:schemeClr val="tx1">
                    <a:tint val="75000"/>
                  </a:schemeClr>
                </a:solidFill>
              </a:defRPr>
            </a:lvl7pPr>
            <a:lvl8pPr marL="2160905" indent="0">
              <a:buNone/>
              <a:defRPr sz="1080">
                <a:solidFill>
                  <a:schemeClr val="tx1">
                    <a:tint val="75000"/>
                  </a:schemeClr>
                </a:solidFill>
              </a:defRPr>
            </a:lvl8pPr>
            <a:lvl9pPr marL="2470150" indent="0">
              <a:buNone/>
              <a:defRPr sz="1080">
                <a:solidFill>
                  <a:schemeClr val="tx1">
                    <a:tint val="75000"/>
                  </a:schemeClr>
                </a:solidFill>
              </a:defRPr>
            </a:lvl9pPr>
          </a:lstStyle>
          <a:p>
            <a:pPr lvl="0"/>
            <a:r>
              <a:rPr lang="zh-CN" altLang="en-US"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9841" y="1261251"/>
            <a:ext cx="3868340" cy="618119"/>
          </a:xfrm>
        </p:spPr>
        <p:txBody>
          <a:bodyPr anchor="b"/>
          <a:lstStyle>
            <a:lvl1pPr marL="0" indent="0">
              <a:buNone/>
              <a:defRPr sz="1620" b="1"/>
            </a:lvl1pPr>
            <a:lvl2pPr marL="308610" indent="0">
              <a:buNone/>
              <a:defRPr sz="1350" b="1"/>
            </a:lvl2pPr>
            <a:lvl3pPr marL="617220" indent="0">
              <a:buNone/>
              <a:defRPr sz="1215" b="1"/>
            </a:lvl3pPr>
            <a:lvl4pPr marL="926465" indent="0">
              <a:buNone/>
              <a:defRPr sz="1080" b="1"/>
            </a:lvl4pPr>
            <a:lvl5pPr marL="1235075" indent="0">
              <a:buNone/>
              <a:defRPr sz="1080" b="1"/>
            </a:lvl5pPr>
            <a:lvl6pPr marL="1543685" indent="0">
              <a:buNone/>
              <a:defRPr sz="1080" b="1"/>
            </a:lvl6pPr>
            <a:lvl7pPr marL="1852295" indent="0">
              <a:buNone/>
              <a:defRPr sz="1080" b="1"/>
            </a:lvl7pPr>
            <a:lvl8pPr marL="2160905" indent="0">
              <a:buNone/>
              <a:defRPr sz="1080" b="1"/>
            </a:lvl8pPr>
            <a:lvl9pPr marL="2470150" indent="0">
              <a:buNone/>
              <a:defRPr sz="1080" b="1"/>
            </a:lvl9pPr>
          </a:lstStyle>
          <a:p>
            <a:pPr lvl="0"/>
            <a:r>
              <a:rPr lang="zh-CN" altLang="en-US" noProof="1"/>
              <a:t>单击此处编辑母版文本样式</a:t>
            </a:r>
          </a:p>
        </p:txBody>
      </p:sp>
      <p:sp>
        <p:nvSpPr>
          <p:cNvPr id="4" name="内容占位符 3"/>
          <p:cNvSpPr>
            <a:spLocks noGrp="1"/>
          </p:cNvSpPr>
          <p:nvPr>
            <p:ph sz="half" idx="2"/>
          </p:nvPr>
        </p:nvSpPr>
        <p:spPr>
          <a:xfrm>
            <a:off x="629920" y="1879554"/>
            <a:ext cx="3868420" cy="2681157"/>
          </a:xfrm>
        </p:spPr>
        <p:txBody>
          <a:bodyPr/>
          <a:lstStyle>
            <a:lvl4pPr marL="1132205" indent="0">
              <a:buNone/>
              <a:defRPr/>
            </a:lvl4pPr>
          </a:lstStyle>
          <a:p>
            <a:pPr lvl="0"/>
            <a:r>
              <a:rPr lang="zh-CN" altLang="en-US" noProof="1"/>
              <a:t>单击此处编辑母版文本样式</a:t>
            </a:r>
          </a:p>
          <a:p>
            <a:pPr lvl="1"/>
            <a:r>
              <a:rPr lang="zh-CN" altLang="en-US" noProof="1"/>
              <a:t>第二级</a:t>
            </a:r>
          </a:p>
          <a:p>
            <a:pPr lvl="2"/>
            <a:r>
              <a:rPr lang="zh-CN" altLang="en-US" noProof="1"/>
              <a:t>第三级</a:t>
            </a:r>
          </a:p>
        </p:txBody>
      </p:sp>
      <p:sp>
        <p:nvSpPr>
          <p:cNvPr id="5" name="文本占位符 4"/>
          <p:cNvSpPr>
            <a:spLocks noGrp="1"/>
          </p:cNvSpPr>
          <p:nvPr>
            <p:ph type="body" sz="quarter" idx="3"/>
          </p:nvPr>
        </p:nvSpPr>
        <p:spPr>
          <a:xfrm>
            <a:off x="4629150" y="1261251"/>
            <a:ext cx="3887391" cy="618119"/>
          </a:xfrm>
        </p:spPr>
        <p:txBody>
          <a:bodyPr anchor="b"/>
          <a:lstStyle>
            <a:lvl1pPr marL="0" indent="0">
              <a:buNone/>
              <a:defRPr sz="1620" b="1"/>
            </a:lvl1pPr>
            <a:lvl2pPr marL="308610" indent="0">
              <a:buNone/>
              <a:defRPr sz="1350" b="1"/>
            </a:lvl2pPr>
            <a:lvl3pPr marL="617220" indent="0">
              <a:buNone/>
              <a:defRPr sz="1215" b="1"/>
            </a:lvl3pPr>
            <a:lvl4pPr marL="926465" indent="0">
              <a:buNone/>
              <a:defRPr sz="1080" b="1"/>
            </a:lvl4pPr>
            <a:lvl5pPr marL="1235075" indent="0">
              <a:buNone/>
              <a:defRPr sz="1080" b="1"/>
            </a:lvl5pPr>
            <a:lvl6pPr marL="1543685" indent="0">
              <a:buNone/>
              <a:defRPr sz="1080" b="1"/>
            </a:lvl6pPr>
            <a:lvl7pPr marL="1852295" indent="0">
              <a:buNone/>
              <a:defRPr sz="1080" b="1"/>
            </a:lvl7pPr>
            <a:lvl8pPr marL="2160905" indent="0">
              <a:buNone/>
              <a:defRPr sz="1080" b="1"/>
            </a:lvl8pPr>
            <a:lvl9pPr marL="2470150" indent="0">
              <a:buNone/>
              <a:defRPr sz="1080" b="1"/>
            </a:lvl9pPr>
          </a:lstStyle>
          <a:p>
            <a:pPr lvl="0"/>
            <a:r>
              <a:rPr lang="zh-CN" altLang="en-US" noProof="1"/>
              <a:t>单击此处编辑母版文本样式</a:t>
            </a:r>
          </a:p>
        </p:txBody>
      </p:sp>
      <p:sp>
        <p:nvSpPr>
          <p:cNvPr id="6" name="内容占位符 5"/>
          <p:cNvSpPr>
            <a:spLocks noGrp="1"/>
          </p:cNvSpPr>
          <p:nvPr>
            <p:ph sz="quarter" idx="4"/>
          </p:nvPr>
        </p:nvSpPr>
        <p:spPr>
          <a:xfrm>
            <a:off x="4629573" y="1879554"/>
            <a:ext cx="3887470" cy="2681157"/>
          </a:xfrm>
        </p:spPr>
        <p:txBody>
          <a:bodyPr/>
          <a:lstStyle>
            <a:lvl4pPr marL="1132205" indent="0">
              <a:buNone/>
              <a:defRPr/>
            </a:lvl4pPr>
          </a:lstStyle>
          <a:p>
            <a:pPr lvl="0"/>
            <a:r>
              <a:rPr lang="zh-CN" altLang="en-US" noProof="1"/>
              <a:t>单击此处编辑母版文本样式</a:t>
            </a:r>
          </a:p>
          <a:p>
            <a:pPr lvl="1"/>
            <a:r>
              <a:rPr lang="zh-CN" altLang="en-US" noProof="1"/>
              <a:t>第二级</a:t>
            </a:r>
          </a:p>
          <a:p>
            <a:pPr lvl="2"/>
            <a:r>
              <a:rPr lang="zh-CN" altLang="en-US" noProof="1"/>
              <a:t>第三级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920" y="343535"/>
            <a:ext cx="2948940" cy="791845"/>
          </a:xfrm>
        </p:spPr>
        <p:txBody>
          <a:bodyPr anchor="b"/>
          <a:lstStyle>
            <a:lvl1pPr algn="l" fontAlgn="t">
              <a:lnSpc>
                <a:spcPct val="100000"/>
              </a:lnSpc>
              <a:defRPr sz="2160">
                <a:solidFill>
                  <a:srgbClr val="259DEE"/>
                </a:solidFill>
              </a:defRPr>
            </a:lvl1pPr>
          </a:lstStyle>
          <a:p>
            <a:r>
              <a:rPr lang="zh-CN" altLang="en-US" noProof="1"/>
              <a:t>单击此处编辑母版标题样式</a:t>
            </a:r>
          </a:p>
        </p:txBody>
      </p:sp>
      <p:sp>
        <p:nvSpPr>
          <p:cNvPr id="4" name="文本占位符 3"/>
          <p:cNvSpPr>
            <a:spLocks noGrp="1"/>
          </p:cNvSpPr>
          <p:nvPr>
            <p:ph type="body" sz="half" idx="2"/>
          </p:nvPr>
        </p:nvSpPr>
        <p:spPr>
          <a:xfrm>
            <a:off x="629920" y="1134745"/>
            <a:ext cx="2948940" cy="3268345"/>
          </a:xfrm>
        </p:spPr>
        <p:txBody>
          <a:bodyPr/>
          <a:lstStyle>
            <a:lvl1pPr marL="0" indent="0">
              <a:buNone/>
              <a:defRPr sz="1300"/>
            </a:lvl1pPr>
            <a:lvl2pPr marL="308610" indent="0">
              <a:buNone/>
              <a:defRPr sz="945"/>
            </a:lvl2pPr>
            <a:lvl3pPr marL="617220" indent="0">
              <a:buNone/>
              <a:defRPr sz="810"/>
            </a:lvl3pPr>
            <a:lvl4pPr marL="926465" indent="0">
              <a:buNone/>
              <a:defRPr sz="675"/>
            </a:lvl4pPr>
            <a:lvl5pPr marL="1235075" indent="0">
              <a:buNone/>
              <a:defRPr sz="675"/>
            </a:lvl5pPr>
            <a:lvl6pPr marL="1543685" indent="0">
              <a:buNone/>
              <a:defRPr sz="675"/>
            </a:lvl6pPr>
            <a:lvl7pPr marL="1852295" indent="0">
              <a:buNone/>
              <a:defRPr sz="675"/>
            </a:lvl7pPr>
            <a:lvl8pPr marL="2160905" indent="0">
              <a:buNone/>
              <a:defRPr sz="675"/>
            </a:lvl8pPr>
            <a:lvl9pPr marL="2470150" indent="0">
              <a:buNone/>
              <a:defRPr sz="675"/>
            </a:lvl9pPr>
          </a:lstStyle>
          <a:p>
            <a:pPr lvl="0"/>
            <a:r>
              <a:rPr lang="zh-CN" altLang="en-US" noProof="1"/>
              <a:t>单击此处编辑母版文本样式</a:t>
            </a:r>
          </a:p>
        </p:txBody>
      </p:sp>
      <p:sp>
        <p:nvSpPr>
          <p:cNvPr id="5" name="内容占位符 4"/>
          <p:cNvSpPr>
            <a:spLocks noGrp="1"/>
          </p:cNvSpPr>
          <p:nvPr>
            <p:ph sz="half" idx="1"/>
          </p:nvPr>
        </p:nvSpPr>
        <p:spPr>
          <a:xfrm>
            <a:off x="3810635" y="343535"/>
            <a:ext cx="5003165" cy="4252595"/>
          </a:xfrm>
        </p:spPr>
        <p:txBody>
          <a:bodyPr/>
          <a:lstStyle>
            <a:lvl1pPr marL="0" indent="0">
              <a:buNone/>
              <a:defRPr sz="1600" b="1">
                <a:solidFill>
                  <a:schemeClr val="tx1">
                    <a:lumMod val="75000"/>
                    <a:lumOff val="25000"/>
                  </a:schemeClr>
                </a:solidFill>
              </a:defRPr>
            </a:lvl1pPr>
            <a:lvl2pPr>
              <a:defRPr sz="1300"/>
            </a:lvl2pPr>
            <a:lvl3pPr>
              <a:defRPr sz="1300"/>
            </a:lvl3pPr>
            <a:lvl4pPr>
              <a:defRPr sz="1300"/>
            </a:lvl4pPr>
            <a:lvl5pPr>
              <a:defRPr sz="1300"/>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0" y="0"/>
            <a:ext cx="9145947" cy="5143500"/>
          </a:xfrm>
          <a:prstGeom prst="rect">
            <a:avLst/>
          </a:prstGeom>
        </p:spPr>
      </p:pic>
    </p:spTree>
    <p:extLst>
      <p:ext uri="{BB962C8B-B14F-4D97-AF65-F5344CB8AC3E}">
        <p14:creationId xmlns:p14="http://schemas.microsoft.com/office/powerpoint/2010/main" val="3493462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lumMod val="95000"/>
          </a:schemeClr>
        </a:solidFill>
        <a:effectLst/>
      </p:bgPr>
    </p:bg>
    <p:spTree>
      <p:nvGrpSpPr>
        <p:cNvPr id="1" name=""/>
        <p:cNvGrpSpPr/>
        <p:nvPr/>
      </p:nvGrpSpPr>
      <p:grpSpPr>
        <a:xfrm>
          <a:off x="0" y="0"/>
          <a:ext cx="0" cy="0"/>
          <a:chOff x="0" y="0"/>
          <a:chExt cx="0" cy="0"/>
        </a:xfrm>
      </p:grpSpPr>
      <p:pic>
        <p:nvPicPr>
          <p:cNvPr id="4" name="图片 3" descr="111"/>
          <p:cNvPicPr>
            <a:picLocks noChangeAspect="1"/>
          </p:cNvPicPr>
          <p:nvPr/>
        </p:nvPicPr>
        <p:blipFill>
          <a:blip r:embed="rId9"/>
          <a:stretch>
            <a:fillRect/>
          </a:stretch>
        </p:blipFill>
        <p:spPr>
          <a:xfrm>
            <a:off x="635" y="4410075"/>
            <a:ext cx="9142730" cy="742950"/>
          </a:xfrm>
          <a:prstGeom prst="rect">
            <a:avLst/>
          </a:prstGeom>
        </p:spPr>
      </p:pic>
      <p:pic>
        <p:nvPicPr>
          <p:cNvPr id="3" name="图片 2" descr="222"/>
          <p:cNvPicPr>
            <a:picLocks noChangeAspect="1"/>
          </p:cNvPicPr>
          <p:nvPr/>
        </p:nvPicPr>
        <p:blipFill>
          <a:blip r:embed="rId10" cstate="print"/>
          <a:stretch>
            <a:fillRect/>
          </a:stretch>
        </p:blipFill>
        <p:spPr>
          <a:xfrm>
            <a:off x="7557770" y="4839335"/>
            <a:ext cx="1153160" cy="17081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754380" rtl="0" eaLnBrk="0" fontAlgn="base" hangingPunct="0">
        <a:spcBef>
          <a:spcPct val="0"/>
        </a:spcBef>
        <a:spcAft>
          <a:spcPct val="0"/>
        </a:spcAft>
        <a:defRPr sz="2160" b="1" kern="1200">
          <a:solidFill>
            <a:srgbClr val="404040"/>
          </a:solidFill>
          <a:latin typeface="微软雅黑" panose="020B0503020204020204" charset="-122"/>
          <a:ea typeface="微软雅黑" panose="020B0503020204020204" charset="-122"/>
          <a:cs typeface="+mj-cs"/>
        </a:defRPr>
      </a:lvl1pPr>
      <a:lvl2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2pPr>
      <a:lvl3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3pPr>
      <a:lvl4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4pPr>
      <a:lvl5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5pPr>
      <a:lvl6pPr marL="4572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6pPr>
      <a:lvl7pPr marL="9144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7pPr>
      <a:lvl8pPr marL="13716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8pPr>
      <a:lvl9pPr marL="18288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9pPr>
    </p:titleStyle>
    <p:bodyStyle>
      <a:lvl1pPr marL="283210" indent="-283210" algn="l" defTabSz="754380" rtl="0" eaLnBrk="0" fontAlgn="base" hangingPunct="0">
        <a:spcBef>
          <a:spcPct val="12000"/>
        </a:spcBef>
        <a:spcAft>
          <a:spcPct val="0"/>
        </a:spcAft>
        <a:buChar char="•"/>
        <a:defRPr sz="1920" kern="1200">
          <a:solidFill>
            <a:srgbClr val="595959"/>
          </a:solidFill>
          <a:latin typeface="微软雅黑" panose="020B0503020204020204" charset="-122"/>
          <a:ea typeface="微软雅黑" panose="020B0503020204020204" charset="-122"/>
          <a:cs typeface="+mn-cs"/>
        </a:defRPr>
      </a:lvl1pPr>
      <a:lvl2pPr marL="613410" lvl="1" indent="-236220" algn="l" defTabSz="754380" rtl="0" eaLnBrk="0" fontAlgn="base" hangingPunct="0">
        <a:spcBef>
          <a:spcPct val="12000"/>
        </a:spcBef>
        <a:spcAft>
          <a:spcPct val="0"/>
        </a:spcAft>
        <a:buChar char="–"/>
        <a:defRPr sz="1680" kern="1200">
          <a:solidFill>
            <a:srgbClr val="595959"/>
          </a:solidFill>
          <a:latin typeface="微软雅黑" panose="020B0503020204020204" charset="-122"/>
          <a:ea typeface="微软雅黑" panose="020B0503020204020204" charset="-122"/>
          <a:cs typeface="+mn-cs"/>
        </a:defRPr>
      </a:lvl2pPr>
      <a:lvl3pPr marL="943610" lvl="2" indent="-188595" algn="l" defTabSz="754380" rtl="0" eaLnBrk="0" fontAlgn="base" hangingPunct="0">
        <a:spcBef>
          <a:spcPct val="12000"/>
        </a:spcBef>
        <a:spcAft>
          <a:spcPct val="0"/>
        </a:spcAft>
        <a:buChar char="•"/>
        <a:defRPr sz="1440" kern="1200">
          <a:solidFill>
            <a:srgbClr val="595959"/>
          </a:solidFill>
          <a:latin typeface="微软雅黑" panose="020B0503020204020204" charset="-122"/>
          <a:ea typeface="微软雅黑" panose="020B0503020204020204" charset="-122"/>
          <a:cs typeface="+mn-cs"/>
        </a:defRPr>
      </a:lvl3pPr>
      <a:lvl4pPr marL="1320800" lvl="3" indent="-188595" algn="l" defTabSz="754380" rtl="0" eaLnBrk="0" fontAlgn="base" hangingPunct="0">
        <a:spcBef>
          <a:spcPct val="12000"/>
        </a:spcBef>
        <a:spcAft>
          <a:spcPct val="0"/>
        </a:spcAft>
        <a:buChar char="–"/>
        <a:defRPr sz="1200" kern="1200">
          <a:solidFill>
            <a:srgbClr val="595959"/>
          </a:solidFill>
          <a:latin typeface="微软雅黑" panose="020B0503020204020204" charset="-122"/>
          <a:ea typeface="微软雅黑" panose="020B0503020204020204" charset="-122"/>
          <a:cs typeface="+mn-cs"/>
        </a:defRPr>
      </a:lvl4pPr>
      <a:lvl5pPr marL="1697990" lvl="4" indent="-188595" algn="l" defTabSz="754380" rtl="0" eaLnBrk="0" fontAlgn="base" hangingPunct="0">
        <a:spcBef>
          <a:spcPct val="12000"/>
        </a:spcBef>
        <a:spcAft>
          <a:spcPct val="0"/>
        </a:spcAft>
        <a:buChar char="»"/>
        <a:defRPr sz="1200" kern="1200">
          <a:solidFill>
            <a:srgbClr val="595959"/>
          </a:solidFill>
          <a:latin typeface="微软雅黑" panose="020B0503020204020204" charset="-122"/>
          <a:ea typeface="微软雅黑" panose="020B0503020204020204" charset="-122"/>
          <a:cs typeface="+mn-cs"/>
        </a:defRPr>
      </a:lvl5pPr>
      <a:lvl6pPr marL="1509395" lvl="5" indent="-137160" algn="l" defTabSz="754380" eaLnBrk="0" fontAlgn="base" latinLnBrk="0" hangingPunct="0">
        <a:spcBef>
          <a:spcPct val="12000"/>
        </a:spcBef>
        <a:spcAft>
          <a:spcPct val="0"/>
        </a:spcAft>
        <a:buChar char="»"/>
        <a:defRPr sz="1620" b="0" i="0" u="none" kern="1200" baseline="0">
          <a:solidFill>
            <a:schemeClr val="tx1"/>
          </a:solidFill>
          <a:latin typeface="+mn-lt"/>
          <a:ea typeface="+mn-ea"/>
          <a:cs typeface="+mn-cs"/>
        </a:defRPr>
      </a:lvl6pPr>
      <a:lvl7pPr marL="1783715" lvl="6" indent="-137160" algn="l" defTabSz="754380" eaLnBrk="0" fontAlgn="base" latinLnBrk="0" hangingPunct="0">
        <a:spcBef>
          <a:spcPct val="12000"/>
        </a:spcBef>
        <a:spcAft>
          <a:spcPct val="0"/>
        </a:spcAft>
        <a:buChar char="»"/>
        <a:defRPr sz="1620" b="0" i="0" u="none" kern="1200" baseline="0">
          <a:solidFill>
            <a:schemeClr val="tx1"/>
          </a:solidFill>
          <a:latin typeface="+mn-lt"/>
          <a:ea typeface="+mn-ea"/>
          <a:cs typeface="+mn-cs"/>
        </a:defRPr>
      </a:lvl7pPr>
      <a:lvl8pPr marL="2058035" lvl="7" indent="-137160" algn="l" defTabSz="754380" eaLnBrk="0" fontAlgn="base" latinLnBrk="0" hangingPunct="0">
        <a:spcBef>
          <a:spcPct val="12000"/>
        </a:spcBef>
        <a:spcAft>
          <a:spcPct val="0"/>
        </a:spcAft>
        <a:buChar char="»"/>
        <a:defRPr sz="1620" b="0" i="0" u="none" kern="1200" baseline="0">
          <a:solidFill>
            <a:schemeClr val="tx1"/>
          </a:solidFill>
          <a:latin typeface="+mn-lt"/>
          <a:ea typeface="+mn-ea"/>
          <a:cs typeface="+mn-cs"/>
        </a:defRPr>
      </a:lvl8pPr>
      <a:lvl9pPr marL="2332355" lvl="8" indent="-137160" algn="l" defTabSz="754380" eaLnBrk="0" fontAlgn="base" latinLnBrk="0" hangingPunct="0">
        <a:spcBef>
          <a:spcPct val="12000"/>
        </a:spcBef>
        <a:spcAft>
          <a:spcPct val="0"/>
        </a:spcAft>
        <a:buChar char="»"/>
        <a:defRPr sz="1620" b="0" i="0" u="none" kern="1200" baseline="0">
          <a:solidFill>
            <a:schemeClr val="tx1"/>
          </a:solidFill>
          <a:latin typeface="+mn-lt"/>
          <a:ea typeface="+mn-ea"/>
          <a:cs typeface="+mn-cs"/>
        </a:defRPr>
      </a:lvl9pPr>
    </p:bodyStyle>
    <p:otherStyle>
      <a:lvl1pPr marL="0" lvl="0" indent="0" algn="l" defTabSz="548640" eaLnBrk="1" fontAlgn="base" latinLnBrk="0" hangingPunct="1">
        <a:spcBef>
          <a:spcPct val="0"/>
        </a:spcBef>
        <a:spcAft>
          <a:spcPct val="0"/>
        </a:spcAft>
        <a:buFont typeface="Arial" panose="020B0604020202020204" pitchFamily="34" charset="0"/>
        <a:buNone/>
        <a:defRPr sz="1080" b="0" i="0" u="none" kern="1200" baseline="0">
          <a:solidFill>
            <a:schemeClr val="tx1"/>
          </a:solidFill>
          <a:latin typeface="+mn-lt"/>
          <a:ea typeface="+mn-ea"/>
          <a:cs typeface="+mn-cs"/>
        </a:defRPr>
      </a:lvl1pPr>
      <a:lvl2pPr marL="274320" lvl="1"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2pPr>
      <a:lvl3pPr marL="548640" lvl="2"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3pPr>
      <a:lvl4pPr marL="823595" lvl="3"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4pPr>
      <a:lvl5pPr marL="1097915" lvl="4"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5pPr>
      <a:lvl6pPr marL="1372235" lvl="5"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6pPr>
      <a:lvl7pPr marL="1646555" lvl="6"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7pPr>
      <a:lvl8pPr marL="1920875" lvl="7"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8pPr>
      <a:lvl9pPr marL="2195195" lvl="8" indent="0" algn="l" defTabSz="548640" eaLnBrk="1" fontAlgn="base" latinLnBrk="0" hangingPunct="1">
        <a:spcBef>
          <a:spcPct val="0"/>
        </a:spcBef>
        <a:spcAft>
          <a:spcPct val="0"/>
        </a:spcAft>
        <a:buFont typeface="Arial" panose="020B0604020202020204" pitchFamily="34" charset="0"/>
        <a:buNone/>
        <a:defRPr sz="144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2" name="图片 1" descr="222"/>
          <p:cNvPicPr>
            <a:picLocks noChangeAspect="1"/>
          </p:cNvPicPr>
          <p:nvPr/>
        </p:nvPicPr>
        <p:blipFill>
          <a:blip r:embed="rId4"/>
          <a:stretch>
            <a:fillRect/>
          </a:stretch>
        </p:blipFill>
        <p:spPr>
          <a:xfrm>
            <a:off x="481330" y="386080"/>
            <a:ext cx="1541145" cy="226060"/>
          </a:xfrm>
          <a:prstGeom prst="rect">
            <a:avLst/>
          </a:prstGeom>
        </p:spPr>
      </p:pic>
      <p:sp>
        <p:nvSpPr>
          <p:cNvPr id="3" name="文本框 2">
            <a:extLst>
              <a:ext uri="{FF2B5EF4-FFF2-40B4-BE49-F238E27FC236}">
                <a16:creationId xmlns:a16="http://schemas.microsoft.com/office/drawing/2014/main" id="{7EA0E3BD-24D3-4325-A46C-EFF9E7941A5C}"/>
              </a:ext>
            </a:extLst>
          </p:cNvPr>
          <p:cNvSpPr txBox="1"/>
          <p:nvPr/>
        </p:nvSpPr>
        <p:spPr>
          <a:xfrm>
            <a:off x="1804307" y="1477736"/>
            <a:ext cx="4874079" cy="461665"/>
          </a:xfrm>
          <a:prstGeom prst="rect">
            <a:avLst/>
          </a:prstGeom>
          <a:noFill/>
        </p:spPr>
        <p:txBody>
          <a:bodyPr wrap="square" rtlCol="0">
            <a:spAutoFit/>
          </a:bodyPr>
          <a:lstStyle/>
          <a:p>
            <a:pPr algn="ctr"/>
            <a:r>
              <a:rPr lang="en-US" altLang="zh-CN" b="1" dirty="0">
                <a:latin typeface="微软雅黑" panose="020B0503020204020204" pitchFamily="34" charset="-122"/>
                <a:ea typeface="微软雅黑" panose="020B0503020204020204" pitchFamily="34" charset="-122"/>
              </a:rPr>
              <a:t>2021</a:t>
            </a:r>
            <a:r>
              <a:rPr lang="zh-CN" altLang="en-US" b="1" dirty="0">
                <a:latin typeface="微软雅黑" panose="020B0503020204020204" pitchFamily="34" charset="-122"/>
                <a:ea typeface="微软雅黑" panose="020B0503020204020204" pitchFamily="34" charset="-122"/>
              </a:rPr>
              <a:t>实习生留用答辩</a:t>
            </a:r>
          </a:p>
        </p:txBody>
      </p:sp>
      <p:sp>
        <p:nvSpPr>
          <p:cNvPr id="4" name="文本框 3">
            <a:extLst>
              <a:ext uri="{FF2B5EF4-FFF2-40B4-BE49-F238E27FC236}">
                <a16:creationId xmlns:a16="http://schemas.microsoft.com/office/drawing/2014/main" id="{002A4D23-5FD0-4C7F-930C-2D16E9C8C2CF}"/>
              </a:ext>
            </a:extLst>
          </p:cNvPr>
          <p:cNvSpPr txBox="1"/>
          <p:nvPr/>
        </p:nvSpPr>
        <p:spPr>
          <a:xfrm>
            <a:off x="5404757" y="2987248"/>
            <a:ext cx="3526972" cy="830997"/>
          </a:xfrm>
          <a:prstGeom prst="rect">
            <a:avLst/>
          </a:prstGeom>
          <a:noFill/>
        </p:spPr>
        <p:txBody>
          <a:bodyPr wrap="square" rtlCol="0">
            <a:spAutoFit/>
          </a:bodyPr>
          <a:lstStyle/>
          <a:p>
            <a:r>
              <a:rPr lang="en-US" altLang="zh-CN" sz="1600" dirty="0" err="1"/>
              <a:t>luzhouwang</a:t>
            </a:r>
            <a:r>
              <a:rPr lang="en-US" altLang="zh-CN" sz="1600" dirty="0"/>
              <a:t>(</a:t>
            </a:r>
            <a:r>
              <a:rPr lang="zh-CN" altLang="en-US" sz="1600" dirty="0"/>
              <a:t>汪文博</a:t>
            </a:r>
            <a:r>
              <a:rPr lang="en-US" altLang="zh-CN" sz="1600" dirty="0"/>
              <a:t>)</a:t>
            </a:r>
          </a:p>
          <a:p>
            <a:endParaRPr lang="en-US" altLang="zh-CN" sz="1600" dirty="0"/>
          </a:p>
          <a:p>
            <a:r>
              <a:rPr lang="en-US" altLang="zh-CN" sz="1600" dirty="0"/>
              <a:t>2021-08-17</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04750"/>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总结与展望</a:t>
            </a:r>
            <a:endParaRPr lang="en-US" dirty="0">
              <a:solidFill>
                <a:srgbClr val="469CDA"/>
              </a:solidFill>
              <a:latin typeface="微软雅黑" pitchFamily="34" charset="-122"/>
              <a:ea typeface="微软雅黑" pitchFamily="34" charset="-122"/>
            </a:endParaRPr>
          </a:p>
        </p:txBody>
      </p:sp>
      <p:grpSp>
        <p:nvGrpSpPr>
          <p:cNvPr id="11" name="组合 10">
            <a:extLst>
              <a:ext uri="{FF2B5EF4-FFF2-40B4-BE49-F238E27FC236}">
                <a16:creationId xmlns:a16="http://schemas.microsoft.com/office/drawing/2014/main" id="{189418FA-DB1F-4958-BDF2-30F7DB3870D7}"/>
              </a:ext>
            </a:extLst>
          </p:cNvPr>
          <p:cNvGrpSpPr/>
          <p:nvPr/>
        </p:nvGrpSpPr>
        <p:grpSpPr>
          <a:xfrm>
            <a:off x="3603494" y="1258186"/>
            <a:ext cx="2179358" cy="2855952"/>
            <a:chOff x="6281848" y="2177551"/>
            <a:chExt cx="2348482" cy="2109879"/>
          </a:xfrm>
        </p:grpSpPr>
        <p:cxnSp>
          <p:nvCxnSpPr>
            <p:cNvPr id="13" name="Straight Connector 294">
              <a:extLst>
                <a:ext uri="{FF2B5EF4-FFF2-40B4-BE49-F238E27FC236}">
                  <a16:creationId xmlns:a16="http://schemas.microsoft.com/office/drawing/2014/main" id="{F3C2CCB9-54E9-47E1-8F2D-99AEA51F87E7}"/>
                </a:ext>
              </a:extLst>
            </p:cNvPr>
            <p:cNvCxnSpPr/>
            <p:nvPr/>
          </p:nvCxnSpPr>
          <p:spPr>
            <a:xfrm>
              <a:off x="6281848" y="2177551"/>
              <a:ext cx="0" cy="861807"/>
            </a:xfrm>
            <a:prstGeom prst="line">
              <a:avLst/>
            </a:prstGeom>
            <a:noFill/>
            <a:ln w="38100" cap="flat" cmpd="sng" algn="ctr">
              <a:solidFill>
                <a:srgbClr val="113F4E"/>
              </a:solidFill>
              <a:prstDash val="solid"/>
              <a:miter lim="800000"/>
            </a:ln>
            <a:effectLst/>
          </p:spPr>
        </p:cxnSp>
        <p:cxnSp>
          <p:nvCxnSpPr>
            <p:cNvPr id="14" name="Straight Connector 296">
              <a:extLst>
                <a:ext uri="{FF2B5EF4-FFF2-40B4-BE49-F238E27FC236}">
                  <a16:creationId xmlns:a16="http://schemas.microsoft.com/office/drawing/2014/main" id="{20622EEA-6A10-4F1C-92D1-7CF24FFAB80F}"/>
                </a:ext>
              </a:extLst>
            </p:cNvPr>
            <p:cNvCxnSpPr/>
            <p:nvPr/>
          </p:nvCxnSpPr>
          <p:spPr>
            <a:xfrm>
              <a:off x="6281848" y="3425623"/>
              <a:ext cx="0" cy="861807"/>
            </a:xfrm>
            <a:prstGeom prst="line">
              <a:avLst/>
            </a:prstGeom>
            <a:noFill/>
            <a:ln w="38100" cap="flat" cmpd="sng" algn="ctr">
              <a:solidFill>
                <a:srgbClr val="55C0AF"/>
              </a:solidFill>
              <a:prstDash val="solid"/>
              <a:miter lim="800000"/>
            </a:ln>
            <a:effectLst/>
          </p:spPr>
        </p:cxnSp>
        <p:sp>
          <p:nvSpPr>
            <p:cNvPr id="15" name="Rectángulo 26">
              <a:extLst>
                <a:ext uri="{FF2B5EF4-FFF2-40B4-BE49-F238E27FC236}">
                  <a16:creationId xmlns:a16="http://schemas.microsoft.com/office/drawing/2014/main" id="{97EE53D8-5C12-48CA-89D5-F90A60E35C3A}"/>
                </a:ext>
              </a:extLst>
            </p:cNvPr>
            <p:cNvSpPr/>
            <p:nvPr/>
          </p:nvSpPr>
          <p:spPr>
            <a:xfrm>
              <a:off x="6371001" y="3542798"/>
              <a:ext cx="2259329" cy="624807"/>
            </a:xfrm>
            <a:prstGeom prst="rect">
              <a:avLst/>
            </a:prstGeom>
          </p:spPr>
          <p:txBody>
            <a:bodyPr wrap="square">
              <a:spAutoFit/>
            </a:bodyPr>
            <a:lstStyle/>
            <a:p>
              <a:pPr marL="171450" indent="-171450" eaLnBrk="1" fontAlgn="auto" hangingPunct="1">
                <a:lnSpc>
                  <a:spcPts val="1500"/>
                </a:lnSpc>
                <a:spcBef>
                  <a:spcPts val="0"/>
                </a:spcBef>
                <a:spcAft>
                  <a:spcPts val="0"/>
                </a:spcAft>
                <a:buFont typeface="Wingdings" panose="05000000000000000000" pitchFamily="2" charset="2"/>
                <a:buChar char="l"/>
                <a:defRPr/>
              </a:pP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增加了对部署维度、层级关系等概念的理解</a:t>
              </a:r>
              <a:endPar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endParaRPr>
            </a:p>
            <a:p>
              <a:pPr marL="171450" indent="-171450" eaLnBrk="1" fontAlgn="auto" hangingPunct="1">
                <a:lnSpc>
                  <a:spcPts val="1500"/>
                </a:lnSpc>
                <a:spcBef>
                  <a:spcPts val="0"/>
                </a:spcBef>
                <a:spcAft>
                  <a:spcPts val="0"/>
                </a:spcAft>
                <a:buFont typeface="Wingdings" panose="05000000000000000000" pitchFamily="2" charset="2"/>
                <a:buChar char="l"/>
                <a:defRPr/>
              </a:pP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增加了对现网</a:t>
              </a:r>
              <a:r>
                <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rPr>
                <a:t>IDC/</a:t>
              </a: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园区部署架构</a:t>
              </a:r>
              <a:r>
                <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rPr>
                <a:t> 2</a:t>
              </a: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地</a:t>
              </a:r>
              <a:r>
                <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rPr>
                <a:t>6</a:t>
              </a: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机房</a:t>
              </a:r>
              <a:r>
                <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rPr>
                <a:t>12</a:t>
              </a: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中心的理解</a:t>
              </a:r>
              <a:endPar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endParaRPr>
            </a:p>
          </p:txBody>
        </p:sp>
        <p:sp>
          <p:nvSpPr>
            <p:cNvPr id="16" name="Rectángulo 28">
              <a:extLst>
                <a:ext uri="{FF2B5EF4-FFF2-40B4-BE49-F238E27FC236}">
                  <a16:creationId xmlns:a16="http://schemas.microsoft.com/office/drawing/2014/main" id="{1F0C6875-1948-4054-9BFB-D3E3B157A944}"/>
                </a:ext>
              </a:extLst>
            </p:cNvPr>
            <p:cNvSpPr/>
            <p:nvPr/>
          </p:nvSpPr>
          <p:spPr>
            <a:xfrm>
              <a:off x="6369931" y="2438159"/>
              <a:ext cx="2260399" cy="340589"/>
            </a:xfrm>
            <a:prstGeom prst="rect">
              <a:avLst/>
            </a:prstGeom>
          </p:spPr>
          <p:txBody>
            <a:bodyPr wrap="square">
              <a:spAutoFit/>
            </a:bodyPr>
            <a:lstStyle/>
            <a:p>
              <a:pPr marL="171450" marR="0" lvl="0" indent="-171450" defTabSz="914400" eaLnBrk="1" fontAlgn="auto" latinLnBrk="0" hangingPunct="1">
                <a:lnSpc>
                  <a:spcPts val="1500"/>
                </a:lnSpc>
                <a:spcBef>
                  <a:spcPts val="0"/>
                </a:spcBef>
                <a:spcAft>
                  <a:spcPts val="0"/>
                </a:spcAft>
                <a:buClrTx/>
                <a:buSzTx/>
                <a:buFont typeface="Wingdings" panose="05000000000000000000" pitchFamily="2" charset="2"/>
                <a:buChar char="u"/>
                <a:tabLst/>
                <a:defRPr/>
              </a:pPr>
              <a:r>
                <a:rPr kumimoji="0" lang="zh-CN" altLang="en-US" sz="10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ea"/>
                  <a:sym typeface="+mn-lt"/>
                </a:rPr>
                <a:t>提高代码的复用性</a:t>
              </a:r>
              <a:endParaRPr kumimoji="0" lang="en-US" altLang="zh-CN" sz="10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ea"/>
                <a:sym typeface="+mn-lt"/>
              </a:endParaRPr>
            </a:p>
            <a:p>
              <a:pPr marL="171450" marR="0" lvl="0" indent="-171450" defTabSz="914400" eaLnBrk="1" fontAlgn="auto" latinLnBrk="0" hangingPunct="1">
                <a:lnSpc>
                  <a:spcPts val="1500"/>
                </a:lnSpc>
                <a:spcBef>
                  <a:spcPts val="0"/>
                </a:spcBef>
                <a:spcAft>
                  <a:spcPts val="0"/>
                </a:spcAft>
                <a:buClrTx/>
                <a:buSzTx/>
                <a:buFont typeface="Wingdings" panose="05000000000000000000" pitchFamily="2" charset="2"/>
                <a:buChar char="u"/>
                <a:tabLst/>
                <a:defRPr/>
              </a:pPr>
              <a:r>
                <a:rPr kumimoji="0" lang="zh-CN" altLang="en-US" sz="10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ea"/>
                  <a:sym typeface="+mn-lt"/>
                </a:rPr>
                <a:t>提升沟通能力</a:t>
              </a:r>
              <a:endParaRPr kumimoji="0" lang="en-US" altLang="zh-CN" sz="1000" b="0" i="0" u="none" strike="noStrike" kern="0" cap="none" spc="0" normalizeH="0" baseline="0" noProof="0" dirty="0">
                <a:ln>
                  <a:noFill/>
                </a:ln>
                <a:solidFill>
                  <a:prstClr val="white">
                    <a:lumMod val="50000"/>
                  </a:prstClr>
                </a:solidFill>
                <a:effectLst/>
                <a:uLnTx/>
                <a:uFillTx/>
                <a:latin typeface="微软雅黑" panose="020B0503020204020204" pitchFamily="34" charset="-122"/>
                <a:ea typeface="微软雅黑" panose="020B0503020204020204" pitchFamily="34" charset="-122"/>
                <a:cs typeface="+mn-ea"/>
                <a:sym typeface="+mn-lt"/>
              </a:endParaRPr>
            </a:p>
          </p:txBody>
        </p:sp>
      </p:grpSp>
      <p:grpSp>
        <p:nvGrpSpPr>
          <p:cNvPr id="17" name="组合 16">
            <a:extLst>
              <a:ext uri="{FF2B5EF4-FFF2-40B4-BE49-F238E27FC236}">
                <a16:creationId xmlns:a16="http://schemas.microsoft.com/office/drawing/2014/main" id="{84078460-5C74-4A56-9F05-BFCDF33DC3D1}"/>
              </a:ext>
            </a:extLst>
          </p:cNvPr>
          <p:cNvGrpSpPr/>
          <p:nvPr/>
        </p:nvGrpSpPr>
        <p:grpSpPr>
          <a:xfrm flipH="1">
            <a:off x="6367216" y="1258185"/>
            <a:ext cx="2342588" cy="2855953"/>
            <a:chOff x="8211762" y="2012538"/>
            <a:chExt cx="2524379" cy="2109879"/>
          </a:xfrm>
        </p:grpSpPr>
        <p:cxnSp>
          <p:nvCxnSpPr>
            <p:cNvPr id="18" name="Straight Connector 13">
              <a:extLst>
                <a:ext uri="{FF2B5EF4-FFF2-40B4-BE49-F238E27FC236}">
                  <a16:creationId xmlns:a16="http://schemas.microsoft.com/office/drawing/2014/main" id="{CD137D8A-D19C-4503-B10C-4C22C0EA1F63}"/>
                </a:ext>
              </a:extLst>
            </p:cNvPr>
            <p:cNvCxnSpPr/>
            <p:nvPr/>
          </p:nvCxnSpPr>
          <p:spPr>
            <a:xfrm>
              <a:off x="10730710" y="2012538"/>
              <a:ext cx="0" cy="861807"/>
            </a:xfrm>
            <a:prstGeom prst="line">
              <a:avLst/>
            </a:prstGeom>
            <a:noFill/>
            <a:ln w="38100" cap="flat" cmpd="sng" algn="ctr">
              <a:solidFill>
                <a:srgbClr val="55C0AF"/>
              </a:solidFill>
              <a:prstDash val="solid"/>
              <a:miter lim="800000"/>
            </a:ln>
            <a:effectLst/>
          </p:spPr>
        </p:cxnSp>
        <p:cxnSp>
          <p:nvCxnSpPr>
            <p:cNvPr id="19" name="Straight Connector 290">
              <a:extLst>
                <a:ext uri="{FF2B5EF4-FFF2-40B4-BE49-F238E27FC236}">
                  <a16:creationId xmlns:a16="http://schemas.microsoft.com/office/drawing/2014/main" id="{784560E4-2FB9-4F6A-9EFC-F278B96E08E3}"/>
                </a:ext>
              </a:extLst>
            </p:cNvPr>
            <p:cNvCxnSpPr/>
            <p:nvPr/>
          </p:nvCxnSpPr>
          <p:spPr>
            <a:xfrm>
              <a:off x="10736141" y="3260610"/>
              <a:ext cx="0" cy="861807"/>
            </a:xfrm>
            <a:prstGeom prst="line">
              <a:avLst/>
            </a:prstGeom>
            <a:noFill/>
            <a:ln w="38100" cap="flat" cmpd="sng" algn="ctr">
              <a:solidFill>
                <a:srgbClr val="113F4E"/>
              </a:solidFill>
              <a:prstDash val="solid"/>
              <a:miter lim="800000"/>
            </a:ln>
            <a:effectLst/>
          </p:spPr>
        </p:cxnSp>
        <p:sp>
          <p:nvSpPr>
            <p:cNvPr id="20" name="Rectángulo 25">
              <a:extLst>
                <a:ext uri="{FF2B5EF4-FFF2-40B4-BE49-F238E27FC236}">
                  <a16:creationId xmlns:a16="http://schemas.microsoft.com/office/drawing/2014/main" id="{676A8489-06DD-4B3D-BDCE-6C51E1D0A5D0}"/>
                </a:ext>
              </a:extLst>
            </p:cNvPr>
            <p:cNvSpPr/>
            <p:nvPr/>
          </p:nvSpPr>
          <p:spPr>
            <a:xfrm>
              <a:off x="8211762" y="2202092"/>
              <a:ext cx="2471272" cy="482697"/>
            </a:xfrm>
            <a:prstGeom prst="rect">
              <a:avLst/>
            </a:prstGeom>
          </p:spPr>
          <p:txBody>
            <a:bodyPr wrap="square">
              <a:spAutoFit/>
            </a:bodyPr>
            <a:lstStyle/>
            <a:p>
              <a:pPr marL="171450" indent="-171450" eaLnBrk="1" fontAlgn="auto" hangingPunct="1">
                <a:lnSpc>
                  <a:spcPts val="1500"/>
                </a:lnSpc>
                <a:spcBef>
                  <a:spcPts val="0"/>
                </a:spcBef>
                <a:spcAft>
                  <a:spcPts val="0"/>
                </a:spcAft>
                <a:buFont typeface="Wingdings" panose="05000000000000000000" pitchFamily="2" charset="2"/>
                <a:buChar char="p"/>
                <a:defRPr/>
              </a:pP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构建移动端全局分层健康度视图</a:t>
              </a:r>
              <a:endPar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endParaRPr>
            </a:p>
            <a:p>
              <a:pPr marL="171450" indent="-171450" eaLnBrk="1" fontAlgn="auto" hangingPunct="1">
                <a:lnSpc>
                  <a:spcPts val="1500"/>
                </a:lnSpc>
                <a:spcBef>
                  <a:spcPts val="0"/>
                </a:spcBef>
                <a:spcAft>
                  <a:spcPts val="0"/>
                </a:spcAft>
                <a:buFont typeface="Wingdings" panose="05000000000000000000" pitchFamily="2" charset="2"/>
                <a:buChar char="p"/>
                <a:defRPr/>
              </a:pP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添加</a:t>
              </a:r>
              <a:r>
                <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rPr>
                <a:t>SET</a:t>
              </a: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部署维度到全局健康度视图，通过懒加载实现分页显示</a:t>
              </a:r>
              <a:endPar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endParaRPr>
            </a:p>
          </p:txBody>
        </p:sp>
        <p:sp>
          <p:nvSpPr>
            <p:cNvPr id="21" name="Rectángulo 29">
              <a:extLst>
                <a:ext uri="{FF2B5EF4-FFF2-40B4-BE49-F238E27FC236}">
                  <a16:creationId xmlns:a16="http://schemas.microsoft.com/office/drawing/2014/main" id="{4E205084-70BD-4D77-9D17-81BB6808C67A}"/>
                </a:ext>
              </a:extLst>
            </p:cNvPr>
            <p:cNvSpPr/>
            <p:nvPr/>
          </p:nvSpPr>
          <p:spPr>
            <a:xfrm>
              <a:off x="8289547" y="3383422"/>
              <a:ext cx="2357441" cy="619170"/>
            </a:xfrm>
            <a:prstGeom prst="rect">
              <a:avLst/>
            </a:prstGeom>
          </p:spPr>
          <p:txBody>
            <a:bodyPr wrap="square">
              <a:spAutoFit/>
            </a:bodyPr>
            <a:lstStyle/>
            <a:p>
              <a:pPr marL="171450" indent="-171450">
                <a:lnSpc>
                  <a:spcPts val="1500"/>
                </a:lnSpc>
                <a:buFont typeface="Wingdings" panose="05000000000000000000" pitchFamily="2" charset="2"/>
                <a:buChar char="l"/>
              </a:pP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打通了监控业务流程，加深了对监控任务的理解</a:t>
              </a:r>
              <a:endPar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endParaRPr>
            </a:p>
            <a:p>
              <a:pPr marL="171450" indent="-171450">
                <a:lnSpc>
                  <a:spcPts val="1500"/>
                </a:lnSpc>
                <a:buFont typeface="Wingdings" panose="05000000000000000000" pitchFamily="2" charset="2"/>
                <a:buChar char="l"/>
              </a:pPr>
              <a:r>
                <a:rPr lang="zh-CN" altLang="en-US" sz="1000" kern="0" dirty="0">
                  <a:solidFill>
                    <a:prstClr val="white">
                      <a:lumMod val="50000"/>
                    </a:prstClr>
                  </a:solidFill>
                  <a:latin typeface="微软雅黑" panose="020B0503020204020204" pitchFamily="34" charset="-122"/>
                  <a:ea typeface="微软雅黑" panose="020B0503020204020204" pitchFamily="34" charset="-122"/>
                  <a:cs typeface="+mn-ea"/>
                </a:rPr>
                <a:t>提升了故障检测、故障定位在运维变革的背景下的转变的认知</a:t>
              </a:r>
              <a:endParaRPr lang="en-US" altLang="zh-CN" sz="1000" kern="0" dirty="0">
                <a:solidFill>
                  <a:prstClr val="white">
                    <a:lumMod val="50000"/>
                  </a:prstClr>
                </a:solidFill>
                <a:latin typeface="微软雅黑" panose="020B0503020204020204" pitchFamily="34" charset="-122"/>
                <a:ea typeface="微软雅黑" panose="020B0503020204020204" pitchFamily="34" charset="-122"/>
                <a:cs typeface="+mn-ea"/>
              </a:endParaRPr>
            </a:p>
          </p:txBody>
        </p:sp>
      </p:grpSp>
      <p:sp>
        <p:nvSpPr>
          <p:cNvPr id="22" name="Freeform 6">
            <a:extLst>
              <a:ext uri="{FF2B5EF4-FFF2-40B4-BE49-F238E27FC236}">
                <a16:creationId xmlns:a16="http://schemas.microsoft.com/office/drawing/2014/main" id="{3D880E0F-CF43-4D57-923C-2C219A3D3503}"/>
              </a:ext>
            </a:extLst>
          </p:cNvPr>
          <p:cNvSpPr>
            <a:spLocks noEditPoints="1"/>
          </p:cNvSpPr>
          <p:nvPr/>
        </p:nvSpPr>
        <p:spPr bwMode="auto">
          <a:xfrm>
            <a:off x="1605490" y="1106991"/>
            <a:ext cx="1505634" cy="1511262"/>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3" name="Freeform 6">
            <a:extLst>
              <a:ext uri="{FF2B5EF4-FFF2-40B4-BE49-F238E27FC236}">
                <a16:creationId xmlns:a16="http://schemas.microsoft.com/office/drawing/2014/main" id="{3C9BB3B1-C70D-4BB3-BDEE-149A8FC2239F}"/>
              </a:ext>
            </a:extLst>
          </p:cNvPr>
          <p:cNvSpPr>
            <a:spLocks noEditPoints="1"/>
          </p:cNvSpPr>
          <p:nvPr/>
        </p:nvSpPr>
        <p:spPr bwMode="auto">
          <a:xfrm>
            <a:off x="795188" y="2810608"/>
            <a:ext cx="1789125" cy="1698658"/>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113F4E"/>
          </a:solidFill>
          <a:ln>
            <a:noFill/>
          </a:ln>
        </p:spPr>
        <p:txBody>
          <a:bodyPr lIns="72574" tIns="36287" rIns="72574" bIns="3628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4" name="Freeform 6">
            <a:extLst>
              <a:ext uri="{FF2B5EF4-FFF2-40B4-BE49-F238E27FC236}">
                <a16:creationId xmlns:a16="http://schemas.microsoft.com/office/drawing/2014/main" id="{6FD65E54-9054-4A87-A2F2-2E33B03C57D9}"/>
              </a:ext>
            </a:extLst>
          </p:cNvPr>
          <p:cNvSpPr>
            <a:spLocks noEditPoints="1"/>
          </p:cNvSpPr>
          <p:nvPr/>
        </p:nvSpPr>
        <p:spPr bwMode="auto">
          <a:xfrm>
            <a:off x="258454" y="1554844"/>
            <a:ext cx="1449376" cy="1383176"/>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
        <p:nvSpPr>
          <p:cNvPr id="25" name="Freeform 6">
            <a:extLst>
              <a:ext uri="{FF2B5EF4-FFF2-40B4-BE49-F238E27FC236}">
                <a16:creationId xmlns:a16="http://schemas.microsoft.com/office/drawing/2014/main" id="{80673A2E-EE8A-4470-A934-2426BC9715E0}"/>
              </a:ext>
            </a:extLst>
          </p:cNvPr>
          <p:cNvSpPr>
            <a:spLocks noEditPoints="1"/>
          </p:cNvSpPr>
          <p:nvPr/>
        </p:nvSpPr>
        <p:spPr bwMode="auto">
          <a:xfrm>
            <a:off x="2454640" y="2495163"/>
            <a:ext cx="1067888" cy="1038180"/>
          </a:xfrm>
          <a:custGeom>
            <a:avLst/>
            <a:gdLst>
              <a:gd name="T0" fmla="*/ 997 w 1708"/>
              <a:gd name="T1" fmla="*/ 172 h 1708"/>
              <a:gd name="T2" fmla="*/ 1234 w 1708"/>
              <a:gd name="T3" fmla="*/ 270 h 1708"/>
              <a:gd name="T4" fmla="*/ 1356 w 1708"/>
              <a:gd name="T5" fmla="*/ 149 h 1708"/>
              <a:gd name="T6" fmla="*/ 1559 w 1708"/>
              <a:gd name="T7" fmla="*/ 352 h 1708"/>
              <a:gd name="T8" fmla="*/ 1437 w 1708"/>
              <a:gd name="T9" fmla="*/ 473 h 1708"/>
              <a:gd name="T10" fmla="*/ 1535 w 1708"/>
              <a:gd name="T11" fmla="*/ 710 h 1708"/>
              <a:gd name="T12" fmla="*/ 1708 w 1708"/>
              <a:gd name="T13" fmla="*/ 710 h 1708"/>
              <a:gd name="T14" fmla="*/ 1708 w 1708"/>
              <a:gd name="T15" fmla="*/ 997 h 1708"/>
              <a:gd name="T16" fmla="*/ 1535 w 1708"/>
              <a:gd name="T17" fmla="*/ 997 h 1708"/>
              <a:gd name="T18" fmla="*/ 1437 w 1708"/>
              <a:gd name="T19" fmla="*/ 1234 h 1708"/>
              <a:gd name="T20" fmla="*/ 1559 w 1708"/>
              <a:gd name="T21" fmla="*/ 1356 h 1708"/>
              <a:gd name="T22" fmla="*/ 1356 w 1708"/>
              <a:gd name="T23" fmla="*/ 1559 h 1708"/>
              <a:gd name="T24" fmla="*/ 1234 w 1708"/>
              <a:gd name="T25" fmla="*/ 1437 h 1708"/>
              <a:gd name="T26" fmla="*/ 997 w 1708"/>
              <a:gd name="T27" fmla="*/ 1535 h 1708"/>
              <a:gd name="T28" fmla="*/ 997 w 1708"/>
              <a:gd name="T29" fmla="*/ 1708 h 1708"/>
              <a:gd name="T30" fmla="*/ 710 w 1708"/>
              <a:gd name="T31" fmla="*/ 1708 h 1708"/>
              <a:gd name="T32" fmla="*/ 710 w 1708"/>
              <a:gd name="T33" fmla="*/ 1535 h 1708"/>
              <a:gd name="T34" fmla="*/ 473 w 1708"/>
              <a:gd name="T35" fmla="*/ 1437 h 1708"/>
              <a:gd name="T36" fmla="*/ 352 w 1708"/>
              <a:gd name="T37" fmla="*/ 1559 h 1708"/>
              <a:gd name="T38" fmla="*/ 149 w 1708"/>
              <a:gd name="T39" fmla="*/ 1356 h 1708"/>
              <a:gd name="T40" fmla="*/ 270 w 1708"/>
              <a:gd name="T41" fmla="*/ 1234 h 1708"/>
              <a:gd name="T42" fmla="*/ 172 w 1708"/>
              <a:gd name="T43" fmla="*/ 997 h 1708"/>
              <a:gd name="T44" fmla="*/ 0 w 1708"/>
              <a:gd name="T45" fmla="*/ 997 h 1708"/>
              <a:gd name="T46" fmla="*/ 0 w 1708"/>
              <a:gd name="T47" fmla="*/ 710 h 1708"/>
              <a:gd name="T48" fmla="*/ 172 w 1708"/>
              <a:gd name="T49" fmla="*/ 710 h 1708"/>
              <a:gd name="T50" fmla="*/ 270 w 1708"/>
              <a:gd name="T51" fmla="*/ 473 h 1708"/>
              <a:gd name="T52" fmla="*/ 149 w 1708"/>
              <a:gd name="T53" fmla="*/ 352 h 1708"/>
              <a:gd name="T54" fmla="*/ 352 w 1708"/>
              <a:gd name="T55" fmla="*/ 149 h 1708"/>
              <a:gd name="T56" fmla="*/ 473 w 1708"/>
              <a:gd name="T57" fmla="*/ 270 h 1708"/>
              <a:gd name="T58" fmla="*/ 710 w 1708"/>
              <a:gd name="T59" fmla="*/ 172 h 1708"/>
              <a:gd name="T60" fmla="*/ 710 w 1708"/>
              <a:gd name="T61" fmla="*/ 0 h 1708"/>
              <a:gd name="T62" fmla="*/ 997 w 1708"/>
              <a:gd name="T63" fmla="*/ 0 h 1708"/>
              <a:gd name="T64" fmla="*/ 997 w 1708"/>
              <a:gd name="T65" fmla="*/ 172 h 1708"/>
              <a:gd name="T66" fmla="*/ 854 w 1708"/>
              <a:gd name="T67" fmla="*/ 366 h 1708"/>
              <a:gd name="T68" fmla="*/ 1342 w 1708"/>
              <a:gd name="T69" fmla="*/ 854 h 1708"/>
              <a:gd name="T70" fmla="*/ 854 w 1708"/>
              <a:gd name="T71" fmla="*/ 1342 h 1708"/>
              <a:gd name="T72" fmla="*/ 366 w 1708"/>
              <a:gd name="T73" fmla="*/ 854 h 1708"/>
              <a:gd name="T74" fmla="*/ 854 w 1708"/>
              <a:gd name="T75" fmla="*/ 366 h 1708"/>
              <a:gd name="T76" fmla="*/ 854 w 1708"/>
              <a:gd name="T77" fmla="*/ 493 h 1708"/>
              <a:gd name="T78" fmla="*/ 1215 w 1708"/>
              <a:gd name="T79" fmla="*/ 854 h 1708"/>
              <a:gd name="T80" fmla="*/ 854 w 1708"/>
              <a:gd name="T81" fmla="*/ 1215 h 1708"/>
              <a:gd name="T82" fmla="*/ 493 w 1708"/>
              <a:gd name="T83" fmla="*/ 854 h 1708"/>
              <a:gd name="T84" fmla="*/ 854 w 1708"/>
              <a:gd name="T85" fmla="*/ 493 h 1708"/>
              <a:gd name="T86" fmla="*/ 854 w 1708"/>
              <a:gd name="T87" fmla="*/ 650 h 1708"/>
              <a:gd name="T88" fmla="*/ 1058 w 1708"/>
              <a:gd name="T89" fmla="*/ 854 h 1708"/>
              <a:gd name="T90" fmla="*/ 854 w 1708"/>
              <a:gd name="T91" fmla="*/ 1058 h 1708"/>
              <a:gd name="T92" fmla="*/ 650 w 1708"/>
              <a:gd name="T93" fmla="*/ 854 h 1708"/>
              <a:gd name="T94" fmla="*/ 854 w 1708"/>
              <a:gd name="T95" fmla="*/ 650 h 1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08" h="1708">
                <a:moveTo>
                  <a:pt x="997" y="172"/>
                </a:moveTo>
                <a:cubicBezTo>
                  <a:pt x="1083" y="190"/>
                  <a:pt x="1163" y="224"/>
                  <a:pt x="1234" y="270"/>
                </a:cubicBezTo>
                <a:lnTo>
                  <a:pt x="1356" y="149"/>
                </a:lnTo>
                <a:lnTo>
                  <a:pt x="1559" y="352"/>
                </a:lnTo>
                <a:lnTo>
                  <a:pt x="1437" y="473"/>
                </a:lnTo>
                <a:cubicBezTo>
                  <a:pt x="1484" y="544"/>
                  <a:pt x="1517" y="624"/>
                  <a:pt x="1535" y="710"/>
                </a:cubicBezTo>
                <a:lnTo>
                  <a:pt x="1708" y="710"/>
                </a:lnTo>
                <a:lnTo>
                  <a:pt x="1708" y="997"/>
                </a:lnTo>
                <a:lnTo>
                  <a:pt x="1535" y="997"/>
                </a:lnTo>
                <a:cubicBezTo>
                  <a:pt x="1517" y="1083"/>
                  <a:pt x="1484" y="1163"/>
                  <a:pt x="1437" y="1234"/>
                </a:cubicBezTo>
                <a:lnTo>
                  <a:pt x="1559" y="1356"/>
                </a:lnTo>
                <a:lnTo>
                  <a:pt x="1356" y="1559"/>
                </a:lnTo>
                <a:lnTo>
                  <a:pt x="1234" y="1437"/>
                </a:lnTo>
                <a:cubicBezTo>
                  <a:pt x="1163" y="1484"/>
                  <a:pt x="1083" y="1517"/>
                  <a:pt x="997" y="1535"/>
                </a:cubicBezTo>
                <a:lnTo>
                  <a:pt x="997" y="1708"/>
                </a:lnTo>
                <a:lnTo>
                  <a:pt x="710" y="1708"/>
                </a:lnTo>
                <a:lnTo>
                  <a:pt x="710" y="1535"/>
                </a:lnTo>
                <a:cubicBezTo>
                  <a:pt x="624" y="1517"/>
                  <a:pt x="544" y="1484"/>
                  <a:pt x="473" y="1437"/>
                </a:cubicBezTo>
                <a:lnTo>
                  <a:pt x="352" y="1559"/>
                </a:lnTo>
                <a:lnTo>
                  <a:pt x="149" y="1356"/>
                </a:lnTo>
                <a:lnTo>
                  <a:pt x="270" y="1234"/>
                </a:lnTo>
                <a:cubicBezTo>
                  <a:pt x="224" y="1163"/>
                  <a:pt x="190" y="1083"/>
                  <a:pt x="172" y="997"/>
                </a:cubicBezTo>
                <a:lnTo>
                  <a:pt x="0" y="997"/>
                </a:lnTo>
                <a:lnTo>
                  <a:pt x="0" y="710"/>
                </a:lnTo>
                <a:lnTo>
                  <a:pt x="172" y="710"/>
                </a:lnTo>
                <a:cubicBezTo>
                  <a:pt x="190" y="624"/>
                  <a:pt x="224" y="544"/>
                  <a:pt x="270" y="473"/>
                </a:cubicBezTo>
                <a:lnTo>
                  <a:pt x="149" y="352"/>
                </a:lnTo>
                <a:lnTo>
                  <a:pt x="352" y="149"/>
                </a:lnTo>
                <a:lnTo>
                  <a:pt x="473" y="270"/>
                </a:lnTo>
                <a:cubicBezTo>
                  <a:pt x="544" y="224"/>
                  <a:pt x="624" y="190"/>
                  <a:pt x="710" y="172"/>
                </a:cubicBezTo>
                <a:lnTo>
                  <a:pt x="710" y="0"/>
                </a:lnTo>
                <a:lnTo>
                  <a:pt x="997" y="0"/>
                </a:lnTo>
                <a:lnTo>
                  <a:pt x="997" y="172"/>
                </a:lnTo>
                <a:close/>
                <a:moveTo>
                  <a:pt x="854" y="366"/>
                </a:moveTo>
                <a:cubicBezTo>
                  <a:pt x="1123" y="366"/>
                  <a:pt x="1342" y="584"/>
                  <a:pt x="1342" y="854"/>
                </a:cubicBezTo>
                <a:cubicBezTo>
                  <a:pt x="1342" y="1123"/>
                  <a:pt x="1123" y="1342"/>
                  <a:pt x="854" y="1342"/>
                </a:cubicBezTo>
                <a:cubicBezTo>
                  <a:pt x="584" y="1342"/>
                  <a:pt x="366" y="1123"/>
                  <a:pt x="366" y="854"/>
                </a:cubicBezTo>
                <a:cubicBezTo>
                  <a:pt x="366" y="584"/>
                  <a:pt x="584" y="366"/>
                  <a:pt x="854" y="366"/>
                </a:cubicBezTo>
                <a:close/>
                <a:moveTo>
                  <a:pt x="854" y="493"/>
                </a:moveTo>
                <a:cubicBezTo>
                  <a:pt x="1053" y="493"/>
                  <a:pt x="1215" y="655"/>
                  <a:pt x="1215" y="854"/>
                </a:cubicBezTo>
                <a:cubicBezTo>
                  <a:pt x="1215" y="1053"/>
                  <a:pt x="1053" y="1215"/>
                  <a:pt x="854" y="1215"/>
                </a:cubicBezTo>
                <a:cubicBezTo>
                  <a:pt x="655" y="1215"/>
                  <a:pt x="493" y="1053"/>
                  <a:pt x="493" y="854"/>
                </a:cubicBezTo>
                <a:cubicBezTo>
                  <a:pt x="493" y="655"/>
                  <a:pt x="655" y="493"/>
                  <a:pt x="854" y="493"/>
                </a:cubicBezTo>
                <a:close/>
                <a:moveTo>
                  <a:pt x="854" y="650"/>
                </a:moveTo>
                <a:cubicBezTo>
                  <a:pt x="966" y="650"/>
                  <a:pt x="1058" y="741"/>
                  <a:pt x="1058" y="854"/>
                </a:cubicBezTo>
                <a:cubicBezTo>
                  <a:pt x="1058" y="966"/>
                  <a:pt x="966" y="1058"/>
                  <a:pt x="854" y="1058"/>
                </a:cubicBezTo>
                <a:cubicBezTo>
                  <a:pt x="741" y="1058"/>
                  <a:pt x="650" y="966"/>
                  <a:pt x="650" y="854"/>
                </a:cubicBezTo>
                <a:cubicBezTo>
                  <a:pt x="650" y="741"/>
                  <a:pt x="741" y="650"/>
                  <a:pt x="854" y="650"/>
                </a:cubicBezTo>
                <a:close/>
              </a:path>
            </a:pathLst>
          </a:custGeom>
          <a:solidFill>
            <a:srgbClr val="55C0AF"/>
          </a:solidFill>
          <a:ln>
            <a:noFill/>
          </a:ln>
        </p:spPr>
        <p:txBody>
          <a:bodyPr lIns="72574" tIns="36287" rIns="72574" bIns="36287"/>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429639943"/>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1+#ppt_w/2"/>
                                          </p:val>
                                        </p:tav>
                                        <p:tav tm="100000">
                                          <p:val>
                                            <p:strVal val="#ppt_x"/>
                                          </p:val>
                                        </p:tav>
                                      </p:tavLst>
                                    </p:anim>
                                    <p:anim calcmode="lin" valueType="num">
                                      <p:cBhvr additive="base">
                                        <p:cTn id="13"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Isosceles Triangle 2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4" descr="3">
            <a:extLst>
              <a:ext uri="{FF2B5EF4-FFF2-40B4-BE49-F238E27FC236}">
                <a16:creationId xmlns:a16="http://schemas.microsoft.com/office/drawing/2014/main" id="{6C367599-A585-428F-BC30-713A0EC0DE6C}"/>
              </a:ext>
            </a:extLst>
          </p:cNvPr>
          <p:cNvPicPr>
            <a:picLocks noChangeAspect="1" noChangeArrowheads="1"/>
          </p:cNvPicPr>
          <p:nvPr/>
        </p:nvPicPr>
        <p:blipFill>
          <a:blip r:embed="rId3"/>
          <a:stretch>
            <a:fillRect/>
          </a:stretch>
        </p:blipFill>
        <p:spPr bwMode="auto">
          <a:xfrm>
            <a:off x="1268996" y="482600"/>
            <a:ext cx="6606006" cy="4178299"/>
          </a:xfrm>
          <a:prstGeom prst="rect">
            <a:avLst/>
          </a:prstGeom>
          <a:noFill/>
          <a:ln>
            <a:noFill/>
          </a:ln>
        </p:spPr>
      </p:pic>
      <p:sp>
        <p:nvSpPr>
          <p:cNvPr id="28" name="Isosceles Triangle 2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
            <a:extLst>
              <a:ext uri="{FF2B5EF4-FFF2-40B4-BE49-F238E27FC236}">
                <a16:creationId xmlns:a16="http://schemas.microsoft.com/office/drawing/2014/main" id="{83E885B9-42CB-4CBA-B535-DC4A8585B20B}"/>
              </a:ext>
            </a:extLst>
          </p:cNvPr>
          <p:cNvSpPr txBox="1">
            <a:spLocks/>
          </p:cNvSpPr>
          <p:nvPr/>
        </p:nvSpPr>
        <p:spPr>
          <a:xfrm>
            <a:off x="517758" y="303642"/>
            <a:ext cx="7845227" cy="603984"/>
          </a:xfrm>
          <a:prstGeom prst="rect">
            <a:avLst/>
          </a:prstGeom>
        </p:spPr>
        <p:txBody>
          <a:bodyPr>
            <a:normAutofit/>
          </a:bodyPr>
          <a:lstStyle>
            <a:lvl1pPr algn="l" defTabSz="754380" rtl="0" eaLnBrk="0" fontAlgn="base" hangingPunct="0">
              <a:spcBef>
                <a:spcPct val="0"/>
              </a:spcBef>
              <a:spcAft>
                <a:spcPct val="0"/>
              </a:spcAft>
              <a:defRPr sz="2160" b="1" kern="1200">
                <a:solidFill>
                  <a:srgbClr val="404040"/>
                </a:solidFill>
                <a:latin typeface="微软雅黑" panose="020B0503020204020204" charset="-122"/>
                <a:ea typeface="微软雅黑" panose="020B0503020204020204" charset="-122"/>
                <a:cs typeface="+mj-cs"/>
              </a:defRPr>
            </a:lvl1pPr>
            <a:lvl2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2pPr>
            <a:lvl3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3pPr>
            <a:lvl4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4pPr>
            <a:lvl5pPr algn="l" defTabSz="1257300" rtl="0" eaLnBrk="0" fontAlgn="base" hangingPunct="0">
              <a:spcBef>
                <a:spcPct val="0"/>
              </a:spcBef>
              <a:spcAft>
                <a:spcPct val="0"/>
              </a:spcAft>
              <a:defRPr sz="3600" b="1">
                <a:solidFill>
                  <a:srgbClr val="404040"/>
                </a:solidFill>
                <a:latin typeface="微软雅黑" panose="020B0503020204020204" charset="-122"/>
                <a:ea typeface="微软雅黑" panose="020B0503020204020204" charset="-122"/>
              </a:defRPr>
            </a:lvl5pPr>
            <a:lvl6pPr marL="4572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6pPr>
            <a:lvl7pPr marL="9144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7pPr>
            <a:lvl8pPr marL="13716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8pPr>
            <a:lvl9pPr marL="1828800" algn="l" defTabSz="1257300" rtl="0" fontAlgn="base">
              <a:spcBef>
                <a:spcPct val="0"/>
              </a:spcBef>
              <a:spcAft>
                <a:spcPct val="0"/>
              </a:spcAft>
              <a:defRPr sz="3600" b="1">
                <a:solidFill>
                  <a:srgbClr val="404040"/>
                </a:solidFill>
                <a:latin typeface="微软雅黑" panose="020B0503020204020204" charset="-122"/>
                <a:ea typeface="微软雅黑" panose="020B0503020204020204" charset="-122"/>
              </a:defRPr>
            </a:lvl9pPr>
          </a:lstStyle>
          <a:p>
            <a:r>
              <a:rPr kumimoji="1" lang="zh-CN" altLang="en-US" sz="2400" dirty="0">
                <a:latin typeface="TencentSans W7" panose="020C04030202040F0204" pitchFamily="34" charset="-122"/>
                <a:ea typeface="TencentSans W7" panose="020C04030202040F0204" pitchFamily="34" charset="-122"/>
                <a:cs typeface="+mn-cs"/>
              </a:rPr>
              <a:t>评委提问和点评</a:t>
            </a:r>
          </a:p>
        </p:txBody>
      </p:sp>
    </p:spTree>
    <p:extLst>
      <p:ext uri="{BB962C8B-B14F-4D97-AF65-F5344CB8AC3E}">
        <p14:creationId xmlns:p14="http://schemas.microsoft.com/office/powerpoint/2010/main" val="400404228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标题 3073"/>
          <p:cNvSpPr>
            <a:spLocks noGrp="1" noChangeArrowheads="1"/>
          </p:cNvSpPr>
          <p:nvPr>
            <p:ph type="ctrTitle"/>
          </p:nvPr>
        </p:nvSpPr>
        <p:spPr>
          <a:xfrm>
            <a:off x="1073031" y="1824866"/>
            <a:ext cx="6997939" cy="1103433"/>
          </a:xfrm>
        </p:spPr>
        <p:txBody>
          <a:bodyPr anchor="ctr"/>
          <a:lstStyle/>
          <a:p>
            <a:pPr algn="ctr" eaLnBrk="1" hangingPunct="1"/>
            <a:r>
              <a:rPr lang="en-US" altLang="zh-CN" sz="3600" b="0" dirty="0">
                <a:solidFill>
                  <a:srgbClr val="808080"/>
                </a:solidFill>
              </a:rPr>
              <a:t>THANK YOU</a:t>
            </a:r>
            <a:endParaRPr lang="en-US" sz="4800" dirty="0">
              <a:solidFill>
                <a:schemeClr val="tx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descr="222"/>
          <p:cNvPicPr>
            <a:picLocks noChangeAspect="1"/>
          </p:cNvPicPr>
          <p:nvPr/>
        </p:nvPicPr>
        <p:blipFill>
          <a:blip r:embed="rId3"/>
          <a:stretch>
            <a:fillRect/>
          </a:stretch>
        </p:blipFill>
        <p:spPr>
          <a:xfrm>
            <a:off x="481330" y="386080"/>
            <a:ext cx="1541145" cy="2260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17155"/>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自我介绍</a:t>
            </a:r>
            <a:endParaRPr lang="en-US" dirty="0">
              <a:solidFill>
                <a:srgbClr val="469CDA"/>
              </a:solidFill>
              <a:latin typeface="微软雅黑" pitchFamily="34" charset="-122"/>
              <a:ea typeface="微软雅黑" pitchFamily="34" charset="-122"/>
            </a:endParaRPr>
          </a:p>
        </p:txBody>
      </p:sp>
      <p:grpSp>
        <p:nvGrpSpPr>
          <p:cNvPr id="57" name="组合 56">
            <a:extLst>
              <a:ext uri="{FF2B5EF4-FFF2-40B4-BE49-F238E27FC236}">
                <a16:creationId xmlns:a16="http://schemas.microsoft.com/office/drawing/2014/main" id="{DC6845FF-1BC8-411E-B511-C1A559DBDA62}"/>
              </a:ext>
            </a:extLst>
          </p:cNvPr>
          <p:cNvGrpSpPr/>
          <p:nvPr/>
        </p:nvGrpSpPr>
        <p:grpSpPr>
          <a:xfrm>
            <a:off x="4175739" y="988545"/>
            <a:ext cx="4782979" cy="3608363"/>
            <a:chOff x="6731026" y="1237957"/>
            <a:chExt cx="4782979" cy="3608363"/>
          </a:xfrm>
        </p:grpSpPr>
        <p:grpSp>
          <p:nvGrpSpPr>
            <p:cNvPr id="58" name="组合 57">
              <a:extLst>
                <a:ext uri="{FF2B5EF4-FFF2-40B4-BE49-F238E27FC236}">
                  <a16:creationId xmlns:a16="http://schemas.microsoft.com/office/drawing/2014/main" id="{B2E61BE5-6BAC-463C-A0C1-9CBED0E67DB1}"/>
                </a:ext>
              </a:extLst>
            </p:cNvPr>
            <p:cNvGrpSpPr/>
            <p:nvPr/>
          </p:nvGrpSpPr>
          <p:grpSpPr>
            <a:xfrm>
              <a:off x="6844542" y="1237957"/>
              <a:ext cx="4669463" cy="3608363"/>
              <a:chOff x="6844542" y="1237957"/>
              <a:chExt cx="4669463" cy="3608363"/>
            </a:xfrm>
          </p:grpSpPr>
          <p:cxnSp>
            <p:nvCxnSpPr>
              <p:cNvPr id="61" name="直接箭头连接符 60">
                <a:extLst>
                  <a:ext uri="{FF2B5EF4-FFF2-40B4-BE49-F238E27FC236}">
                    <a16:creationId xmlns:a16="http://schemas.microsoft.com/office/drawing/2014/main" id="{2B02A5A8-C90B-4E54-B172-BE9A8167B7FE}"/>
                  </a:ext>
                </a:extLst>
              </p:cNvPr>
              <p:cNvCxnSpPr>
                <a:cxnSpLocks/>
              </p:cNvCxnSpPr>
              <p:nvPr/>
            </p:nvCxnSpPr>
            <p:spPr>
              <a:xfrm>
                <a:off x="9224476" y="1237957"/>
                <a:ext cx="4546" cy="3608363"/>
              </a:xfrm>
              <a:prstGeom prst="straightConnector1">
                <a:avLst/>
              </a:prstGeom>
              <a:ln w="19050">
                <a:prstDash val="dash"/>
                <a:tailEnd type="triangle"/>
              </a:ln>
            </p:spPr>
            <p:style>
              <a:lnRef idx="2">
                <a:schemeClr val="dk1"/>
              </a:lnRef>
              <a:fillRef idx="0">
                <a:schemeClr val="dk1"/>
              </a:fillRef>
              <a:effectRef idx="1">
                <a:schemeClr val="dk1"/>
              </a:effectRef>
              <a:fontRef idx="minor">
                <a:schemeClr val="tx1"/>
              </a:fontRef>
            </p:style>
          </p:cxnSp>
          <p:pic>
            <p:nvPicPr>
              <p:cNvPr id="62" name="图形 61" descr="教室">
                <a:extLst>
                  <a:ext uri="{FF2B5EF4-FFF2-40B4-BE49-F238E27FC236}">
                    <a16:creationId xmlns:a16="http://schemas.microsoft.com/office/drawing/2014/main" id="{171B2BD7-225C-474A-A9ED-32EBBDAEE17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52014" y="1796760"/>
                <a:ext cx="589789" cy="589789"/>
              </a:xfrm>
              <a:prstGeom prst="rect">
                <a:avLst/>
              </a:prstGeom>
            </p:spPr>
          </p:pic>
          <p:sp>
            <p:nvSpPr>
              <p:cNvPr id="63" name="矩形 62">
                <a:extLst>
                  <a:ext uri="{FF2B5EF4-FFF2-40B4-BE49-F238E27FC236}">
                    <a16:creationId xmlns:a16="http://schemas.microsoft.com/office/drawing/2014/main" id="{3166A25F-4313-44C2-9BED-A10E5973A650}"/>
                  </a:ext>
                </a:extLst>
              </p:cNvPr>
              <p:cNvSpPr/>
              <p:nvPr/>
            </p:nvSpPr>
            <p:spPr>
              <a:xfrm>
                <a:off x="6844542" y="1930401"/>
                <a:ext cx="2013942" cy="46371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武汉理工大学  本科</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物联网工程</a:t>
                </a:r>
              </a:p>
            </p:txBody>
          </p:sp>
          <p:pic>
            <p:nvPicPr>
              <p:cNvPr id="64" name="图形 63" descr="毕业帽">
                <a:extLst>
                  <a:ext uri="{FF2B5EF4-FFF2-40B4-BE49-F238E27FC236}">
                    <a16:creationId xmlns:a16="http://schemas.microsoft.com/office/drawing/2014/main" id="{FB934EE1-C462-4605-8CE1-5D0E2DABED9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89340" y="3334240"/>
                <a:ext cx="659920" cy="659920"/>
              </a:xfrm>
              <a:prstGeom prst="rect">
                <a:avLst/>
              </a:prstGeom>
            </p:spPr>
          </p:pic>
          <p:sp>
            <p:nvSpPr>
              <p:cNvPr id="65" name="TextBox 76">
                <a:extLst>
                  <a:ext uri="{FF2B5EF4-FFF2-40B4-BE49-F238E27FC236}">
                    <a16:creationId xmlns:a16="http://schemas.microsoft.com/office/drawing/2014/main" id="{586FA882-D8CB-4867-9AF2-9A71DBF4D357}"/>
                  </a:ext>
                </a:extLst>
              </p:cNvPr>
              <p:cNvSpPr txBox="1"/>
              <p:nvPr/>
            </p:nvSpPr>
            <p:spPr>
              <a:xfrm>
                <a:off x="9493196" y="3282225"/>
                <a:ext cx="2020809"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2">
                        <a:lumMod val="25000"/>
                      </a:schemeClr>
                    </a:solidFill>
                    <a:latin typeface="微软雅黑" panose="020B0503020204020204" pitchFamily="34" charset="-122"/>
                    <a:ea typeface="微软雅黑" panose="020B0503020204020204" pitchFamily="34" charset="-122"/>
                  </a:rPr>
                  <a:t>2019.09-2022.07</a:t>
                </a:r>
              </a:p>
            </p:txBody>
          </p:sp>
          <p:sp>
            <p:nvSpPr>
              <p:cNvPr id="66" name="矩形 65">
                <a:extLst>
                  <a:ext uri="{FF2B5EF4-FFF2-40B4-BE49-F238E27FC236}">
                    <a16:creationId xmlns:a16="http://schemas.microsoft.com/office/drawing/2014/main" id="{0C14E86C-EFFE-4E5E-915D-4B7CFFCA9F8B}"/>
                  </a:ext>
                </a:extLst>
              </p:cNvPr>
              <p:cNvSpPr/>
              <p:nvPr/>
            </p:nvSpPr>
            <p:spPr>
              <a:xfrm>
                <a:off x="9493196" y="3559224"/>
                <a:ext cx="2013941" cy="46371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武汉理工大学  硕士 </a:t>
                </a:r>
                <a:endParaRPr lang="en-US" altLang="zh-CN" sz="1050" dirty="0">
                  <a:solidFill>
                    <a:schemeClr val="bg2">
                      <a:lumMod val="25000"/>
                    </a:schemeClr>
                  </a:solidFill>
                  <a:latin typeface="微软雅黑" panose="020B0503020204020204" pitchFamily="34" charset="-122"/>
                  <a:ea typeface="微软雅黑" panose="020B0503020204020204" pitchFamily="34" charset="-122"/>
                </a:endParaRPr>
              </a:p>
              <a:p>
                <a:pPr algn="ctr">
                  <a:lnSpc>
                    <a:spcPct val="120000"/>
                  </a:lnSpc>
                </a:pPr>
                <a:r>
                  <a:rPr lang="zh-CN" altLang="en-US" sz="1050" dirty="0">
                    <a:solidFill>
                      <a:schemeClr val="bg2">
                        <a:lumMod val="25000"/>
                      </a:schemeClr>
                    </a:solidFill>
                    <a:latin typeface="微软雅黑" panose="020B0503020204020204" pitchFamily="34" charset="-122"/>
                    <a:ea typeface="微软雅黑" panose="020B0503020204020204" pitchFamily="34" charset="-122"/>
                  </a:rPr>
                  <a:t>交通运输工程</a:t>
                </a:r>
              </a:p>
            </p:txBody>
          </p:sp>
        </p:grpSp>
        <p:sp>
          <p:nvSpPr>
            <p:cNvPr id="60" name="TextBox 76">
              <a:extLst>
                <a:ext uri="{FF2B5EF4-FFF2-40B4-BE49-F238E27FC236}">
                  <a16:creationId xmlns:a16="http://schemas.microsoft.com/office/drawing/2014/main" id="{4E0A490A-3377-44C1-86F4-A775C6855DF7}"/>
                </a:ext>
              </a:extLst>
            </p:cNvPr>
            <p:cNvSpPr txBox="1"/>
            <p:nvPr/>
          </p:nvSpPr>
          <p:spPr>
            <a:xfrm>
              <a:off x="6731026" y="1653401"/>
              <a:ext cx="2240973" cy="27699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200" dirty="0">
                  <a:solidFill>
                    <a:schemeClr val="bg2">
                      <a:lumMod val="25000"/>
                    </a:schemeClr>
                  </a:solidFill>
                  <a:latin typeface="微软雅黑" panose="020B0503020204020204" pitchFamily="34" charset="-122"/>
                  <a:ea typeface="微软雅黑" panose="020B0503020204020204" pitchFamily="34" charset="-122"/>
                </a:rPr>
                <a:t>2015.09-2019.07</a:t>
              </a:r>
              <a:endParaRPr lang="zh-CN" altLang="en-US" sz="1200" dirty="0">
                <a:solidFill>
                  <a:schemeClr val="bg2">
                    <a:lumMod val="25000"/>
                  </a:schemeClr>
                </a:solidFill>
                <a:latin typeface="微软雅黑" panose="020B0503020204020204" pitchFamily="34" charset="-122"/>
                <a:ea typeface="微软雅黑" panose="020B0503020204020204" pitchFamily="34" charset="-122"/>
              </a:endParaRPr>
            </a:p>
          </p:txBody>
        </p:sp>
      </p:grpSp>
      <p:grpSp>
        <p:nvGrpSpPr>
          <p:cNvPr id="67" name="组合 66">
            <a:extLst>
              <a:ext uri="{FF2B5EF4-FFF2-40B4-BE49-F238E27FC236}">
                <a16:creationId xmlns:a16="http://schemas.microsoft.com/office/drawing/2014/main" id="{360ED8CE-E4CA-4786-AAAC-4F131CA9CF7E}"/>
              </a:ext>
            </a:extLst>
          </p:cNvPr>
          <p:cNvGrpSpPr/>
          <p:nvPr/>
        </p:nvGrpSpPr>
        <p:grpSpPr>
          <a:xfrm>
            <a:off x="1257465" y="1976891"/>
            <a:ext cx="3179617" cy="1540234"/>
            <a:chOff x="1081339" y="2554593"/>
            <a:chExt cx="4685442" cy="2128413"/>
          </a:xfrm>
          <a:solidFill>
            <a:schemeClr val="accent1"/>
          </a:solidFill>
        </p:grpSpPr>
        <p:sp>
          <p:nvSpPr>
            <p:cNvPr id="68" name="矩形: 圆角 67">
              <a:extLst>
                <a:ext uri="{FF2B5EF4-FFF2-40B4-BE49-F238E27FC236}">
                  <a16:creationId xmlns:a16="http://schemas.microsoft.com/office/drawing/2014/main" id="{562F0D77-7857-4C85-A234-7D7E3CE24BF5}"/>
                </a:ext>
              </a:extLst>
            </p:cNvPr>
            <p:cNvSpPr/>
            <p:nvPr/>
          </p:nvSpPr>
          <p:spPr>
            <a:xfrm>
              <a:off x="1081339" y="2554593"/>
              <a:ext cx="4685442" cy="2128413"/>
            </a:xfrm>
            <a:prstGeom prst="round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zh-CN" altLang="en-US"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2" name="文本框 71">
              <a:extLst>
                <a:ext uri="{FF2B5EF4-FFF2-40B4-BE49-F238E27FC236}">
                  <a16:creationId xmlns:a16="http://schemas.microsoft.com/office/drawing/2014/main" id="{D9DA3139-C57E-4D32-93B6-3BD7D9EC9E3C}"/>
                </a:ext>
              </a:extLst>
            </p:cNvPr>
            <p:cNvSpPr txBox="1"/>
            <p:nvPr/>
          </p:nvSpPr>
          <p:spPr>
            <a:xfrm>
              <a:off x="2907504" y="2713380"/>
              <a:ext cx="2158184" cy="698843"/>
            </a:xfrm>
            <a:prstGeom prst="rect">
              <a:avLst/>
            </a:prstGeom>
            <a:grpFill/>
          </p:spPr>
          <p:txBody>
            <a:bodyPr wrap="square" rtlCol="0">
              <a:spAutoFit/>
            </a:bodyPr>
            <a:lstStyle/>
            <a:p>
              <a:pPr>
                <a:lnSpc>
                  <a:spcPct val="150000"/>
                </a:lnSpc>
              </a:pPr>
              <a:r>
                <a:rPr lang="zh-CN" altLang="en-US" sz="1050" b="1" dirty="0">
                  <a:solidFill>
                    <a:schemeClr val="tx2">
                      <a:lumMod val="75000"/>
                    </a:schemeClr>
                  </a:solidFill>
                  <a:latin typeface="微软雅黑" panose="020B0503020204020204" pitchFamily="34" charset="-122"/>
                  <a:ea typeface="微软雅黑" panose="020B0503020204020204" pitchFamily="34" charset="-122"/>
                </a:rPr>
                <a:t>姓名：汪文博</a:t>
              </a:r>
              <a:endParaRPr lang="en-US" altLang="zh-CN" sz="1050" b="1" dirty="0">
                <a:solidFill>
                  <a:schemeClr val="tx2">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1050" b="1" dirty="0">
                  <a:solidFill>
                    <a:schemeClr val="tx2">
                      <a:lumMod val="75000"/>
                    </a:schemeClr>
                  </a:solidFill>
                  <a:latin typeface="微软雅黑" panose="020B0503020204020204" pitchFamily="34" charset="-122"/>
                  <a:ea typeface="微软雅黑" panose="020B0503020204020204" pitchFamily="34" charset="-122"/>
                </a:rPr>
                <a:t>年龄：</a:t>
              </a:r>
              <a:r>
                <a:rPr lang="en-US" altLang="zh-CN" sz="1050" b="1" dirty="0">
                  <a:solidFill>
                    <a:schemeClr val="tx2">
                      <a:lumMod val="75000"/>
                    </a:schemeClr>
                  </a:solidFill>
                  <a:latin typeface="微软雅黑" panose="020B0503020204020204" pitchFamily="34" charset="-122"/>
                  <a:ea typeface="微软雅黑" panose="020B0503020204020204" pitchFamily="34" charset="-122"/>
                </a:rPr>
                <a:t>24</a:t>
              </a:r>
              <a:r>
                <a:rPr lang="zh-CN" altLang="en-US" sz="1050" b="1" dirty="0">
                  <a:solidFill>
                    <a:schemeClr val="tx2">
                      <a:lumMod val="75000"/>
                    </a:schemeClr>
                  </a:solidFill>
                  <a:latin typeface="微软雅黑" panose="020B0503020204020204" pitchFamily="34" charset="-122"/>
                  <a:ea typeface="微软雅黑" panose="020B0503020204020204" pitchFamily="34" charset="-122"/>
                </a:rPr>
                <a:t>岁</a:t>
              </a:r>
              <a:endParaRPr lang="en-US" altLang="zh-CN" sz="1050" b="1"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B28816B8-264E-4E69-9341-D09C4A2D6E35}"/>
                </a:ext>
              </a:extLst>
            </p:cNvPr>
            <p:cNvSpPr txBox="1"/>
            <p:nvPr/>
          </p:nvSpPr>
          <p:spPr>
            <a:xfrm>
              <a:off x="1277176" y="3571009"/>
              <a:ext cx="4461595" cy="886807"/>
            </a:xfrm>
            <a:prstGeom prst="rect">
              <a:avLst/>
            </a:prstGeom>
            <a:grpFill/>
          </p:spPr>
          <p:txBody>
            <a:bodyPr wrap="square" rtlCol="0">
              <a:spAutoFit/>
            </a:bodyPr>
            <a:lstStyle/>
            <a:p>
              <a:pPr>
                <a:lnSpc>
                  <a:spcPts val="2500"/>
                </a:lnSpc>
              </a:pPr>
              <a:r>
                <a:rPr lang="zh-CN" altLang="en-US" sz="1050" b="1" dirty="0">
                  <a:solidFill>
                    <a:schemeClr val="tx2">
                      <a:lumMod val="75000"/>
                    </a:schemeClr>
                  </a:solidFill>
                  <a:latin typeface="微软雅黑" panose="020B0503020204020204" pitchFamily="34" charset="-122"/>
                  <a:ea typeface="微软雅黑" panose="020B0503020204020204" pitchFamily="34" charset="-122"/>
                </a:rPr>
                <a:t>实习部门：运营中心</a:t>
              </a:r>
              <a:r>
                <a:rPr lang="en-US" altLang="zh-CN" sz="1050" b="1" dirty="0">
                  <a:solidFill>
                    <a:schemeClr val="tx2">
                      <a:lumMod val="75000"/>
                    </a:schemeClr>
                  </a:solidFill>
                  <a:latin typeface="微软雅黑" panose="020B0503020204020204" pitchFamily="34" charset="-122"/>
                  <a:ea typeface="微软雅黑" panose="020B0503020204020204" pitchFamily="34" charset="-122"/>
                </a:rPr>
                <a:t>/</a:t>
              </a:r>
              <a:r>
                <a:rPr lang="zh-CN" altLang="en-US" sz="1050" b="1" dirty="0">
                  <a:solidFill>
                    <a:schemeClr val="tx2">
                      <a:lumMod val="75000"/>
                    </a:schemeClr>
                  </a:solidFill>
                  <a:latin typeface="微软雅黑" panose="020B0503020204020204" pitchFamily="34" charset="-122"/>
                  <a:ea typeface="微软雅黑" panose="020B0503020204020204" pitchFamily="34" charset="-122"/>
                </a:rPr>
                <a:t>运营平台架构组</a:t>
              </a:r>
              <a:endParaRPr lang="en-US" altLang="zh-CN" sz="1050" b="1" dirty="0">
                <a:solidFill>
                  <a:schemeClr val="tx2">
                    <a:lumMod val="75000"/>
                  </a:schemeClr>
                </a:solidFill>
                <a:latin typeface="微软雅黑" panose="020B0503020204020204" pitchFamily="34" charset="-122"/>
                <a:ea typeface="微软雅黑" panose="020B0503020204020204" pitchFamily="34" charset="-122"/>
              </a:endParaRPr>
            </a:p>
            <a:p>
              <a:pPr>
                <a:lnSpc>
                  <a:spcPts val="2500"/>
                </a:lnSpc>
              </a:pPr>
              <a:r>
                <a:rPr lang="zh-CN" altLang="en-US" sz="1050" b="1" dirty="0">
                  <a:solidFill>
                    <a:schemeClr val="tx2">
                      <a:lumMod val="75000"/>
                    </a:schemeClr>
                  </a:solidFill>
                  <a:latin typeface="微软雅黑" panose="020B0503020204020204" pitchFamily="34" charset="-122"/>
                  <a:ea typeface="微软雅黑" panose="020B0503020204020204" pitchFamily="34" charset="-122"/>
                </a:rPr>
                <a:t>实习职位：运营开发</a:t>
              </a:r>
              <a:endParaRPr lang="en-US" altLang="zh-CN" sz="1050" b="1" dirty="0">
                <a:solidFill>
                  <a:schemeClr val="tx2">
                    <a:lumMod val="75000"/>
                  </a:schemeClr>
                </a:solidFill>
                <a:latin typeface="微软雅黑" panose="020B0503020204020204" pitchFamily="34" charset="-122"/>
                <a:ea typeface="微软雅黑" panose="020B0503020204020204" pitchFamily="34" charset="-122"/>
              </a:endParaRPr>
            </a:p>
          </p:txBody>
        </p:sp>
      </p:grpSp>
      <p:pic>
        <p:nvPicPr>
          <p:cNvPr id="7" name="图片 6" descr="形状&#10;&#10;低可信度描述已自动生成">
            <a:extLst>
              <a:ext uri="{FF2B5EF4-FFF2-40B4-BE49-F238E27FC236}">
                <a16:creationId xmlns:a16="http://schemas.microsoft.com/office/drawing/2014/main" id="{FEA93F2E-DF18-4FEF-AD0D-EEE014A5CBD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30809" y="2144706"/>
            <a:ext cx="460134" cy="460134"/>
          </a:xfrm>
          <a:prstGeom prst="rect">
            <a:avLst/>
          </a:prstGeom>
        </p:spPr>
      </p:pic>
    </p:spTree>
    <p:extLst>
      <p:ext uri="{BB962C8B-B14F-4D97-AF65-F5344CB8AC3E}">
        <p14:creationId xmlns:p14="http://schemas.microsoft.com/office/powerpoint/2010/main" val="89394098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74981" y="1646916"/>
            <a:ext cx="1338929" cy="1048182"/>
            <a:chOff x="7653" y="2833"/>
            <a:chExt cx="2811" cy="2201"/>
          </a:xfrm>
        </p:grpSpPr>
        <p:grpSp>
          <p:nvGrpSpPr>
            <p:cNvPr id="37" name="组合 36"/>
            <p:cNvGrpSpPr/>
            <p:nvPr/>
          </p:nvGrpSpPr>
          <p:grpSpPr>
            <a:xfrm>
              <a:off x="7653" y="2833"/>
              <a:ext cx="2811" cy="1917"/>
              <a:chOff x="5392471" y="683179"/>
              <a:chExt cx="1398750" cy="954090"/>
            </a:xfrm>
          </p:grpSpPr>
          <p:sp>
            <p:nvSpPr>
              <p:cNvPr id="39" name="文本框 7"/>
              <p:cNvSpPr txBox="1"/>
              <p:nvPr/>
            </p:nvSpPr>
            <p:spPr>
              <a:xfrm>
                <a:off x="5608415" y="683179"/>
                <a:ext cx="975171" cy="954090"/>
              </a:xfrm>
              <a:prstGeom prst="rect">
                <a:avLst/>
              </a:prstGeom>
              <a:noFill/>
            </p:spPr>
            <p:txBody>
              <a:bodyPr wrap="none" rtlCol="0">
                <a:prstTxWarp prst="textCircle">
                  <a:avLst/>
                </a:prstTxWarp>
                <a:spAutoFit/>
              </a:bodyPr>
              <a:lstStyle/>
              <a:p>
                <a:endParaRPr lang="zh-CN" altLang="en-US" sz="2100" spc="225" dirty="0">
                  <a:solidFill>
                    <a:schemeClr val="bg1"/>
                  </a:solidFill>
                  <a:cs typeface="+mn-ea"/>
                  <a:sym typeface="+mn-lt"/>
                </a:endParaRPr>
              </a:p>
            </p:txBody>
          </p:sp>
          <p:sp>
            <p:nvSpPr>
              <p:cNvPr id="40" name="文本框 8"/>
              <p:cNvSpPr txBox="1"/>
              <p:nvPr/>
            </p:nvSpPr>
            <p:spPr>
              <a:xfrm>
                <a:off x="5392471" y="739658"/>
                <a:ext cx="1398750" cy="820212"/>
              </a:xfrm>
              <a:prstGeom prst="rect">
                <a:avLst/>
              </a:prstGeom>
              <a:noFill/>
            </p:spPr>
            <p:txBody>
              <a:bodyPr wrap="none" rtlCol="0">
                <a:spAutoFit/>
              </a:bodyPr>
              <a:lstStyle/>
              <a:p>
                <a:pPr algn="ctr"/>
                <a:r>
                  <a:rPr lang="zh-CN" altLang="en-US" sz="4500" dirty="0">
                    <a:solidFill>
                      <a:schemeClr val="bg1"/>
                    </a:solidFill>
                    <a:cs typeface="+mn-ea"/>
                    <a:sym typeface="+mn-lt"/>
                  </a:rPr>
                  <a:t>目录</a:t>
                </a:r>
              </a:p>
            </p:txBody>
          </p:sp>
        </p:grpSp>
        <p:sp>
          <p:nvSpPr>
            <p:cNvPr id="41" name="矩形 40"/>
            <p:cNvSpPr/>
            <p:nvPr/>
          </p:nvSpPr>
          <p:spPr>
            <a:xfrm>
              <a:off x="7715" y="4355"/>
              <a:ext cx="2651" cy="679"/>
            </a:xfrm>
            <a:prstGeom prst="rect">
              <a:avLst/>
            </a:prstGeom>
          </p:spPr>
          <p:txBody>
            <a:bodyPr wrap="square">
              <a:spAutoFit/>
            </a:bodyPr>
            <a:lstStyle/>
            <a:p>
              <a:pPr algn="ctr"/>
              <a:r>
                <a:rPr lang="en-US" altLang="zh-CN" sz="1500" b="1" dirty="0">
                  <a:solidFill>
                    <a:schemeClr val="bg1"/>
                  </a:solidFill>
                  <a:cs typeface="+mn-ea"/>
                  <a:sym typeface="+mn-lt"/>
                </a:rPr>
                <a:t>CONTENTS</a:t>
              </a:r>
            </a:p>
          </p:txBody>
        </p:sp>
      </p:grpSp>
      <p:grpSp>
        <p:nvGrpSpPr>
          <p:cNvPr id="3" name="组合 2"/>
          <p:cNvGrpSpPr/>
          <p:nvPr/>
        </p:nvGrpSpPr>
        <p:grpSpPr>
          <a:xfrm>
            <a:off x="4942411" y="663472"/>
            <a:ext cx="3600927" cy="735806"/>
            <a:chOff x="10546" y="2330"/>
            <a:chExt cx="7561" cy="1545"/>
          </a:xfrm>
        </p:grpSpPr>
        <p:sp>
          <p:nvSpPr>
            <p:cNvPr id="5239" name="文本框 23"/>
            <p:cNvSpPr txBox="1"/>
            <p:nvPr/>
          </p:nvSpPr>
          <p:spPr>
            <a:xfrm>
              <a:off x="12689" y="2631"/>
              <a:ext cx="5418" cy="840"/>
            </a:xfrm>
            <a:prstGeom prst="rect">
              <a:avLst/>
            </a:prstGeom>
            <a:noFill/>
            <a:ln w="9525">
              <a:noFill/>
            </a:ln>
          </p:spPr>
          <p:txBody>
            <a:bodyPr wrap="square">
              <a:spAutoFit/>
            </a:bodyPr>
            <a:lstStyle/>
            <a:p>
              <a:r>
                <a:rPr lang="zh-CN" altLang="en-US" sz="2000" dirty="0">
                  <a:gradFill>
                    <a:gsLst>
                      <a:gs pos="0">
                        <a:srgbClr val="69B4B4"/>
                      </a:gs>
                      <a:gs pos="100000">
                        <a:srgbClr val="2A5294"/>
                      </a:gs>
                    </a:gsLst>
                    <a:lin ang="5400000" scaled="0"/>
                  </a:gradFill>
                  <a:latin typeface="微软雅黑" panose="020B0503020204020204" pitchFamily="34" charset="-122"/>
                  <a:ea typeface="微软雅黑" panose="020B0503020204020204" pitchFamily="34" charset="-122"/>
                  <a:cs typeface="+mn-ea"/>
                  <a:sym typeface="+mn-lt"/>
                </a:rPr>
                <a:t>项目背景与意义</a:t>
              </a:r>
            </a:p>
          </p:txBody>
        </p:sp>
        <p:sp>
          <p:nvSpPr>
            <p:cNvPr id="7" name="菱形 6"/>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500" dirty="0">
                <a:solidFill>
                  <a:prstClr val="white"/>
                </a:solidFill>
                <a:cs typeface="+mn-ea"/>
                <a:sym typeface="+mn-lt"/>
              </a:endParaRPr>
            </a:p>
          </p:txBody>
        </p:sp>
        <p:sp>
          <p:nvSpPr>
            <p:cNvPr id="8" name="菱形 7"/>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dirty="0">
                <a:solidFill>
                  <a:prstClr val="white"/>
                </a:solidFill>
                <a:cs typeface="+mn-ea"/>
                <a:sym typeface="+mn-lt"/>
              </a:endParaRPr>
            </a:p>
          </p:txBody>
        </p:sp>
        <p:grpSp>
          <p:nvGrpSpPr>
            <p:cNvPr id="5245" name="组合 12"/>
            <p:cNvGrpSpPr/>
            <p:nvPr/>
          </p:nvGrpSpPr>
          <p:grpSpPr>
            <a:xfrm>
              <a:off x="11916" y="2682"/>
              <a:ext cx="420" cy="841"/>
              <a:chOff x="7043738" y="1709738"/>
              <a:chExt cx="766762" cy="1533524"/>
            </a:xfrm>
          </p:grpSpPr>
          <p:cxnSp>
            <p:nvCxnSpPr>
              <p:cNvPr id="10" name="直接连接符 9"/>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2" name="直接连接符 11"/>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247" name="组合 26"/>
            <p:cNvGrpSpPr/>
            <p:nvPr/>
          </p:nvGrpSpPr>
          <p:grpSpPr>
            <a:xfrm flipH="1">
              <a:off x="10546" y="2682"/>
              <a:ext cx="420" cy="841"/>
              <a:chOff x="7043738" y="1709738"/>
              <a:chExt cx="766762" cy="1533524"/>
            </a:xfrm>
          </p:grpSpPr>
          <p:cxnSp>
            <p:nvCxnSpPr>
              <p:cNvPr id="31" name="直接连接符 30"/>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直接连接符 31"/>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242" name="文本框 25"/>
            <p:cNvSpPr txBox="1"/>
            <p:nvPr/>
          </p:nvSpPr>
          <p:spPr>
            <a:xfrm>
              <a:off x="10800" y="2679"/>
              <a:ext cx="1275" cy="872"/>
            </a:xfrm>
            <a:prstGeom prst="rect">
              <a:avLst/>
            </a:prstGeom>
            <a:noFill/>
            <a:ln w="9525">
              <a:noFill/>
            </a:ln>
          </p:spPr>
          <p:txBody>
            <a:bodyPr>
              <a:spAutoFit/>
            </a:bodyPr>
            <a:lstStyle/>
            <a:p>
              <a:pPr algn="ctr" eaLnBrk="1" hangingPunct="1"/>
              <a:r>
                <a:rPr lang="en-US" altLang="zh-CN" sz="2100" dirty="0">
                  <a:solidFill>
                    <a:schemeClr val="bg1"/>
                  </a:solidFill>
                  <a:cs typeface="+mn-ea"/>
                  <a:sym typeface="+mn-lt"/>
                </a:rPr>
                <a:t>01</a:t>
              </a:r>
            </a:p>
          </p:txBody>
        </p:sp>
      </p:grpSp>
      <p:grpSp>
        <p:nvGrpSpPr>
          <p:cNvPr id="4" name="组合 3"/>
          <p:cNvGrpSpPr/>
          <p:nvPr/>
        </p:nvGrpSpPr>
        <p:grpSpPr>
          <a:xfrm>
            <a:off x="4942409" y="1577395"/>
            <a:ext cx="4022883" cy="735806"/>
            <a:chOff x="10546" y="2330"/>
            <a:chExt cx="8447" cy="1545"/>
          </a:xfrm>
        </p:grpSpPr>
        <p:sp>
          <p:nvSpPr>
            <p:cNvPr id="5" name="文本框 23"/>
            <p:cNvSpPr txBox="1"/>
            <p:nvPr/>
          </p:nvSpPr>
          <p:spPr>
            <a:xfrm>
              <a:off x="12735" y="2631"/>
              <a:ext cx="6258" cy="840"/>
            </a:xfrm>
            <a:prstGeom prst="rect">
              <a:avLst/>
            </a:prstGeom>
            <a:noFill/>
            <a:ln w="9525">
              <a:noFill/>
            </a:ln>
          </p:spPr>
          <p:txBody>
            <a:bodyPr wrap="square">
              <a:spAutoFit/>
            </a:bodyPr>
            <a:lstStyle/>
            <a:p>
              <a:r>
                <a:rPr lang="zh-CN" altLang="en-US" sz="2000" dirty="0">
                  <a:gradFill>
                    <a:gsLst>
                      <a:gs pos="0">
                        <a:srgbClr val="69B4B4"/>
                      </a:gs>
                      <a:gs pos="100000">
                        <a:srgbClr val="2A5294"/>
                      </a:gs>
                    </a:gsLst>
                    <a:lin ang="5400000" scaled="0"/>
                  </a:gradFill>
                  <a:latin typeface="微软雅黑" panose="020B0503020204020204" pitchFamily="34" charset="-122"/>
                  <a:ea typeface="微软雅黑" panose="020B0503020204020204" pitchFamily="34" charset="-122"/>
                  <a:cs typeface="+mn-ea"/>
                  <a:sym typeface="+mn-lt"/>
                </a:rPr>
                <a:t>项目流程与工程内容</a:t>
              </a:r>
            </a:p>
          </p:txBody>
        </p:sp>
        <p:sp>
          <p:nvSpPr>
            <p:cNvPr id="6" name="菱形 5"/>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500" dirty="0">
                <a:solidFill>
                  <a:prstClr val="white"/>
                </a:solidFill>
                <a:cs typeface="+mn-ea"/>
                <a:sym typeface="+mn-lt"/>
              </a:endParaRPr>
            </a:p>
          </p:txBody>
        </p:sp>
        <p:sp>
          <p:nvSpPr>
            <p:cNvPr id="9" name="菱形 8"/>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dirty="0">
                <a:solidFill>
                  <a:prstClr val="white"/>
                </a:solidFill>
                <a:cs typeface="+mn-ea"/>
                <a:sym typeface="+mn-lt"/>
              </a:endParaRPr>
            </a:p>
          </p:txBody>
        </p:sp>
        <p:grpSp>
          <p:nvGrpSpPr>
            <p:cNvPr id="11" name="组合 12"/>
            <p:cNvGrpSpPr/>
            <p:nvPr/>
          </p:nvGrpSpPr>
          <p:grpSpPr>
            <a:xfrm>
              <a:off x="11916" y="2682"/>
              <a:ext cx="420" cy="841"/>
              <a:chOff x="7043738" y="1709738"/>
              <a:chExt cx="766762" cy="1533524"/>
            </a:xfrm>
          </p:grpSpPr>
          <p:cxnSp>
            <p:nvCxnSpPr>
              <p:cNvPr id="13" name="直接连接符 12"/>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4" name="直接连接符 13"/>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5" name="组合 26"/>
            <p:cNvGrpSpPr/>
            <p:nvPr/>
          </p:nvGrpSpPr>
          <p:grpSpPr>
            <a:xfrm flipH="1">
              <a:off x="10546" y="2682"/>
              <a:ext cx="420" cy="841"/>
              <a:chOff x="7043738" y="1709738"/>
              <a:chExt cx="766762" cy="1533524"/>
            </a:xfrm>
          </p:grpSpPr>
          <p:cxnSp>
            <p:nvCxnSpPr>
              <p:cNvPr id="16" name="直接连接符 15"/>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17" name="直接连接符 16"/>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18" name="文本框 25"/>
            <p:cNvSpPr txBox="1"/>
            <p:nvPr/>
          </p:nvSpPr>
          <p:spPr>
            <a:xfrm>
              <a:off x="10800" y="2679"/>
              <a:ext cx="1275" cy="872"/>
            </a:xfrm>
            <a:prstGeom prst="rect">
              <a:avLst/>
            </a:prstGeom>
            <a:noFill/>
            <a:ln w="9525">
              <a:noFill/>
            </a:ln>
          </p:spPr>
          <p:txBody>
            <a:bodyPr>
              <a:spAutoFit/>
            </a:bodyPr>
            <a:lstStyle/>
            <a:p>
              <a:pPr algn="ctr" eaLnBrk="1" hangingPunct="1"/>
              <a:r>
                <a:rPr lang="en-US" altLang="zh-CN" sz="2100" dirty="0">
                  <a:solidFill>
                    <a:schemeClr val="bg1"/>
                  </a:solidFill>
                  <a:cs typeface="+mn-ea"/>
                  <a:sym typeface="+mn-lt"/>
                </a:rPr>
                <a:t>02</a:t>
              </a:r>
            </a:p>
          </p:txBody>
        </p:sp>
      </p:grpSp>
      <p:grpSp>
        <p:nvGrpSpPr>
          <p:cNvPr id="19" name="组合 18"/>
          <p:cNvGrpSpPr/>
          <p:nvPr/>
        </p:nvGrpSpPr>
        <p:grpSpPr>
          <a:xfrm>
            <a:off x="4942410" y="2491319"/>
            <a:ext cx="3470910" cy="735806"/>
            <a:chOff x="10546" y="2330"/>
            <a:chExt cx="7288" cy="1545"/>
          </a:xfrm>
        </p:grpSpPr>
        <p:sp>
          <p:nvSpPr>
            <p:cNvPr id="20" name="文本框 23"/>
            <p:cNvSpPr txBox="1"/>
            <p:nvPr/>
          </p:nvSpPr>
          <p:spPr>
            <a:xfrm>
              <a:off x="12758" y="2631"/>
              <a:ext cx="5076" cy="840"/>
            </a:xfrm>
            <a:prstGeom prst="rect">
              <a:avLst/>
            </a:prstGeom>
            <a:noFill/>
            <a:ln w="9525">
              <a:noFill/>
            </a:ln>
          </p:spPr>
          <p:txBody>
            <a:bodyPr wrap="square">
              <a:spAutoFit/>
            </a:bodyPr>
            <a:lstStyle/>
            <a:p>
              <a:r>
                <a:rPr lang="zh-CN" altLang="en-US" sz="2000" dirty="0">
                  <a:gradFill>
                    <a:gsLst>
                      <a:gs pos="0">
                        <a:srgbClr val="69B4B4"/>
                      </a:gs>
                      <a:gs pos="100000">
                        <a:srgbClr val="2A5294"/>
                      </a:gs>
                    </a:gsLst>
                    <a:lin ang="5400000" scaled="0"/>
                  </a:gradFill>
                  <a:latin typeface="微软雅黑" panose="020B0503020204020204" pitchFamily="34" charset="-122"/>
                  <a:ea typeface="微软雅黑" panose="020B0503020204020204" pitchFamily="34" charset="-122"/>
                  <a:cs typeface="+mn-ea"/>
                  <a:sym typeface="+mn-lt"/>
                </a:rPr>
                <a:t>难点与解决方案</a:t>
              </a:r>
            </a:p>
          </p:txBody>
        </p:sp>
        <p:sp>
          <p:nvSpPr>
            <p:cNvPr id="23" name="菱形 22"/>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500" dirty="0">
                <a:solidFill>
                  <a:prstClr val="white"/>
                </a:solidFill>
                <a:cs typeface="+mn-ea"/>
                <a:sym typeface="+mn-lt"/>
              </a:endParaRPr>
            </a:p>
          </p:txBody>
        </p:sp>
        <p:sp>
          <p:nvSpPr>
            <p:cNvPr id="24" name="菱形 23"/>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dirty="0">
                <a:solidFill>
                  <a:prstClr val="white"/>
                </a:solidFill>
                <a:cs typeface="+mn-ea"/>
                <a:sym typeface="+mn-lt"/>
              </a:endParaRPr>
            </a:p>
          </p:txBody>
        </p:sp>
        <p:grpSp>
          <p:nvGrpSpPr>
            <p:cNvPr id="25" name="组合 12"/>
            <p:cNvGrpSpPr/>
            <p:nvPr/>
          </p:nvGrpSpPr>
          <p:grpSpPr>
            <a:xfrm>
              <a:off x="11916" y="2682"/>
              <a:ext cx="420" cy="841"/>
              <a:chOff x="7043738" y="1709738"/>
              <a:chExt cx="766762" cy="1533524"/>
            </a:xfrm>
          </p:grpSpPr>
          <p:cxnSp>
            <p:nvCxnSpPr>
              <p:cNvPr id="26" name="直接连接符 25"/>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27" name="直接连接符 26"/>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28" name="组合 26"/>
            <p:cNvGrpSpPr/>
            <p:nvPr/>
          </p:nvGrpSpPr>
          <p:grpSpPr>
            <a:xfrm flipH="1">
              <a:off x="10546" y="2682"/>
              <a:ext cx="420" cy="841"/>
              <a:chOff x="7043738" y="1709738"/>
              <a:chExt cx="766762" cy="1533524"/>
            </a:xfrm>
          </p:grpSpPr>
          <p:cxnSp>
            <p:nvCxnSpPr>
              <p:cNvPr id="33" name="直接连接符 32"/>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34" name="直接连接符 33"/>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35" name="文本框 25"/>
            <p:cNvSpPr txBox="1"/>
            <p:nvPr/>
          </p:nvSpPr>
          <p:spPr>
            <a:xfrm>
              <a:off x="10800" y="2679"/>
              <a:ext cx="1275" cy="872"/>
            </a:xfrm>
            <a:prstGeom prst="rect">
              <a:avLst/>
            </a:prstGeom>
            <a:noFill/>
            <a:ln w="9525">
              <a:noFill/>
            </a:ln>
          </p:spPr>
          <p:txBody>
            <a:bodyPr>
              <a:spAutoFit/>
            </a:bodyPr>
            <a:lstStyle/>
            <a:p>
              <a:pPr algn="ctr" eaLnBrk="1" hangingPunct="1"/>
              <a:r>
                <a:rPr lang="en-US" altLang="zh-CN" sz="2100" dirty="0">
                  <a:solidFill>
                    <a:schemeClr val="bg1"/>
                  </a:solidFill>
                  <a:cs typeface="+mn-ea"/>
                  <a:sym typeface="+mn-lt"/>
                </a:rPr>
                <a:t>03</a:t>
              </a:r>
            </a:p>
          </p:txBody>
        </p:sp>
      </p:grpSp>
      <p:grpSp>
        <p:nvGrpSpPr>
          <p:cNvPr id="52" name="组合 51">
            <a:extLst>
              <a:ext uri="{FF2B5EF4-FFF2-40B4-BE49-F238E27FC236}">
                <a16:creationId xmlns:a16="http://schemas.microsoft.com/office/drawing/2014/main" id="{3D62D63D-4CEF-4D38-B36C-B4AF642752B0}"/>
              </a:ext>
            </a:extLst>
          </p:cNvPr>
          <p:cNvGrpSpPr/>
          <p:nvPr/>
        </p:nvGrpSpPr>
        <p:grpSpPr>
          <a:xfrm>
            <a:off x="4963103" y="3444002"/>
            <a:ext cx="3036094" cy="735806"/>
            <a:chOff x="10546" y="2330"/>
            <a:chExt cx="6375" cy="1545"/>
          </a:xfrm>
        </p:grpSpPr>
        <p:sp>
          <p:nvSpPr>
            <p:cNvPr id="53" name="文本框 23">
              <a:extLst>
                <a:ext uri="{FF2B5EF4-FFF2-40B4-BE49-F238E27FC236}">
                  <a16:creationId xmlns:a16="http://schemas.microsoft.com/office/drawing/2014/main" id="{9BBCA31C-6455-4BF9-8833-31A1479327DF}"/>
                </a:ext>
              </a:extLst>
            </p:cNvPr>
            <p:cNvSpPr txBox="1"/>
            <p:nvPr/>
          </p:nvSpPr>
          <p:spPr>
            <a:xfrm>
              <a:off x="12781" y="2654"/>
              <a:ext cx="4140" cy="840"/>
            </a:xfrm>
            <a:prstGeom prst="rect">
              <a:avLst/>
            </a:prstGeom>
            <a:noFill/>
            <a:ln w="9525">
              <a:noFill/>
            </a:ln>
          </p:spPr>
          <p:txBody>
            <a:bodyPr>
              <a:spAutoFit/>
            </a:bodyPr>
            <a:lstStyle/>
            <a:p>
              <a:r>
                <a:rPr lang="zh-CN" altLang="en-US" sz="2000" dirty="0">
                  <a:gradFill>
                    <a:gsLst>
                      <a:gs pos="0">
                        <a:srgbClr val="69B4B4"/>
                      </a:gs>
                      <a:gs pos="100000">
                        <a:srgbClr val="2A5294"/>
                      </a:gs>
                    </a:gsLst>
                    <a:lin ang="5400000" scaled="0"/>
                  </a:gradFill>
                  <a:latin typeface="微软雅黑" panose="020B0503020204020204" pitchFamily="34" charset="-122"/>
                  <a:ea typeface="微软雅黑" panose="020B0503020204020204" pitchFamily="34" charset="-122"/>
                  <a:cs typeface="+mn-ea"/>
                  <a:sym typeface="+mn-lt"/>
                </a:rPr>
                <a:t>总结与展望</a:t>
              </a:r>
            </a:p>
          </p:txBody>
        </p:sp>
        <p:sp>
          <p:nvSpPr>
            <p:cNvPr id="54" name="菱形 53">
              <a:extLst>
                <a:ext uri="{FF2B5EF4-FFF2-40B4-BE49-F238E27FC236}">
                  <a16:creationId xmlns:a16="http://schemas.microsoft.com/office/drawing/2014/main" id="{88B1CF38-08D5-4329-B2B7-90DE8C6F796A}"/>
                </a:ext>
              </a:extLst>
            </p:cNvPr>
            <p:cNvSpPr/>
            <p:nvPr/>
          </p:nvSpPr>
          <p:spPr>
            <a:xfrm>
              <a:off x="10771" y="2435"/>
              <a:ext cx="1332" cy="1335"/>
            </a:xfrm>
            <a:prstGeom prst="diamond">
              <a:avLst/>
            </a:prstGeom>
            <a:gradFill>
              <a:gsLst>
                <a:gs pos="0">
                  <a:srgbClr val="69B4B4"/>
                </a:gs>
                <a:gs pos="100000">
                  <a:srgbClr val="2A529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500" dirty="0">
                <a:solidFill>
                  <a:prstClr val="white"/>
                </a:solidFill>
                <a:cs typeface="+mn-ea"/>
                <a:sym typeface="+mn-lt"/>
              </a:endParaRPr>
            </a:p>
          </p:txBody>
        </p:sp>
        <p:sp>
          <p:nvSpPr>
            <p:cNvPr id="55" name="菱形 54">
              <a:extLst>
                <a:ext uri="{FF2B5EF4-FFF2-40B4-BE49-F238E27FC236}">
                  <a16:creationId xmlns:a16="http://schemas.microsoft.com/office/drawing/2014/main" id="{176215A4-346F-4423-B882-D8A296043C20}"/>
                </a:ext>
              </a:extLst>
            </p:cNvPr>
            <p:cNvSpPr/>
            <p:nvPr/>
          </p:nvSpPr>
          <p:spPr>
            <a:xfrm>
              <a:off x="10666" y="2330"/>
              <a:ext cx="1542" cy="1545"/>
            </a:xfrm>
            <a:prstGeom prst="diamond">
              <a:avLst/>
            </a:prstGeom>
            <a:noFill/>
            <a:ln>
              <a:solidFill>
                <a:srgbClr val="69B4B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1" fontAlgn="auto" hangingPunct="1">
                <a:spcBef>
                  <a:spcPts val="0"/>
                </a:spcBef>
                <a:spcAft>
                  <a:spcPts val="0"/>
                </a:spcAft>
                <a:defRPr/>
              </a:pPr>
              <a:endParaRPr lang="zh-CN" altLang="en-US" sz="1350" dirty="0">
                <a:solidFill>
                  <a:prstClr val="white"/>
                </a:solidFill>
                <a:cs typeface="+mn-ea"/>
                <a:sym typeface="+mn-lt"/>
              </a:endParaRPr>
            </a:p>
          </p:txBody>
        </p:sp>
        <p:grpSp>
          <p:nvGrpSpPr>
            <p:cNvPr id="56" name="组合 12">
              <a:extLst>
                <a:ext uri="{FF2B5EF4-FFF2-40B4-BE49-F238E27FC236}">
                  <a16:creationId xmlns:a16="http://schemas.microsoft.com/office/drawing/2014/main" id="{27BEB2AA-C71C-44A0-8971-11B718D7F32B}"/>
                </a:ext>
              </a:extLst>
            </p:cNvPr>
            <p:cNvGrpSpPr/>
            <p:nvPr/>
          </p:nvGrpSpPr>
          <p:grpSpPr>
            <a:xfrm>
              <a:off x="11916" y="2682"/>
              <a:ext cx="420" cy="841"/>
              <a:chOff x="7043738" y="1709738"/>
              <a:chExt cx="766762" cy="1533524"/>
            </a:xfrm>
          </p:grpSpPr>
          <p:cxnSp>
            <p:nvCxnSpPr>
              <p:cNvPr id="61" name="直接连接符 60">
                <a:extLst>
                  <a:ext uri="{FF2B5EF4-FFF2-40B4-BE49-F238E27FC236}">
                    <a16:creationId xmlns:a16="http://schemas.microsoft.com/office/drawing/2014/main" id="{22B6A04D-29C9-44E7-88E9-C182600B49DA}"/>
                  </a:ext>
                </a:extLst>
              </p:cNvPr>
              <p:cNvCxnSpPr/>
              <p:nvPr/>
            </p:nvCxnSpPr>
            <p:spPr>
              <a:xfrm flipH="1" flipV="1">
                <a:off x="7029994"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2" name="直接连接符 61">
                <a:extLst>
                  <a:ext uri="{FF2B5EF4-FFF2-40B4-BE49-F238E27FC236}">
                    <a16:creationId xmlns:a16="http://schemas.microsoft.com/office/drawing/2014/main" id="{50C28D03-6D29-499A-9E5E-3A0338F9E5BB}"/>
                  </a:ext>
                </a:extLst>
              </p:cNvPr>
              <p:cNvCxnSpPr/>
              <p:nvPr/>
            </p:nvCxnSpPr>
            <p:spPr>
              <a:xfrm flipV="1">
                <a:off x="7029994"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7" name="组合 26">
              <a:extLst>
                <a:ext uri="{FF2B5EF4-FFF2-40B4-BE49-F238E27FC236}">
                  <a16:creationId xmlns:a16="http://schemas.microsoft.com/office/drawing/2014/main" id="{44B35DB2-0F80-4668-BBFA-620659BB7AD8}"/>
                </a:ext>
              </a:extLst>
            </p:cNvPr>
            <p:cNvGrpSpPr/>
            <p:nvPr/>
          </p:nvGrpSpPr>
          <p:grpSpPr>
            <a:xfrm flipH="1">
              <a:off x="10546" y="2682"/>
              <a:ext cx="420" cy="841"/>
              <a:chOff x="7043738" y="1709738"/>
              <a:chExt cx="766762" cy="1533524"/>
            </a:xfrm>
          </p:grpSpPr>
          <p:cxnSp>
            <p:nvCxnSpPr>
              <p:cNvPr id="59" name="直接连接符 58">
                <a:extLst>
                  <a:ext uri="{FF2B5EF4-FFF2-40B4-BE49-F238E27FC236}">
                    <a16:creationId xmlns:a16="http://schemas.microsoft.com/office/drawing/2014/main" id="{EFDEB617-90C5-458A-8440-CB17FEEE58B9}"/>
                  </a:ext>
                </a:extLst>
              </p:cNvPr>
              <p:cNvCxnSpPr/>
              <p:nvPr/>
            </p:nvCxnSpPr>
            <p:spPr>
              <a:xfrm flipH="1" flipV="1">
                <a:off x="7044617" y="1709758"/>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cxnSp>
            <p:nvCxnSpPr>
              <p:cNvPr id="60" name="直接连接符 59">
                <a:extLst>
                  <a:ext uri="{FF2B5EF4-FFF2-40B4-BE49-F238E27FC236}">
                    <a16:creationId xmlns:a16="http://schemas.microsoft.com/office/drawing/2014/main" id="{86D9645E-71BC-409F-91B1-AFDAF706352C}"/>
                  </a:ext>
                </a:extLst>
              </p:cNvPr>
              <p:cNvCxnSpPr/>
              <p:nvPr/>
            </p:nvCxnSpPr>
            <p:spPr>
              <a:xfrm flipV="1">
                <a:off x="7044617" y="2475835"/>
                <a:ext cx="766032" cy="766077"/>
              </a:xfrm>
              <a:prstGeom prst="line">
                <a:avLst/>
              </a:prstGeom>
              <a:noFill/>
              <a:ln>
                <a:solidFill>
                  <a:srgbClr val="2A5294"/>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 name="文本框 25">
              <a:extLst>
                <a:ext uri="{FF2B5EF4-FFF2-40B4-BE49-F238E27FC236}">
                  <a16:creationId xmlns:a16="http://schemas.microsoft.com/office/drawing/2014/main" id="{B9E647AA-49AC-4407-B6CB-D88B644F8373}"/>
                </a:ext>
              </a:extLst>
            </p:cNvPr>
            <p:cNvSpPr txBox="1"/>
            <p:nvPr/>
          </p:nvSpPr>
          <p:spPr>
            <a:xfrm>
              <a:off x="10800" y="2679"/>
              <a:ext cx="1275" cy="872"/>
            </a:xfrm>
            <a:prstGeom prst="rect">
              <a:avLst/>
            </a:prstGeom>
            <a:noFill/>
            <a:ln w="9525">
              <a:noFill/>
            </a:ln>
          </p:spPr>
          <p:txBody>
            <a:bodyPr>
              <a:spAutoFit/>
            </a:bodyPr>
            <a:lstStyle/>
            <a:p>
              <a:pPr algn="ctr" eaLnBrk="1" hangingPunct="1"/>
              <a:r>
                <a:rPr lang="en-US" altLang="zh-CN" sz="2100" dirty="0">
                  <a:solidFill>
                    <a:schemeClr val="bg1"/>
                  </a:solidFill>
                  <a:cs typeface="+mn-ea"/>
                  <a:sym typeface="+mn-lt"/>
                </a:rPr>
                <a:t>04</a:t>
              </a:r>
            </a:p>
          </p:txBody>
        </p:sp>
      </p:grpSp>
    </p:spTree>
    <p:custDataLst>
      <p:tags r:id="rId1"/>
    </p:custData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04750"/>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项目背景与意义</a:t>
            </a:r>
            <a:endParaRPr lang="en-US" dirty="0">
              <a:solidFill>
                <a:srgbClr val="469CDA"/>
              </a:solidFill>
              <a:latin typeface="微软雅黑" pitchFamily="34" charset="-122"/>
              <a:ea typeface="微软雅黑" pitchFamily="34" charset="-122"/>
            </a:endParaRPr>
          </a:p>
        </p:txBody>
      </p:sp>
      <p:grpSp>
        <p:nvGrpSpPr>
          <p:cNvPr id="17" name="组合 16">
            <a:extLst>
              <a:ext uri="{FF2B5EF4-FFF2-40B4-BE49-F238E27FC236}">
                <a16:creationId xmlns:a16="http://schemas.microsoft.com/office/drawing/2014/main" id="{E991A052-258A-444B-A89D-E365363FA88B}"/>
              </a:ext>
            </a:extLst>
          </p:cNvPr>
          <p:cNvGrpSpPr/>
          <p:nvPr/>
        </p:nvGrpSpPr>
        <p:grpSpPr>
          <a:xfrm>
            <a:off x="1987319" y="996496"/>
            <a:ext cx="5333454" cy="538593"/>
            <a:chOff x="1535075" y="1548651"/>
            <a:chExt cx="8680653" cy="685783"/>
          </a:xfrm>
          <a:solidFill>
            <a:schemeClr val="accent1"/>
          </a:solidFill>
        </p:grpSpPr>
        <p:sp>
          <p:nvSpPr>
            <p:cNvPr id="18" name="矩形: 圆角 17">
              <a:extLst>
                <a:ext uri="{FF2B5EF4-FFF2-40B4-BE49-F238E27FC236}">
                  <a16:creationId xmlns:a16="http://schemas.microsoft.com/office/drawing/2014/main" id="{C6954269-8DB7-4AF0-801A-8299EAAF3BA3}"/>
                </a:ext>
              </a:extLst>
            </p:cNvPr>
            <p:cNvSpPr/>
            <p:nvPr/>
          </p:nvSpPr>
          <p:spPr>
            <a:xfrm>
              <a:off x="1546917" y="1548651"/>
              <a:ext cx="8668811" cy="685783"/>
            </a:xfrm>
            <a:prstGeom prst="round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endParaRPr kumimoji="0" lang="zh-CN" altLang="en-US"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AE17A8E1-4C53-4E85-831F-181CB96170B0}"/>
                </a:ext>
              </a:extLst>
            </p:cNvPr>
            <p:cNvSpPr txBox="1"/>
            <p:nvPr/>
          </p:nvSpPr>
          <p:spPr>
            <a:xfrm>
              <a:off x="1535075" y="1730820"/>
              <a:ext cx="8668811" cy="319606"/>
            </a:xfrm>
            <a:prstGeom prst="rect">
              <a:avLst/>
            </a:prstGeom>
            <a:grp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0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rPr>
                <a:t>项目名称：支付业务巡检自动故障检测与故障定位</a:t>
              </a:r>
              <a:endParaRPr kumimoji="0" lang="en-US" altLang="zh-CN" sz="10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grpSp>
      <p:sp>
        <p:nvSpPr>
          <p:cNvPr id="20" name="矩形: 圆角 19">
            <a:extLst>
              <a:ext uri="{FF2B5EF4-FFF2-40B4-BE49-F238E27FC236}">
                <a16:creationId xmlns:a16="http://schemas.microsoft.com/office/drawing/2014/main" id="{D878122F-EC2D-480E-A060-9C0D3822E0DA}"/>
              </a:ext>
            </a:extLst>
          </p:cNvPr>
          <p:cNvSpPr/>
          <p:nvPr/>
        </p:nvSpPr>
        <p:spPr>
          <a:xfrm>
            <a:off x="2024013" y="2076863"/>
            <a:ext cx="2048745" cy="694843"/>
          </a:xfrm>
          <a:prstGeom prst="round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lvl="2">
              <a:lnSpc>
                <a:spcPts val="1500"/>
              </a:lnSpc>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基于阈值的故障检测</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lvl="2">
              <a:lnSpc>
                <a:spcPts val="1500"/>
              </a:lnSpc>
            </a:pP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依赖人工设定</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marL="457200" lvl="2">
              <a:lnSpc>
                <a:spcPts val="1500"/>
              </a:lnSpc>
            </a:pP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阈值恒定</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14B91EE0-BFD6-404D-A267-3B45F21264C9}"/>
              </a:ext>
            </a:extLst>
          </p:cNvPr>
          <p:cNvSpPr txBox="1"/>
          <p:nvPr/>
        </p:nvSpPr>
        <p:spPr>
          <a:xfrm>
            <a:off x="2662089" y="1728609"/>
            <a:ext cx="1044255"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原有方案</a:t>
            </a:r>
          </a:p>
        </p:txBody>
      </p:sp>
      <p:sp>
        <p:nvSpPr>
          <p:cNvPr id="22" name="文本框 21">
            <a:extLst>
              <a:ext uri="{FF2B5EF4-FFF2-40B4-BE49-F238E27FC236}">
                <a16:creationId xmlns:a16="http://schemas.microsoft.com/office/drawing/2014/main" id="{7C1A97B1-F468-4BDB-B6DC-FF16161BBDF2}"/>
              </a:ext>
            </a:extLst>
          </p:cNvPr>
          <p:cNvSpPr txBox="1"/>
          <p:nvPr/>
        </p:nvSpPr>
        <p:spPr>
          <a:xfrm>
            <a:off x="5953441" y="1707156"/>
            <a:ext cx="1044255"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项目方案</a:t>
            </a:r>
          </a:p>
        </p:txBody>
      </p:sp>
      <p:sp>
        <p:nvSpPr>
          <p:cNvPr id="23" name="矩形: 圆角 22">
            <a:extLst>
              <a:ext uri="{FF2B5EF4-FFF2-40B4-BE49-F238E27FC236}">
                <a16:creationId xmlns:a16="http://schemas.microsoft.com/office/drawing/2014/main" id="{5F5379C6-EA0B-49AE-B90B-3F53705B41CC}"/>
              </a:ext>
            </a:extLst>
          </p:cNvPr>
          <p:cNvSpPr/>
          <p:nvPr/>
        </p:nvSpPr>
        <p:spPr>
          <a:xfrm>
            <a:off x="5315682" y="2079221"/>
            <a:ext cx="2055600" cy="694800"/>
          </a:xfrm>
          <a:prstGeom prst="roundRect">
            <a:avLst/>
          </a:prstGeom>
          <a:solidFill>
            <a:srgbClr val="8BC34A">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时间序列智能异常检测</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4" name="箭头: 右 23">
            <a:extLst>
              <a:ext uri="{FF2B5EF4-FFF2-40B4-BE49-F238E27FC236}">
                <a16:creationId xmlns:a16="http://schemas.microsoft.com/office/drawing/2014/main" id="{6B6890F8-11AB-43D4-AFE9-9BA7F7685ABF}"/>
              </a:ext>
            </a:extLst>
          </p:cNvPr>
          <p:cNvSpPr/>
          <p:nvPr/>
        </p:nvSpPr>
        <p:spPr>
          <a:xfrm>
            <a:off x="4212503" y="2266297"/>
            <a:ext cx="847724" cy="295839"/>
          </a:xfrm>
          <a:prstGeom prs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78C0D19-7902-40B1-92F4-550306057D38}"/>
              </a:ext>
            </a:extLst>
          </p:cNvPr>
          <p:cNvSpPr txBox="1"/>
          <p:nvPr/>
        </p:nvSpPr>
        <p:spPr>
          <a:xfrm>
            <a:off x="4217439" y="2086838"/>
            <a:ext cx="743929"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故障发现</a:t>
            </a:r>
          </a:p>
        </p:txBody>
      </p:sp>
      <p:sp>
        <p:nvSpPr>
          <p:cNvPr id="32" name="矩形: 圆角 31">
            <a:extLst>
              <a:ext uri="{FF2B5EF4-FFF2-40B4-BE49-F238E27FC236}">
                <a16:creationId xmlns:a16="http://schemas.microsoft.com/office/drawing/2014/main" id="{7A14494C-7FC6-4EE0-933E-30F765174A04}"/>
              </a:ext>
            </a:extLst>
          </p:cNvPr>
          <p:cNvSpPr/>
          <p:nvPr/>
        </p:nvSpPr>
        <p:spPr>
          <a:xfrm>
            <a:off x="2024013" y="2884691"/>
            <a:ext cx="2055600" cy="694800"/>
          </a:xfrm>
          <a:prstGeom prst="round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ts val="1500"/>
              </a:lnSpc>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人工定位故障</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ts val="1500"/>
              </a:lnSpc>
            </a:pP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依赖专家经验</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lvl="1">
              <a:lnSpc>
                <a:spcPts val="1500"/>
              </a:lnSpc>
            </a:pP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时效性较差</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矩形: 圆角 32">
            <a:extLst>
              <a:ext uri="{FF2B5EF4-FFF2-40B4-BE49-F238E27FC236}">
                <a16:creationId xmlns:a16="http://schemas.microsoft.com/office/drawing/2014/main" id="{5639D1D1-BE5C-4961-8EB5-DC452BF03640}"/>
              </a:ext>
            </a:extLst>
          </p:cNvPr>
          <p:cNvSpPr/>
          <p:nvPr/>
        </p:nvSpPr>
        <p:spPr>
          <a:xfrm>
            <a:off x="5295426" y="2892844"/>
            <a:ext cx="2054765" cy="694800"/>
          </a:xfrm>
          <a:prstGeom prst="roundRect">
            <a:avLst/>
          </a:prstGeom>
          <a:solidFill>
            <a:srgbClr val="8BC34A">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500"/>
              </a:lnSpc>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全局健康度视图按</a:t>
            </a: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2</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地</a:t>
            </a: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6</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机房</a:t>
            </a: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12</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中心逐层定位显示故障</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箭头: 右 33">
            <a:extLst>
              <a:ext uri="{FF2B5EF4-FFF2-40B4-BE49-F238E27FC236}">
                <a16:creationId xmlns:a16="http://schemas.microsoft.com/office/drawing/2014/main" id="{7C0785A8-0A06-438E-B147-15DE682BB66E}"/>
              </a:ext>
            </a:extLst>
          </p:cNvPr>
          <p:cNvSpPr/>
          <p:nvPr/>
        </p:nvSpPr>
        <p:spPr>
          <a:xfrm>
            <a:off x="4212503" y="3049236"/>
            <a:ext cx="847724" cy="295839"/>
          </a:xfrm>
          <a:prstGeom prs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A6A90882-D86F-42D4-A457-3775B00A46D3}"/>
              </a:ext>
            </a:extLst>
          </p:cNvPr>
          <p:cNvSpPr txBox="1"/>
          <p:nvPr/>
        </p:nvSpPr>
        <p:spPr>
          <a:xfrm>
            <a:off x="4222276" y="2831425"/>
            <a:ext cx="743929"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故障定位</a:t>
            </a:r>
          </a:p>
        </p:txBody>
      </p:sp>
      <p:sp>
        <p:nvSpPr>
          <p:cNvPr id="26" name="矩形: 圆角 25">
            <a:extLst>
              <a:ext uri="{FF2B5EF4-FFF2-40B4-BE49-F238E27FC236}">
                <a16:creationId xmlns:a16="http://schemas.microsoft.com/office/drawing/2014/main" id="{B17C9442-D4A8-4F65-A6DD-601E08222F9C}"/>
              </a:ext>
            </a:extLst>
          </p:cNvPr>
          <p:cNvSpPr/>
          <p:nvPr/>
        </p:nvSpPr>
        <p:spPr>
          <a:xfrm>
            <a:off x="2017158" y="3692476"/>
            <a:ext cx="2055600" cy="694800"/>
          </a:xfrm>
          <a:prstGeom prst="roundRect">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运维人工调整和维护视图配置</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nSpc>
                <a:spcPts val="1500"/>
              </a:lnSpc>
            </a:pP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            1. </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时效性较差</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a:p>
            <a:pPr algn="ctr">
              <a:lnSpc>
                <a:spcPts val="1500"/>
              </a:lnSpc>
            </a:pPr>
            <a:r>
              <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rPr>
              <a:t>    2. </a:t>
            </a: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存在误操作风险</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矩形: 圆角 26">
            <a:extLst>
              <a:ext uri="{FF2B5EF4-FFF2-40B4-BE49-F238E27FC236}">
                <a16:creationId xmlns:a16="http://schemas.microsoft.com/office/drawing/2014/main" id="{4F4B20BD-310C-420C-905E-BD0B33DCA5E6}"/>
              </a:ext>
            </a:extLst>
          </p:cNvPr>
          <p:cNvSpPr/>
          <p:nvPr/>
        </p:nvSpPr>
        <p:spPr>
          <a:xfrm>
            <a:off x="5315682" y="3708700"/>
            <a:ext cx="2055600" cy="694800"/>
          </a:xfrm>
          <a:prstGeom prst="roundRect">
            <a:avLst/>
          </a:prstGeom>
          <a:solidFill>
            <a:srgbClr val="8BC34A">
              <a:alpha val="4235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500"/>
              </a:lnSpc>
            </a:pPr>
            <a:r>
              <a:rPr lang="zh-CN" altLang="en-US" sz="1000" b="1" dirty="0">
                <a:solidFill>
                  <a:schemeClr val="tx1">
                    <a:lumMod val="65000"/>
                    <a:lumOff val="35000"/>
                  </a:schemeClr>
                </a:solidFill>
                <a:latin typeface="微软雅黑" panose="020B0503020204020204" pitchFamily="34" charset="-122"/>
                <a:ea typeface="微软雅黑" panose="020B0503020204020204" pitchFamily="34" charset="-122"/>
              </a:rPr>
              <a:t>全局健康度视图自动同步更新</a:t>
            </a:r>
            <a:endParaRPr lang="en-US" altLang="zh-CN" sz="10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8" name="箭头: 右 27">
            <a:extLst>
              <a:ext uri="{FF2B5EF4-FFF2-40B4-BE49-F238E27FC236}">
                <a16:creationId xmlns:a16="http://schemas.microsoft.com/office/drawing/2014/main" id="{F46D9806-CF78-4D80-952B-3C251144F26D}"/>
              </a:ext>
            </a:extLst>
          </p:cNvPr>
          <p:cNvSpPr/>
          <p:nvPr/>
        </p:nvSpPr>
        <p:spPr>
          <a:xfrm>
            <a:off x="4233401" y="3888993"/>
            <a:ext cx="847724" cy="295839"/>
          </a:xfrm>
          <a:prstGeom prst="rightArrow">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E8DF36B4-DA2C-4BD8-ACE2-0BD101C6B7A3}"/>
              </a:ext>
            </a:extLst>
          </p:cNvPr>
          <p:cNvSpPr txBox="1"/>
          <p:nvPr/>
        </p:nvSpPr>
        <p:spPr>
          <a:xfrm>
            <a:off x="4029919" y="3642772"/>
            <a:ext cx="1215686"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现网部署架构变更</a:t>
            </a:r>
          </a:p>
        </p:txBody>
      </p:sp>
    </p:spTree>
    <p:extLst>
      <p:ext uri="{BB962C8B-B14F-4D97-AF65-F5344CB8AC3E}">
        <p14:creationId xmlns:p14="http://schemas.microsoft.com/office/powerpoint/2010/main" val="283785666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04750"/>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全局健康度视图</a:t>
            </a:r>
            <a:endParaRPr lang="en-US" dirty="0">
              <a:solidFill>
                <a:srgbClr val="469CDA"/>
              </a:solidFill>
              <a:latin typeface="微软雅黑" pitchFamily="34" charset="-122"/>
              <a:ea typeface="微软雅黑" pitchFamily="34" charset="-122"/>
            </a:endParaRPr>
          </a:p>
        </p:txBody>
      </p:sp>
      <p:pic>
        <p:nvPicPr>
          <p:cNvPr id="7" name="图片 6" descr="图片包含 图形用户界面&#10;&#10;描述已自动生成">
            <a:extLst>
              <a:ext uri="{FF2B5EF4-FFF2-40B4-BE49-F238E27FC236}">
                <a16:creationId xmlns:a16="http://schemas.microsoft.com/office/drawing/2014/main" id="{55BB1875-69DA-48D0-9012-0342EFBCD7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478" y="1310183"/>
            <a:ext cx="7767665" cy="3626780"/>
          </a:xfrm>
          <a:prstGeom prst="rect">
            <a:avLst/>
          </a:prstGeom>
        </p:spPr>
      </p:pic>
      <p:grpSp>
        <p:nvGrpSpPr>
          <p:cNvPr id="16" name="组合 15">
            <a:extLst>
              <a:ext uri="{FF2B5EF4-FFF2-40B4-BE49-F238E27FC236}">
                <a16:creationId xmlns:a16="http://schemas.microsoft.com/office/drawing/2014/main" id="{CFD23444-5A29-4C5F-9D78-B11B8D8C9CC2}"/>
              </a:ext>
            </a:extLst>
          </p:cNvPr>
          <p:cNvGrpSpPr/>
          <p:nvPr/>
        </p:nvGrpSpPr>
        <p:grpSpPr>
          <a:xfrm>
            <a:off x="584136" y="678465"/>
            <a:ext cx="8079487" cy="530893"/>
            <a:chOff x="584137" y="678622"/>
            <a:chExt cx="8030350" cy="590453"/>
          </a:xfrm>
          <a:gradFill flip="none" rotWithShape="1">
            <a:gsLst>
              <a:gs pos="0">
                <a:schemeClr val="accent1">
                  <a:lumMod val="0"/>
                  <a:lumOff val="100000"/>
                </a:schemeClr>
              </a:gs>
              <a:gs pos="0">
                <a:schemeClr val="accent1">
                  <a:lumMod val="0"/>
                  <a:lumOff val="100000"/>
                </a:schemeClr>
              </a:gs>
              <a:gs pos="100000">
                <a:schemeClr val="accent1">
                  <a:lumMod val="100000"/>
                </a:schemeClr>
              </a:gs>
            </a:gsLst>
            <a:path path="circle">
              <a:fillToRect l="50000" t="-80000" r="50000" b="180000"/>
            </a:path>
            <a:tileRect/>
          </a:gradFill>
        </p:grpSpPr>
        <p:sp>
          <p:nvSpPr>
            <p:cNvPr id="12" name="矩形: 圆角 11">
              <a:extLst>
                <a:ext uri="{FF2B5EF4-FFF2-40B4-BE49-F238E27FC236}">
                  <a16:creationId xmlns:a16="http://schemas.microsoft.com/office/drawing/2014/main" id="{51818DF2-6921-4731-8E84-5A7E204771F1}"/>
                </a:ext>
              </a:extLst>
            </p:cNvPr>
            <p:cNvSpPr/>
            <p:nvPr/>
          </p:nvSpPr>
          <p:spPr>
            <a:xfrm>
              <a:off x="584137" y="678622"/>
              <a:ext cx="8030350" cy="590453"/>
            </a:xfrm>
            <a:prstGeom prst="roundRect">
              <a:avLst/>
            </a:prstGeom>
            <a:grp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71D31F11-EA5B-435A-AC85-18C61ABA61CF}"/>
                </a:ext>
              </a:extLst>
            </p:cNvPr>
            <p:cNvSpPr txBox="1"/>
            <p:nvPr/>
          </p:nvSpPr>
          <p:spPr>
            <a:xfrm>
              <a:off x="1141615" y="709656"/>
              <a:ext cx="5887394" cy="246220"/>
            </a:xfrm>
            <a:prstGeom prst="rect">
              <a:avLst/>
            </a:prstGeom>
            <a:grp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全局健康度视图界面</a:t>
              </a:r>
            </a:p>
          </p:txBody>
        </p:sp>
        <p:sp>
          <p:nvSpPr>
            <p:cNvPr id="5" name="文本框 4">
              <a:extLst>
                <a:ext uri="{FF2B5EF4-FFF2-40B4-BE49-F238E27FC236}">
                  <a16:creationId xmlns:a16="http://schemas.microsoft.com/office/drawing/2014/main" id="{58DC372F-B6E6-4232-9E4E-8211D4BCDB5B}"/>
                </a:ext>
              </a:extLst>
            </p:cNvPr>
            <p:cNvSpPr txBox="1"/>
            <p:nvPr/>
          </p:nvSpPr>
          <p:spPr>
            <a:xfrm>
              <a:off x="1159353" y="967961"/>
              <a:ext cx="3474587" cy="273844"/>
            </a:xfrm>
            <a:prstGeom prst="rect">
              <a:avLst/>
            </a:prstGeom>
            <a:grpFill/>
          </p:spPr>
          <p:txBody>
            <a:bodyPr wrap="square" rtlCol="0">
              <a:spAutoFit/>
            </a:bodyPr>
            <a:lstStyle/>
            <a:p>
              <a:pPr marL="342900" indent="-342900">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支付现网按</a:t>
              </a:r>
              <a:r>
                <a:rPr lang="en-US" altLang="zh-CN" sz="1000" dirty="0">
                  <a:latin typeface="微软雅黑" panose="020B0503020204020204" pitchFamily="34" charset="-122"/>
                  <a:ea typeface="微软雅黑" panose="020B0503020204020204" pitchFamily="34" charset="-122"/>
                </a:rPr>
                <a:t>2</a:t>
              </a:r>
              <a:r>
                <a:rPr lang="zh-CN" altLang="en-US" sz="1000" dirty="0">
                  <a:latin typeface="微软雅黑" panose="020B0503020204020204" pitchFamily="34" charset="-122"/>
                  <a:ea typeface="微软雅黑" panose="020B0503020204020204" pitchFamily="34" charset="-122"/>
                </a:rPr>
                <a:t>地</a:t>
              </a:r>
              <a:r>
                <a:rPr lang="en-US" altLang="zh-CN" sz="1000" dirty="0">
                  <a:latin typeface="微软雅黑" panose="020B0503020204020204" pitchFamily="34" charset="-122"/>
                  <a:ea typeface="微软雅黑" panose="020B0503020204020204" pitchFamily="34" charset="-122"/>
                </a:rPr>
                <a:t>6</a:t>
              </a:r>
              <a:r>
                <a:rPr lang="zh-CN" altLang="en-US" sz="1000" dirty="0">
                  <a:latin typeface="微软雅黑" panose="020B0503020204020204" pitchFamily="34" charset="-122"/>
                  <a:ea typeface="微软雅黑" panose="020B0503020204020204" pitchFamily="34" charset="-122"/>
                </a:rPr>
                <a:t>机房</a:t>
              </a:r>
              <a:r>
                <a:rPr lang="en-US" altLang="zh-CN" sz="1000" dirty="0">
                  <a:latin typeface="微软雅黑" panose="020B0503020204020204" pitchFamily="34" charset="-122"/>
                  <a:ea typeface="微软雅黑" panose="020B0503020204020204" pitchFamily="34" charset="-122"/>
                </a:rPr>
                <a:t>12</a:t>
              </a:r>
              <a:r>
                <a:rPr lang="zh-CN" altLang="en-US" sz="1000" dirty="0">
                  <a:latin typeface="微软雅黑" panose="020B0503020204020204" pitchFamily="34" charset="-122"/>
                  <a:ea typeface="微软雅黑" panose="020B0503020204020204" pitchFamily="34" charset="-122"/>
                </a:rPr>
                <a:t>中心逐层显示各监控指标</a:t>
              </a:r>
              <a:endParaRPr lang="en-US" altLang="zh-CN" sz="1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026A3E51-A705-48D6-8329-78AA522C6CEE}"/>
                </a:ext>
              </a:extLst>
            </p:cNvPr>
            <p:cNvSpPr txBox="1"/>
            <p:nvPr/>
          </p:nvSpPr>
          <p:spPr>
            <a:xfrm>
              <a:off x="4491877" y="955876"/>
              <a:ext cx="3546763" cy="273844"/>
            </a:xfrm>
            <a:prstGeom prst="rect">
              <a:avLst/>
            </a:prstGeom>
            <a:grpFill/>
          </p:spPr>
          <p:txBody>
            <a:bodyPr wrap="square" rtlCol="0">
              <a:spAutoFit/>
            </a:bodyPr>
            <a:lstStyle/>
            <a:p>
              <a:pPr marL="342900" indent="-342900">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元灵切换工具链接</a:t>
              </a:r>
              <a:endParaRPr lang="en-US" altLang="zh-CN" sz="1000" dirty="0">
                <a:latin typeface="微软雅黑" panose="020B0503020204020204" pitchFamily="34" charset="-122"/>
                <a:ea typeface="微软雅黑" panose="020B0503020204020204" pitchFamily="34" charset="-122"/>
              </a:endParaRPr>
            </a:p>
          </p:txBody>
        </p:sp>
      </p:grpSp>
      <p:pic>
        <p:nvPicPr>
          <p:cNvPr id="8" name="图片 7" descr="日历&#10;&#10;低可信度描述已自动生成">
            <a:extLst>
              <a:ext uri="{FF2B5EF4-FFF2-40B4-BE49-F238E27FC236}">
                <a16:creationId xmlns:a16="http://schemas.microsoft.com/office/drawing/2014/main" id="{003ADC10-851C-4F77-8BF1-492F8B27B8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610" y="1977966"/>
            <a:ext cx="6021471" cy="2963629"/>
          </a:xfrm>
          <a:prstGeom prst="rect">
            <a:avLst/>
          </a:prstGeom>
        </p:spPr>
      </p:pic>
    </p:spTree>
    <p:extLst>
      <p:ext uri="{BB962C8B-B14F-4D97-AF65-F5344CB8AC3E}">
        <p14:creationId xmlns:p14="http://schemas.microsoft.com/office/powerpoint/2010/main" val="91200175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04750"/>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项目流程与工作内容</a:t>
            </a:r>
            <a:endParaRPr lang="en-US" dirty="0">
              <a:solidFill>
                <a:srgbClr val="469CDA"/>
              </a:solidFill>
              <a:latin typeface="微软雅黑" pitchFamily="34" charset="-122"/>
              <a:ea typeface="微软雅黑" pitchFamily="34" charset="-122"/>
            </a:endParaRPr>
          </a:p>
        </p:txBody>
      </p:sp>
      <p:sp>
        <p:nvSpPr>
          <p:cNvPr id="8" name="文本框 7">
            <a:extLst>
              <a:ext uri="{FF2B5EF4-FFF2-40B4-BE49-F238E27FC236}">
                <a16:creationId xmlns:a16="http://schemas.microsoft.com/office/drawing/2014/main" id="{E97225CF-91C9-43BB-B806-6DAC6BFFE08C}"/>
              </a:ext>
            </a:extLst>
          </p:cNvPr>
          <p:cNvSpPr txBox="1"/>
          <p:nvPr/>
        </p:nvSpPr>
        <p:spPr>
          <a:xfrm>
            <a:off x="204373" y="929581"/>
            <a:ext cx="1909960"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总体设计方案</a:t>
            </a:r>
          </a:p>
        </p:txBody>
      </p:sp>
      <p:pic>
        <p:nvPicPr>
          <p:cNvPr id="10" name="图片 9" descr="日程表&#10;&#10;描述已自动生成">
            <a:extLst>
              <a:ext uri="{FF2B5EF4-FFF2-40B4-BE49-F238E27FC236}">
                <a16:creationId xmlns:a16="http://schemas.microsoft.com/office/drawing/2014/main" id="{C234C2E3-F6E7-48B6-A4EC-0887480B0E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5448" y="1527160"/>
            <a:ext cx="7698655" cy="2359173"/>
          </a:xfrm>
          <a:prstGeom prst="rect">
            <a:avLst/>
          </a:prstGeom>
        </p:spPr>
      </p:pic>
    </p:spTree>
    <p:extLst>
      <p:ext uri="{BB962C8B-B14F-4D97-AF65-F5344CB8AC3E}">
        <p14:creationId xmlns:p14="http://schemas.microsoft.com/office/powerpoint/2010/main" val="299515389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6A870A06-E1AE-49AE-884B-F8E1ECD32459}"/>
              </a:ext>
            </a:extLst>
          </p:cNvPr>
          <p:cNvGrpSpPr/>
          <p:nvPr/>
        </p:nvGrpSpPr>
        <p:grpSpPr>
          <a:xfrm>
            <a:off x="263840" y="697071"/>
            <a:ext cx="8499907" cy="1234770"/>
            <a:chOff x="408372" y="690343"/>
            <a:chExt cx="8391919" cy="1122695"/>
          </a:xfrm>
        </p:grpSpPr>
        <p:sp>
          <p:nvSpPr>
            <p:cNvPr id="12" name="矩形: 圆角 11">
              <a:extLst>
                <a:ext uri="{FF2B5EF4-FFF2-40B4-BE49-F238E27FC236}">
                  <a16:creationId xmlns:a16="http://schemas.microsoft.com/office/drawing/2014/main" id="{51818DF2-6921-4731-8E84-5A7E204771F1}"/>
                </a:ext>
              </a:extLst>
            </p:cNvPr>
            <p:cNvSpPr/>
            <p:nvPr/>
          </p:nvSpPr>
          <p:spPr>
            <a:xfrm>
              <a:off x="408372" y="690343"/>
              <a:ext cx="8391919" cy="1122695"/>
            </a:xfrm>
            <a:prstGeom prst="roundRect">
              <a:avLst/>
            </a:prstGeom>
            <a:gradFill flip="none" rotWithShape="1">
              <a:gsLst>
                <a:gs pos="0">
                  <a:schemeClr val="accent1">
                    <a:lumMod val="0"/>
                    <a:lumOff val="100000"/>
                  </a:schemeClr>
                </a:gs>
                <a:gs pos="0">
                  <a:schemeClr val="accent1">
                    <a:lumMod val="0"/>
                    <a:lumOff val="100000"/>
                  </a:schemeClr>
                </a:gs>
                <a:gs pos="100000">
                  <a:schemeClr val="accent1">
                    <a:lumMod val="100000"/>
                  </a:schemeClr>
                </a:gs>
              </a:gsLst>
              <a:path path="circle">
                <a:fillToRect l="50000" t="-80000" r="50000" b="180000"/>
              </a:path>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5" name="文本框 4">
              <a:extLst>
                <a:ext uri="{FF2B5EF4-FFF2-40B4-BE49-F238E27FC236}">
                  <a16:creationId xmlns:a16="http://schemas.microsoft.com/office/drawing/2014/main" id="{58DC372F-B6E6-4232-9E4E-8211D4BCDB5B}"/>
                </a:ext>
              </a:extLst>
            </p:cNvPr>
            <p:cNvSpPr txBox="1"/>
            <p:nvPr/>
          </p:nvSpPr>
          <p:spPr>
            <a:xfrm>
              <a:off x="3885125" y="737982"/>
              <a:ext cx="4143302" cy="1075056"/>
            </a:xfrm>
            <a:prstGeom prst="rect">
              <a:avLst/>
            </a:prstGeom>
            <a:noFill/>
          </p:spPr>
          <p:txBody>
            <a:bodyPr wrap="square" rtlCol="0">
              <a:spAutoFit/>
            </a:bodyPr>
            <a:lstStyle/>
            <a:p>
              <a:pPr marL="342900" indent="-342900">
                <a:lnSpc>
                  <a:spcPts val="1700"/>
                </a:lnSpc>
                <a:spcBef>
                  <a:spcPts val="0"/>
                </a:spcBef>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按所属业务、场景、负责人条件查询（下拉列表可选内容由后端动态生成）</a:t>
              </a:r>
              <a:endParaRPr lang="en-US" altLang="zh-CN" sz="1000" dirty="0">
                <a:latin typeface="微软雅黑" panose="020B0503020204020204" pitchFamily="34" charset="-122"/>
                <a:ea typeface="微软雅黑" panose="020B0503020204020204" pitchFamily="34" charset="-122"/>
              </a:endParaRPr>
            </a:p>
            <a:p>
              <a:pPr marL="342900" indent="-342900">
                <a:lnSpc>
                  <a:spcPts val="1700"/>
                </a:lnSpc>
                <a:spcBef>
                  <a:spcPts val="0"/>
                </a:spcBef>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提供全局健康度视图链接</a:t>
              </a:r>
              <a:endParaRPr lang="en-US" altLang="zh-CN" sz="1000" dirty="0">
                <a:latin typeface="微软雅黑" panose="020B0503020204020204" pitchFamily="34" charset="-122"/>
                <a:ea typeface="微软雅黑" panose="020B0503020204020204" pitchFamily="34" charset="-122"/>
              </a:endParaRPr>
            </a:p>
            <a:p>
              <a:pPr marL="342900" indent="-342900">
                <a:lnSpc>
                  <a:spcPts val="1700"/>
                </a:lnSpc>
                <a:spcBef>
                  <a:spcPts val="0"/>
                </a:spcBef>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新增配置中提供动态添加与删除功能，支持用户同时添加同一业务的多层配置</a:t>
              </a:r>
              <a:endParaRPr lang="en-US" altLang="zh-CN" sz="1000" dirty="0">
                <a:latin typeface="微软雅黑" panose="020B0503020204020204" pitchFamily="34" charset="-122"/>
                <a:ea typeface="微软雅黑" panose="020B0503020204020204" pitchFamily="34" charset="-122"/>
              </a:endParaRPr>
            </a:p>
          </p:txBody>
        </p:sp>
      </p:grpSp>
      <p:pic>
        <p:nvPicPr>
          <p:cNvPr id="9" name="图片 8" descr="日历&#10;&#10;描述已自动生成">
            <a:extLst>
              <a:ext uri="{FF2B5EF4-FFF2-40B4-BE49-F238E27FC236}">
                <a16:creationId xmlns:a16="http://schemas.microsoft.com/office/drawing/2014/main" id="{EC727EA6-BB1E-4AF8-AACA-C421642E6F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840" y="2111403"/>
            <a:ext cx="6377636" cy="2505971"/>
          </a:xfrm>
          <a:prstGeom prst="rect">
            <a:avLst/>
          </a:prstGeom>
        </p:spPr>
      </p:pic>
      <p:pic>
        <p:nvPicPr>
          <p:cNvPr id="19" name="图片 18" descr="图形用户界面, 文本, 应用程序, 电子邮件&#10;&#10;描述已自动生成">
            <a:extLst>
              <a:ext uri="{FF2B5EF4-FFF2-40B4-BE49-F238E27FC236}">
                <a16:creationId xmlns:a16="http://schemas.microsoft.com/office/drawing/2014/main" id="{65F74056-F731-4716-8132-93605ADBF4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16176" y="2111403"/>
            <a:ext cx="4538505" cy="2505971"/>
          </a:xfrm>
          <a:prstGeom prst="rect">
            <a:avLst/>
          </a:prstGeom>
        </p:spPr>
      </p:pic>
      <p:grpSp>
        <p:nvGrpSpPr>
          <p:cNvPr id="8" name="Group 2"/>
          <p:cNvGrpSpPr>
            <a:grpSpLocks/>
          </p:cNvGrpSpPr>
          <p:nvPr/>
        </p:nvGrpSpPr>
        <p:grpSpPr bwMode="auto">
          <a:xfrm>
            <a:off x="6350" y="121271"/>
            <a:ext cx="9131300" cy="491581"/>
            <a:chOff x="0" y="0"/>
            <a:chExt cx="12184063" cy="818826"/>
          </a:xfrm>
        </p:grpSpPr>
        <p:sp>
          <p:nvSpPr>
            <p:cNvPr id="11"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13" name="Group 4"/>
            <p:cNvGrpSpPr>
              <a:grpSpLocks/>
            </p:cNvGrpSpPr>
            <p:nvPr/>
          </p:nvGrpSpPr>
          <p:grpSpPr bwMode="auto">
            <a:xfrm>
              <a:off x="1" y="818826"/>
              <a:ext cx="12167232" cy="0"/>
              <a:chOff x="0" y="0"/>
              <a:chExt cx="12167232" cy="0"/>
            </a:xfrm>
          </p:grpSpPr>
          <p:cxnSp>
            <p:nvCxnSpPr>
              <p:cNvPr id="14"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15"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16"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17"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18" name="文本框 10"/>
          <p:cNvSpPr txBox="1">
            <a:spLocks noChangeArrowheads="1"/>
          </p:cNvSpPr>
          <p:nvPr/>
        </p:nvSpPr>
        <p:spPr bwMode="auto">
          <a:xfrm>
            <a:off x="1" y="99932"/>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项目流程与工作内容</a:t>
            </a:r>
            <a:endParaRPr lang="en-US" dirty="0">
              <a:solidFill>
                <a:srgbClr val="469CDA"/>
              </a:solidFill>
              <a:latin typeface="微软雅黑" pitchFamily="34" charset="-122"/>
              <a:ea typeface="微软雅黑" pitchFamily="34" charset="-122"/>
            </a:endParaRPr>
          </a:p>
        </p:txBody>
      </p:sp>
      <p:sp>
        <p:nvSpPr>
          <p:cNvPr id="2" name="文本框 1"/>
          <p:cNvSpPr txBox="1"/>
          <p:nvPr/>
        </p:nvSpPr>
        <p:spPr>
          <a:xfrm>
            <a:off x="2306006" y="1175956"/>
            <a:ext cx="869950" cy="276999"/>
          </a:xfrm>
          <a:prstGeom prst="rect">
            <a:avLst/>
          </a:prstGeom>
          <a:noFill/>
        </p:spPr>
        <p:txBody>
          <a:bodyPr wrap="square" rtlCol="0">
            <a:spAutoFit/>
          </a:bodyPr>
          <a:lstStyle/>
          <a:p>
            <a:r>
              <a:rPr lang="zh-CN" altLang="en-US" sz="1200" b="1" dirty="0">
                <a:latin typeface="微软雅黑" panose="020B0503020204020204" pitchFamily="34" charset="-122"/>
                <a:ea typeface="微软雅黑" panose="020B0503020204020204" pitchFamily="34" charset="-122"/>
              </a:rPr>
              <a:t>界面开发</a:t>
            </a:r>
          </a:p>
        </p:txBody>
      </p:sp>
    </p:spTree>
    <p:extLst>
      <p:ext uri="{BB962C8B-B14F-4D97-AF65-F5344CB8AC3E}">
        <p14:creationId xmlns:p14="http://schemas.microsoft.com/office/powerpoint/2010/main" val="372544320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04750"/>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难点与解决方案</a:t>
            </a:r>
            <a:endParaRPr lang="en-US" dirty="0">
              <a:solidFill>
                <a:srgbClr val="469CDA"/>
              </a:solidFill>
              <a:latin typeface="微软雅黑" pitchFamily="34" charset="-122"/>
              <a:ea typeface="微软雅黑" pitchFamily="34" charset="-122"/>
            </a:endParaRPr>
          </a:p>
        </p:txBody>
      </p:sp>
      <p:sp>
        <p:nvSpPr>
          <p:cNvPr id="20" name="矩形: 圆角 19">
            <a:extLst>
              <a:ext uri="{FF2B5EF4-FFF2-40B4-BE49-F238E27FC236}">
                <a16:creationId xmlns:a16="http://schemas.microsoft.com/office/drawing/2014/main" id="{18108783-AAA9-4C5C-B81C-7EBA657B5CCC}"/>
              </a:ext>
            </a:extLst>
          </p:cNvPr>
          <p:cNvSpPr/>
          <p:nvPr/>
        </p:nvSpPr>
        <p:spPr>
          <a:xfrm>
            <a:off x="505149" y="702580"/>
            <a:ext cx="8199243" cy="1401253"/>
          </a:xfrm>
          <a:prstGeom prst="roundRect">
            <a:avLst/>
          </a:prstGeom>
          <a:solidFill>
            <a:schemeClr val="accent1">
              <a:lumMod val="9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21" name="文本框 20">
            <a:extLst>
              <a:ext uri="{FF2B5EF4-FFF2-40B4-BE49-F238E27FC236}">
                <a16:creationId xmlns:a16="http://schemas.microsoft.com/office/drawing/2014/main" id="{CF295A21-5E56-467F-BB03-222FFDBFFECE}"/>
              </a:ext>
            </a:extLst>
          </p:cNvPr>
          <p:cNvSpPr txBox="1"/>
          <p:nvPr/>
        </p:nvSpPr>
        <p:spPr>
          <a:xfrm>
            <a:off x="4996206" y="769086"/>
            <a:ext cx="3536970"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解决方案</a:t>
            </a:r>
          </a:p>
        </p:txBody>
      </p:sp>
      <p:sp>
        <p:nvSpPr>
          <p:cNvPr id="22" name="文本框 21">
            <a:extLst>
              <a:ext uri="{FF2B5EF4-FFF2-40B4-BE49-F238E27FC236}">
                <a16:creationId xmlns:a16="http://schemas.microsoft.com/office/drawing/2014/main" id="{1EFAA048-46BB-4576-958E-ECBD574821CF}"/>
              </a:ext>
            </a:extLst>
          </p:cNvPr>
          <p:cNvSpPr txBox="1"/>
          <p:nvPr/>
        </p:nvSpPr>
        <p:spPr>
          <a:xfrm>
            <a:off x="4793928" y="1008752"/>
            <a:ext cx="3642645" cy="1036566"/>
          </a:xfrm>
          <a:prstGeom prst="rect">
            <a:avLst/>
          </a:prstGeom>
          <a:noFill/>
        </p:spPr>
        <p:txBody>
          <a:bodyPr wrap="square" rtlCol="0">
            <a:spAutoFit/>
          </a:bodyPr>
          <a:lstStyle/>
          <a:p>
            <a:pPr marL="342900" indent="-342900">
              <a:lnSpc>
                <a:spcPts val="1500"/>
              </a:lnSpc>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更新配置的同时，更新全局健康度视图（主要更新因部署层级关系与监控模块变化给全局健康度视图带来的变化）</a:t>
            </a:r>
            <a:endParaRPr lang="en-US" altLang="zh-CN" sz="1000" dirty="0">
              <a:latin typeface="微软雅黑" panose="020B0503020204020204" pitchFamily="34" charset="-122"/>
              <a:ea typeface="微软雅黑" panose="020B0503020204020204" pitchFamily="34" charset="-122"/>
            </a:endParaRPr>
          </a:p>
          <a:p>
            <a:pPr marL="342900" indent="-342900">
              <a:lnSpc>
                <a:spcPts val="1500"/>
              </a:lnSpc>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开启定时任务，自动同步全局健康度视图（主要更新因部署机房变化给全局健康度视图带来的变化）</a:t>
            </a:r>
            <a:endParaRPr lang="en-US" altLang="zh-CN" sz="10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7F35C143-227B-46A6-946C-581282234ED5}"/>
              </a:ext>
            </a:extLst>
          </p:cNvPr>
          <p:cNvSpPr txBox="1"/>
          <p:nvPr/>
        </p:nvSpPr>
        <p:spPr>
          <a:xfrm>
            <a:off x="720727" y="1280095"/>
            <a:ext cx="3857623"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难点一：支付现网部署架构变更，</a:t>
            </a:r>
            <a:r>
              <a:rPr lang="en-US" altLang="zh-CN" sz="1000" b="1" dirty="0">
                <a:latin typeface="微软雅黑" panose="020B0503020204020204" pitchFamily="34" charset="-122"/>
                <a:ea typeface="微软雅黑" panose="020B0503020204020204" pitchFamily="34" charset="-122"/>
              </a:rPr>
              <a:t>IDC/SET</a:t>
            </a:r>
            <a:r>
              <a:rPr lang="zh-CN" altLang="en-US" sz="1000" b="1" dirty="0">
                <a:latin typeface="微软雅黑" panose="020B0503020204020204" pitchFamily="34" charset="-122"/>
                <a:ea typeface="微软雅黑" panose="020B0503020204020204" pitchFamily="34" charset="-122"/>
              </a:rPr>
              <a:t>更新不及时</a:t>
            </a: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8036" y="2170339"/>
            <a:ext cx="7702550" cy="2796090"/>
          </a:xfrm>
          <a:prstGeom prst="rect">
            <a:avLst/>
          </a:prstGeom>
        </p:spPr>
      </p:pic>
    </p:spTree>
    <p:extLst>
      <p:ext uri="{BB962C8B-B14F-4D97-AF65-F5344CB8AC3E}">
        <p14:creationId xmlns:p14="http://schemas.microsoft.com/office/powerpoint/2010/main" val="133685547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12700" y="142653"/>
            <a:ext cx="9131300" cy="491581"/>
            <a:chOff x="0" y="0"/>
            <a:chExt cx="12184063" cy="818826"/>
          </a:xfrm>
        </p:grpSpPr>
        <p:sp>
          <p:nvSpPr>
            <p:cNvPr id="5138" name="矩形 4"/>
            <p:cNvSpPr>
              <a:spLocks noChangeArrowheads="1"/>
            </p:cNvSpPr>
            <p:nvPr/>
          </p:nvSpPr>
          <p:spPr bwMode="auto">
            <a:xfrm>
              <a:off x="0" y="0"/>
              <a:ext cx="12184063" cy="818826"/>
            </a:xfrm>
            <a:prstGeom prst="rect">
              <a:avLst/>
            </a:prstGeom>
            <a:solidFill>
              <a:srgbClr val="F2F2F2"/>
            </a:solidFill>
            <a:ln w="9525">
              <a:noFill/>
              <a:miter lim="800000"/>
              <a:headEnd/>
              <a:tailEnd/>
            </a:ln>
          </p:spPr>
          <p:txBody>
            <a:bodyPr/>
            <a:lstStyle/>
            <a:p>
              <a:endParaRPr lang="zh-CN" altLang="en-US" sz="1200" dirty="0"/>
            </a:p>
          </p:txBody>
        </p:sp>
        <p:grpSp>
          <p:nvGrpSpPr>
            <p:cNvPr id="4" name="Group 4"/>
            <p:cNvGrpSpPr>
              <a:grpSpLocks/>
            </p:cNvGrpSpPr>
            <p:nvPr/>
          </p:nvGrpSpPr>
          <p:grpSpPr bwMode="auto">
            <a:xfrm>
              <a:off x="1" y="818826"/>
              <a:ext cx="12167232" cy="0"/>
              <a:chOff x="0" y="0"/>
              <a:chExt cx="12167232" cy="0"/>
            </a:xfrm>
          </p:grpSpPr>
          <p:cxnSp>
            <p:nvCxnSpPr>
              <p:cNvPr id="2" name="直接连接符 6"/>
              <p:cNvCxnSpPr>
                <a:cxnSpLocks noChangeShapeType="1"/>
              </p:cNvCxnSpPr>
              <p:nvPr/>
            </p:nvCxnSpPr>
            <p:spPr bwMode="auto">
              <a:xfrm>
                <a:off x="0" y="0"/>
                <a:ext cx="3060000" cy="0"/>
              </a:xfrm>
              <a:prstGeom prst="line">
                <a:avLst/>
              </a:prstGeom>
              <a:noFill/>
              <a:ln w="19050">
                <a:solidFill>
                  <a:srgbClr val="0074BE"/>
                </a:solidFill>
                <a:round/>
                <a:headEnd/>
                <a:tailEnd/>
              </a:ln>
            </p:spPr>
          </p:cxnSp>
          <p:cxnSp>
            <p:nvCxnSpPr>
              <p:cNvPr id="5141" name="直接连接符 7"/>
              <p:cNvCxnSpPr>
                <a:cxnSpLocks noChangeShapeType="1"/>
              </p:cNvCxnSpPr>
              <p:nvPr/>
            </p:nvCxnSpPr>
            <p:spPr bwMode="auto">
              <a:xfrm>
                <a:off x="6047232" y="0"/>
                <a:ext cx="3059999" cy="0"/>
              </a:xfrm>
              <a:prstGeom prst="line">
                <a:avLst/>
              </a:prstGeom>
              <a:noFill/>
              <a:ln w="19050">
                <a:solidFill>
                  <a:srgbClr val="339933"/>
                </a:solidFill>
                <a:round/>
                <a:headEnd/>
                <a:tailEnd/>
              </a:ln>
            </p:spPr>
          </p:cxnSp>
          <p:cxnSp>
            <p:nvCxnSpPr>
              <p:cNvPr id="5142" name="直接连接符 8"/>
              <p:cNvCxnSpPr>
                <a:cxnSpLocks noChangeShapeType="1"/>
              </p:cNvCxnSpPr>
              <p:nvPr/>
            </p:nvCxnSpPr>
            <p:spPr bwMode="auto">
              <a:xfrm>
                <a:off x="3060000" y="0"/>
                <a:ext cx="3060000" cy="0"/>
              </a:xfrm>
              <a:prstGeom prst="line">
                <a:avLst/>
              </a:prstGeom>
              <a:noFill/>
              <a:ln w="19050">
                <a:solidFill>
                  <a:srgbClr val="FFC000"/>
                </a:solidFill>
                <a:round/>
                <a:headEnd/>
                <a:tailEnd/>
              </a:ln>
            </p:spPr>
          </p:cxnSp>
          <p:cxnSp>
            <p:nvCxnSpPr>
              <p:cNvPr id="5143" name="直接连接符 9"/>
              <p:cNvCxnSpPr>
                <a:cxnSpLocks noChangeShapeType="1"/>
              </p:cNvCxnSpPr>
              <p:nvPr/>
            </p:nvCxnSpPr>
            <p:spPr bwMode="auto">
              <a:xfrm>
                <a:off x="9107232" y="0"/>
                <a:ext cx="3060000" cy="0"/>
              </a:xfrm>
              <a:prstGeom prst="line">
                <a:avLst/>
              </a:prstGeom>
              <a:noFill/>
              <a:ln w="19050">
                <a:solidFill>
                  <a:srgbClr val="FF6600"/>
                </a:solidFill>
                <a:round/>
                <a:headEnd/>
                <a:tailEnd/>
              </a:ln>
            </p:spPr>
          </p:cxnSp>
        </p:grpSp>
      </p:grpSp>
      <p:sp>
        <p:nvSpPr>
          <p:cNvPr id="5123" name="文本框 10"/>
          <p:cNvSpPr txBox="1">
            <a:spLocks noChangeArrowheads="1"/>
          </p:cNvSpPr>
          <p:nvPr/>
        </p:nvSpPr>
        <p:spPr bwMode="auto">
          <a:xfrm>
            <a:off x="1" y="104750"/>
            <a:ext cx="6100233" cy="428518"/>
          </a:xfrm>
          <a:prstGeom prst="rect">
            <a:avLst/>
          </a:prstGeom>
          <a:noFill/>
          <a:ln w="9525">
            <a:noFill/>
            <a:miter lim="800000"/>
            <a:headEnd/>
            <a:tailEnd/>
          </a:ln>
        </p:spPr>
        <p:txBody>
          <a:bodyPr lIns="58613" tIns="29307" rIns="58613" bIns="29307">
            <a:spAutoFit/>
          </a:bodyPr>
          <a:lstStyle/>
          <a:p>
            <a:r>
              <a:rPr lang="zh-CN" altLang="en-US" sz="1800" dirty="0">
                <a:solidFill>
                  <a:srgbClr val="404040"/>
                </a:solidFill>
                <a:latin typeface="微软雅黑" pitchFamily="34" charset="-122"/>
                <a:ea typeface="微软雅黑" pitchFamily="34" charset="-122"/>
              </a:rPr>
              <a:t>   </a:t>
            </a:r>
            <a:r>
              <a:rPr lang="zh-CN" altLang="en-US" dirty="0">
                <a:solidFill>
                  <a:srgbClr val="469CDA"/>
                </a:solidFill>
                <a:latin typeface="微软雅黑" pitchFamily="34" charset="-122"/>
                <a:ea typeface="微软雅黑" pitchFamily="34" charset="-122"/>
              </a:rPr>
              <a:t>难点与解决方案</a:t>
            </a:r>
            <a:endParaRPr lang="en-US" dirty="0">
              <a:solidFill>
                <a:srgbClr val="469CDA"/>
              </a:solidFill>
              <a:latin typeface="微软雅黑" pitchFamily="34" charset="-122"/>
              <a:ea typeface="微软雅黑" pitchFamily="34" charset="-122"/>
            </a:endParaRPr>
          </a:p>
        </p:txBody>
      </p:sp>
      <p:sp>
        <p:nvSpPr>
          <p:cNvPr id="18" name="矩形: 圆角 19">
            <a:extLst>
              <a:ext uri="{FF2B5EF4-FFF2-40B4-BE49-F238E27FC236}">
                <a16:creationId xmlns:a16="http://schemas.microsoft.com/office/drawing/2014/main" id="{18108783-AAA9-4C5C-B81C-7EBA657B5CCC}"/>
              </a:ext>
            </a:extLst>
          </p:cNvPr>
          <p:cNvSpPr/>
          <p:nvPr/>
        </p:nvSpPr>
        <p:spPr>
          <a:xfrm>
            <a:off x="74400" y="712410"/>
            <a:ext cx="8999749" cy="863243"/>
          </a:xfrm>
          <a:prstGeom prst="roundRect">
            <a:avLst/>
          </a:prstGeom>
          <a:solidFill>
            <a:schemeClr val="accent1">
              <a:lumMod val="90000"/>
            </a:schemeClr>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a:p>
            <a:pPr marL="285750" marR="0" lvl="0" indent="-285750" algn="l" defTabSz="914400" rtl="0" eaLnBrk="1" fontAlgn="auto" latinLnBrk="0" hangingPunct="1">
              <a:lnSpc>
                <a:spcPct val="150000"/>
              </a:lnSpc>
              <a:spcBef>
                <a:spcPts val="0"/>
              </a:spcBef>
              <a:spcAft>
                <a:spcPts val="600"/>
              </a:spcAft>
              <a:buClrTx/>
              <a:buSzTx/>
              <a:buFont typeface="Wingdings" panose="05000000000000000000" pitchFamily="2" charset="2"/>
              <a:buChar char="u"/>
              <a:tabLst/>
              <a:defRPr/>
            </a:pPr>
            <a:endParaRPr kumimoji="0" lang="en-US" altLang="zh-CN" sz="1800" b="1" i="0" u="none" strike="noStrike" kern="1200" cap="none" spc="0" normalizeH="0" baseline="0" noProof="0" dirty="0">
              <a:ln>
                <a:noFill/>
              </a:ln>
              <a:solidFill>
                <a:srgbClr val="44546A">
                  <a:lumMod val="75000"/>
                </a:srgbClr>
              </a:solidFill>
              <a:effectLst/>
              <a:uLnTx/>
              <a:uFillTx/>
              <a:latin typeface="微软雅黑" panose="020B0503020204020204" pitchFamily="34" charset="-122"/>
              <a:ea typeface="微软雅黑" panose="020B0503020204020204" pitchFamily="34" charset="-122"/>
              <a:cs typeface="+mn-cs"/>
            </a:endParaRPr>
          </a:p>
        </p:txBody>
      </p:sp>
      <p:sp>
        <p:nvSpPr>
          <p:cNvPr id="19" name="文本框 18">
            <a:extLst>
              <a:ext uri="{FF2B5EF4-FFF2-40B4-BE49-F238E27FC236}">
                <a16:creationId xmlns:a16="http://schemas.microsoft.com/office/drawing/2014/main" id="{CF295A21-5E56-467F-BB03-222FFDBFFECE}"/>
              </a:ext>
            </a:extLst>
          </p:cNvPr>
          <p:cNvSpPr txBox="1"/>
          <p:nvPr/>
        </p:nvSpPr>
        <p:spPr>
          <a:xfrm>
            <a:off x="4341725" y="1025353"/>
            <a:ext cx="737799"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解决方案</a:t>
            </a:r>
          </a:p>
        </p:txBody>
      </p:sp>
      <p:sp>
        <p:nvSpPr>
          <p:cNvPr id="23" name="文本框 22">
            <a:extLst>
              <a:ext uri="{FF2B5EF4-FFF2-40B4-BE49-F238E27FC236}">
                <a16:creationId xmlns:a16="http://schemas.microsoft.com/office/drawing/2014/main" id="{1EFAA048-46BB-4576-958E-ECBD574821CF}"/>
              </a:ext>
            </a:extLst>
          </p:cNvPr>
          <p:cNvSpPr txBox="1"/>
          <p:nvPr/>
        </p:nvSpPr>
        <p:spPr>
          <a:xfrm>
            <a:off x="5016759" y="726833"/>
            <a:ext cx="3642645" cy="838115"/>
          </a:xfrm>
          <a:prstGeom prst="rect">
            <a:avLst/>
          </a:prstGeom>
          <a:noFill/>
        </p:spPr>
        <p:txBody>
          <a:bodyPr wrap="square" rtlCol="0">
            <a:spAutoFit/>
          </a:bodyPr>
          <a:lstStyle/>
          <a:p>
            <a:pPr marL="342900" indent="-342900">
              <a:lnSpc>
                <a:spcPts val="1500"/>
              </a:lnSpc>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支付业务接入自动巡检</a:t>
            </a:r>
            <a:endParaRPr lang="en-US" altLang="zh-CN" sz="1000" dirty="0">
              <a:latin typeface="微软雅黑" panose="020B0503020204020204" pitchFamily="34" charset="-122"/>
              <a:ea typeface="微软雅黑" panose="020B0503020204020204" pitchFamily="34" charset="-122"/>
            </a:endParaRPr>
          </a:p>
          <a:p>
            <a:pPr marL="342900" indent="-342900">
              <a:lnSpc>
                <a:spcPts val="1500"/>
              </a:lnSpc>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各机房分钟级定时接入时间序列智能异常检测</a:t>
            </a:r>
            <a:endParaRPr lang="en-US" altLang="zh-CN" sz="1000" dirty="0">
              <a:latin typeface="微软雅黑" panose="020B0503020204020204" pitchFamily="34" charset="-122"/>
              <a:ea typeface="微软雅黑" panose="020B0503020204020204" pitchFamily="34" charset="-122"/>
            </a:endParaRPr>
          </a:p>
          <a:p>
            <a:pPr marL="342900" indent="-342900">
              <a:lnSpc>
                <a:spcPts val="1500"/>
              </a:lnSpc>
              <a:buFont typeface="Wingdings" panose="05000000000000000000" pitchFamily="2" charset="2"/>
              <a:buChar char="u"/>
            </a:pPr>
            <a:r>
              <a:rPr lang="zh-CN" altLang="en-US" sz="1000" dirty="0">
                <a:latin typeface="微软雅黑" panose="020B0503020204020204" pitchFamily="34" charset="-122"/>
                <a:ea typeface="微软雅黑" panose="020B0503020204020204" pitchFamily="34" charset="-122"/>
              </a:rPr>
              <a:t>某项指标检测出异常，对应层级与机房的该项指标在全局健康度视图中标红</a:t>
            </a:r>
            <a:endParaRPr lang="en-US" altLang="zh-CN" sz="10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7F35C143-227B-46A6-946C-581282234ED5}"/>
              </a:ext>
            </a:extLst>
          </p:cNvPr>
          <p:cNvSpPr txBox="1"/>
          <p:nvPr/>
        </p:nvSpPr>
        <p:spPr>
          <a:xfrm>
            <a:off x="734168" y="1020920"/>
            <a:ext cx="3025773" cy="246221"/>
          </a:xfrm>
          <a:prstGeom prst="rect">
            <a:avLst/>
          </a:prstGeom>
          <a:noFill/>
        </p:spPr>
        <p:txBody>
          <a:bodyPr wrap="square" rtlCol="0">
            <a:spAutoFit/>
          </a:bodyPr>
          <a:lstStyle/>
          <a:p>
            <a:r>
              <a:rPr lang="zh-CN" altLang="en-US" sz="1000" b="1" dirty="0">
                <a:latin typeface="微软雅黑" panose="020B0503020204020204" pitchFamily="34" charset="-122"/>
                <a:ea typeface="微软雅黑" panose="020B0503020204020204" pitchFamily="34" charset="-122"/>
              </a:rPr>
              <a:t>难点二：支付现网故障及时发现与机房级故障定位</a:t>
            </a:r>
          </a:p>
        </p:txBody>
      </p:sp>
      <p:pic>
        <p:nvPicPr>
          <p:cNvPr id="25" name="图片 24" descr="应用程序&#10;&#10;中度可信度描述已自动生成">
            <a:extLst>
              <a:ext uri="{FF2B5EF4-FFF2-40B4-BE49-F238E27FC236}">
                <a16:creationId xmlns:a16="http://schemas.microsoft.com/office/drawing/2014/main" id="{250BD007-81B6-4856-96D3-24BB33C1B8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90" y="1599731"/>
            <a:ext cx="5227424" cy="792915"/>
          </a:xfrm>
          <a:prstGeom prst="rect">
            <a:avLst/>
          </a:prstGeom>
        </p:spPr>
      </p:pic>
      <p:pic>
        <p:nvPicPr>
          <p:cNvPr id="27" name="图片 26" descr="日历&#10;&#10;中度可信度描述已自动生成">
            <a:extLst>
              <a:ext uri="{FF2B5EF4-FFF2-40B4-BE49-F238E27FC236}">
                <a16:creationId xmlns:a16="http://schemas.microsoft.com/office/drawing/2014/main" id="{4B497BF0-EEF6-48E1-850E-9406DC1889C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490" y="2402920"/>
            <a:ext cx="5227424" cy="1353782"/>
          </a:xfrm>
          <a:prstGeom prst="rect">
            <a:avLst/>
          </a:prstGeom>
        </p:spPr>
      </p:pic>
      <p:pic>
        <p:nvPicPr>
          <p:cNvPr id="29" name="图片 28" descr="图形用户界面, 日历&#10;&#10;描述已自动生成">
            <a:extLst>
              <a:ext uri="{FF2B5EF4-FFF2-40B4-BE49-F238E27FC236}">
                <a16:creationId xmlns:a16="http://schemas.microsoft.com/office/drawing/2014/main" id="{F714C7C8-DA02-4F92-98BC-EE92FD546E1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491" y="3780780"/>
            <a:ext cx="5227424" cy="1318222"/>
          </a:xfrm>
          <a:prstGeom prst="rect">
            <a:avLst/>
          </a:prstGeom>
        </p:spPr>
      </p:pic>
      <p:pic>
        <p:nvPicPr>
          <p:cNvPr id="31" name="图片 30" descr="图表, 折线图&#10;&#10;描述已自动生成">
            <a:extLst>
              <a:ext uri="{FF2B5EF4-FFF2-40B4-BE49-F238E27FC236}">
                <a16:creationId xmlns:a16="http://schemas.microsoft.com/office/drawing/2014/main" id="{D17DAF60-7443-4A9D-9259-A7B8C91E59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8851" y="1855751"/>
            <a:ext cx="2901098" cy="2448120"/>
          </a:xfrm>
          <a:prstGeom prst="rect">
            <a:avLst/>
          </a:prstGeom>
        </p:spPr>
      </p:pic>
    </p:spTree>
    <p:extLst>
      <p:ext uri="{BB962C8B-B14F-4D97-AF65-F5344CB8AC3E}">
        <p14:creationId xmlns:p14="http://schemas.microsoft.com/office/powerpoint/2010/main" val="638176608"/>
      </p:ext>
    </p:extLst>
  </p:cSld>
  <p:clrMapOvr>
    <a:masterClrMapping/>
  </p:clrMapOvr>
  <p:transition spd="med">
    <p:fade/>
  </p:transition>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3EBF8"/>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29852</TotalTime>
  <Words>1783</Words>
  <Application>Microsoft Office PowerPoint</Application>
  <PresentationFormat>全屏显示(16:9)</PresentationFormat>
  <Paragraphs>113</Paragraphs>
  <Slides>12</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TencentSans W7</vt:lpstr>
      <vt:lpstr>宋体</vt:lpstr>
      <vt:lpstr>微软雅黑</vt:lpstr>
      <vt:lpstr>Arial</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eminmo</dc:creator>
  <cp:lastModifiedBy>T193514</cp:lastModifiedBy>
  <cp:revision>1024</cp:revision>
  <dcterms:created xsi:type="dcterms:W3CDTF">2013-01-25T01:44:00Z</dcterms:created>
  <dcterms:modified xsi:type="dcterms:W3CDTF">2021-08-17T03:34:24Z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