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86" r:id="rId5"/>
    <p:sldId id="287" r:id="rId6"/>
    <p:sldId id="301" r:id="rId7"/>
    <p:sldId id="302" r:id="rId8"/>
    <p:sldId id="303" r:id="rId9"/>
    <p:sldId id="304" r:id="rId10"/>
    <p:sldId id="305" r:id="rId11"/>
    <p:sldId id="306" r:id="rId12"/>
    <p:sldId id="307" r:id="rId13"/>
    <p:sldId id="308" r:id="rId14"/>
    <p:sldId id="285" r:id="rId15"/>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4694"/>
  </p:normalViewPr>
  <p:slideViewPr>
    <p:cSldViewPr snapToGrid="0" snapToObjects="1">
      <p:cViewPr varScale="1">
        <p:scale>
          <a:sx n="82" d="100"/>
          <a:sy n="82" d="100"/>
        </p:scale>
        <p:origin x="840" y="62"/>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06/28/2023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a:extLst>
              <a:ext uri="{FF2B5EF4-FFF2-40B4-BE49-F238E27FC236}">
                <a16:creationId xmlns:a16="http://schemas.microsoft.com/office/drawing/2014/main" id="{BA292C80-0DA8-194A-9A66-279048FA2A54}"/>
              </a:ext>
            </a:extLst>
          </p:cNvPr>
          <p:cNvPicPr>
            <a:picLocks noChangeAspect="1"/>
          </p:cNvPicPr>
          <p:nvPr userDrawn="1"/>
        </p:nvPicPr>
        <p:blipFill>
          <a:blip r:embed="rId3"/>
          <a:src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9D694F-3582-1641-94D9-87F2A3453FC3}"/>
              </a:ext>
            </a:extLst>
          </p:cNvPr>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RU"/>
          </a:p>
        </p:txBody>
      </p:sp>
      <p:pic>
        <p:nvPicPr>
          <p:cNvPr id="4" name="Picture 3" descr="A blue circle with white text&#10;&#10;Description automatically generated with low confidence">
            <a:extLst>
              <a:ext uri="{FF2B5EF4-FFF2-40B4-BE49-F238E27FC236}">
                <a16:creationId xmlns:a16="http://schemas.microsoft.com/office/drawing/2014/main" id="{CFAE9005-17A7-5047-B315-642E9FB4F328}"/>
              </a:ext>
            </a:extLst>
          </p:cNvPr>
          <p:cNvPicPr>
            <a:picLocks noChangeAspect="1"/>
          </p:cNvPicPr>
          <p:nvPr userDrawn="1"/>
        </p:nvPicPr>
        <p:blipFill>
          <a:blip r:embed="rId3"/>
          <a:stretch>
            <a:fillRect/>
          </a:stretch>
        </p:blipFill>
        <p:spPr>
          <a:xfrm>
            <a:off x="5310809" y="2643809"/>
            <a:ext cx="1570383" cy="1570383"/>
          </a:xfrm>
          <a:prstGeom prst="rect">
            <a:avLst/>
          </a:prstGeom>
        </p:spPr>
      </p:pic>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a:xfrm>
            <a:off x="1152661" y="2832580"/>
            <a:ext cx="7634059" cy="1978323"/>
          </a:xfrm>
        </p:spPr>
        <p:txBody>
          <a:bodyPr/>
          <a:lstStyle/>
          <a:p>
            <a:r>
              <a:rPr lang="en-US" dirty="0"/>
              <a:t>Short-Term Interest Rate Modeling</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US" dirty="0"/>
              <a:t>Faculty of Economic Science</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US" dirty="0"/>
              <a:t>Coursework, 3 year</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US" dirty="0"/>
              <a:t>2023</a:t>
            </a:r>
            <a:endParaRPr lang="ru-RU" dirty="0"/>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a:xfrm>
            <a:off x="1157056" y="4824914"/>
            <a:ext cx="7625267" cy="652860"/>
          </a:xfrm>
        </p:spPr>
        <p:txBody>
          <a:bodyPr>
            <a:normAutofit/>
          </a:bodyPr>
          <a:lstStyle/>
          <a:p>
            <a:r>
              <a:rPr lang="en-US" sz="1800" dirty="0" err="1"/>
              <a:t>Vasily</a:t>
            </a:r>
            <a:r>
              <a:rPr lang="en-US" sz="1800" dirty="0"/>
              <a:t> Yanin</a:t>
            </a:r>
            <a:endParaRPr lang="ru-RU" sz="1800" dirty="0"/>
          </a:p>
          <a:p>
            <a:r>
              <a:rPr lang="en-US" sz="1800" dirty="0"/>
              <a:t>Supervisor: Jean-Francois Mehdi Jabir</a:t>
            </a:r>
            <a:endParaRPr lang="ru-RU" sz="1800" dirty="0"/>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normAutofit/>
          </a:bodyPr>
          <a:lstStyle/>
          <a:p>
            <a:r>
              <a:rPr lang="en-US" sz="3600" dirty="0"/>
              <a:t>Future plans</a:t>
            </a:r>
            <a:endParaRPr lang="ru-RU" sz="36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dirty="0"/>
              <a:t>Stochastic Processes</a:t>
            </a:r>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Short-term Interest Rate Modeling</a:t>
            </a:r>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dirty="0"/>
              <a:t>Short-term Interest Rate Modeling</a:t>
            </a:r>
            <a:endParaRPr lang="ru-RU" dirty="0"/>
          </a:p>
          <a:p>
            <a:endParaRPr lang="ru-RU" dirty="0"/>
          </a:p>
        </p:txBody>
      </p:sp>
      <p:sp>
        <p:nvSpPr>
          <p:cNvPr id="12" name="Прямоугольник 11">
            <a:extLst>
              <a:ext uri="{FF2B5EF4-FFF2-40B4-BE49-F238E27FC236}">
                <a16:creationId xmlns:a16="http://schemas.microsoft.com/office/drawing/2014/main" id="{947BB743-A0A2-48E8-97A5-A9442328ECCC}"/>
              </a:ext>
            </a:extLst>
          </p:cNvPr>
          <p:cNvSpPr/>
          <p:nvPr/>
        </p:nvSpPr>
        <p:spPr>
          <a:xfrm>
            <a:off x="585897" y="2521059"/>
            <a:ext cx="6598673" cy="1938992"/>
          </a:xfrm>
          <a:prstGeom prst="rect">
            <a:avLst/>
          </a:prstGeom>
        </p:spPr>
        <p:txBody>
          <a:bodyPr wrap="square">
            <a:spAutoFit/>
          </a:bodyPr>
          <a:lstStyle/>
          <a:p>
            <a:pPr marL="285750" indent="-285750">
              <a:buFont typeface="Arial" panose="020B0604020202020204" pitchFamily="34" charset="0"/>
              <a:buChar char="•"/>
            </a:pPr>
            <a:r>
              <a:rPr lang="en-US" sz="2400" dirty="0">
                <a:latin typeface="HSE Sans" panose="02000000000000000000"/>
              </a:rPr>
              <a:t>Where are processes but CIR that we can use for short-term interest rate curve modeling </a:t>
            </a:r>
          </a:p>
          <a:p>
            <a:pPr marL="285750" indent="-285750">
              <a:buFont typeface="Arial" panose="020B0604020202020204" pitchFamily="34" charset="0"/>
              <a:buChar char="•"/>
            </a:pPr>
            <a:r>
              <a:rPr lang="en-US" sz="2400" dirty="0">
                <a:latin typeface="HSE Sans" panose="02000000000000000000"/>
              </a:rPr>
              <a:t>Extensions of Tamed scheme</a:t>
            </a:r>
          </a:p>
          <a:p>
            <a:pPr marL="285750" indent="-285750">
              <a:buFont typeface="Arial" panose="020B0604020202020204" pitchFamily="34" charset="0"/>
              <a:buChar char="•"/>
            </a:pPr>
            <a:r>
              <a:rPr lang="en-US" sz="2400" dirty="0">
                <a:latin typeface="HSE Sans" panose="02000000000000000000"/>
              </a:rPr>
              <a:t>Parameter estimation on real data</a:t>
            </a:r>
          </a:p>
          <a:p>
            <a:pPr marL="285750" indent="-285750">
              <a:buFont typeface="Arial" panose="020B0604020202020204" pitchFamily="34" charset="0"/>
              <a:buChar char="•"/>
            </a:pPr>
            <a:r>
              <a:rPr lang="en-US" sz="2400" dirty="0">
                <a:latin typeface="HSE Sans" panose="02000000000000000000"/>
              </a:rPr>
              <a:t>Estimate quality of model’s predictions</a:t>
            </a:r>
          </a:p>
        </p:txBody>
      </p:sp>
    </p:spTree>
    <p:extLst>
      <p:ext uri="{BB962C8B-B14F-4D97-AF65-F5344CB8AC3E}">
        <p14:creationId xmlns:p14="http://schemas.microsoft.com/office/powerpoint/2010/main" val="150938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16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normAutofit/>
          </a:bodyPr>
          <a:lstStyle/>
          <a:p>
            <a:r>
              <a:rPr lang="en-US" sz="2800" dirty="0"/>
              <a:t>Introduction</a:t>
            </a:r>
            <a:endParaRPr lang="ru-RU" sz="2800" dirty="0"/>
          </a:p>
        </p:txBody>
      </p:sp>
      <p:pic>
        <p:nvPicPr>
          <p:cNvPr id="8" name="Рисунок 7">
            <a:extLst>
              <a:ext uri="{FF2B5EF4-FFF2-40B4-BE49-F238E27FC236}">
                <a16:creationId xmlns:a16="http://schemas.microsoft.com/office/drawing/2014/main" id="{FA6A3C12-B65A-46B6-934E-C3AF9067D863}"/>
              </a:ext>
            </a:extLst>
          </p:cNvPr>
          <p:cNvPicPr>
            <a:picLocks noChangeAspect="1"/>
          </p:cNvPicPr>
          <p:nvPr/>
        </p:nvPicPr>
        <p:blipFill>
          <a:blip r:embed="rId2"/>
          <a:stretch>
            <a:fillRect/>
          </a:stretch>
        </p:blipFill>
        <p:spPr>
          <a:xfrm>
            <a:off x="531427" y="4109830"/>
            <a:ext cx="4663157" cy="1231436"/>
          </a:xfrm>
          <a:prstGeom prst="rect">
            <a:avLst/>
          </a:prstGeom>
        </p:spPr>
      </p:pic>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3"/>
            <a:ext cx="5245561" cy="1575319"/>
          </a:xfrm>
        </p:spPr>
        <p:txBody>
          <a:bodyPr>
            <a:normAutofit/>
          </a:bodyPr>
          <a:lstStyle/>
          <a:p>
            <a:pPr marL="285750" indent="-285750">
              <a:buFont typeface="Arial" panose="020B0604020202020204" pitchFamily="34" charset="0"/>
              <a:buChar char="•"/>
            </a:pPr>
            <a:r>
              <a:rPr lang="en-US" sz="1600" dirty="0"/>
              <a:t>The aim of the project is to simulate short-term interest rate curve</a:t>
            </a:r>
          </a:p>
          <a:p>
            <a:pPr marL="285750" indent="-285750">
              <a:buFont typeface="Arial" panose="020B0604020202020204" pitchFamily="34" charset="0"/>
              <a:buChar char="•"/>
            </a:pPr>
            <a:r>
              <a:rPr lang="en-US" sz="1600" dirty="0"/>
              <a:t>We believe that CIR process explains the behavior of the interest rate curve</a:t>
            </a:r>
          </a:p>
          <a:p>
            <a:pPr marL="285750" indent="-285750">
              <a:buFont typeface="Arial" panose="020B0604020202020204" pitchFamily="34" charset="0"/>
              <a:buChar char="•"/>
            </a:pPr>
            <a:r>
              <a:rPr lang="en-US" sz="1600" dirty="0"/>
              <a:t>Have to find scheme to simulate CIR process:</a:t>
            </a:r>
          </a:p>
          <a:p>
            <a:pPr marL="285750" indent="-285750">
              <a:buFont typeface="Arial" panose="020B0604020202020204" pitchFamily="34" charset="0"/>
              <a:buChar char="•"/>
            </a:pPr>
            <a:endParaRPr lang="ru-RU" sz="16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dirty="0"/>
              <a:t>Stochastic Processes</a:t>
            </a:r>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Short-term Interest Rate Modeling</a:t>
            </a:r>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dirty="0"/>
              <a:t>Short-term Interest Rate Modeling</a:t>
            </a:r>
            <a:endParaRPr lang="ru-RU" dirty="0"/>
          </a:p>
          <a:p>
            <a:endParaRPr lang="ru-RU" dirty="0"/>
          </a:p>
        </p:txBody>
      </p:sp>
      <mc:AlternateContent xmlns:mc="http://schemas.openxmlformats.org/markup-compatibility/2006" xmlns:a14="http://schemas.microsoft.com/office/drawing/2010/main">
        <mc:Choice Requires="a14">
          <p:sp>
            <p:nvSpPr>
              <p:cNvPr id="9" name="Прямоугольник 8">
                <a:extLst>
                  <a:ext uri="{FF2B5EF4-FFF2-40B4-BE49-F238E27FC236}">
                    <a16:creationId xmlns:a16="http://schemas.microsoft.com/office/drawing/2014/main" id="{FCD09470-8968-4538-BD0E-61F429DA748A}"/>
                  </a:ext>
                </a:extLst>
              </p:cNvPr>
              <p:cNvSpPr/>
              <p:nvPr/>
            </p:nvSpPr>
            <p:spPr>
              <a:xfrm>
                <a:off x="6096000" y="2305018"/>
                <a:ext cx="6096000" cy="584775"/>
              </a:xfrm>
              <a:prstGeom prst="rect">
                <a:avLst/>
              </a:prstGeom>
            </p:spPr>
            <p:txBody>
              <a:bodyPr>
                <a:spAutoFit/>
              </a:bodyPr>
              <a:lstStyle/>
              <a:p>
                <a:r>
                  <a:rPr lang="en-US" sz="1600" dirty="0">
                    <a:latin typeface="HSE Sans" panose="02000000000000000000"/>
                  </a:rPr>
                  <a:t>To define a scheme in general form we choose L and split [0, T] into L equal parts. Define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b="0" i="1" smtClean="0">
                        <a:latin typeface="Cambria Math" panose="02040503050406030204" pitchFamily="18" charset="0"/>
                      </a:rPr>
                      <m:t>𝑖</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oMath>
                </a14:m>
                <a:r>
                  <a:rPr lang="en-US" sz="1600" dirty="0">
                    <a:latin typeface="HSE Sans" panose="02000000000000000000"/>
                  </a:rPr>
                  <a:t>, so we get:</a:t>
                </a:r>
                <a:endParaRPr lang="ru-RU" sz="1600" dirty="0"/>
              </a:p>
            </p:txBody>
          </p:sp>
        </mc:Choice>
        <mc:Fallback xmlns="">
          <p:sp>
            <p:nvSpPr>
              <p:cNvPr id="9" name="Прямоугольник 8">
                <a:extLst>
                  <a:ext uri="{FF2B5EF4-FFF2-40B4-BE49-F238E27FC236}">
                    <a16:creationId xmlns:a16="http://schemas.microsoft.com/office/drawing/2014/main" id="{FCD09470-8968-4538-BD0E-61F429DA748A}"/>
                  </a:ext>
                </a:extLst>
              </p:cNvPr>
              <p:cNvSpPr>
                <a:spLocks noRot="1" noChangeAspect="1" noMove="1" noResize="1" noEditPoints="1" noAdjustHandles="1" noChangeArrowheads="1" noChangeShapeType="1" noTextEdit="1"/>
              </p:cNvSpPr>
              <p:nvPr/>
            </p:nvSpPr>
            <p:spPr>
              <a:xfrm>
                <a:off x="6096000" y="2305018"/>
                <a:ext cx="6096000" cy="584775"/>
              </a:xfrm>
              <a:prstGeom prst="rect">
                <a:avLst/>
              </a:prstGeom>
              <a:blipFill>
                <a:blip r:embed="rId3"/>
                <a:stretch>
                  <a:fillRect l="-500" t="-3125" b="-12500"/>
                </a:stretch>
              </a:blipFill>
            </p:spPr>
            <p:txBody>
              <a:bodyPr/>
              <a:lstStyle/>
              <a:p>
                <a:r>
                  <a:rPr lang="ru-RU">
                    <a:noFill/>
                  </a:rPr>
                  <a:t> </a:t>
                </a:r>
              </a:p>
            </p:txBody>
          </p:sp>
        </mc:Fallback>
      </mc:AlternateContent>
      <p:pic>
        <p:nvPicPr>
          <p:cNvPr id="10" name="Рисунок 9">
            <a:extLst>
              <a:ext uri="{FF2B5EF4-FFF2-40B4-BE49-F238E27FC236}">
                <a16:creationId xmlns:a16="http://schemas.microsoft.com/office/drawing/2014/main" id="{FA370D24-3D37-4775-80CE-E4DAFBA2424D}"/>
              </a:ext>
            </a:extLst>
          </p:cNvPr>
          <p:cNvPicPr>
            <a:picLocks noChangeAspect="1"/>
          </p:cNvPicPr>
          <p:nvPr/>
        </p:nvPicPr>
        <p:blipFill>
          <a:blip r:embed="rId4"/>
          <a:stretch>
            <a:fillRect/>
          </a:stretch>
        </p:blipFill>
        <p:spPr>
          <a:xfrm>
            <a:off x="6122611" y="2870477"/>
            <a:ext cx="5483492" cy="1112853"/>
          </a:xfrm>
          <a:prstGeom prst="rect">
            <a:avLst/>
          </a:prstGeom>
        </p:spPr>
      </p:pic>
      <p:pic>
        <p:nvPicPr>
          <p:cNvPr id="11" name="Рисунок 10">
            <a:extLst>
              <a:ext uri="{FF2B5EF4-FFF2-40B4-BE49-F238E27FC236}">
                <a16:creationId xmlns:a16="http://schemas.microsoft.com/office/drawing/2014/main" id="{22C7211D-F123-450B-A9E6-D69DD11BF192}"/>
              </a:ext>
            </a:extLst>
          </p:cNvPr>
          <p:cNvPicPr>
            <a:picLocks noChangeAspect="1"/>
          </p:cNvPicPr>
          <p:nvPr/>
        </p:nvPicPr>
        <p:blipFill>
          <a:blip r:embed="rId5"/>
          <a:stretch>
            <a:fillRect/>
          </a:stretch>
        </p:blipFill>
        <p:spPr>
          <a:xfrm>
            <a:off x="6122611" y="3990786"/>
            <a:ext cx="4877481" cy="771633"/>
          </a:xfrm>
          <a:prstGeom prst="rect">
            <a:avLst/>
          </a:prstGeom>
        </p:spPr>
      </p:pic>
      <p:sp>
        <p:nvSpPr>
          <p:cNvPr id="12" name="Прямоугольник 11">
            <a:extLst>
              <a:ext uri="{FF2B5EF4-FFF2-40B4-BE49-F238E27FC236}">
                <a16:creationId xmlns:a16="http://schemas.microsoft.com/office/drawing/2014/main" id="{18580717-F5FB-4E75-AE5E-427347974928}"/>
              </a:ext>
            </a:extLst>
          </p:cNvPr>
          <p:cNvSpPr/>
          <p:nvPr/>
        </p:nvSpPr>
        <p:spPr>
          <a:xfrm>
            <a:off x="5564573" y="4861872"/>
            <a:ext cx="6096000" cy="646331"/>
          </a:xfrm>
          <a:prstGeom prst="rect">
            <a:avLst/>
          </a:prstGeom>
        </p:spPr>
        <p:txBody>
          <a:bodyPr>
            <a:spAutoFit/>
          </a:bodyPr>
          <a:lstStyle/>
          <a:p>
            <a:r>
              <a:rPr lang="en-US" dirty="0"/>
              <a:t>Now we can define the scheme as a discrete stochastic process:</a:t>
            </a:r>
          </a:p>
          <a:p>
            <a:endParaRPr lang="ru-RU" dirty="0"/>
          </a:p>
        </p:txBody>
      </p:sp>
      <p:pic>
        <p:nvPicPr>
          <p:cNvPr id="2" name="Рисунок 1">
            <a:extLst>
              <a:ext uri="{FF2B5EF4-FFF2-40B4-BE49-F238E27FC236}">
                <a16:creationId xmlns:a16="http://schemas.microsoft.com/office/drawing/2014/main" id="{E5679130-FAE9-4748-BD19-22C5ED784C1B}"/>
              </a:ext>
            </a:extLst>
          </p:cNvPr>
          <p:cNvPicPr>
            <a:picLocks noChangeAspect="1"/>
          </p:cNvPicPr>
          <p:nvPr/>
        </p:nvPicPr>
        <p:blipFill>
          <a:blip r:embed="rId6"/>
          <a:stretch>
            <a:fillRect/>
          </a:stretch>
        </p:blipFill>
        <p:spPr>
          <a:xfrm>
            <a:off x="5831458" y="5410210"/>
            <a:ext cx="5713695" cy="815238"/>
          </a:xfrm>
          <a:prstGeom prst="rect">
            <a:avLst/>
          </a:prstGeom>
        </p:spPr>
      </p:pic>
    </p:spTree>
    <p:extLst>
      <p:ext uri="{BB962C8B-B14F-4D97-AF65-F5344CB8AC3E}">
        <p14:creationId xmlns:p14="http://schemas.microsoft.com/office/powerpoint/2010/main" val="26138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normAutofit/>
          </a:bodyPr>
          <a:lstStyle/>
          <a:p>
            <a:r>
              <a:rPr lang="en-US" sz="2800" dirty="0"/>
              <a:t>Euler-Maruyama </a:t>
            </a:r>
            <a:r>
              <a:rPr lang="ru-RU" sz="2800" dirty="0"/>
              <a:t>(</a:t>
            </a:r>
            <a:r>
              <a:rPr lang="en-US" sz="2800" dirty="0"/>
              <a:t>EM</a:t>
            </a:r>
            <a:r>
              <a:rPr lang="ru-RU" sz="2800" dirty="0"/>
              <a:t>)</a:t>
            </a:r>
            <a:r>
              <a:rPr lang="en-US" sz="2800" dirty="0"/>
              <a:t> scheme </a:t>
            </a:r>
            <a:endParaRPr lang="ru-RU" sz="2800"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4"/>
            <a:ext cx="5245561" cy="708770"/>
          </a:xfrm>
        </p:spPr>
        <p:txBody>
          <a:bodyPr>
            <a:normAutofit/>
          </a:bodyPr>
          <a:lstStyle/>
          <a:p>
            <a:r>
              <a:rPr lang="en-US" sz="1600" dirty="0"/>
              <a:t>We can try to simulate Black-Scholes differential equation with </a:t>
            </a:r>
          </a:p>
          <a:p>
            <a:r>
              <a:rPr lang="en-US" sz="1600" dirty="0"/>
              <a:t>EM scheme:</a:t>
            </a:r>
            <a:endParaRPr lang="ru-RU" sz="16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dirty="0"/>
              <a:t>Stochastic Processes</a:t>
            </a:r>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Short-term Interest Rate Modeling</a:t>
            </a:r>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dirty="0"/>
              <a:t>Short-term Interest Rate Modeling</a:t>
            </a:r>
            <a:endParaRPr lang="ru-RU" dirty="0"/>
          </a:p>
          <a:p>
            <a:endParaRPr lang="ru-RU" dirty="0"/>
          </a:p>
        </p:txBody>
      </p:sp>
      <p:pic>
        <p:nvPicPr>
          <p:cNvPr id="2" name="Рисунок 1">
            <a:extLst>
              <a:ext uri="{FF2B5EF4-FFF2-40B4-BE49-F238E27FC236}">
                <a16:creationId xmlns:a16="http://schemas.microsoft.com/office/drawing/2014/main" id="{45171008-580E-487B-B247-D386D2EEBEBC}"/>
              </a:ext>
            </a:extLst>
          </p:cNvPr>
          <p:cNvPicPr>
            <a:picLocks noChangeAspect="1"/>
          </p:cNvPicPr>
          <p:nvPr/>
        </p:nvPicPr>
        <p:blipFill>
          <a:blip r:embed="rId2"/>
          <a:stretch>
            <a:fillRect/>
          </a:stretch>
        </p:blipFill>
        <p:spPr>
          <a:xfrm>
            <a:off x="5934095" y="2046936"/>
            <a:ext cx="6102395" cy="3614656"/>
          </a:xfrm>
          <a:prstGeom prst="rect">
            <a:avLst/>
          </a:prstGeom>
        </p:spPr>
      </p:pic>
      <p:pic>
        <p:nvPicPr>
          <p:cNvPr id="13" name="Рисунок 12">
            <a:extLst>
              <a:ext uri="{FF2B5EF4-FFF2-40B4-BE49-F238E27FC236}">
                <a16:creationId xmlns:a16="http://schemas.microsoft.com/office/drawing/2014/main" id="{8B88D7C3-9F85-4C35-82C3-99737F35F28E}"/>
              </a:ext>
            </a:extLst>
          </p:cNvPr>
          <p:cNvPicPr>
            <a:picLocks noChangeAspect="1"/>
          </p:cNvPicPr>
          <p:nvPr/>
        </p:nvPicPr>
        <p:blipFill>
          <a:blip r:embed="rId3"/>
          <a:stretch>
            <a:fillRect/>
          </a:stretch>
        </p:blipFill>
        <p:spPr>
          <a:xfrm>
            <a:off x="998050" y="3088434"/>
            <a:ext cx="3496163" cy="1086002"/>
          </a:xfrm>
          <a:prstGeom prst="rect">
            <a:avLst/>
          </a:prstGeom>
        </p:spPr>
      </p:pic>
      <p:sp>
        <p:nvSpPr>
          <p:cNvPr id="15" name="Прямоугольник 14">
            <a:extLst>
              <a:ext uri="{FF2B5EF4-FFF2-40B4-BE49-F238E27FC236}">
                <a16:creationId xmlns:a16="http://schemas.microsoft.com/office/drawing/2014/main" id="{5B83EA34-84C3-4E85-A4CF-D21BEE23759F}"/>
              </a:ext>
            </a:extLst>
          </p:cNvPr>
          <p:cNvSpPr/>
          <p:nvPr/>
        </p:nvSpPr>
        <p:spPr>
          <a:xfrm>
            <a:off x="519404" y="4384129"/>
            <a:ext cx="6096000" cy="338554"/>
          </a:xfrm>
          <a:prstGeom prst="rect">
            <a:avLst/>
          </a:prstGeom>
        </p:spPr>
        <p:txBody>
          <a:bodyPr>
            <a:spAutoFit/>
          </a:bodyPr>
          <a:lstStyle/>
          <a:p>
            <a:r>
              <a:rPr lang="en-US" sz="1600" dirty="0"/>
              <a:t>The exact solution is </a:t>
            </a:r>
          </a:p>
        </p:txBody>
      </p:sp>
      <p:pic>
        <p:nvPicPr>
          <p:cNvPr id="16" name="Рисунок 15">
            <a:extLst>
              <a:ext uri="{FF2B5EF4-FFF2-40B4-BE49-F238E27FC236}">
                <a16:creationId xmlns:a16="http://schemas.microsoft.com/office/drawing/2014/main" id="{17477665-5A50-483E-8A01-A6077435C36A}"/>
              </a:ext>
            </a:extLst>
          </p:cNvPr>
          <p:cNvPicPr>
            <a:picLocks noChangeAspect="1"/>
          </p:cNvPicPr>
          <p:nvPr/>
        </p:nvPicPr>
        <p:blipFill>
          <a:blip r:embed="rId4"/>
          <a:stretch>
            <a:fillRect/>
          </a:stretch>
        </p:blipFill>
        <p:spPr>
          <a:xfrm>
            <a:off x="1283839" y="5083189"/>
            <a:ext cx="3322659" cy="811725"/>
          </a:xfrm>
          <a:prstGeom prst="rect">
            <a:avLst/>
          </a:prstGeom>
        </p:spPr>
      </p:pic>
    </p:spTree>
    <p:extLst>
      <p:ext uri="{BB962C8B-B14F-4D97-AF65-F5344CB8AC3E}">
        <p14:creationId xmlns:p14="http://schemas.microsoft.com/office/powerpoint/2010/main" val="378020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normAutofit/>
          </a:bodyPr>
          <a:lstStyle/>
          <a:p>
            <a:r>
              <a:rPr lang="en-US" sz="2800" dirty="0"/>
              <a:t>Strong convergence</a:t>
            </a:r>
            <a:endParaRPr lang="ru-RU" sz="2800" dirty="0"/>
          </a:p>
        </p:txBody>
      </p:sp>
      <mc:AlternateContent xmlns:mc="http://schemas.openxmlformats.org/markup-compatibility/2006">
        <mc:Choice xmlns:a14="http://schemas.microsoft.com/office/drawing/2010/main" Requires="a14">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4"/>
                <a:ext cx="10194489" cy="708770"/>
              </a:xfrm>
            </p:spPr>
            <p:txBody>
              <a:bodyPr>
                <a:normAutofit/>
              </a:bodyPr>
              <a:lstStyle/>
              <a:p>
                <a:r>
                  <a:rPr lang="en-US" sz="1600" dirty="0"/>
                  <a:t>We</a:t>
                </a:r>
                <a:r>
                  <a:rPr lang="ru-RU" sz="1600" dirty="0"/>
                  <a:t> </a:t>
                </a:r>
                <a:r>
                  <a:rPr lang="en-US" sz="1600" dirty="0"/>
                  <a:t>have to specify a numeric criteria to measure similarity between the scheme and original process. If condition below is satisfied we will say that the scheme converges to initial process with convergence rate </a:t>
                </a:r>
                <a14:m>
                  <m:oMath xmlns:m="http://schemas.openxmlformats.org/officeDocument/2006/math">
                    <m:r>
                      <a:rPr lang="en-US" sz="1600" b="0" i="1" smtClean="0">
                        <a:latin typeface="Cambria Math" panose="02040503050406030204" pitchFamily="18" charset="0"/>
                      </a:rPr>
                      <m:t>𝛾</m:t>
                    </m:r>
                  </m:oMath>
                </a14:m>
                <a:r>
                  <a:rPr lang="en-US" sz="1600" dirty="0"/>
                  <a:t>.</a:t>
                </a:r>
              </a:p>
            </p:txBody>
          </p:sp>
        </mc:Choice>
        <mc:Fallback>
          <p:sp>
            <p:nvSpPr>
              <p:cNvPr id="4" name="Текст 3">
                <a:extLst>
                  <a:ext uri="{FF2B5EF4-FFF2-40B4-BE49-F238E27FC236}">
                    <a16:creationId xmlns:a16="http://schemas.microsoft.com/office/drawing/2014/main" id="{985EFA28-570A-F647-B2F7-A43359726B4F}"/>
                  </a:ext>
                </a:extLst>
              </p:cNvPr>
              <p:cNvSpPr>
                <a:spLocks noGrp="1" noRot="1" noChangeAspect="1" noMove="1" noResize="1" noEditPoints="1" noAdjustHandles="1" noChangeArrowheads="1" noChangeShapeType="1" noTextEdit="1"/>
              </p:cNvSpPr>
              <p:nvPr>
                <p:ph type="body" sz="quarter" idx="12"/>
              </p:nvPr>
            </p:nvSpPr>
            <p:spPr>
              <a:xfrm>
                <a:off x="585897" y="2379664"/>
                <a:ext cx="10194489" cy="708770"/>
              </a:xfrm>
              <a:blipFill>
                <a:blip r:embed="rId2"/>
                <a:stretch>
                  <a:fillRect l="-1196" t="-8547" r="-478"/>
                </a:stretch>
              </a:blipFill>
            </p:spPr>
            <p:txBody>
              <a:bodyPr/>
              <a:lstStyle/>
              <a:p>
                <a:r>
                  <a:rPr lang="ru-RU">
                    <a:noFill/>
                  </a:rPr>
                  <a:t> </a:t>
                </a:r>
              </a:p>
            </p:txBody>
          </p:sp>
        </mc:Fallback>
      </mc:AlternateContent>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dirty="0"/>
              <a:t>Stochastic Processes</a:t>
            </a:r>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Short-term Interest Rate Modeling</a:t>
            </a:r>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dirty="0"/>
              <a:t>Short-term Interest Rate Modeling</a:t>
            </a:r>
            <a:endParaRPr lang="ru-RU" dirty="0"/>
          </a:p>
          <a:p>
            <a:endParaRPr lang="ru-RU" dirty="0"/>
          </a:p>
        </p:txBody>
      </p:sp>
      <p:pic>
        <p:nvPicPr>
          <p:cNvPr id="8" name="Рисунок 7">
            <a:extLst>
              <a:ext uri="{FF2B5EF4-FFF2-40B4-BE49-F238E27FC236}">
                <a16:creationId xmlns:a16="http://schemas.microsoft.com/office/drawing/2014/main" id="{E6CCA5F9-2790-4097-993A-0B55239FF629}"/>
              </a:ext>
            </a:extLst>
          </p:cNvPr>
          <p:cNvPicPr>
            <a:picLocks noChangeAspect="1"/>
          </p:cNvPicPr>
          <p:nvPr/>
        </p:nvPicPr>
        <p:blipFill>
          <a:blip r:embed="rId3"/>
          <a:stretch>
            <a:fillRect/>
          </a:stretch>
        </p:blipFill>
        <p:spPr>
          <a:xfrm>
            <a:off x="882530" y="3636428"/>
            <a:ext cx="9897856" cy="1152686"/>
          </a:xfrm>
          <a:prstGeom prst="rect">
            <a:avLst/>
          </a:prstGeom>
        </p:spPr>
      </p:pic>
    </p:spTree>
    <p:extLst>
      <p:ext uri="{BB962C8B-B14F-4D97-AF65-F5344CB8AC3E}">
        <p14:creationId xmlns:p14="http://schemas.microsoft.com/office/powerpoint/2010/main" val="352191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normAutofit/>
          </a:bodyPr>
          <a:lstStyle/>
          <a:p>
            <a:r>
              <a:rPr lang="en-US" sz="2800" dirty="0"/>
              <a:t>Truncated EM</a:t>
            </a:r>
            <a:endParaRPr lang="ru-RU" sz="2800" dirty="0"/>
          </a:p>
        </p:txBody>
      </p:sp>
      <mc:AlternateContent xmlns:mc="http://schemas.openxmlformats.org/markup-compatibility/2006">
        <mc:Choice xmlns:a14="http://schemas.microsoft.com/office/drawing/2010/main" Requires="a14">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000241"/>
                <a:ext cx="5908209" cy="1544704"/>
              </a:xfrm>
            </p:spPr>
            <p:txBody>
              <a:bodyPr>
                <a:normAutofit/>
              </a:bodyPr>
              <a:lstStyle/>
              <a:p>
                <a:r>
                  <a:rPr lang="en-US" sz="1600" dirty="0"/>
                  <a:t>Conditions on coefficients:</a:t>
                </a:r>
              </a:p>
              <a:p>
                <a:pPr marL="285750" indent="-285750">
                  <a:buFont typeface="Arial" panose="020B0604020202020204" pitchFamily="34" charset="0"/>
                  <a:buChar char="•"/>
                </a:pPr>
                <a:r>
                  <a:rPr lang="en-US" sz="1600" dirty="0"/>
                  <a:t>Volatility is Holder continuous </a:t>
                </a:r>
              </a:p>
              <a:p>
                <a:pPr marL="285750" indent="-285750">
                  <a:buFont typeface="Arial" panose="020B0604020202020204" pitchFamily="34" charset="0"/>
                  <a:buChar char="•"/>
                </a:pPr>
                <a:r>
                  <a:rPr lang="en-US" sz="1600" dirty="0"/>
                  <a:t>Drift is locally Lipschitz, satisfies one-sided Lipschitz condition </a:t>
                </a:r>
                <a:endParaRPr lang="ru-RU" sz="1600" dirty="0"/>
              </a:p>
              <a:p>
                <a:r>
                  <a:rPr lang="ru-RU" sz="1600" dirty="0"/>
                  <a:t>      </a:t>
                </a:r>
                <a:r>
                  <a:rPr lang="en-US" sz="1600" dirty="0"/>
                  <a:t>and there exists H and </a:t>
                </a:r>
                <a14:m>
                  <m:oMath xmlns:m="http://schemas.openxmlformats.org/officeDocument/2006/math">
                    <m:r>
                      <a:rPr lang="en-US" sz="1600" b="0" i="1" smtClean="0">
                        <a:latin typeface="Cambria Math" panose="02040503050406030204" pitchFamily="18" charset="0"/>
                      </a:rPr>
                      <m:t>𝛾</m:t>
                    </m:r>
                  </m:oMath>
                </a14:m>
                <a:r>
                  <a:rPr lang="en-US" sz="1600" dirty="0"/>
                  <a:t> </a:t>
                </a:r>
                <a:r>
                  <a:rPr lang="en-US" sz="1600" dirty="0" err="1"/>
                  <a:t>s.t.</a:t>
                </a:r>
                <a:r>
                  <a:rPr lang="ru-RU" sz="1600" dirty="0"/>
                  <a:t> </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mc:Choice>
        <mc:Fallback>
          <p:sp>
            <p:nvSpPr>
              <p:cNvPr id="4" name="Текст 3">
                <a:extLst>
                  <a:ext uri="{FF2B5EF4-FFF2-40B4-BE49-F238E27FC236}">
                    <a16:creationId xmlns:a16="http://schemas.microsoft.com/office/drawing/2014/main" id="{985EFA28-570A-F647-B2F7-A43359726B4F}"/>
                  </a:ext>
                </a:extLst>
              </p:cNvPr>
              <p:cNvSpPr>
                <a:spLocks noGrp="1" noRot="1" noChangeAspect="1" noMove="1" noResize="1" noEditPoints="1" noAdjustHandles="1" noChangeArrowheads="1" noChangeShapeType="1" noTextEdit="1"/>
              </p:cNvSpPr>
              <p:nvPr>
                <p:ph type="body" sz="quarter" idx="12"/>
              </p:nvPr>
            </p:nvSpPr>
            <p:spPr>
              <a:xfrm>
                <a:off x="585897" y="2000241"/>
                <a:ext cx="5908209" cy="1544704"/>
              </a:xfrm>
              <a:blipFill>
                <a:blip r:embed="rId2"/>
                <a:stretch>
                  <a:fillRect l="-2064" t="-3937"/>
                </a:stretch>
              </a:blipFill>
            </p:spPr>
            <p:txBody>
              <a:bodyPr/>
              <a:lstStyle/>
              <a:p>
                <a:r>
                  <a:rPr lang="ru-RU">
                    <a:noFill/>
                  </a:rPr>
                  <a:t> </a:t>
                </a:r>
              </a:p>
            </p:txBody>
          </p:sp>
        </mc:Fallback>
      </mc:AlternateContent>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dirty="0"/>
              <a:t>Stochastic Processes</a:t>
            </a:r>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Short-term Interest Rate Modeling</a:t>
            </a:r>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dirty="0"/>
              <a:t>Short-term Interest Rate Modeling</a:t>
            </a:r>
            <a:endParaRPr lang="ru-RU" dirty="0"/>
          </a:p>
          <a:p>
            <a:endParaRPr lang="ru-RU" dirty="0"/>
          </a:p>
        </p:txBody>
      </p:sp>
      <p:sp>
        <p:nvSpPr>
          <p:cNvPr id="9" name="Прямоугольник 8">
            <a:extLst>
              <a:ext uri="{FF2B5EF4-FFF2-40B4-BE49-F238E27FC236}">
                <a16:creationId xmlns:a16="http://schemas.microsoft.com/office/drawing/2014/main" id="{E5155ACD-3B7A-4ADB-AD47-8BF4261C75A3}"/>
              </a:ext>
            </a:extLst>
          </p:cNvPr>
          <p:cNvSpPr/>
          <p:nvPr/>
        </p:nvSpPr>
        <p:spPr>
          <a:xfrm>
            <a:off x="4595285" y="3469302"/>
            <a:ext cx="1500715" cy="338554"/>
          </a:xfrm>
          <a:prstGeom prst="rect">
            <a:avLst/>
          </a:prstGeom>
        </p:spPr>
        <p:txBody>
          <a:bodyPr wrap="square">
            <a:spAutoFit/>
          </a:bodyPr>
          <a:lstStyle/>
          <a:p>
            <a:r>
              <a:rPr lang="en-US" sz="1600" dirty="0">
                <a:latin typeface="HSE Sans" panose="02000000000000000000"/>
              </a:rPr>
              <a:t>for any real x, y. </a:t>
            </a:r>
          </a:p>
        </p:txBody>
      </p:sp>
      <p:pic>
        <p:nvPicPr>
          <p:cNvPr id="10" name="Рисунок 9">
            <a:extLst>
              <a:ext uri="{FF2B5EF4-FFF2-40B4-BE49-F238E27FC236}">
                <a16:creationId xmlns:a16="http://schemas.microsoft.com/office/drawing/2014/main" id="{CEAC5920-1C62-4F42-A582-C61729D5184F}"/>
              </a:ext>
            </a:extLst>
          </p:cNvPr>
          <p:cNvPicPr>
            <a:picLocks noChangeAspect="1"/>
          </p:cNvPicPr>
          <p:nvPr/>
        </p:nvPicPr>
        <p:blipFill>
          <a:blip r:embed="rId3"/>
          <a:stretch>
            <a:fillRect/>
          </a:stretch>
        </p:blipFill>
        <p:spPr>
          <a:xfrm>
            <a:off x="6680718" y="1447791"/>
            <a:ext cx="5339219" cy="3155248"/>
          </a:xfrm>
          <a:prstGeom prst="rect">
            <a:avLst/>
          </a:prstGeom>
        </p:spPr>
      </p:pic>
      <p:pic>
        <p:nvPicPr>
          <p:cNvPr id="11" name="Рисунок 10">
            <a:extLst>
              <a:ext uri="{FF2B5EF4-FFF2-40B4-BE49-F238E27FC236}">
                <a16:creationId xmlns:a16="http://schemas.microsoft.com/office/drawing/2014/main" id="{60F89460-1796-4DB0-9720-B624F08BB96A}"/>
              </a:ext>
            </a:extLst>
          </p:cNvPr>
          <p:cNvPicPr>
            <a:picLocks noChangeAspect="1"/>
          </p:cNvPicPr>
          <p:nvPr/>
        </p:nvPicPr>
        <p:blipFill>
          <a:blip r:embed="rId4"/>
          <a:stretch>
            <a:fillRect/>
          </a:stretch>
        </p:blipFill>
        <p:spPr>
          <a:xfrm>
            <a:off x="680662" y="3429000"/>
            <a:ext cx="3982006" cy="419158"/>
          </a:xfrm>
          <a:prstGeom prst="rect">
            <a:avLst/>
          </a:prstGeom>
        </p:spPr>
      </p:pic>
      <mc:AlternateContent xmlns:mc="http://schemas.openxmlformats.org/markup-compatibility/2006">
        <mc:Choice xmlns:a14="http://schemas.microsoft.com/office/drawing/2010/main" Requires="a14">
          <p:sp>
            <p:nvSpPr>
              <p:cNvPr id="12" name="Прямоугольник 11">
                <a:extLst>
                  <a:ext uri="{FF2B5EF4-FFF2-40B4-BE49-F238E27FC236}">
                    <a16:creationId xmlns:a16="http://schemas.microsoft.com/office/drawing/2014/main" id="{947BB743-A0A2-48E8-97A5-A9442328ECCC}"/>
                  </a:ext>
                </a:extLst>
              </p:cNvPr>
              <p:cNvSpPr/>
              <p:nvPr/>
            </p:nvSpPr>
            <p:spPr>
              <a:xfrm>
                <a:off x="584718" y="3932881"/>
                <a:ext cx="6096000" cy="1323439"/>
              </a:xfrm>
              <a:prstGeom prst="rect">
                <a:avLst/>
              </a:prstGeom>
            </p:spPr>
            <p:txBody>
              <a:bodyPr>
                <a:spAutoFit/>
              </a:bodyPr>
              <a:lstStyle/>
              <a:p>
                <a:r>
                  <a:rPr lang="en-US" sz="1600" dirty="0">
                    <a:latin typeface="HSE Sans" panose="02000000000000000000"/>
                  </a:rPr>
                  <a:t>To define the Truncated scheme for CIR process we should:</a:t>
                </a:r>
              </a:p>
              <a:p>
                <a:pPr marL="342900" indent="-342900">
                  <a:buFont typeface="+mj-lt"/>
                  <a:buAutoNum type="arabicPeriod"/>
                </a:pPr>
                <a:r>
                  <a:rPr lang="en-US" sz="1600" dirty="0">
                    <a:latin typeface="HSE Sans" panose="02000000000000000000"/>
                  </a:rPr>
                  <a:t>Check if coefficients satisfies conditions above</a:t>
                </a:r>
              </a:p>
              <a:p>
                <a:pPr marL="342900" indent="-342900">
                  <a:buFont typeface="+mj-lt"/>
                  <a:buAutoNum type="arabicPeriod"/>
                </a:pPr>
                <a:r>
                  <a:rPr lang="en-US" sz="1600" dirty="0">
                    <a:latin typeface="HSE Sans" panose="02000000000000000000"/>
                  </a:rPr>
                  <a:t>Choose </a:t>
                </a:r>
                <a14:m>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m:t>
                    </m:r>
                    <m:r>
                      <a:rPr lang="en-US" sz="1600" b="0" i="1" smtClean="0">
                        <a:latin typeface="Cambria Math" panose="02040503050406030204" pitchFamily="18" charset="0"/>
                      </a:rPr>
                      <m:t>𝑢</m:t>
                    </m:r>
                    <m:r>
                      <a:rPr lang="en-US" sz="1600" b="0" i="1" smtClean="0">
                        <a:latin typeface="Cambria Math" panose="02040503050406030204" pitchFamily="18" charset="0"/>
                      </a:rPr>
                      <m:t>)</m:t>
                    </m:r>
                  </m:oMath>
                </a14:m>
                <a:r>
                  <a:rPr lang="en-US" sz="1600" dirty="0">
                    <a:latin typeface="HSE Sans" panose="02000000000000000000"/>
                  </a:rPr>
                  <a:t> such that </a:t>
                </a:r>
              </a:p>
              <a:p>
                <a:pPr marL="342900" indent="-342900">
                  <a:buFont typeface="+mj-lt"/>
                  <a:buAutoNum type="arabicPeriod"/>
                </a:pPr>
                <a:r>
                  <a:rPr lang="en-US" sz="1600" dirty="0">
                    <a:latin typeface="HSE Sans" panose="02000000000000000000"/>
                  </a:rPr>
                  <a:t>Choose decreasing function </a:t>
                </a:r>
                <a14:m>
                  <m:oMath xmlns:m="http://schemas.openxmlformats.org/officeDocument/2006/math">
                    <m:r>
                      <a:rPr lang="en-US" sz="1600" b="0" i="1" smtClean="0">
                        <a:latin typeface="Cambria Math" panose="02040503050406030204" pitchFamily="18" charset="0"/>
                      </a:rPr>
                      <m:t>h</m:t>
                    </m:r>
                    <m:d>
                      <m:dPr>
                        <m:ctrlPr>
                          <a:rPr lang="en-US" sz="1600" b="0" i="1" smtClean="0">
                            <a:latin typeface="Cambria Math" panose="02040503050406030204" pitchFamily="18" charset="0"/>
                          </a:rPr>
                        </m:ctrlPr>
                      </m:dPr>
                      <m:e>
                        <m:r>
                          <m:rPr>
                            <m:sty m:val="p"/>
                          </m:rPr>
                          <a:rPr lang="en-US" sz="1600" b="0" i="0" smtClean="0">
                            <a:latin typeface="Cambria Math" panose="02040503050406030204" pitchFamily="18" charset="0"/>
                          </a:rPr>
                          <m:t>Δ</m:t>
                        </m:r>
                      </m:e>
                    </m:d>
                  </m:oMath>
                </a14:m>
                <a:r>
                  <a:rPr lang="en-US" sz="1600" dirty="0">
                    <a:latin typeface="HSE Sans" panose="02000000000000000000"/>
                  </a:rPr>
                  <a:t> tending to infinity as </a:t>
                </a:r>
                <a14:m>
                  <m:oMath xmlns:m="http://schemas.openxmlformats.org/officeDocument/2006/math">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m:t>
                        </m:r>
                      </m:e>
                      <m:sub>
                        <m:r>
                          <a:rPr lang="en-US" sz="1600" b="0" i="1" smtClean="0">
                            <a:latin typeface="Cambria Math" panose="02040503050406030204" pitchFamily="18" charset="0"/>
                          </a:rPr>
                          <m:t>+</m:t>
                        </m:r>
                      </m:sub>
                    </m:sSub>
                  </m:oMath>
                </a14:m>
                <a:endParaRPr lang="en-US" sz="1600" dirty="0">
                  <a:latin typeface="HSE Sans" panose="02000000000000000000"/>
                </a:endParaRPr>
              </a:p>
              <a:p>
                <a:pPr marL="342900" indent="-342900">
                  <a:buFont typeface="+mj-lt"/>
                  <a:buAutoNum type="arabicPeriod"/>
                </a:pPr>
                <a:r>
                  <a:rPr lang="en-US" sz="1600" dirty="0">
                    <a:latin typeface="HSE Sans" panose="02000000000000000000"/>
                  </a:rPr>
                  <a:t>Define truncated drift function as</a:t>
                </a:r>
              </a:p>
            </p:txBody>
          </p:sp>
        </mc:Choice>
        <mc:Fallback>
          <p:sp>
            <p:nvSpPr>
              <p:cNvPr id="12" name="Прямоугольник 11">
                <a:extLst>
                  <a:ext uri="{FF2B5EF4-FFF2-40B4-BE49-F238E27FC236}">
                    <a16:creationId xmlns:a16="http://schemas.microsoft.com/office/drawing/2014/main" id="{947BB743-A0A2-48E8-97A5-A9442328ECCC}"/>
                  </a:ext>
                </a:extLst>
              </p:cNvPr>
              <p:cNvSpPr>
                <a:spLocks noRot="1" noChangeAspect="1" noMove="1" noResize="1" noEditPoints="1" noAdjustHandles="1" noChangeArrowheads="1" noChangeShapeType="1" noTextEdit="1"/>
              </p:cNvSpPr>
              <p:nvPr/>
            </p:nvSpPr>
            <p:spPr>
              <a:xfrm>
                <a:off x="584718" y="3932881"/>
                <a:ext cx="6096000" cy="1323439"/>
              </a:xfrm>
              <a:prstGeom prst="rect">
                <a:avLst/>
              </a:prstGeom>
              <a:blipFill>
                <a:blip r:embed="rId5"/>
                <a:stretch>
                  <a:fillRect l="-600" t="-1382" b="-5069"/>
                </a:stretch>
              </a:blipFill>
            </p:spPr>
            <p:txBody>
              <a:bodyPr/>
              <a:lstStyle/>
              <a:p>
                <a:r>
                  <a:rPr lang="ru-RU">
                    <a:noFill/>
                  </a:rPr>
                  <a:t> </a:t>
                </a:r>
              </a:p>
            </p:txBody>
          </p:sp>
        </mc:Fallback>
      </mc:AlternateContent>
      <p:pic>
        <p:nvPicPr>
          <p:cNvPr id="13" name="Рисунок 12">
            <a:extLst>
              <a:ext uri="{FF2B5EF4-FFF2-40B4-BE49-F238E27FC236}">
                <a16:creationId xmlns:a16="http://schemas.microsoft.com/office/drawing/2014/main" id="{0D63FDD7-8327-467B-936B-217F115EF357}"/>
              </a:ext>
            </a:extLst>
          </p:cNvPr>
          <p:cNvPicPr>
            <a:picLocks noChangeAspect="1"/>
          </p:cNvPicPr>
          <p:nvPr/>
        </p:nvPicPr>
        <p:blipFill>
          <a:blip r:embed="rId6"/>
          <a:stretch>
            <a:fillRect/>
          </a:stretch>
        </p:blipFill>
        <p:spPr>
          <a:xfrm>
            <a:off x="2956882" y="4458904"/>
            <a:ext cx="1549771" cy="290226"/>
          </a:xfrm>
          <a:prstGeom prst="rect">
            <a:avLst/>
          </a:prstGeom>
        </p:spPr>
      </p:pic>
      <p:sp>
        <p:nvSpPr>
          <p:cNvPr id="15" name="Прямоугольник 14">
            <a:extLst>
              <a:ext uri="{FF2B5EF4-FFF2-40B4-BE49-F238E27FC236}">
                <a16:creationId xmlns:a16="http://schemas.microsoft.com/office/drawing/2014/main" id="{97FB7A9E-3988-4A95-AB37-6C64EF0ED404}"/>
              </a:ext>
            </a:extLst>
          </p:cNvPr>
          <p:cNvSpPr/>
          <p:nvPr/>
        </p:nvSpPr>
        <p:spPr>
          <a:xfrm>
            <a:off x="7635338" y="4831673"/>
            <a:ext cx="3429978" cy="338554"/>
          </a:xfrm>
          <a:prstGeom prst="rect">
            <a:avLst/>
          </a:prstGeom>
        </p:spPr>
        <p:txBody>
          <a:bodyPr wrap="none">
            <a:spAutoFit/>
          </a:bodyPr>
          <a:lstStyle/>
          <a:p>
            <a:r>
              <a:rPr lang="en-US" sz="1600" dirty="0">
                <a:latin typeface="HSE Sans" panose="02000000000000000000"/>
              </a:rPr>
              <a:t>Finally, we get the convergence rate of:</a:t>
            </a:r>
            <a:endParaRPr lang="ru-RU" sz="1600" dirty="0"/>
          </a:p>
        </p:txBody>
      </p:sp>
      <p:pic>
        <p:nvPicPr>
          <p:cNvPr id="16" name="Рисунок 15">
            <a:extLst>
              <a:ext uri="{FF2B5EF4-FFF2-40B4-BE49-F238E27FC236}">
                <a16:creationId xmlns:a16="http://schemas.microsoft.com/office/drawing/2014/main" id="{7A990B3D-3E18-47EE-B90A-8F076C15A181}"/>
              </a:ext>
            </a:extLst>
          </p:cNvPr>
          <p:cNvPicPr>
            <a:picLocks noChangeAspect="1"/>
          </p:cNvPicPr>
          <p:nvPr/>
        </p:nvPicPr>
        <p:blipFill>
          <a:blip r:embed="rId7"/>
          <a:stretch>
            <a:fillRect/>
          </a:stretch>
        </p:blipFill>
        <p:spPr>
          <a:xfrm>
            <a:off x="7901432" y="5305387"/>
            <a:ext cx="3096057" cy="657317"/>
          </a:xfrm>
          <a:prstGeom prst="rect">
            <a:avLst/>
          </a:prstGeom>
        </p:spPr>
      </p:pic>
      <p:pic>
        <p:nvPicPr>
          <p:cNvPr id="17" name="Рисунок 16">
            <a:extLst>
              <a:ext uri="{FF2B5EF4-FFF2-40B4-BE49-F238E27FC236}">
                <a16:creationId xmlns:a16="http://schemas.microsoft.com/office/drawing/2014/main" id="{4CD7D670-E666-49F2-B7F2-77CA634CD8E6}"/>
              </a:ext>
            </a:extLst>
          </p:cNvPr>
          <p:cNvPicPr>
            <a:picLocks noChangeAspect="1"/>
          </p:cNvPicPr>
          <p:nvPr/>
        </p:nvPicPr>
        <p:blipFill>
          <a:blip r:embed="rId8"/>
          <a:stretch>
            <a:fillRect/>
          </a:stretch>
        </p:blipFill>
        <p:spPr>
          <a:xfrm>
            <a:off x="1048692" y="5317219"/>
            <a:ext cx="4480572" cy="590621"/>
          </a:xfrm>
          <a:prstGeom prst="rect">
            <a:avLst/>
          </a:prstGeom>
        </p:spPr>
      </p:pic>
    </p:spTree>
    <p:extLst>
      <p:ext uri="{BB962C8B-B14F-4D97-AF65-F5344CB8AC3E}">
        <p14:creationId xmlns:p14="http://schemas.microsoft.com/office/powerpoint/2010/main" val="215482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normAutofit/>
          </a:bodyPr>
          <a:lstStyle/>
          <a:p>
            <a:r>
              <a:rPr lang="en-US" sz="2800" dirty="0"/>
              <a:t>Tamed EM</a:t>
            </a:r>
            <a:endParaRPr lang="ru-RU" sz="2800"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000241"/>
            <a:ext cx="5908209" cy="1544704"/>
          </a:xfrm>
        </p:spPr>
        <p:txBody>
          <a:bodyPr>
            <a:normAutofit/>
          </a:bodyPr>
          <a:lstStyle/>
          <a:p>
            <a:r>
              <a:rPr lang="en-US" sz="1600" dirty="0"/>
              <a:t>Conditions on coefficients:</a:t>
            </a:r>
          </a:p>
          <a:p>
            <a:pPr marL="285750" indent="-285750">
              <a:buFont typeface="Arial" panose="020B0604020202020204" pitchFamily="34" charset="0"/>
              <a:buChar char="•"/>
            </a:pPr>
            <a:r>
              <a:rPr lang="en-US" sz="1600" dirty="0"/>
              <a:t>Volatility is globally Lipschitz continuous (Problem #1) </a:t>
            </a:r>
          </a:p>
          <a:p>
            <a:pPr marL="285750" indent="-285750">
              <a:buFont typeface="Arial" panose="020B0604020202020204" pitchFamily="34" charset="0"/>
              <a:buChar char="•"/>
            </a:pPr>
            <a:r>
              <a:rPr lang="en-US" sz="1600" dirty="0"/>
              <a:t>Drift satisfies one-sided Lipschitz condition and it’s derivative</a:t>
            </a:r>
            <a:endParaRPr lang="ru-RU" sz="1600" dirty="0"/>
          </a:p>
          <a:p>
            <a:r>
              <a:rPr lang="ru-RU" sz="1600" dirty="0"/>
              <a:t>      </a:t>
            </a:r>
            <a:r>
              <a:rPr lang="en-US" sz="1600" dirty="0"/>
              <a:t>should have at least polynomial growth (Problem #2)</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dirty="0"/>
              <a:t>Stochastic Processes</a:t>
            </a:r>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Short-term Interest Rate Modeling</a:t>
            </a:r>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dirty="0"/>
              <a:t>Short-term Interest Rate Modeling</a:t>
            </a:r>
            <a:endParaRPr lang="ru-RU" dirty="0"/>
          </a:p>
          <a:p>
            <a:endParaRPr lang="ru-RU" dirty="0"/>
          </a:p>
        </p:txBody>
      </p:sp>
      <p:sp>
        <p:nvSpPr>
          <p:cNvPr id="12" name="Прямоугольник 11">
            <a:extLst>
              <a:ext uri="{FF2B5EF4-FFF2-40B4-BE49-F238E27FC236}">
                <a16:creationId xmlns:a16="http://schemas.microsoft.com/office/drawing/2014/main" id="{947BB743-A0A2-48E8-97A5-A9442328ECCC}"/>
              </a:ext>
            </a:extLst>
          </p:cNvPr>
          <p:cNvSpPr/>
          <p:nvPr/>
        </p:nvSpPr>
        <p:spPr>
          <a:xfrm>
            <a:off x="584718" y="3932881"/>
            <a:ext cx="6096000" cy="830997"/>
          </a:xfrm>
          <a:prstGeom prst="rect">
            <a:avLst/>
          </a:prstGeom>
        </p:spPr>
        <p:txBody>
          <a:bodyPr>
            <a:spAutoFit/>
          </a:bodyPr>
          <a:lstStyle/>
          <a:p>
            <a:r>
              <a:rPr lang="en-US" sz="1600" dirty="0">
                <a:latin typeface="HSE Sans" panose="02000000000000000000"/>
              </a:rPr>
              <a:t>Since assumptions on coefficients are not satisfied, formally we can not use this scheme for CIR process. But it doesn’t mean we can’t try..</a:t>
            </a:r>
          </a:p>
          <a:p>
            <a:r>
              <a:rPr lang="en-US" sz="1600" dirty="0">
                <a:latin typeface="HSE Sans" panose="02000000000000000000"/>
              </a:rPr>
              <a:t>Tame the drift function and define the scheme:</a:t>
            </a:r>
          </a:p>
        </p:txBody>
      </p:sp>
      <p:sp>
        <p:nvSpPr>
          <p:cNvPr id="15" name="Прямоугольник 14">
            <a:extLst>
              <a:ext uri="{FF2B5EF4-FFF2-40B4-BE49-F238E27FC236}">
                <a16:creationId xmlns:a16="http://schemas.microsoft.com/office/drawing/2014/main" id="{97FB7A9E-3988-4A95-AB37-6C64EF0ED404}"/>
              </a:ext>
            </a:extLst>
          </p:cNvPr>
          <p:cNvSpPr/>
          <p:nvPr/>
        </p:nvSpPr>
        <p:spPr>
          <a:xfrm>
            <a:off x="7453502" y="4831673"/>
            <a:ext cx="3429978" cy="338554"/>
          </a:xfrm>
          <a:prstGeom prst="rect">
            <a:avLst/>
          </a:prstGeom>
        </p:spPr>
        <p:txBody>
          <a:bodyPr wrap="none">
            <a:spAutoFit/>
          </a:bodyPr>
          <a:lstStyle/>
          <a:p>
            <a:r>
              <a:rPr lang="en-US" sz="1600" dirty="0">
                <a:latin typeface="HSE Sans" panose="02000000000000000000"/>
              </a:rPr>
              <a:t>Finally, we get the convergence rate of:</a:t>
            </a:r>
            <a:endParaRPr lang="ru-RU" sz="1600" dirty="0"/>
          </a:p>
        </p:txBody>
      </p:sp>
      <p:pic>
        <p:nvPicPr>
          <p:cNvPr id="2" name="Рисунок 1">
            <a:extLst>
              <a:ext uri="{FF2B5EF4-FFF2-40B4-BE49-F238E27FC236}">
                <a16:creationId xmlns:a16="http://schemas.microsoft.com/office/drawing/2014/main" id="{438BAC9E-4A66-468E-9477-D84FBAA122E5}"/>
              </a:ext>
            </a:extLst>
          </p:cNvPr>
          <p:cNvPicPr>
            <a:picLocks noChangeAspect="1"/>
          </p:cNvPicPr>
          <p:nvPr/>
        </p:nvPicPr>
        <p:blipFill>
          <a:blip r:embed="rId2"/>
          <a:stretch>
            <a:fillRect/>
          </a:stretch>
        </p:blipFill>
        <p:spPr>
          <a:xfrm>
            <a:off x="1736623" y="4739213"/>
            <a:ext cx="2846591" cy="759091"/>
          </a:xfrm>
          <a:prstGeom prst="rect">
            <a:avLst/>
          </a:prstGeom>
        </p:spPr>
      </p:pic>
      <p:pic>
        <p:nvPicPr>
          <p:cNvPr id="8" name="Рисунок 7">
            <a:extLst>
              <a:ext uri="{FF2B5EF4-FFF2-40B4-BE49-F238E27FC236}">
                <a16:creationId xmlns:a16="http://schemas.microsoft.com/office/drawing/2014/main" id="{167D1D6A-D23E-47EA-B042-663139572D8A}"/>
              </a:ext>
            </a:extLst>
          </p:cNvPr>
          <p:cNvPicPr>
            <a:picLocks noChangeAspect="1"/>
          </p:cNvPicPr>
          <p:nvPr/>
        </p:nvPicPr>
        <p:blipFill>
          <a:blip r:embed="rId3"/>
          <a:stretch>
            <a:fillRect/>
          </a:stretch>
        </p:blipFill>
        <p:spPr>
          <a:xfrm>
            <a:off x="1082142" y="5627449"/>
            <a:ext cx="4749141" cy="805171"/>
          </a:xfrm>
          <a:prstGeom prst="rect">
            <a:avLst/>
          </a:prstGeom>
        </p:spPr>
      </p:pic>
      <p:pic>
        <p:nvPicPr>
          <p:cNvPr id="14" name="Рисунок 13">
            <a:extLst>
              <a:ext uri="{FF2B5EF4-FFF2-40B4-BE49-F238E27FC236}">
                <a16:creationId xmlns:a16="http://schemas.microsoft.com/office/drawing/2014/main" id="{DA230A61-C2E6-402A-899C-C1273B95032E}"/>
              </a:ext>
            </a:extLst>
          </p:cNvPr>
          <p:cNvPicPr>
            <a:picLocks noChangeAspect="1"/>
          </p:cNvPicPr>
          <p:nvPr/>
        </p:nvPicPr>
        <p:blipFill>
          <a:blip r:embed="rId4"/>
          <a:stretch>
            <a:fillRect/>
          </a:stretch>
        </p:blipFill>
        <p:spPr>
          <a:xfrm>
            <a:off x="7810989" y="5295704"/>
            <a:ext cx="2715004" cy="609685"/>
          </a:xfrm>
          <a:prstGeom prst="rect">
            <a:avLst/>
          </a:prstGeom>
        </p:spPr>
      </p:pic>
      <p:pic>
        <p:nvPicPr>
          <p:cNvPr id="18" name="Рисунок 17">
            <a:extLst>
              <a:ext uri="{FF2B5EF4-FFF2-40B4-BE49-F238E27FC236}">
                <a16:creationId xmlns:a16="http://schemas.microsoft.com/office/drawing/2014/main" id="{E199BDD0-6193-4491-BAAE-6984A838B334}"/>
              </a:ext>
            </a:extLst>
          </p:cNvPr>
          <p:cNvPicPr>
            <a:picLocks noChangeAspect="1"/>
          </p:cNvPicPr>
          <p:nvPr/>
        </p:nvPicPr>
        <p:blipFill>
          <a:blip r:embed="rId5"/>
          <a:stretch>
            <a:fillRect/>
          </a:stretch>
        </p:blipFill>
        <p:spPr>
          <a:xfrm>
            <a:off x="6604108" y="1447791"/>
            <a:ext cx="5271853" cy="3231503"/>
          </a:xfrm>
          <a:prstGeom prst="rect">
            <a:avLst/>
          </a:prstGeom>
        </p:spPr>
      </p:pic>
    </p:spTree>
    <p:extLst>
      <p:ext uri="{BB962C8B-B14F-4D97-AF65-F5344CB8AC3E}">
        <p14:creationId xmlns:p14="http://schemas.microsoft.com/office/powerpoint/2010/main" val="353524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7" y="1447790"/>
            <a:ext cx="9817735" cy="777025"/>
          </a:xfrm>
        </p:spPr>
        <p:txBody>
          <a:bodyPr>
            <a:normAutofit/>
          </a:bodyPr>
          <a:lstStyle/>
          <a:p>
            <a:r>
              <a:rPr lang="en-US" sz="2800" dirty="0"/>
              <a:t>CIR simulations with Tamed EM for different L</a:t>
            </a:r>
            <a:endParaRPr lang="ru-RU" sz="28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dirty="0"/>
              <a:t>Stochastic Processes</a:t>
            </a:r>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Short-term Interest Rate Modeling</a:t>
            </a:r>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dirty="0"/>
              <a:t>Short-term Interest Rate Modeling</a:t>
            </a:r>
            <a:endParaRPr lang="ru-RU" dirty="0"/>
          </a:p>
          <a:p>
            <a:endParaRPr lang="ru-RU" dirty="0"/>
          </a:p>
        </p:txBody>
      </p:sp>
      <p:pic>
        <p:nvPicPr>
          <p:cNvPr id="13" name="Рисунок 12">
            <a:extLst>
              <a:ext uri="{FF2B5EF4-FFF2-40B4-BE49-F238E27FC236}">
                <a16:creationId xmlns:a16="http://schemas.microsoft.com/office/drawing/2014/main" id="{AC04659C-53BF-48B6-8DA4-C04290A79E17}"/>
              </a:ext>
            </a:extLst>
          </p:cNvPr>
          <p:cNvPicPr>
            <a:picLocks noChangeAspect="1"/>
          </p:cNvPicPr>
          <p:nvPr/>
        </p:nvPicPr>
        <p:blipFill>
          <a:blip r:embed="rId2"/>
          <a:stretch>
            <a:fillRect/>
          </a:stretch>
        </p:blipFill>
        <p:spPr>
          <a:xfrm>
            <a:off x="1912776" y="1990095"/>
            <a:ext cx="8098970" cy="4359464"/>
          </a:xfrm>
          <a:prstGeom prst="rect">
            <a:avLst/>
          </a:prstGeom>
        </p:spPr>
      </p:pic>
    </p:spTree>
    <p:extLst>
      <p:ext uri="{BB962C8B-B14F-4D97-AF65-F5344CB8AC3E}">
        <p14:creationId xmlns:p14="http://schemas.microsoft.com/office/powerpoint/2010/main" val="362956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normAutofit/>
          </a:bodyPr>
          <a:lstStyle/>
          <a:p>
            <a:r>
              <a:rPr lang="en-US" sz="2800" dirty="0"/>
              <a:t>Implicit scheme by Alfonsi</a:t>
            </a:r>
            <a:endParaRPr lang="ru-RU" sz="2800"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000241"/>
            <a:ext cx="5908209" cy="353719"/>
          </a:xfrm>
        </p:spPr>
        <p:txBody>
          <a:bodyPr>
            <a:normAutofit/>
          </a:bodyPr>
          <a:lstStyle/>
          <a:p>
            <a:r>
              <a:rPr lang="en-US" sz="1600" dirty="0"/>
              <a:t>Idea: let’s expand Euler scheme and solve a quadratic equation </a:t>
            </a: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dirty="0"/>
              <a:t>Stochastic Processes</a:t>
            </a:r>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Short-term Interest Rate Modeling</a:t>
            </a:r>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dirty="0"/>
              <a:t>Short-term Interest Rate Modeling</a:t>
            </a:r>
            <a:endParaRPr lang="ru-RU" dirty="0"/>
          </a:p>
          <a:p>
            <a:endParaRPr lang="ru-RU" dirty="0"/>
          </a:p>
        </p:txBody>
      </p:sp>
      <p:sp>
        <p:nvSpPr>
          <p:cNvPr id="12" name="Прямоугольник 11">
            <a:extLst>
              <a:ext uri="{FF2B5EF4-FFF2-40B4-BE49-F238E27FC236}">
                <a16:creationId xmlns:a16="http://schemas.microsoft.com/office/drawing/2014/main" id="{947BB743-A0A2-48E8-97A5-A9442328ECCC}"/>
              </a:ext>
            </a:extLst>
          </p:cNvPr>
          <p:cNvSpPr/>
          <p:nvPr/>
        </p:nvSpPr>
        <p:spPr>
          <a:xfrm>
            <a:off x="584718" y="3890828"/>
            <a:ext cx="6096000" cy="584775"/>
          </a:xfrm>
          <a:prstGeom prst="rect">
            <a:avLst/>
          </a:prstGeom>
        </p:spPr>
        <p:txBody>
          <a:bodyPr>
            <a:spAutoFit/>
          </a:bodyPr>
          <a:lstStyle/>
          <a:p>
            <a:r>
              <a:rPr lang="en-US" sz="1600" dirty="0">
                <a:latin typeface="HSE Sans" panose="02000000000000000000"/>
              </a:rPr>
              <a:t>Equation above is complicated enough, so let’s expand it using hypothesis on the scheme:</a:t>
            </a:r>
          </a:p>
        </p:txBody>
      </p:sp>
      <p:sp>
        <p:nvSpPr>
          <p:cNvPr id="15" name="Прямоугольник 14">
            <a:extLst>
              <a:ext uri="{FF2B5EF4-FFF2-40B4-BE49-F238E27FC236}">
                <a16:creationId xmlns:a16="http://schemas.microsoft.com/office/drawing/2014/main" id="{97FB7A9E-3988-4A95-AB37-6C64EF0ED404}"/>
              </a:ext>
            </a:extLst>
          </p:cNvPr>
          <p:cNvSpPr/>
          <p:nvPr/>
        </p:nvSpPr>
        <p:spPr>
          <a:xfrm>
            <a:off x="7453502" y="4831673"/>
            <a:ext cx="3429978" cy="338554"/>
          </a:xfrm>
          <a:prstGeom prst="rect">
            <a:avLst/>
          </a:prstGeom>
        </p:spPr>
        <p:txBody>
          <a:bodyPr wrap="none">
            <a:spAutoFit/>
          </a:bodyPr>
          <a:lstStyle/>
          <a:p>
            <a:r>
              <a:rPr lang="en-US" sz="1600" dirty="0">
                <a:latin typeface="HSE Sans" panose="02000000000000000000"/>
              </a:rPr>
              <a:t>Finally, we get the convergence rate of:</a:t>
            </a:r>
            <a:endParaRPr lang="ru-RU" sz="1600" dirty="0"/>
          </a:p>
        </p:txBody>
      </p:sp>
      <p:pic>
        <p:nvPicPr>
          <p:cNvPr id="9" name="Рисунок 8">
            <a:extLst>
              <a:ext uri="{FF2B5EF4-FFF2-40B4-BE49-F238E27FC236}">
                <a16:creationId xmlns:a16="http://schemas.microsoft.com/office/drawing/2014/main" id="{C2E04F29-7D4A-4771-BC05-D92288093B77}"/>
              </a:ext>
            </a:extLst>
          </p:cNvPr>
          <p:cNvPicPr>
            <a:picLocks noChangeAspect="1"/>
          </p:cNvPicPr>
          <p:nvPr/>
        </p:nvPicPr>
        <p:blipFill>
          <a:blip r:embed="rId2"/>
          <a:stretch>
            <a:fillRect/>
          </a:stretch>
        </p:blipFill>
        <p:spPr>
          <a:xfrm>
            <a:off x="7802643" y="5151594"/>
            <a:ext cx="2731696" cy="1335496"/>
          </a:xfrm>
          <a:prstGeom prst="rect">
            <a:avLst/>
          </a:prstGeom>
        </p:spPr>
      </p:pic>
      <p:pic>
        <p:nvPicPr>
          <p:cNvPr id="11" name="Рисунок 10">
            <a:extLst>
              <a:ext uri="{FF2B5EF4-FFF2-40B4-BE49-F238E27FC236}">
                <a16:creationId xmlns:a16="http://schemas.microsoft.com/office/drawing/2014/main" id="{C4ABF136-4564-48FC-9989-EE28E0FE1B51}"/>
              </a:ext>
            </a:extLst>
          </p:cNvPr>
          <p:cNvPicPr>
            <a:picLocks noChangeAspect="1"/>
          </p:cNvPicPr>
          <p:nvPr/>
        </p:nvPicPr>
        <p:blipFill>
          <a:blip r:embed="rId3"/>
          <a:stretch>
            <a:fillRect/>
          </a:stretch>
        </p:blipFill>
        <p:spPr>
          <a:xfrm>
            <a:off x="6680718" y="1447791"/>
            <a:ext cx="5086191" cy="3096218"/>
          </a:xfrm>
          <a:prstGeom prst="rect">
            <a:avLst/>
          </a:prstGeom>
        </p:spPr>
      </p:pic>
      <p:pic>
        <p:nvPicPr>
          <p:cNvPr id="13" name="Рисунок 12">
            <a:extLst>
              <a:ext uri="{FF2B5EF4-FFF2-40B4-BE49-F238E27FC236}">
                <a16:creationId xmlns:a16="http://schemas.microsoft.com/office/drawing/2014/main" id="{320846F2-A451-4774-AA01-D059DDAB98FA}"/>
              </a:ext>
            </a:extLst>
          </p:cNvPr>
          <p:cNvPicPr>
            <a:picLocks noChangeAspect="1"/>
          </p:cNvPicPr>
          <p:nvPr/>
        </p:nvPicPr>
        <p:blipFill>
          <a:blip r:embed="rId4"/>
          <a:stretch>
            <a:fillRect/>
          </a:stretch>
        </p:blipFill>
        <p:spPr>
          <a:xfrm>
            <a:off x="640933" y="2306484"/>
            <a:ext cx="5455067" cy="736633"/>
          </a:xfrm>
          <a:prstGeom prst="rect">
            <a:avLst/>
          </a:prstGeom>
        </p:spPr>
      </p:pic>
      <p:pic>
        <p:nvPicPr>
          <p:cNvPr id="16" name="Рисунок 15">
            <a:extLst>
              <a:ext uri="{FF2B5EF4-FFF2-40B4-BE49-F238E27FC236}">
                <a16:creationId xmlns:a16="http://schemas.microsoft.com/office/drawing/2014/main" id="{A5471C38-F199-4DAA-AC55-201FD7FCF4AA}"/>
              </a:ext>
            </a:extLst>
          </p:cNvPr>
          <p:cNvPicPr>
            <a:picLocks noChangeAspect="1"/>
          </p:cNvPicPr>
          <p:nvPr/>
        </p:nvPicPr>
        <p:blipFill>
          <a:blip r:embed="rId5"/>
          <a:stretch>
            <a:fillRect/>
          </a:stretch>
        </p:blipFill>
        <p:spPr>
          <a:xfrm>
            <a:off x="628185" y="3007641"/>
            <a:ext cx="6074304" cy="842717"/>
          </a:xfrm>
          <a:prstGeom prst="rect">
            <a:avLst/>
          </a:prstGeom>
        </p:spPr>
      </p:pic>
      <p:pic>
        <p:nvPicPr>
          <p:cNvPr id="17" name="Рисунок 16">
            <a:extLst>
              <a:ext uri="{FF2B5EF4-FFF2-40B4-BE49-F238E27FC236}">
                <a16:creationId xmlns:a16="http://schemas.microsoft.com/office/drawing/2014/main" id="{668CD9E5-7C72-4F28-BC1D-F5B6B544063D}"/>
              </a:ext>
            </a:extLst>
          </p:cNvPr>
          <p:cNvPicPr>
            <a:picLocks noChangeAspect="1"/>
          </p:cNvPicPr>
          <p:nvPr/>
        </p:nvPicPr>
        <p:blipFill>
          <a:blip r:embed="rId6"/>
          <a:stretch>
            <a:fillRect/>
          </a:stretch>
        </p:blipFill>
        <p:spPr>
          <a:xfrm>
            <a:off x="628185" y="4516073"/>
            <a:ext cx="6680941" cy="1297211"/>
          </a:xfrm>
          <a:prstGeom prst="rect">
            <a:avLst/>
          </a:prstGeom>
        </p:spPr>
      </p:pic>
      <p:sp>
        <p:nvSpPr>
          <p:cNvPr id="19" name="Прямоугольник 18">
            <a:extLst>
              <a:ext uri="{FF2B5EF4-FFF2-40B4-BE49-F238E27FC236}">
                <a16:creationId xmlns:a16="http://schemas.microsoft.com/office/drawing/2014/main" id="{66A132C5-AC04-4462-8782-A21299798162}"/>
              </a:ext>
            </a:extLst>
          </p:cNvPr>
          <p:cNvSpPr/>
          <p:nvPr/>
        </p:nvSpPr>
        <p:spPr>
          <a:xfrm>
            <a:off x="585898" y="6012471"/>
            <a:ext cx="1645002" cy="338554"/>
          </a:xfrm>
          <a:prstGeom prst="rect">
            <a:avLst/>
          </a:prstGeom>
        </p:spPr>
        <p:txBody>
          <a:bodyPr wrap="none">
            <a:spAutoFit/>
          </a:bodyPr>
          <a:lstStyle/>
          <a:p>
            <a:r>
              <a:rPr lang="en-US" sz="1600" dirty="0">
                <a:latin typeface="HSE Sans" panose="02000000000000000000"/>
              </a:rPr>
              <a:t>The final scheme:</a:t>
            </a:r>
            <a:endParaRPr lang="ru-RU" sz="1600" dirty="0"/>
          </a:p>
        </p:txBody>
      </p:sp>
      <p:pic>
        <p:nvPicPr>
          <p:cNvPr id="20" name="Рисунок 19">
            <a:extLst>
              <a:ext uri="{FF2B5EF4-FFF2-40B4-BE49-F238E27FC236}">
                <a16:creationId xmlns:a16="http://schemas.microsoft.com/office/drawing/2014/main" id="{30E09EE0-522B-4559-AE34-DECB6B4FFD73}"/>
              </a:ext>
            </a:extLst>
          </p:cNvPr>
          <p:cNvPicPr>
            <a:picLocks noChangeAspect="1"/>
          </p:cNvPicPr>
          <p:nvPr/>
        </p:nvPicPr>
        <p:blipFill>
          <a:blip r:embed="rId7"/>
          <a:stretch>
            <a:fillRect/>
          </a:stretch>
        </p:blipFill>
        <p:spPr>
          <a:xfrm>
            <a:off x="2357900" y="5883532"/>
            <a:ext cx="4272625" cy="619002"/>
          </a:xfrm>
          <a:prstGeom prst="rect">
            <a:avLst/>
          </a:prstGeom>
        </p:spPr>
      </p:pic>
    </p:spTree>
    <p:extLst>
      <p:ext uri="{BB962C8B-B14F-4D97-AF65-F5344CB8AC3E}">
        <p14:creationId xmlns:p14="http://schemas.microsoft.com/office/powerpoint/2010/main" val="111760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normAutofit/>
          </a:bodyPr>
          <a:lstStyle/>
          <a:p>
            <a:r>
              <a:rPr lang="en-US" sz="3600" dirty="0"/>
              <a:t>Conclusion</a:t>
            </a:r>
            <a:endParaRPr lang="ru-RU" sz="36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dirty="0"/>
              <a:t>Stochastic Processes</a:t>
            </a:r>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Short-term Interest Rate Modeling</a:t>
            </a:r>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dirty="0"/>
              <a:t>Short-term Interest Rate Modeling</a:t>
            </a:r>
            <a:endParaRPr lang="ru-RU" dirty="0"/>
          </a:p>
          <a:p>
            <a:endParaRPr lang="ru-RU" dirty="0"/>
          </a:p>
        </p:txBody>
      </p:sp>
      <p:sp>
        <p:nvSpPr>
          <p:cNvPr id="12" name="Прямоугольник 11">
            <a:extLst>
              <a:ext uri="{FF2B5EF4-FFF2-40B4-BE49-F238E27FC236}">
                <a16:creationId xmlns:a16="http://schemas.microsoft.com/office/drawing/2014/main" id="{947BB743-A0A2-48E8-97A5-A9442328ECCC}"/>
              </a:ext>
            </a:extLst>
          </p:cNvPr>
          <p:cNvSpPr/>
          <p:nvPr/>
        </p:nvSpPr>
        <p:spPr>
          <a:xfrm>
            <a:off x="585897" y="2224815"/>
            <a:ext cx="4433971" cy="3785652"/>
          </a:xfrm>
          <a:prstGeom prst="rect">
            <a:avLst/>
          </a:prstGeom>
        </p:spPr>
        <p:txBody>
          <a:bodyPr wrap="square">
            <a:spAutoFit/>
          </a:bodyPr>
          <a:lstStyle/>
          <a:p>
            <a:pPr marL="285750" indent="-285750">
              <a:buFont typeface="Arial" panose="020B0604020202020204" pitchFamily="34" charset="0"/>
              <a:buChar char="•"/>
            </a:pPr>
            <a:r>
              <a:rPr lang="en-US" sz="2000" dirty="0">
                <a:latin typeface="HSE Sans" panose="02000000000000000000"/>
              </a:rPr>
              <a:t>EM scheme fails to simulate a lot of processes, but it gives us space to modification</a:t>
            </a:r>
          </a:p>
          <a:p>
            <a:pPr marL="285750" indent="-285750">
              <a:buFont typeface="Arial" panose="020B0604020202020204" pitchFamily="34" charset="0"/>
              <a:buChar char="•"/>
            </a:pPr>
            <a:r>
              <a:rPr lang="en-US" sz="2000" dirty="0">
                <a:latin typeface="HSE Sans" panose="02000000000000000000"/>
              </a:rPr>
              <a:t>Tamed scheme is made to simulate processes with polynomial coefficients</a:t>
            </a:r>
          </a:p>
          <a:p>
            <a:pPr marL="285750" indent="-285750">
              <a:buFont typeface="Arial" panose="020B0604020202020204" pitchFamily="34" charset="0"/>
              <a:buChar char="•"/>
            </a:pPr>
            <a:r>
              <a:rPr lang="en-US" sz="2000" dirty="0">
                <a:latin typeface="HSE Sans" panose="02000000000000000000"/>
              </a:rPr>
              <a:t>Truncated and Alfonsi’s schemes converges faster and can be used to simulate CIR</a:t>
            </a:r>
          </a:p>
          <a:p>
            <a:pPr marL="285750" indent="-285750">
              <a:buFont typeface="Arial" panose="020B0604020202020204" pitchFamily="34" charset="0"/>
              <a:buChar char="•"/>
            </a:pPr>
            <a:endParaRPr lang="en-US" sz="2000" dirty="0">
              <a:latin typeface="HSE Sans" panose="02000000000000000000"/>
            </a:endParaRPr>
          </a:p>
          <a:p>
            <a:endParaRPr lang="en-US" sz="2000" dirty="0">
              <a:latin typeface="HSE Sans" panose="02000000000000000000"/>
            </a:endParaRPr>
          </a:p>
          <a:p>
            <a:pPr marL="285750" indent="-285750">
              <a:buFont typeface="Arial" panose="020B0604020202020204" pitchFamily="34" charset="0"/>
              <a:buChar char="•"/>
            </a:pPr>
            <a:endParaRPr lang="en-US" sz="2000" dirty="0">
              <a:latin typeface="HSE Sans" panose="02000000000000000000"/>
            </a:endParaRPr>
          </a:p>
        </p:txBody>
      </p:sp>
      <p:pic>
        <p:nvPicPr>
          <p:cNvPr id="16" name="Рисунок 15">
            <a:extLst>
              <a:ext uri="{FF2B5EF4-FFF2-40B4-BE49-F238E27FC236}">
                <a16:creationId xmlns:a16="http://schemas.microsoft.com/office/drawing/2014/main" id="{1BD4ED8B-CC63-4AEA-85B1-4EEB4A6FCC02}"/>
              </a:ext>
            </a:extLst>
          </p:cNvPr>
          <p:cNvPicPr>
            <a:picLocks noChangeAspect="1"/>
          </p:cNvPicPr>
          <p:nvPr/>
        </p:nvPicPr>
        <p:blipFill>
          <a:blip r:embed="rId2"/>
          <a:stretch>
            <a:fillRect/>
          </a:stretch>
        </p:blipFill>
        <p:spPr>
          <a:xfrm>
            <a:off x="5603104" y="1448713"/>
            <a:ext cx="5901541" cy="4987346"/>
          </a:xfrm>
          <a:prstGeom prst="rect">
            <a:avLst/>
          </a:prstGeom>
        </p:spPr>
      </p:pic>
    </p:spTree>
    <p:extLst>
      <p:ext uri="{BB962C8B-B14F-4D97-AF65-F5344CB8AC3E}">
        <p14:creationId xmlns:p14="http://schemas.microsoft.com/office/powerpoint/2010/main" val="1397044163"/>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3DAF31-D8A6-49A0-9A5D-8B2EA5B1C511}">
  <ds:schemaRefs>
    <ds:schemaRef ds:uri="http://schemas.microsoft.com/office/2006/documentManagement/types"/>
    <ds:schemaRef ds:uri="http://www.w3.org/XML/1998/namespace"/>
    <ds:schemaRef ds:uri="http://schemas.microsoft.com/office/infopath/2007/PartnerControls"/>
    <ds:schemaRef ds:uri="http://purl.org/dc/terms/"/>
    <ds:schemaRef ds:uri="http://schemas.microsoft.com/office/2006/metadata/properties"/>
    <ds:schemaRef ds:uri="http://schemas.openxmlformats.org/package/2006/metadata/core-properties"/>
    <ds:schemaRef ds:uri="e96afe77-3acb-4328-97fc-408e1bde3ecd"/>
    <ds:schemaRef ds:uri="http://purl.org/dc/elements/1.1/"/>
    <ds:schemaRef ds:uri="9875bd71-cde8-496c-a136-433f55d5e6d0"/>
    <ds:schemaRef ds:uri="http://purl.org/dc/dcmitype/"/>
  </ds:schemaRefs>
</ds:datastoreItem>
</file>

<file path=customXml/itemProps2.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1031</TotalTime>
  <Words>542</Words>
  <Application>Microsoft Office PowerPoint</Application>
  <PresentationFormat>Широкоэкранный</PresentationFormat>
  <Paragraphs>81</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Cambria Math</vt:lpstr>
      <vt:lpstr>HSE Sans</vt:lpstr>
      <vt:lpstr>Office Theme</vt:lpstr>
      <vt:lpstr>Short-Term Interest Rate Modeling</vt:lpstr>
      <vt:lpstr>Introduction</vt:lpstr>
      <vt:lpstr>Euler-Maruyama (EM) scheme </vt:lpstr>
      <vt:lpstr>Strong convergence</vt:lpstr>
      <vt:lpstr>Truncated EM</vt:lpstr>
      <vt:lpstr>Tamed EM</vt:lpstr>
      <vt:lpstr>CIR simulations with Tamed EM for different L</vt:lpstr>
      <vt:lpstr>Implicit scheme by Alfonsi</vt:lpstr>
      <vt:lpstr>Conclusion</vt:lpstr>
      <vt:lpstr>Future plans</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Vasiliy Yanin</cp:lastModifiedBy>
  <cp:revision>50</cp:revision>
  <cp:lastPrinted>2021-11-11T13:08:42Z</cp:lastPrinted>
  <dcterms:created xsi:type="dcterms:W3CDTF">2021-11-11T08:52:47Z</dcterms:created>
  <dcterms:modified xsi:type="dcterms:W3CDTF">2023-06-28T14:15:21Z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