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0" r:id="rId1"/>
  </p:sldMasterIdLst>
  <p:notesMasterIdLst>
    <p:notesMasterId r:id="rId14"/>
  </p:notesMasterIdLst>
  <p:sldIdLst>
    <p:sldId id="256" r:id="rId2"/>
    <p:sldId id="277" r:id="rId3"/>
    <p:sldId id="279" r:id="rId4"/>
    <p:sldId id="282" r:id="rId5"/>
    <p:sldId id="283" r:id="rId6"/>
    <p:sldId id="284" r:id="rId7"/>
    <p:sldId id="280" r:id="rId8"/>
    <p:sldId id="285" r:id="rId9"/>
    <p:sldId id="286" r:id="rId10"/>
    <p:sldId id="287" r:id="rId11"/>
    <p:sldId id="289" r:id="rId12"/>
    <p:sldId id="281" r:id="rId13"/>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mn-cs"/>
      </a:defRPr>
    </a:lvl2pPr>
    <a:lvl3pPr marL="914400" algn="l" rtl="0" fontAlgn="base">
      <a:spcBef>
        <a:spcPct val="0"/>
      </a:spcBef>
      <a:spcAft>
        <a:spcPct val="0"/>
      </a:spcAft>
      <a:defRPr kern="1200">
        <a:solidFill>
          <a:schemeClr val="tx1"/>
        </a:solidFill>
        <a:latin typeface="Verdana" pitchFamily="34" charset="0"/>
        <a:ea typeface="+mn-ea"/>
        <a:cs typeface="+mn-cs"/>
      </a:defRPr>
    </a:lvl3pPr>
    <a:lvl4pPr marL="1371600" algn="l" rtl="0" fontAlgn="base">
      <a:spcBef>
        <a:spcPct val="0"/>
      </a:spcBef>
      <a:spcAft>
        <a:spcPct val="0"/>
      </a:spcAft>
      <a:defRPr kern="1200">
        <a:solidFill>
          <a:schemeClr val="tx1"/>
        </a:solidFill>
        <a:latin typeface="Verdana" pitchFamily="34" charset="0"/>
        <a:ea typeface="+mn-ea"/>
        <a:cs typeface="+mn-cs"/>
      </a:defRPr>
    </a:lvl4pPr>
    <a:lvl5pPr marL="1828800" algn="l"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uc Hoang" initials="D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6FDFF"/>
    <a:srgbClr val="B7CBCD"/>
    <a:srgbClr val="FF0000"/>
    <a:srgbClr val="30A383"/>
    <a:srgbClr val="1481B8"/>
    <a:srgbClr val="D6E1E2"/>
    <a:srgbClr val="30A484"/>
    <a:srgbClr val="1F52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3146" autoAdjust="0"/>
  </p:normalViewPr>
  <p:slideViewPr>
    <p:cSldViewPr>
      <p:cViewPr varScale="1">
        <p:scale>
          <a:sx n="151" d="100"/>
          <a:sy n="151" d="100"/>
        </p:scale>
        <p:origin x="2094"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FDE437-CB40-417D-AC35-4A7E5D913317}" type="datetimeFigureOut">
              <a:rPr lang="en-GB" smtClean="0"/>
              <a:t>09/03/2023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1A99E3-C20F-455C-83E5-A8FDD3319EFE}" type="slidenum">
              <a:rPr lang="en-GB" smtClean="0"/>
              <a:t>‹#›</a:t>
            </a:fld>
            <a:endParaRPr lang="en-GB"/>
          </a:p>
        </p:txBody>
      </p:sp>
    </p:spTree>
    <p:extLst>
      <p:ext uri="{BB962C8B-B14F-4D97-AF65-F5344CB8AC3E}">
        <p14:creationId xmlns:p14="http://schemas.microsoft.com/office/powerpoint/2010/main" val="534085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F95ED8-7807-40AF-95AA-C805AF1ED7E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014618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1A99E3-C20F-455C-83E5-A8FDD3319EFE}" type="slidenum">
              <a:rPr lang="en-GB" smtClean="0"/>
              <a:t>3</a:t>
            </a:fld>
            <a:endParaRPr lang="en-GB"/>
          </a:p>
        </p:txBody>
      </p:sp>
    </p:spTree>
    <p:extLst>
      <p:ext uri="{BB962C8B-B14F-4D97-AF65-F5344CB8AC3E}">
        <p14:creationId xmlns:p14="http://schemas.microsoft.com/office/powerpoint/2010/main" val="980312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1A99E3-C20F-455C-83E5-A8FDD3319EFE}" type="slidenum">
              <a:rPr lang="en-GB" smtClean="0"/>
              <a:t>4</a:t>
            </a:fld>
            <a:endParaRPr lang="en-GB"/>
          </a:p>
        </p:txBody>
      </p:sp>
    </p:spTree>
    <p:extLst>
      <p:ext uri="{BB962C8B-B14F-4D97-AF65-F5344CB8AC3E}">
        <p14:creationId xmlns:p14="http://schemas.microsoft.com/office/powerpoint/2010/main" val="2953375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1A99E3-C20F-455C-83E5-A8FDD3319EFE}" type="slidenum">
              <a:rPr lang="en-GB" smtClean="0"/>
              <a:t>5</a:t>
            </a:fld>
            <a:endParaRPr lang="en-GB"/>
          </a:p>
        </p:txBody>
      </p:sp>
    </p:spTree>
    <p:extLst>
      <p:ext uri="{BB962C8B-B14F-4D97-AF65-F5344CB8AC3E}">
        <p14:creationId xmlns:p14="http://schemas.microsoft.com/office/powerpoint/2010/main" val="315695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1A99E3-C20F-455C-83E5-A8FDD3319EFE}" type="slidenum">
              <a:rPr lang="en-GB" smtClean="0"/>
              <a:t>6</a:t>
            </a:fld>
            <a:endParaRPr lang="en-GB"/>
          </a:p>
        </p:txBody>
      </p:sp>
    </p:spTree>
    <p:extLst>
      <p:ext uri="{BB962C8B-B14F-4D97-AF65-F5344CB8AC3E}">
        <p14:creationId xmlns:p14="http://schemas.microsoft.com/office/powerpoint/2010/main" val="770469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sz="1200"/>
            </a:lvl1pPr>
          </a:lstStyle>
          <a:p>
            <a:fld id="{7855289C-09C2-4FA6-9DE7-15D89A7144DF}" type="datetime1">
              <a:rPr lang="vi-VN" smtClean="0"/>
              <a:t>09/03/2023</a:t>
            </a:fld>
            <a:endParaRPr lang="en-US"/>
          </a:p>
        </p:txBody>
      </p:sp>
      <p:sp>
        <p:nvSpPr>
          <p:cNvPr id="5" name="Footer Placeholder 4"/>
          <p:cNvSpPr>
            <a:spLocks noGrp="1"/>
          </p:cNvSpPr>
          <p:nvPr>
            <p:ph type="ftr" sz="quarter" idx="11"/>
          </p:nvPr>
        </p:nvSpPr>
        <p:spPr/>
        <p:txBody>
          <a:bodyPr/>
          <a:lstStyle>
            <a:lvl1pPr>
              <a:defRPr sz="1200"/>
            </a:lvl1pPr>
          </a:lstStyle>
          <a:p>
            <a:r>
              <a:rPr lang="en-US" err="1"/>
              <a:t>ĐATN</a:t>
            </a:r>
            <a:r>
              <a:rPr lang="en-US"/>
              <a:t> </a:t>
            </a:r>
            <a:r>
              <a:rPr lang="en-US" err="1"/>
              <a:t>CHUYÊN</a:t>
            </a:r>
            <a:r>
              <a:rPr lang="en-US"/>
              <a:t> </a:t>
            </a:r>
            <a:r>
              <a:rPr lang="en-US" err="1"/>
              <a:t>NGÀNH</a:t>
            </a:r>
            <a:r>
              <a:rPr lang="en-US"/>
              <a:t> </a:t>
            </a:r>
            <a:r>
              <a:rPr lang="en-US" err="1"/>
              <a:t>CNPM</a:t>
            </a:r>
            <a:endParaRPr lang="en-US"/>
          </a:p>
        </p:txBody>
      </p:sp>
      <p:sp>
        <p:nvSpPr>
          <p:cNvPr id="6" name="Slide Number Placeholder 5"/>
          <p:cNvSpPr>
            <a:spLocks noGrp="1"/>
          </p:cNvSpPr>
          <p:nvPr>
            <p:ph type="sldNum" sz="quarter" idx="12"/>
          </p:nvPr>
        </p:nvSpPr>
        <p:spPr>
          <a:xfrm>
            <a:off x="4572000" y="6515079"/>
            <a:ext cx="511057" cy="266739"/>
          </a:xfrm>
          <a:prstGeom prst="rect">
            <a:avLst/>
          </a:prstGeom>
        </p:spPr>
        <p:txBody>
          <a:bodyPr/>
          <a:lstStyle>
            <a:lvl1pPr>
              <a:defRPr sz="1200"/>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197501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8191746" cy="1400530"/>
          </a:xfrm>
        </p:spPr>
        <p:txBody>
          <a:bodyPr/>
          <a:lstStyle>
            <a:lvl1pPr>
              <a:defRPr sz="3200" cap="all" baseline="0"/>
            </a:lvl1pPr>
          </a:lstStyle>
          <a:p>
            <a:r>
              <a:rPr lang="en-US" dirty="0"/>
              <a:t>Click to edit Master title style</a:t>
            </a:r>
          </a:p>
        </p:txBody>
      </p:sp>
      <p:sp>
        <p:nvSpPr>
          <p:cNvPr id="3" name="Content Placeholder 2"/>
          <p:cNvSpPr>
            <a:spLocks noGrp="1"/>
          </p:cNvSpPr>
          <p:nvPr>
            <p:ph idx="1"/>
          </p:nvPr>
        </p:nvSpPr>
        <p:spPr>
          <a:xfrm>
            <a:off x="484710" y="2052925"/>
            <a:ext cx="8191746" cy="4195481"/>
          </a:xfrm>
        </p:spPr>
        <p:txBody>
          <a:bodyPr/>
          <a:lstStyle>
            <a:lvl1pPr>
              <a:defRPr sz="3200"/>
            </a:lvl1pPr>
            <a:lvl2pPr marL="457200">
              <a:defRPr sz="2800"/>
            </a:lvl2pPr>
            <a:lvl3pPr marL="640080">
              <a:defRPr sz="2600"/>
            </a:lvl3pPr>
            <a:lvl4pPr marL="914400">
              <a:defRPr sz="2400"/>
            </a:lvl4pPr>
            <a:lvl5pPr marL="1188720">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2"/>
          <p:cNvSpPr>
            <a:spLocks noGrp="1"/>
          </p:cNvSpPr>
          <p:nvPr>
            <p:ph type="dt" sz="half" idx="10"/>
          </p:nvPr>
        </p:nvSpPr>
        <p:spPr>
          <a:xfrm>
            <a:off x="7956376" y="6476970"/>
            <a:ext cx="1134285" cy="266739"/>
          </a:xfrm>
        </p:spPr>
        <p:txBody>
          <a:bodyPr/>
          <a:lstStyle/>
          <a:p>
            <a:fld id="{3BD01B09-9BFA-4E25-B6F7-A45121277496}" type="datetime1">
              <a:rPr lang="vi-VN" smtClean="0"/>
              <a:t>09/03/2023</a:t>
            </a:fld>
            <a:endParaRPr lang="en-US"/>
          </a:p>
        </p:txBody>
      </p:sp>
      <p:sp>
        <p:nvSpPr>
          <p:cNvPr id="9" name="Footer Placeholder 3"/>
          <p:cNvSpPr>
            <a:spLocks noGrp="1"/>
          </p:cNvSpPr>
          <p:nvPr>
            <p:ph type="ftr" sz="quarter" idx="11"/>
          </p:nvPr>
        </p:nvSpPr>
        <p:spPr>
          <a:xfrm>
            <a:off x="11614" y="6515049"/>
            <a:ext cx="3859795" cy="228660"/>
          </a:xfrm>
        </p:spPr>
        <p:txBody>
          <a:bodyPr/>
          <a:lstStyle/>
          <a:p>
            <a:r>
              <a:rPr lang="en-US"/>
              <a:t>ĐATN CHUYÊN NGÀNH CNPM</a:t>
            </a:r>
          </a:p>
        </p:txBody>
      </p:sp>
      <p:sp>
        <p:nvSpPr>
          <p:cNvPr id="10" name="Slide Number Placeholder 5"/>
          <p:cNvSpPr>
            <a:spLocks noGrp="1"/>
          </p:cNvSpPr>
          <p:nvPr>
            <p:ph type="sldNum" sz="quarter" idx="12"/>
          </p:nvPr>
        </p:nvSpPr>
        <p:spPr>
          <a:xfrm>
            <a:off x="4572000" y="6515079"/>
            <a:ext cx="511057" cy="266739"/>
          </a:xfrm>
          <a:prstGeom prst="rect">
            <a:avLst/>
          </a:prstGeom>
        </p:spPr>
        <p:txBody>
          <a:bodyPr/>
          <a:lstStyle>
            <a:lvl1pPr>
              <a:defRPr sz="1200"/>
            </a:lvl1pPr>
          </a:lstStyle>
          <a:p>
            <a:fld id="{D57F1E4F-1CFF-5643-939E-217C01CDF565}"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4328" y="-459432"/>
            <a:ext cx="2017163" cy="2016224"/>
          </a:xfrm>
          <a:prstGeom prst="rect">
            <a:avLst/>
          </a:prstGeom>
        </p:spPr>
      </p:pic>
    </p:spTree>
    <p:extLst>
      <p:ext uri="{BB962C8B-B14F-4D97-AF65-F5344CB8AC3E}">
        <p14:creationId xmlns:p14="http://schemas.microsoft.com/office/powerpoint/2010/main" val="207646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8191746" cy="672026"/>
          </a:xfrm>
        </p:spPr>
        <p:txBody>
          <a:bodyPr/>
          <a:lstStyle>
            <a:lvl1pPr>
              <a:defRPr cap="all" baseline="0"/>
            </a:lvl1pPr>
          </a:lstStyle>
          <a:p>
            <a:r>
              <a:rPr lang="en-US" dirty="0"/>
              <a:t>Click to edit Master title style</a:t>
            </a:r>
          </a:p>
        </p:txBody>
      </p:sp>
      <p:sp>
        <p:nvSpPr>
          <p:cNvPr id="7" name="Date Placeholder 2"/>
          <p:cNvSpPr>
            <a:spLocks noGrp="1"/>
          </p:cNvSpPr>
          <p:nvPr>
            <p:ph type="dt" sz="half" idx="10"/>
          </p:nvPr>
        </p:nvSpPr>
        <p:spPr/>
        <p:txBody>
          <a:bodyPr/>
          <a:lstStyle/>
          <a:p>
            <a:fld id="{2543A4BE-6657-4382-B365-D7D11ABF647C}" type="datetime1">
              <a:rPr lang="vi-VN" smtClean="0"/>
              <a:t>09/03/2023</a:t>
            </a:fld>
            <a:endParaRPr lang="en-US"/>
          </a:p>
        </p:txBody>
      </p:sp>
      <p:sp>
        <p:nvSpPr>
          <p:cNvPr id="5" name="Footer Placeholder 3"/>
          <p:cNvSpPr>
            <a:spLocks noGrp="1"/>
          </p:cNvSpPr>
          <p:nvPr>
            <p:ph type="ftr" sz="quarter" idx="11"/>
          </p:nvPr>
        </p:nvSpPr>
        <p:spPr/>
        <p:txBody>
          <a:bodyPr/>
          <a:lstStyle/>
          <a:p>
            <a:r>
              <a:rPr lang="en-US"/>
              <a:t>ĐATN CHUYÊN NGÀNH CNPM</a:t>
            </a:r>
          </a:p>
        </p:txBody>
      </p:sp>
      <p:sp>
        <p:nvSpPr>
          <p:cNvPr id="8" name="Slide Number Placeholder 5"/>
          <p:cNvSpPr>
            <a:spLocks noGrp="1"/>
          </p:cNvSpPr>
          <p:nvPr>
            <p:ph type="sldNum" sz="quarter" idx="12"/>
          </p:nvPr>
        </p:nvSpPr>
        <p:spPr>
          <a:xfrm>
            <a:off x="4572000" y="6515079"/>
            <a:ext cx="511057" cy="266739"/>
          </a:xfrm>
          <a:prstGeom prst="rect">
            <a:avLst/>
          </a:prstGeom>
        </p:spPr>
        <p:txBody>
          <a:bodyPr/>
          <a:lstStyle>
            <a:lvl1pPr>
              <a:defRPr sz="1200"/>
            </a:lvl1pPr>
          </a:lstStyle>
          <a:p>
            <a:fld id="{D57F1E4F-1CFF-5643-939E-217C01CDF565}"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4328" y="-459432"/>
            <a:ext cx="2017163" cy="2016224"/>
          </a:xfrm>
          <a:prstGeom prst="rect">
            <a:avLst/>
          </a:prstGeom>
        </p:spPr>
      </p:pic>
    </p:spTree>
    <p:extLst>
      <p:ext uri="{BB962C8B-B14F-4D97-AF65-F5344CB8AC3E}">
        <p14:creationId xmlns:p14="http://schemas.microsoft.com/office/powerpoint/2010/main" val="873771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07D00D-E689-41A8-94DE-0AE5FDCE360B}" type="datetime1">
              <a:rPr lang="vi-VN" smtClean="0"/>
              <a:t>09/03/2023</a:t>
            </a:fld>
            <a:endParaRPr lang="en-US"/>
          </a:p>
        </p:txBody>
      </p:sp>
      <p:sp>
        <p:nvSpPr>
          <p:cNvPr id="4" name="Footer Placeholder 3"/>
          <p:cNvSpPr>
            <a:spLocks noGrp="1"/>
          </p:cNvSpPr>
          <p:nvPr>
            <p:ph type="ftr" sz="quarter" idx="11"/>
          </p:nvPr>
        </p:nvSpPr>
        <p:spPr/>
        <p:txBody>
          <a:bodyPr/>
          <a:lstStyle/>
          <a:p>
            <a:r>
              <a:rPr lang="en-US"/>
              <a:t>ĐATN CHUYÊN NGÀNH CNPM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4328" y="-459432"/>
            <a:ext cx="2017163" cy="2016224"/>
          </a:xfrm>
          <a:prstGeom prst="rect">
            <a:avLst/>
          </a:prstGeom>
        </p:spPr>
      </p:pic>
    </p:spTree>
    <p:extLst>
      <p:ext uri="{BB962C8B-B14F-4D97-AF65-F5344CB8AC3E}">
        <p14:creationId xmlns:p14="http://schemas.microsoft.com/office/powerpoint/2010/main" val="202619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4328" y="-459432"/>
            <a:ext cx="2017163" cy="2016224"/>
          </a:xfrm>
          <a:prstGeom prst="rect">
            <a:avLst/>
          </a:prstGeom>
        </p:spPr>
      </p:pic>
    </p:spTree>
    <p:extLst>
      <p:ext uri="{BB962C8B-B14F-4D97-AF65-F5344CB8AC3E}">
        <p14:creationId xmlns:p14="http://schemas.microsoft.com/office/powerpoint/2010/main" val="34198790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8191746" cy="690282"/>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84710" y="1412777"/>
            <a:ext cx="8191746" cy="48356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56376" y="6476970"/>
            <a:ext cx="1134285" cy="26673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7F032A-4D12-4362-8B1C-673C2DC6E831}" type="datetime1">
              <a:rPr lang="vi-VN" smtClean="0"/>
              <a:t>09/03/2023</a:t>
            </a:fld>
            <a:endParaRPr lang="en-US"/>
          </a:p>
        </p:txBody>
      </p:sp>
      <p:sp>
        <p:nvSpPr>
          <p:cNvPr id="5" name="Footer Placeholder 4"/>
          <p:cNvSpPr>
            <a:spLocks noGrp="1"/>
          </p:cNvSpPr>
          <p:nvPr>
            <p:ph type="ftr" sz="quarter" idx="3"/>
          </p:nvPr>
        </p:nvSpPr>
        <p:spPr>
          <a:xfrm>
            <a:off x="11614" y="6515049"/>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err="1"/>
              <a:t>ĐATN</a:t>
            </a:r>
            <a:r>
              <a:rPr lang="en-US"/>
              <a:t> </a:t>
            </a:r>
            <a:r>
              <a:rPr lang="en-US" err="1"/>
              <a:t>CHUYÊN</a:t>
            </a:r>
            <a:r>
              <a:rPr lang="en-US"/>
              <a:t> </a:t>
            </a:r>
            <a:r>
              <a:rPr lang="en-US" err="1"/>
              <a:t>NGÀNH</a:t>
            </a:r>
            <a:r>
              <a:rPr lang="en-US"/>
              <a:t> </a:t>
            </a:r>
            <a:r>
              <a:rPr lang="en-US" err="1"/>
              <a:t>CNPM</a:t>
            </a:r>
            <a:endParaRPr lang="en-US"/>
          </a:p>
        </p:txBody>
      </p:sp>
      <p:sp>
        <p:nvSpPr>
          <p:cNvPr id="13" name="Slide Number Placeholder 5"/>
          <p:cNvSpPr>
            <a:spLocks noGrp="1"/>
          </p:cNvSpPr>
          <p:nvPr>
            <p:ph type="sldNum" sz="quarter" idx="4"/>
          </p:nvPr>
        </p:nvSpPr>
        <p:spPr>
          <a:xfrm>
            <a:off x="4572000" y="6515079"/>
            <a:ext cx="511057" cy="266739"/>
          </a:xfrm>
          <a:prstGeom prst="rect">
            <a:avLst/>
          </a:prstGeom>
        </p:spPr>
        <p:txBody>
          <a:bodyPr/>
          <a:lstStyle>
            <a:lvl1pPr>
              <a:defRPr sz="1200"/>
            </a:lvl1pPr>
          </a:lstStyle>
          <a:p>
            <a:fld id="{D57F1E4F-1CFF-5643-939E-217C01CDF565}" type="slidenum">
              <a:rPr lang="en-US" smtClean="0"/>
              <a:pPr/>
              <a:t>‹#›</a:t>
            </a:fld>
            <a:endParaRPr lang="en-US"/>
          </a:p>
        </p:txBody>
      </p:sp>
      <p:pic>
        <p:nvPicPr>
          <p:cNvPr id="9" name="Picture 8"/>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524328" y="-459432"/>
            <a:ext cx="2017163" cy="2016224"/>
          </a:xfrm>
          <a:prstGeom prst="rect">
            <a:avLst/>
          </a:prstGeom>
        </p:spPr>
      </p:pic>
    </p:spTree>
    <p:extLst>
      <p:ext uri="{BB962C8B-B14F-4D97-AF65-F5344CB8AC3E}">
        <p14:creationId xmlns:p14="http://schemas.microsoft.com/office/powerpoint/2010/main" val="1497838001"/>
      </p:ext>
    </p:extLst>
  </p:cSld>
  <p:clrMap bg1="dk1" tx1="lt1" bg2="dk2" tx2="lt2" accent1="accent1" accent2="accent2" accent3="accent3" accent4="accent4" accent5="accent5" accent6="accent6" hlink="hlink" folHlink="folHlink"/>
  <p:sldLayoutIdLst>
    <p:sldLayoutId id="2147483831" r:id="rId1"/>
    <p:sldLayoutId id="2147483832" r:id="rId2"/>
    <p:sldLayoutId id="2147483836" r:id="rId3"/>
    <p:sldLayoutId id="2147483838" r:id="rId4"/>
    <p:sldLayoutId id="2147483837" r:id="rId5"/>
  </p:sldLayoutIdLst>
  <p:hf hdr="0"/>
  <p:txStyles>
    <p:titleStyle>
      <a:lvl1pPr algn="l" defTabSz="457207" rtl="0" eaLnBrk="1" latinLnBrk="0" hangingPunct="1">
        <a:spcBef>
          <a:spcPct val="0"/>
        </a:spcBef>
        <a:buNone/>
        <a:defRPr sz="3200" b="0" i="0" kern="1200" cap="all" baseline="0">
          <a:solidFill>
            <a:schemeClr val="tx2"/>
          </a:solidFill>
          <a:latin typeface="Arial" panose="020B060402020202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Arial" panose="020B0604020202020204" pitchFamily="34" charset="0"/>
          <a:ea typeface="+mj-ea"/>
          <a:cs typeface="Arial" panose="020B0604020202020204" pitchFamily="34" charset="0"/>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Arial" panose="020B0604020202020204" pitchFamily="34" charset="0"/>
          <a:ea typeface="+mj-ea"/>
          <a:cs typeface="Arial" panose="020B0604020202020204" pitchFamily="34" charset="0"/>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Arial" panose="020B0604020202020204" pitchFamily="34" charset="0"/>
          <a:ea typeface="+mj-ea"/>
          <a:cs typeface="Arial" panose="020B0604020202020204" pitchFamily="34" charset="0"/>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Arial" panose="020B0604020202020204" pitchFamily="34" charset="0"/>
          <a:ea typeface="+mj-ea"/>
          <a:cs typeface="Arial" panose="020B0604020202020204" pitchFamily="34" charset="0"/>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Arial" panose="020B0604020202020204" pitchFamily="34" charset="0"/>
          <a:ea typeface="+mj-ea"/>
          <a:cs typeface="Arial" panose="020B0604020202020204" pitchFamily="34" charset="0"/>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15616" y="194828"/>
            <a:ext cx="7239000" cy="1207666"/>
          </a:xfrm>
        </p:spPr>
        <p:txBody>
          <a:bodyPr/>
          <a:lstStyle/>
          <a:p>
            <a:pPr algn="ctr"/>
            <a:r>
              <a:rPr lang="en-US" sz="2800" cap="all" err="1">
                <a:latin typeface="Times New Roman" pitchFamily="18" charset="0"/>
                <a:cs typeface="Times New Roman" pitchFamily="18" charset="0"/>
              </a:rPr>
              <a:t>Khoa</a:t>
            </a:r>
            <a:r>
              <a:rPr lang="en-US" sz="2800" cap="all">
                <a:latin typeface="Times New Roman" pitchFamily="18" charset="0"/>
                <a:cs typeface="Times New Roman" pitchFamily="18" charset="0"/>
              </a:rPr>
              <a:t> </a:t>
            </a:r>
            <a:r>
              <a:rPr lang="en-US" sz="2800" cap="all" err="1">
                <a:latin typeface="Times New Roman" pitchFamily="18" charset="0"/>
                <a:cs typeface="Times New Roman" pitchFamily="18" charset="0"/>
              </a:rPr>
              <a:t>Công</a:t>
            </a:r>
            <a:r>
              <a:rPr lang="en-US" sz="2800" cap="all">
                <a:latin typeface="Times New Roman" pitchFamily="18" charset="0"/>
                <a:cs typeface="Times New Roman" pitchFamily="18" charset="0"/>
              </a:rPr>
              <a:t> </a:t>
            </a:r>
            <a:r>
              <a:rPr lang="en-US" sz="2800" cap="all" err="1">
                <a:latin typeface="Times New Roman" pitchFamily="18" charset="0"/>
                <a:cs typeface="Times New Roman" pitchFamily="18" charset="0"/>
              </a:rPr>
              <a:t>nghệ</a:t>
            </a:r>
            <a:r>
              <a:rPr lang="en-US" sz="2800" cap="all">
                <a:latin typeface="Times New Roman" pitchFamily="18" charset="0"/>
                <a:cs typeface="Times New Roman" pitchFamily="18" charset="0"/>
              </a:rPr>
              <a:t> </a:t>
            </a:r>
            <a:r>
              <a:rPr lang="en-US" sz="2800" cap="all" err="1">
                <a:latin typeface="Times New Roman" pitchFamily="18" charset="0"/>
                <a:cs typeface="Times New Roman" pitchFamily="18" charset="0"/>
              </a:rPr>
              <a:t>thông</a:t>
            </a:r>
            <a:r>
              <a:rPr lang="en-US" sz="2800" cap="all">
                <a:latin typeface="Times New Roman" pitchFamily="18" charset="0"/>
                <a:cs typeface="Times New Roman" pitchFamily="18" charset="0"/>
              </a:rPr>
              <a:t> tin</a:t>
            </a:r>
            <a:br>
              <a:rPr lang="en-US" sz="2800" cap="all">
                <a:latin typeface="Times New Roman" pitchFamily="18" charset="0"/>
                <a:cs typeface="Times New Roman" pitchFamily="18" charset="0"/>
              </a:rPr>
            </a:br>
            <a:r>
              <a:rPr lang="en-US" sz="2800" cap="all" err="1">
                <a:latin typeface="Times New Roman" pitchFamily="18" charset="0"/>
                <a:cs typeface="Times New Roman" pitchFamily="18" charset="0"/>
              </a:rPr>
              <a:t>Bộ</a:t>
            </a:r>
            <a:r>
              <a:rPr lang="en-US" sz="2800" cap="all">
                <a:latin typeface="Times New Roman" pitchFamily="18" charset="0"/>
                <a:cs typeface="Times New Roman" pitchFamily="18" charset="0"/>
              </a:rPr>
              <a:t> </a:t>
            </a:r>
            <a:r>
              <a:rPr lang="en-US" sz="2800" cap="all" err="1">
                <a:latin typeface="Times New Roman" pitchFamily="18" charset="0"/>
                <a:cs typeface="Times New Roman" pitchFamily="18" charset="0"/>
              </a:rPr>
              <a:t>môn</a:t>
            </a:r>
            <a:r>
              <a:rPr lang="en-US" sz="2800" cap="all">
                <a:latin typeface="Times New Roman" pitchFamily="18" charset="0"/>
                <a:cs typeface="Times New Roman" pitchFamily="18" charset="0"/>
              </a:rPr>
              <a:t> </a:t>
            </a:r>
            <a:r>
              <a:rPr lang="en-US" sz="2800" cap="all" err="1">
                <a:latin typeface="Times New Roman" pitchFamily="18" charset="0"/>
                <a:cs typeface="Times New Roman" pitchFamily="18" charset="0"/>
              </a:rPr>
              <a:t>công</a:t>
            </a:r>
            <a:r>
              <a:rPr lang="en-US" sz="2800" cap="all">
                <a:latin typeface="Times New Roman" pitchFamily="18" charset="0"/>
                <a:cs typeface="Times New Roman" pitchFamily="18" charset="0"/>
              </a:rPr>
              <a:t> </a:t>
            </a:r>
            <a:r>
              <a:rPr lang="en-US" sz="2800" cap="all" err="1">
                <a:latin typeface="Times New Roman" pitchFamily="18" charset="0"/>
                <a:cs typeface="Times New Roman" pitchFamily="18" charset="0"/>
              </a:rPr>
              <a:t>nghệ</a:t>
            </a:r>
            <a:r>
              <a:rPr lang="en-US" sz="2800" cap="all">
                <a:latin typeface="Times New Roman" pitchFamily="18" charset="0"/>
                <a:cs typeface="Times New Roman" pitchFamily="18" charset="0"/>
              </a:rPr>
              <a:t> </a:t>
            </a:r>
            <a:r>
              <a:rPr lang="en-US" sz="2800" cap="all" err="1">
                <a:latin typeface="Times New Roman" pitchFamily="18" charset="0"/>
                <a:cs typeface="Times New Roman" pitchFamily="18" charset="0"/>
              </a:rPr>
              <a:t>phần</a:t>
            </a:r>
            <a:r>
              <a:rPr lang="en-US" sz="2800" cap="all">
                <a:latin typeface="Times New Roman" pitchFamily="18" charset="0"/>
                <a:cs typeface="Times New Roman" pitchFamily="18" charset="0"/>
              </a:rPr>
              <a:t> </a:t>
            </a:r>
            <a:r>
              <a:rPr lang="en-US" sz="2800" cap="all" err="1">
                <a:latin typeface="Times New Roman" pitchFamily="18" charset="0"/>
                <a:cs typeface="Times New Roman" pitchFamily="18" charset="0"/>
              </a:rPr>
              <a:t>mềm</a:t>
            </a:r>
            <a:endParaRPr lang="en-US" sz="2800" cap="all">
              <a:latin typeface="Times New Roman" pitchFamily="18" charset="0"/>
              <a:cs typeface="Times New Roman" pitchFamily="18" charset="0"/>
            </a:endParaRPr>
          </a:p>
        </p:txBody>
      </p:sp>
      <p:sp>
        <p:nvSpPr>
          <p:cNvPr id="2051" name="Rectangle 3"/>
          <p:cNvSpPr>
            <a:spLocks noGrp="1" noChangeArrowheads="1"/>
          </p:cNvSpPr>
          <p:nvPr>
            <p:ph type="subTitle" idx="1"/>
          </p:nvPr>
        </p:nvSpPr>
        <p:spPr>
          <a:xfrm>
            <a:off x="35745" y="5013176"/>
            <a:ext cx="4248224" cy="1512168"/>
          </a:xfrm>
        </p:spPr>
        <p:txBody>
          <a:bodyPr>
            <a:normAutofit fontScale="92500"/>
          </a:bodyPr>
          <a:lstStyle/>
          <a:p>
            <a:pPr algn="r">
              <a:lnSpc>
                <a:spcPct val="90000"/>
              </a:lnSpc>
            </a:pPr>
            <a:r>
              <a:rPr lang="en-GB" sz="2800" err="1">
                <a:solidFill>
                  <a:srgbClr val="FFFF00"/>
                </a:solidFill>
                <a:latin typeface="Times New Roman" pitchFamily="18" charset="0"/>
                <a:cs typeface="Times New Roman" pitchFamily="18" charset="0"/>
              </a:rPr>
              <a:t>Sinh</a:t>
            </a:r>
            <a:r>
              <a:rPr lang="en-GB" sz="2800">
                <a:solidFill>
                  <a:srgbClr val="FFFF00"/>
                </a:solidFill>
                <a:latin typeface="Times New Roman" pitchFamily="18" charset="0"/>
                <a:cs typeface="Times New Roman" pitchFamily="18" charset="0"/>
              </a:rPr>
              <a:t> </a:t>
            </a:r>
            <a:r>
              <a:rPr lang="en-GB" sz="2800" err="1">
                <a:solidFill>
                  <a:srgbClr val="FFFF00"/>
                </a:solidFill>
                <a:latin typeface="Times New Roman" pitchFamily="18" charset="0"/>
                <a:cs typeface="Times New Roman" pitchFamily="18" charset="0"/>
              </a:rPr>
              <a:t>viên</a:t>
            </a:r>
            <a:r>
              <a:rPr lang="en-GB" sz="2800">
                <a:solidFill>
                  <a:srgbClr val="FFFF00"/>
                </a:solidFill>
                <a:latin typeface="Times New Roman" pitchFamily="18" charset="0"/>
                <a:cs typeface="Times New Roman" pitchFamily="18" charset="0"/>
              </a:rPr>
              <a:t> </a:t>
            </a:r>
            <a:r>
              <a:rPr lang="en-GB" sz="2800" err="1">
                <a:solidFill>
                  <a:srgbClr val="FFFF00"/>
                </a:solidFill>
                <a:latin typeface="Times New Roman" pitchFamily="18" charset="0"/>
                <a:cs typeface="Times New Roman" pitchFamily="18" charset="0"/>
              </a:rPr>
              <a:t>thực</a:t>
            </a:r>
            <a:r>
              <a:rPr lang="en-GB" sz="2800">
                <a:solidFill>
                  <a:srgbClr val="FFFF00"/>
                </a:solidFill>
                <a:latin typeface="Times New Roman" pitchFamily="18" charset="0"/>
                <a:cs typeface="Times New Roman" pitchFamily="18" charset="0"/>
              </a:rPr>
              <a:t> </a:t>
            </a:r>
            <a:r>
              <a:rPr lang="en-GB" sz="2800" err="1">
                <a:solidFill>
                  <a:srgbClr val="FFFF00"/>
                </a:solidFill>
                <a:latin typeface="Times New Roman" pitchFamily="18" charset="0"/>
                <a:cs typeface="Times New Roman" pitchFamily="18" charset="0"/>
              </a:rPr>
              <a:t>hiện</a:t>
            </a:r>
            <a:r>
              <a:rPr lang="en-GB" sz="2800">
                <a:solidFill>
                  <a:srgbClr val="FFFF00"/>
                </a:solidFill>
                <a:latin typeface="Times New Roman" pitchFamily="18" charset="0"/>
                <a:cs typeface="Times New Roman" pitchFamily="18" charset="0"/>
              </a:rPr>
              <a:t>: </a:t>
            </a:r>
          </a:p>
          <a:p>
            <a:pPr algn="r">
              <a:lnSpc>
                <a:spcPct val="90000"/>
              </a:lnSpc>
            </a:pPr>
            <a:r>
              <a:rPr lang="en-GB" sz="2800" err="1">
                <a:solidFill>
                  <a:srgbClr val="FFFF00"/>
                </a:solidFill>
                <a:latin typeface="Times New Roman" pitchFamily="18" charset="0"/>
                <a:cs typeface="Times New Roman" pitchFamily="18" charset="0"/>
              </a:rPr>
              <a:t>MSSV</a:t>
            </a:r>
            <a:r>
              <a:rPr lang="en-GB" sz="2800">
                <a:solidFill>
                  <a:srgbClr val="FFFF00"/>
                </a:solidFill>
                <a:latin typeface="Times New Roman" pitchFamily="18" charset="0"/>
                <a:cs typeface="Times New Roman" pitchFamily="18" charset="0"/>
              </a:rPr>
              <a:t>: </a:t>
            </a:r>
          </a:p>
          <a:p>
            <a:pPr algn="r">
              <a:lnSpc>
                <a:spcPct val="90000"/>
              </a:lnSpc>
            </a:pPr>
            <a:r>
              <a:rPr lang="en-GB" sz="2800" err="1">
                <a:solidFill>
                  <a:srgbClr val="FFFF00"/>
                </a:solidFill>
                <a:latin typeface="Times New Roman" pitchFamily="18" charset="0"/>
                <a:cs typeface="Times New Roman" pitchFamily="18" charset="0"/>
              </a:rPr>
              <a:t>Giáo</a:t>
            </a:r>
            <a:r>
              <a:rPr lang="en-GB" sz="2800">
                <a:solidFill>
                  <a:srgbClr val="FFFF00"/>
                </a:solidFill>
                <a:latin typeface="Times New Roman" pitchFamily="18" charset="0"/>
                <a:cs typeface="Times New Roman" pitchFamily="18" charset="0"/>
              </a:rPr>
              <a:t> </a:t>
            </a:r>
            <a:r>
              <a:rPr lang="en-GB" sz="2800" err="1">
                <a:solidFill>
                  <a:srgbClr val="FFFF00"/>
                </a:solidFill>
                <a:latin typeface="Times New Roman" pitchFamily="18" charset="0"/>
                <a:cs typeface="Times New Roman" pitchFamily="18" charset="0"/>
              </a:rPr>
              <a:t>viên</a:t>
            </a:r>
            <a:r>
              <a:rPr lang="en-GB" sz="2800">
                <a:solidFill>
                  <a:srgbClr val="FFFF00"/>
                </a:solidFill>
                <a:latin typeface="Times New Roman" pitchFamily="18" charset="0"/>
                <a:cs typeface="Times New Roman" pitchFamily="18" charset="0"/>
              </a:rPr>
              <a:t> </a:t>
            </a:r>
            <a:r>
              <a:rPr lang="en-GB" sz="2800" err="1">
                <a:solidFill>
                  <a:srgbClr val="FFFF00"/>
                </a:solidFill>
                <a:latin typeface="Times New Roman" pitchFamily="18" charset="0"/>
                <a:cs typeface="Times New Roman" pitchFamily="18" charset="0"/>
              </a:rPr>
              <a:t>hướng</a:t>
            </a:r>
            <a:r>
              <a:rPr lang="en-GB" sz="2800">
                <a:solidFill>
                  <a:srgbClr val="FFFF00"/>
                </a:solidFill>
                <a:latin typeface="Times New Roman" pitchFamily="18" charset="0"/>
                <a:cs typeface="Times New Roman" pitchFamily="18" charset="0"/>
              </a:rPr>
              <a:t> </a:t>
            </a:r>
            <a:r>
              <a:rPr lang="en-GB" sz="2800" err="1">
                <a:solidFill>
                  <a:srgbClr val="FFFF00"/>
                </a:solidFill>
                <a:latin typeface="Times New Roman" pitchFamily="18" charset="0"/>
                <a:cs typeface="Times New Roman" pitchFamily="18" charset="0"/>
              </a:rPr>
              <a:t>dẫn</a:t>
            </a:r>
            <a:r>
              <a:rPr lang="en-GB" sz="2800">
                <a:solidFill>
                  <a:srgbClr val="FFFF00"/>
                </a:solidFill>
                <a:latin typeface="Times New Roman" pitchFamily="18" charset="0"/>
                <a:cs typeface="Times New Roman" pitchFamily="18" charset="0"/>
              </a:rPr>
              <a:t>:</a:t>
            </a:r>
          </a:p>
        </p:txBody>
      </p:sp>
      <p:sp>
        <p:nvSpPr>
          <p:cNvPr id="3" name="Rectangle 2"/>
          <p:cNvSpPr/>
          <p:nvPr/>
        </p:nvSpPr>
        <p:spPr>
          <a:xfrm>
            <a:off x="0" y="1844824"/>
            <a:ext cx="9144000" cy="2751715"/>
          </a:xfrm>
          <a:prstGeom prst="rect">
            <a:avLst/>
          </a:prstGeom>
        </p:spPr>
        <p:txBody>
          <a:bodyPr wrap="square">
            <a:spAutoFit/>
          </a:bodyPr>
          <a:lstStyle/>
          <a:p>
            <a:pPr algn="ctr">
              <a:lnSpc>
                <a:spcPct val="150000"/>
              </a:lnSpc>
            </a:pPr>
            <a:r>
              <a:rPr lang="en-US" sz="4000" b="1" cap="all">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XÂY DỰNG WEBSITE QUẢN LÝ CÔNG VIỆC BẰNG ASP.NET CORE WEB API</a:t>
            </a:r>
          </a:p>
        </p:txBody>
      </p:sp>
      <p:sp>
        <p:nvSpPr>
          <p:cNvPr id="6" name="Rectangle 3"/>
          <p:cNvSpPr txBox="1">
            <a:spLocks noChangeArrowheads="1"/>
          </p:cNvSpPr>
          <p:nvPr/>
        </p:nvSpPr>
        <p:spPr>
          <a:xfrm>
            <a:off x="4566568" y="4941168"/>
            <a:ext cx="4248224" cy="1512168"/>
          </a:xfrm>
          <a:prstGeom prst="rect">
            <a:avLst/>
          </a:prstGeom>
        </p:spPr>
        <p:txBody>
          <a:bodyPr vert="horz" lIns="91440" tIns="45720" rIns="91440" bIns="45720" rtlCol="0" anchor="t">
            <a:normAutofit/>
          </a:bodyPr>
          <a:lstStyle>
            <a:lvl1pPr marL="0" indent="0" algn="l" defTabSz="457207"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fontAlgn="auto">
              <a:lnSpc>
                <a:spcPct val="90000"/>
              </a:lnSpc>
            </a:pPr>
            <a:r>
              <a:rPr lang="en-GB" sz="2800">
                <a:solidFill>
                  <a:srgbClr val="FFFF00"/>
                </a:solidFill>
                <a:latin typeface="Times New Roman" pitchFamily="18" charset="0"/>
                <a:cs typeface="Times New Roman" pitchFamily="18" charset="0"/>
              </a:rPr>
              <a:t>QUÁCH VĂN CẢNH</a:t>
            </a:r>
          </a:p>
          <a:p>
            <a:pPr fontAlgn="auto">
              <a:lnSpc>
                <a:spcPct val="90000"/>
              </a:lnSpc>
            </a:pPr>
            <a:r>
              <a:rPr lang="en-GB" sz="2800">
                <a:solidFill>
                  <a:srgbClr val="FFFF00"/>
                </a:solidFill>
                <a:latin typeface="Times New Roman" pitchFamily="18" charset="0"/>
                <a:cs typeface="Times New Roman" pitchFamily="18" charset="0"/>
              </a:rPr>
              <a:t>1721050520</a:t>
            </a:r>
          </a:p>
          <a:p>
            <a:pPr fontAlgn="auto">
              <a:lnSpc>
                <a:spcPct val="90000"/>
              </a:lnSpc>
            </a:pPr>
            <a:r>
              <a:rPr lang="en-GB" sz="2800">
                <a:solidFill>
                  <a:srgbClr val="FFFF00"/>
                </a:solidFill>
                <a:latin typeface="Times New Roman" pitchFamily="18" charset="0"/>
                <a:cs typeface="Times New Roman" pitchFamily="18" charset="0"/>
              </a:rPr>
              <a:t>THS. ĐĂNG HỮU NGHỊ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8191746" cy="600018"/>
          </a:xfrm>
        </p:spPr>
        <p:txBody>
          <a:bodyPr/>
          <a:lstStyle/>
          <a:p>
            <a:r>
              <a:rPr lang="en-US"/>
              <a:t>KẾT QUẢ</a:t>
            </a:r>
          </a:p>
        </p:txBody>
      </p:sp>
      <p:sp>
        <p:nvSpPr>
          <p:cNvPr id="3" name="Content Placeholder 2"/>
          <p:cNvSpPr>
            <a:spLocks noGrp="1"/>
          </p:cNvSpPr>
          <p:nvPr>
            <p:ph idx="1"/>
          </p:nvPr>
        </p:nvSpPr>
        <p:spPr>
          <a:xfrm>
            <a:off x="492176" y="1196752"/>
            <a:ext cx="8191746" cy="5208530"/>
          </a:xfrm>
        </p:spPr>
        <p:txBody>
          <a:bodyPr/>
          <a:lstStyle/>
          <a:p>
            <a:endParaRPr lang="en-US"/>
          </a:p>
        </p:txBody>
      </p:sp>
      <p:sp>
        <p:nvSpPr>
          <p:cNvPr id="4" name="Date Placeholder 3"/>
          <p:cNvSpPr>
            <a:spLocks noGrp="1"/>
          </p:cNvSpPr>
          <p:nvPr>
            <p:ph type="dt" sz="half" idx="10"/>
          </p:nvPr>
        </p:nvSpPr>
        <p:spPr/>
        <p:txBody>
          <a:bodyPr/>
          <a:lstStyle/>
          <a:p>
            <a:fld id="{3BD01B09-9BFA-4E25-B6F7-A45121277496}" type="datetime1">
              <a:rPr lang="vi-VN" smtClean="0"/>
              <a:t>09/03/2023</a:t>
            </a:fld>
            <a:endParaRPr lang="en-US"/>
          </a:p>
        </p:txBody>
      </p:sp>
      <p:sp>
        <p:nvSpPr>
          <p:cNvPr id="5" name="Footer Placeholder 4"/>
          <p:cNvSpPr>
            <a:spLocks noGrp="1"/>
          </p:cNvSpPr>
          <p:nvPr>
            <p:ph type="ftr" sz="quarter" idx="11"/>
          </p:nvPr>
        </p:nvSpPr>
        <p:spPr/>
        <p:txBody>
          <a:bodyPr/>
          <a:lstStyle/>
          <a:p>
            <a:r>
              <a:rPr lang="en-US"/>
              <a:t>ĐATN CHUYÊN NGÀNH CNPM</a:t>
            </a:r>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a:p>
        </p:txBody>
      </p:sp>
    </p:spTree>
    <p:extLst>
      <p:ext uri="{BB962C8B-B14F-4D97-AF65-F5344CB8AC3E}">
        <p14:creationId xmlns:p14="http://schemas.microsoft.com/office/powerpoint/2010/main" val="870330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8191746" cy="600018"/>
          </a:xfrm>
        </p:spPr>
        <p:txBody>
          <a:bodyPr/>
          <a:lstStyle/>
          <a:p>
            <a:r>
              <a:rPr lang="en-US" err="1"/>
              <a:t>Tổng</a:t>
            </a:r>
            <a:r>
              <a:rPr lang="en-US"/>
              <a:t> </a:t>
            </a:r>
            <a:r>
              <a:rPr lang="en-US" err="1"/>
              <a:t>kết</a:t>
            </a:r>
            <a:endParaRPr lang="en-US"/>
          </a:p>
        </p:txBody>
      </p:sp>
      <p:sp>
        <p:nvSpPr>
          <p:cNvPr id="3" name="Content Placeholder 2"/>
          <p:cNvSpPr>
            <a:spLocks noGrp="1"/>
          </p:cNvSpPr>
          <p:nvPr>
            <p:ph idx="1"/>
          </p:nvPr>
        </p:nvSpPr>
        <p:spPr>
          <a:xfrm>
            <a:off x="492176" y="1196752"/>
            <a:ext cx="8191746" cy="5208530"/>
          </a:xfrm>
        </p:spPr>
        <p:txBody>
          <a:bodyPr>
            <a:normAutofit lnSpcReduction="10000"/>
          </a:bodyPr>
          <a:lstStyle/>
          <a:p>
            <a:pPr lvl="1"/>
            <a:r>
              <a:rPr lang="en-US" err="1">
                <a:latin typeface="Times New Roman" panose="02020603050405020304" pitchFamily="18" charset="0"/>
                <a:cs typeface="Times New Roman" panose="02020603050405020304" pitchFamily="18" charset="0"/>
              </a:rPr>
              <a:t>Đạt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được</a:t>
            </a:r>
            <a:endParaRPr lang="en-US">
              <a:latin typeface="Times New Roman" panose="02020603050405020304" pitchFamily="18" charset="0"/>
              <a:cs typeface="Times New Roman" panose="02020603050405020304" pitchFamily="18" charset="0"/>
            </a:endParaRPr>
          </a:p>
          <a:p>
            <a:pPr lvl="2"/>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án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dựa</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áp</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môn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học</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sở</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Ngôn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hoá</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UML,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Lập</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sau</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quá</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học</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trường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Đại</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học</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Mỏ</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Địa</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Chất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t>
            </a:r>
          </a:p>
          <a:p>
            <a:r>
              <a:rPr lang="en-US" sz="2800" err="1">
                <a:latin typeface="Times New Roman" panose="02020603050405020304" pitchFamily="18" charset="0"/>
                <a:ea typeface="Times New Roman" panose="02020603050405020304" pitchFamily="18" charset="0"/>
                <a:cs typeface="Times New Roman" panose="02020603050405020304" pitchFamily="18" charset="0"/>
              </a:rPr>
              <a:t>Chưa</a:t>
            </a:r>
            <a:r>
              <a:rPr lang="en-US" sz="2800">
                <a:latin typeface="Times New Roman" panose="02020603050405020304" pitchFamily="18" charset="0"/>
                <a:ea typeface="Times New Roman" panose="02020603050405020304" pitchFamily="18" charset="0"/>
                <a:cs typeface="Times New Roman" panose="02020603050405020304" pitchFamily="18" charset="0"/>
              </a:rPr>
              <a:t> </a:t>
            </a:r>
            <a:r>
              <a:rPr lang="en-US" sz="2800" err="1">
                <a:latin typeface="Times New Roman" panose="02020603050405020304" pitchFamily="18" charset="0"/>
                <a:ea typeface="Times New Roman" panose="02020603050405020304" pitchFamily="18" charset="0"/>
                <a:cs typeface="Times New Roman" panose="02020603050405020304" pitchFamily="18" charset="0"/>
              </a:rPr>
              <a:t>đạt</a:t>
            </a:r>
            <a:r>
              <a:rPr lang="en-US" sz="2800">
                <a:latin typeface="Times New Roman" panose="02020603050405020304" pitchFamily="18" charset="0"/>
                <a:ea typeface="Times New Roman" panose="02020603050405020304" pitchFamily="18" charset="0"/>
                <a:cs typeface="Times New Roman" panose="02020603050405020304" pitchFamily="18" charset="0"/>
              </a:rPr>
              <a:t> </a:t>
            </a:r>
            <a:r>
              <a:rPr lang="en-US" sz="2800" err="1">
                <a:latin typeface="Times New Roman" panose="02020603050405020304" pitchFamily="18" charset="0"/>
                <a:ea typeface="Times New Roman" panose="02020603050405020304" pitchFamily="18" charset="0"/>
                <a:cs typeface="Times New Roman" panose="02020603050405020304" pitchFamily="18" charset="0"/>
              </a:rPr>
              <a:t>được</a:t>
            </a:r>
            <a:endParaRPr lang="en-US" sz="2800">
              <a:latin typeface="Times New Roman" panose="02020603050405020304" pitchFamily="18" charset="0"/>
              <a:ea typeface="Times New Roman" panose="02020603050405020304" pitchFamily="18" charset="0"/>
              <a:cs typeface="Times New Roman" panose="02020603050405020304" pitchFamily="18" charset="0"/>
            </a:endParaRPr>
          </a:p>
          <a:p>
            <a:pPr lvl="1"/>
            <a:r>
              <a:rPr lang="vi-VN" sz="1800">
                <a:effectLst/>
                <a:latin typeface="Times New Roman" panose="02020603050405020304" pitchFamily="18" charset="0"/>
                <a:ea typeface="Times New Roman" panose="02020603050405020304" pitchFamily="18" charset="0"/>
              </a:rPr>
              <a:t>Tuy nhiên, hiểu biết của em vẫn còn hạn chế, các khâu xây dựng </a:t>
            </a:r>
            <a:r>
              <a:rPr lang="en-US" sz="1800">
                <a:effectLst/>
                <a:latin typeface="Times New Roman" panose="02020603050405020304" pitchFamily="18" charset="0"/>
                <a:ea typeface="Times New Roman" panose="02020603050405020304" pitchFamily="18" charset="0"/>
              </a:rPr>
              <a:t>website</a:t>
            </a:r>
            <a:r>
              <a:rPr lang="vi-VN" sz="1800">
                <a:effectLst/>
                <a:latin typeface="Times New Roman" panose="02020603050405020304" pitchFamily="18" charset="0"/>
                <a:ea typeface="Times New Roman" panose="02020603050405020304" pitchFamily="18" charset="0"/>
              </a:rPr>
              <a:t> vẫn còn nhiều thiếu sót và chưa được chuẩn xác như mong muốn, em cần rèn luyện thêm khả năng tư duy logic cũng như chăm chỉ hơn để có thể phát triển kỹ năng chuyên môn hơn nữa với mong muốn không chỉ đáp ứng được kỳ vọng mà chuyên ngành đặt ra mà còn vượt lên trên cả các kỳ vọng đó.</a:t>
            </a:r>
            <a:endParaRPr lang="en-US" sz="1800">
              <a:effectLst/>
              <a:latin typeface="Times New Roman" panose="02020603050405020304" pitchFamily="18" charset="0"/>
              <a:ea typeface="Times New Roman" panose="02020603050405020304" pitchFamily="18" charset="0"/>
            </a:endParaRPr>
          </a:p>
          <a:p>
            <a:r>
              <a:rPr lang="en-US" sz="2800" err="1">
                <a:latin typeface="Times New Roman" panose="02020603050405020304" pitchFamily="18" charset="0"/>
                <a:ea typeface="Times New Roman" panose="02020603050405020304" pitchFamily="18" charset="0"/>
                <a:cs typeface="Times New Roman" panose="02020603050405020304" pitchFamily="18" charset="0"/>
              </a:rPr>
              <a:t>Hướng</a:t>
            </a:r>
            <a:r>
              <a:rPr lang="en-US" sz="2800">
                <a:latin typeface="Times New Roman" panose="02020603050405020304" pitchFamily="18" charset="0"/>
                <a:ea typeface="Times New Roman" panose="02020603050405020304" pitchFamily="18" charset="0"/>
                <a:cs typeface="Times New Roman" panose="02020603050405020304" pitchFamily="18" charset="0"/>
              </a:rPr>
              <a:t> </a:t>
            </a:r>
            <a:r>
              <a:rPr lang="en-US" sz="2800" err="1">
                <a:latin typeface="Times New Roman" panose="02020603050405020304" pitchFamily="18" charset="0"/>
                <a:ea typeface="Times New Roman" panose="02020603050405020304" pitchFamily="18" charset="0"/>
                <a:cs typeface="Times New Roman" panose="02020603050405020304" pitchFamily="18" charset="0"/>
              </a:rPr>
              <a:t>phát</a:t>
            </a:r>
            <a:r>
              <a:rPr lang="en-US" sz="2800">
                <a:latin typeface="Times New Roman" panose="02020603050405020304" pitchFamily="18" charset="0"/>
                <a:ea typeface="Times New Roman" panose="02020603050405020304" pitchFamily="18" charset="0"/>
                <a:cs typeface="Times New Roman" panose="02020603050405020304" pitchFamily="18" charset="0"/>
              </a:rPr>
              <a:t> </a:t>
            </a:r>
            <a:r>
              <a:rPr lang="en-US" sz="2800" err="1">
                <a:latin typeface="Times New Roman" panose="02020603050405020304" pitchFamily="18" charset="0"/>
                <a:ea typeface="Times New Roman" panose="02020603050405020304" pitchFamily="18" charset="0"/>
                <a:cs typeface="Times New Roman" panose="02020603050405020304" pitchFamily="18" charset="0"/>
              </a:rPr>
              <a:t>triển</a:t>
            </a:r>
            <a:endParaRPr lang="en-US" sz="2800">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sz="1800" err="1">
                <a:effectLst/>
                <a:latin typeface="Times New Roman" panose="02020603050405020304" pitchFamily="18" charset="0"/>
                <a:ea typeface="Times New Roman" panose="02020603050405020304" pitchFamily="18" charset="0"/>
              </a:rPr>
              <a:t>Tối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ưu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hoá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cải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năng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ứng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dụng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giúp</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trải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nghiệm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người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dùng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Tìm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hiểu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áp</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dụng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công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nghệ</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mới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cho</a:t>
            </a:r>
            <a:r>
              <a:rPr lang="en-US" sz="1800">
                <a:effectLst/>
                <a:latin typeface="Times New Roman" panose="02020603050405020304" pitchFamily="18" charset="0"/>
                <a:ea typeface="Times New Roman" panose="02020603050405020304" pitchFamily="18" charset="0"/>
              </a:rPr>
              <a:t> website. </a:t>
            </a:r>
            <a:r>
              <a:rPr lang="en-US" sz="1800" err="1">
                <a:effectLst/>
                <a:latin typeface="Times New Roman" panose="02020603050405020304" pitchFamily="18" charset="0"/>
                <a:ea typeface="Times New Roman" panose="02020603050405020304" pitchFamily="18" charset="0"/>
              </a:rPr>
              <a:t>Phát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triển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thêm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chức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năng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cho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người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quản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Đưa</a:t>
            </a:r>
            <a:r>
              <a:rPr lang="en-US" sz="1800">
                <a:effectLst/>
                <a:latin typeface="Times New Roman" panose="02020603050405020304" pitchFamily="18" charset="0"/>
                <a:ea typeface="Times New Roman" panose="02020603050405020304" pitchFamily="18" charset="0"/>
              </a:rPr>
              <a:t> website </a:t>
            </a:r>
            <a:r>
              <a:rPr lang="en-US" sz="1800" err="1">
                <a:effectLst/>
                <a:latin typeface="Times New Roman" panose="02020603050405020304" pitchFamily="18" charset="0"/>
                <a:ea typeface="Times New Roman" panose="02020603050405020304" pitchFamily="18" charset="0"/>
              </a:rPr>
              <a:t>được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sử</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dụng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thực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tế</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đời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sống</a:t>
            </a:r>
            <a:r>
              <a:rPr lang="en-US" sz="1800">
                <a:effectLst/>
                <a:latin typeface="Times New Roman" panose="02020603050405020304" pitchFamily="18" charset="0"/>
                <a:ea typeface="Times New Roman" panose="02020603050405020304" pitchFamily="18" charset="0"/>
              </a:rPr>
              <a:t>.</a:t>
            </a:r>
          </a:p>
          <a:p>
            <a:pPr lvl="1"/>
            <a:endParaRPr lang="en-US" sz="240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400">
              <a:effectLst/>
              <a:latin typeface="Times New Roman" panose="02020603050405020304" pitchFamily="18" charset="0"/>
              <a:ea typeface="Times New Roman" panose="02020603050405020304" pitchFamily="18" charset="0"/>
            </a:endParaRPr>
          </a:p>
        </p:txBody>
      </p:sp>
      <p:sp>
        <p:nvSpPr>
          <p:cNvPr id="4" name="Date Placeholder 3"/>
          <p:cNvSpPr>
            <a:spLocks noGrp="1"/>
          </p:cNvSpPr>
          <p:nvPr>
            <p:ph type="dt" sz="half" idx="10"/>
          </p:nvPr>
        </p:nvSpPr>
        <p:spPr/>
        <p:txBody>
          <a:bodyPr/>
          <a:lstStyle/>
          <a:p>
            <a:fld id="{3BD01B09-9BFA-4E25-B6F7-A45121277496}" type="datetime1">
              <a:rPr lang="vi-VN" smtClean="0"/>
              <a:t>09/03/2023</a:t>
            </a:fld>
            <a:endParaRPr lang="en-US"/>
          </a:p>
        </p:txBody>
      </p:sp>
      <p:sp>
        <p:nvSpPr>
          <p:cNvPr id="5" name="Footer Placeholder 4"/>
          <p:cNvSpPr>
            <a:spLocks noGrp="1"/>
          </p:cNvSpPr>
          <p:nvPr>
            <p:ph type="ftr" sz="quarter" idx="11"/>
          </p:nvPr>
        </p:nvSpPr>
        <p:spPr/>
        <p:txBody>
          <a:bodyPr/>
          <a:lstStyle/>
          <a:p>
            <a:r>
              <a:rPr lang="en-US"/>
              <a:t>ĐATN CHUYÊN NGÀNH CNPM</a:t>
            </a:r>
          </a:p>
        </p:txBody>
      </p:sp>
      <p:sp>
        <p:nvSpPr>
          <p:cNvPr id="6" name="Slide Number Placeholder 5"/>
          <p:cNvSpPr>
            <a:spLocks noGrp="1"/>
          </p:cNvSpPr>
          <p:nvPr>
            <p:ph type="sldNum" sz="quarter" idx="12"/>
          </p:nvPr>
        </p:nvSpPr>
        <p:spPr/>
        <p:txBody>
          <a:bodyPr/>
          <a:lstStyle/>
          <a:p>
            <a:fld id="{D57F1E4F-1CFF-5643-939E-217C01CDF565}" type="slidenum">
              <a:rPr lang="en-US" smtClean="0"/>
              <a:pPr/>
              <a:t>11</a:t>
            </a:fld>
            <a:endParaRPr lang="en-US"/>
          </a:p>
        </p:txBody>
      </p:sp>
    </p:spTree>
    <p:extLst>
      <p:ext uri="{BB962C8B-B14F-4D97-AF65-F5344CB8AC3E}">
        <p14:creationId xmlns:p14="http://schemas.microsoft.com/office/powerpoint/2010/main" val="78666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866442" y="476672"/>
            <a:ext cx="7449974" cy="3329581"/>
          </a:xfrm>
        </p:spPr>
        <p:txBody>
          <a:bodyPr/>
          <a:lstStyle/>
          <a:p>
            <a:pPr algn="ctr"/>
            <a:r>
              <a:rPr lang="en-US"/>
              <a:t>Thank you!</a:t>
            </a:r>
          </a:p>
        </p:txBody>
      </p:sp>
    </p:spTree>
    <p:extLst>
      <p:ext uri="{BB962C8B-B14F-4D97-AF65-F5344CB8AC3E}">
        <p14:creationId xmlns:p14="http://schemas.microsoft.com/office/powerpoint/2010/main" val="236776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3149"/>
            <a:ext cx="7392988" cy="563563"/>
          </a:xfrm>
        </p:spPr>
        <p:txBody>
          <a:bodyPr>
            <a:normAutofit fontScale="90000"/>
          </a:bodyPr>
          <a:lstStyle/>
          <a:p>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a:t>
            </a:r>
          </a:p>
        </p:txBody>
      </p:sp>
      <p:sp>
        <p:nvSpPr>
          <p:cNvPr id="22" name="TextBox 21"/>
          <p:cNvSpPr txBox="1"/>
          <p:nvPr/>
        </p:nvSpPr>
        <p:spPr>
          <a:xfrm>
            <a:off x="6024386" y="1674975"/>
            <a:ext cx="184731" cy="369332"/>
          </a:xfrm>
          <a:prstGeom prst="rect">
            <a:avLst/>
          </a:prstGeom>
          <a:noFill/>
        </p:spPr>
        <p:txBody>
          <a:bodyPr wrap="none" rtlCol="0">
            <a:spAutoFit/>
          </a:bodyPr>
          <a:lstStyle/>
          <a:p>
            <a:pPr fontAlgn="auto">
              <a:spcBef>
                <a:spcPts val="0"/>
              </a:spcBef>
              <a:spcAft>
                <a:spcPts val="0"/>
              </a:spcAft>
            </a:pPr>
            <a:endParaRPr lang="en-US">
              <a:solidFill>
                <a:srgbClr val="000066"/>
              </a:solidFill>
              <a:latin typeface="Verdana"/>
            </a:endParaRPr>
          </a:p>
        </p:txBody>
      </p:sp>
      <p:grpSp>
        <p:nvGrpSpPr>
          <p:cNvPr id="6" name="Group 88"/>
          <p:cNvGrpSpPr>
            <a:grpSpLocks/>
          </p:cNvGrpSpPr>
          <p:nvPr/>
        </p:nvGrpSpPr>
        <p:grpSpPr bwMode="auto">
          <a:xfrm>
            <a:off x="685800" y="1105049"/>
            <a:ext cx="8457931" cy="739775"/>
            <a:chOff x="940" y="1680"/>
            <a:chExt cx="7457" cy="653"/>
          </a:xfrm>
        </p:grpSpPr>
        <p:sp>
          <p:nvSpPr>
            <p:cNvPr id="7" name="AutoShape 62"/>
            <p:cNvSpPr>
              <a:spLocks noChangeArrowheads="1"/>
            </p:cNvSpPr>
            <p:nvPr/>
          </p:nvSpPr>
          <p:spPr bwMode="gray">
            <a:xfrm>
              <a:off x="1358" y="1793"/>
              <a:ext cx="6484" cy="436"/>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 name="AutoShape 63"/>
            <p:cNvSpPr>
              <a:spLocks noChangeArrowheads="1"/>
            </p:cNvSpPr>
            <p:nvPr/>
          </p:nvSpPr>
          <p:spPr bwMode="gray">
            <a:xfrm>
              <a:off x="1022" y="1680"/>
              <a:ext cx="662" cy="653"/>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9" name="Text Box 64"/>
            <p:cNvSpPr txBox="1">
              <a:spLocks noChangeArrowheads="1"/>
            </p:cNvSpPr>
            <p:nvPr/>
          </p:nvSpPr>
          <p:spPr bwMode="gray">
            <a:xfrm>
              <a:off x="940" y="1789"/>
              <a:ext cx="7457" cy="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marL="1252538" algn="just" eaLnBrk="0" fontAlgn="base" hangingPunct="0">
                <a:spcBef>
                  <a:spcPct val="0"/>
                </a:spcBef>
                <a:spcAft>
                  <a:spcPct val="0"/>
                </a:spcAft>
              </a:pPr>
              <a:r>
                <a:rPr lang="en-GB" sz="2800" b="1" err="1">
                  <a:solidFill>
                    <a:srgbClr val="FFFFFF"/>
                  </a:solidFill>
                </a:rPr>
                <a:t>Tổng</a:t>
              </a:r>
              <a:r>
                <a:rPr lang="en-GB" sz="2800" b="1">
                  <a:solidFill>
                    <a:srgbClr val="FFFFFF"/>
                  </a:solidFill>
                </a:rPr>
                <a:t> </a:t>
              </a:r>
              <a:r>
                <a:rPr lang="en-GB" sz="2800" b="1" err="1">
                  <a:solidFill>
                    <a:srgbClr val="FFFFFF"/>
                  </a:solidFill>
                </a:rPr>
                <a:t>quan</a:t>
              </a:r>
              <a:r>
                <a:rPr lang="en-GB" sz="2800" b="1">
                  <a:solidFill>
                    <a:srgbClr val="FFFFFF"/>
                  </a:solidFill>
                </a:rPr>
                <a:t> </a:t>
              </a:r>
              <a:r>
                <a:rPr lang="en-GB" sz="2800" b="1" err="1">
                  <a:solidFill>
                    <a:srgbClr val="FFFFFF"/>
                  </a:solidFill>
                </a:rPr>
                <a:t>đề</a:t>
              </a:r>
              <a:r>
                <a:rPr lang="en-GB" sz="2800" b="1">
                  <a:solidFill>
                    <a:srgbClr val="FFFFFF"/>
                  </a:solidFill>
                </a:rPr>
                <a:t> </a:t>
              </a:r>
              <a:r>
                <a:rPr lang="en-GB" sz="2800" b="1" err="1">
                  <a:solidFill>
                    <a:srgbClr val="FFFFFF"/>
                  </a:solidFill>
                </a:rPr>
                <a:t>tài</a:t>
              </a:r>
              <a:endParaRPr lang="en-US" sz="2800" b="1">
                <a:solidFill>
                  <a:srgbClr val="FFFFFF"/>
                </a:solidFill>
              </a:endParaRPr>
            </a:p>
          </p:txBody>
        </p:sp>
        <p:sp>
          <p:nvSpPr>
            <p:cNvPr id="10" name="Text Box 65"/>
            <p:cNvSpPr txBox="1">
              <a:spLocks noChangeArrowheads="1"/>
            </p:cNvSpPr>
            <p:nvPr/>
          </p:nvSpPr>
          <p:spPr bwMode="gray">
            <a:xfrm>
              <a:off x="1213" y="182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a:solidFill>
                    <a:srgbClr val="FFFFFF"/>
                  </a:solidFill>
                </a:rPr>
                <a:t>1</a:t>
              </a:r>
            </a:p>
          </p:txBody>
        </p:sp>
      </p:grpSp>
      <p:grpSp>
        <p:nvGrpSpPr>
          <p:cNvPr id="11" name="Group 87"/>
          <p:cNvGrpSpPr>
            <a:grpSpLocks/>
          </p:cNvGrpSpPr>
          <p:nvPr/>
        </p:nvGrpSpPr>
        <p:grpSpPr bwMode="auto">
          <a:xfrm>
            <a:off x="778807" y="1969145"/>
            <a:ext cx="7825641" cy="739775"/>
            <a:chOff x="997" y="2478"/>
            <a:chExt cx="6944" cy="653"/>
          </a:xfrm>
        </p:grpSpPr>
        <p:sp>
          <p:nvSpPr>
            <p:cNvPr id="12" name="AutoShape 67"/>
            <p:cNvSpPr>
              <a:spLocks noChangeArrowheads="1"/>
            </p:cNvSpPr>
            <p:nvPr/>
          </p:nvSpPr>
          <p:spPr bwMode="gray">
            <a:xfrm>
              <a:off x="1365" y="2591"/>
              <a:ext cx="6477" cy="436"/>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3" name="AutoShape 68"/>
            <p:cNvSpPr>
              <a:spLocks noChangeArrowheads="1"/>
            </p:cNvSpPr>
            <p:nvPr/>
          </p:nvSpPr>
          <p:spPr bwMode="gray">
            <a:xfrm>
              <a:off x="997" y="2478"/>
              <a:ext cx="662" cy="653"/>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4" name="Text Box 69"/>
            <p:cNvSpPr txBox="1">
              <a:spLocks noChangeArrowheads="1"/>
            </p:cNvSpPr>
            <p:nvPr/>
          </p:nvSpPr>
          <p:spPr bwMode="gray">
            <a:xfrm>
              <a:off x="1585" y="2624"/>
              <a:ext cx="6356" cy="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marL="508000" algn="just" eaLnBrk="0" fontAlgn="base" hangingPunct="0">
                <a:spcBef>
                  <a:spcPct val="0"/>
                </a:spcBef>
                <a:spcAft>
                  <a:spcPct val="0"/>
                </a:spcAft>
              </a:pPr>
              <a:r>
                <a:rPr lang="en-US" sz="2800" b="1" err="1">
                  <a:solidFill>
                    <a:srgbClr val="FFFFFF"/>
                  </a:solidFill>
                </a:rPr>
                <a:t>Khảo</a:t>
              </a:r>
              <a:r>
                <a:rPr lang="en-US" sz="2800" b="1">
                  <a:solidFill>
                    <a:srgbClr val="FFFFFF"/>
                  </a:solidFill>
                </a:rPr>
                <a:t> </a:t>
              </a:r>
              <a:r>
                <a:rPr lang="en-US" sz="2800" b="1" err="1">
                  <a:solidFill>
                    <a:srgbClr val="FFFFFF"/>
                  </a:solidFill>
                </a:rPr>
                <a:t>sát</a:t>
              </a:r>
              <a:endParaRPr lang="en-US" sz="2800" b="1">
                <a:solidFill>
                  <a:srgbClr val="FFFFFF"/>
                </a:solidFill>
              </a:endParaRPr>
            </a:p>
          </p:txBody>
        </p:sp>
        <p:sp>
          <p:nvSpPr>
            <p:cNvPr id="15" name="Text Box 82"/>
            <p:cNvSpPr txBox="1">
              <a:spLocks noChangeArrowheads="1"/>
            </p:cNvSpPr>
            <p:nvPr/>
          </p:nvSpPr>
          <p:spPr bwMode="gray">
            <a:xfrm>
              <a:off x="1189" y="2620"/>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a:solidFill>
                    <a:srgbClr val="FFFFFF"/>
                  </a:solidFill>
                </a:rPr>
                <a:t>2</a:t>
              </a:r>
            </a:p>
          </p:txBody>
        </p:sp>
      </p:grpSp>
      <p:grpSp>
        <p:nvGrpSpPr>
          <p:cNvPr id="16" name="Group 86"/>
          <p:cNvGrpSpPr>
            <a:grpSpLocks/>
          </p:cNvGrpSpPr>
          <p:nvPr/>
        </p:nvGrpSpPr>
        <p:grpSpPr bwMode="auto">
          <a:xfrm>
            <a:off x="778807" y="3697337"/>
            <a:ext cx="7753632" cy="739775"/>
            <a:chOff x="1728" y="3276"/>
            <a:chExt cx="6784" cy="653"/>
          </a:xfrm>
        </p:grpSpPr>
        <p:sp>
          <p:nvSpPr>
            <p:cNvPr id="17" name="AutoShape 72"/>
            <p:cNvSpPr>
              <a:spLocks noChangeArrowheads="1"/>
            </p:cNvSpPr>
            <p:nvPr/>
          </p:nvSpPr>
          <p:spPr bwMode="gray">
            <a:xfrm>
              <a:off x="2096" y="3389"/>
              <a:ext cx="6416" cy="436"/>
            </a:xfrm>
            <a:prstGeom prst="roundRect">
              <a:avLst>
                <a:gd name="adj" fmla="val 16667"/>
              </a:avLst>
            </a:prstGeom>
            <a:solidFill>
              <a:schemeClr va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8" name="AutoShape 73"/>
            <p:cNvSpPr>
              <a:spLocks noChangeArrowheads="1"/>
            </p:cNvSpPr>
            <p:nvPr/>
          </p:nvSpPr>
          <p:spPr bwMode="gray">
            <a:xfrm>
              <a:off x="1728" y="3276"/>
              <a:ext cx="662" cy="653"/>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9" name="Text Box 74"/>
            <p:cNvSpPr txBox="1">
              <a:spLocks noChangeArrowheads="1"/>
            </p:cNvSpPr>
            <p:nvPr/>
          </p:nvSpPr>
          <p:spPr bwMode="gray">
            <a:xfrm>
              <a:off x="2315" y="3414"/>
              <a:ext cx="6171" cy="44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marL="508000" algn="just" eaLnBrk="0" fontAlgn="base" hangingPunct="0">
                <a:spcBef>
                  <a:spcPct val="0"/>
                </a:spcBef>
                <a:spcAft>
                  <a:spcPct val="0"/>
                </a:spcAft>
              </a:pPr>
              <a:r>
                <a:rPr lang="en-US" sz="2800" b="1" err="1">
                  <a:solidFill>
                    <a:srgbClr val="FFFFFF"/>
                  </a:solidFill>
                </a:rPr>
                <a:t>Phân</a:t>
              </a:r>
              <a:r>
                <a:rPr lang="en-US" sz="2800" b="1">
                  <a:solidFill>
                    <a:srgbClr val="FFFFFF"/>
                  </a:solidFill>
                </a:rPr>
                <a:t> </a:t>
              </a:r>
              <a:r>
                <a:rPr lang="en-US" sz="2800" b="1" err="1">
                  <a:solidFill>
                    <a:srgbClr val="FFFFFF"/>
                  </a:solidFill>
                </a:rPr>
                <a:t>tích</a:t>
              </a:r>
              <a:r>
                <a:rPr lang="en-US" sz="2800" b="1">
                  <a:solidFill>
                    <a:srgbClr val="FFFFFF"/>
                  </a:solidFill>
                </a:rPr>
                <a:t> </a:t>
              </a:r>
              <a:r>
                <a:rPr lang="en-US" sz="2800" b="1" err="1">
                  <a:solidFill>
                    <a:srgbClr val="FFFFFF"/>
                  </a:solidFill>
                </a:rPr>
                <a:t>thiết</a:t>
              </a:r>
              <a:r>
                <a:rPr lang="en-US" sz="2800" b="1">
                  <a:solidFill>
                    <a:srgbClr val="FFFFFF"/>
                  </a:solidFill>
                </a:rPr>
                <a:t> </a:t>
              </a:r>
              <a:r>
                <a:rPr lang="en-US" sz="2800" b="1" err="1">
                  <a:solidFill>
                    <a:srgbClr val="FFFFFF"/>
                  </a:solidFill>
                </a:rPr>
                <a:t>kế</a:t>
              </a:r>
              <a:r>
                <a:rPr lang="en-US" sz="2800" b="1">
                  <a:solidFill>
                    <a:srgbClr val="FFFFFF"/>
                  </a:solidFill>
                </a:rPr>
                <a:t> </a:t>
              </a:r>
              <a:r>
                <a:rPr lang="en-US" sz="2800" b="1" err="1">
                  <a:solidFill>
                    <a:srgbClr val="FFFFFF"/>
                  </a:solidFill>
                </a:rPr>
                <a:t>hệ</a:t>
              </a:r>
              <a:r>
                <a:rPr lang="en-US" sz="2800" b="1">
                  <a:solidFill>
                    <a:srgbClr val="FFFFFF"/>
                  </a:solidFill>
                </a:rPr>
                <a:t> </a:t>
              </a:r>
              <a:r>
                <a:rPr lang="en-US" sz="2800" b="1" err="1">
                  <a:solidFill>
                    <a:srgbClr val="FFFFFF"/>
                  </a:solidFill>
                </a:rPr>
                <a:t>thống</a:t>
              </a:r>
              <a:endParaRPr lang="en-US" sz="2800" b="1">
                <a:solidFill>
                  <a:srgbClr val="FFFFFF"/>
                </a:solidFill>
              </a:endParaRPr>
            </a:p>
          </p:txBody>
        </p:sp>
        <p:sp>
          <p:nvSpPr>
            <p:cNvPr id="21" name="Text Box 83"/>
            <p:cNvSpPr txBox="1">
              <a:spLocks noChangeArrowheads="1"/>
            </p:cNvSpPr>
            <p:nvPr/>
          </p:nvSpPr>
          <p:spPr bwMode="gray">
            <a:xfrm>
              <a:off x="1912" y="3408"/>
              <a:ext cx="273"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a:solidFill>
                    <a:srgbClr val="FFFFFF"/>
                  </a:solidFill>
                </a:rPr>
                <a:t>4</a:t>
              </a:r>
            </a:p>
          </p:txBody>
        </p:sp>
      </p:grpSp>
      <p:grpSp>
        <p:nvGrpSpPr>
          <p:cNvPr id="23" name="Group 86"/>
          <p:cNvGrpSpPr>
            <a:grpSpLocks/>
          </p:cNvGrpSpPr>
          <p:nvPr/>
        </p:nvGrpSpPr>
        <p:grpSpPr bwMode="auto">
          <a:xfrm>
            <a:off x="778806" y="2833241"/>
            <a:ext cx="7753633" cy="739775"/>
            <a:chOff x="1728" y="3276"/>
            <a:chExt cx="6784" cy="653"/>
          </a:xfrm>
          <a:solidFill>
            <a:srgbClr val="92D050"/>
          </a:solidFill>
        </p:grpSpPr>
        <p:sp>
          <p:nvSpPr>
            <p:cNvPr id="24" name="AutoShape 72"/>
            <p:cNvSpPr>
              <a:spLocks noChangeArrowheads="1"/>
            </p:cNvSpPr>
            <p:nvPr/>
          </p:nvSpPr>
          <p:spPr bwMode="gray">
            <a:xfrm>
              <a:off x="2096" y="3389"/>
              <a:ext cx="6416" cy="436"/>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25" name="AutoShape 73"/>
            <p:cNvSpPr>
              <a:spLocks noChangeArrowheads="1"/>
            </p:cNvSpPr>
            <p:nvPr/>
          </p:nvSpPr>
          <p:spPr bwMode="gray">
            <a:xfrm>
              <a:off x="1728" y="3276"/>
              <a:ext cx="662" cy="653"/>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26" name="Text Box 74"/>
            <p:cNvSpPr txBox="1">
              <a:spLocks noChangeArrowheads="1"/>
            </p:cNvSpPr>
            <p:nvPr/>
          </p:nvSpPr>
          <p:spPr bwMode="gray">
            <a:xfrm>
              <a:off x="2330" y="3424"/>
              <a:ext cx="6171" cy="44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marL="508000" algn="just" eaLnBrk="0" fontAlgn="base" hangingPunct="0">
                <a:spcBef>
                  <a:spcPct val="0"/>
                </a:spcBef>
                <a:spcAft>
                  <a:spcPct val="0"/>
                </a:spcAft>
              </a:pPr>
              <a:r>
                <a:rPr lang="en-US" sz="2800" b="1" err="1">
                  <a:solidFill>
                    <a:srgbClr val="FFFFFF"/>
                  </a:solidFill>
                </a:rPr>
                <a:t>Cơ</a:t>
              </a:r>
              <a:r>
                <a:rPr lang="en-US" sz="2800" b="1">
                  <a:solidFill>
                    <a:srgbClr val="FFFFFF"/>
                  </a:solidFill>
                </a:rPr>
                <a:t> </a:t>
              </a:r>
              <a:r>
                <a:rPr lang="en-US" sz="2800" b="1" err="1">
                  <a:solidFill>
                    <a:srgbClr val="FFFFFF"/>
                  </a:solidFill>
                </a:rPr>
                <a:t>sở</a:t>
              </a:r>
              <a:r>
                <a:rPr lang="en-US" sz="2800" b="1">
                  <a:solidFill>
                    <a:srgbClr val="FFFFFF"/>
                  </a:solidFill>
                </a:rPr>
                <a:t> </a:t>
              </a:r>
              <a:r>
                <a:rPr lang="en-US" sz="2800" b="1" err="1">
                  <a:solidFill>
                    <a:srgbClr val="FFFFFF"/>
                  </a:solidFill>
                </a:rPr>
                <a:t>lý</a:t>
              </a:r>
              <a:r>
                <a:rPr lang="en-US" sz="2800" b="1">
                  <a:solidFill>
                    <a:srgbClr val="FFFFFF"/>
                  </a:solidFill>
                </a:rPr>
                <a:t> </a:t>
              </a:r>
              <a:r>
                <a:rPr lang="en-US" sz="2800" b="1" err="1">
                  <a:solidFill>
                    <a:srgbClr val="FFFFFF"/>
                  </a:solidFill>
                </a:rPr>
                <a:t>thuyết</a:t>
              </a:r>
              <a:endParaRPr lang="en-US" sz="2800" b="1">
                <a:solidFill>
                  <a:srgbClr val="FFFFFF"/>
                </a:solidFill>
              </a:endParaRPr>
            </a:p>
          </p:txBody>
        </p:sp>
        <p:sp>
          <p:nvSpPr>
            <p:cNvPr id="27" name="Text Box 83"/>
            <p:cNvSpPr txBox="1">
              <a:spLocks noChangeArrowheads="1"/>
            </p:cNvSpPr>
            <p:nvPr/>
          </p:nvSpPr>
          <p:spPr bwMode="gray">
            <a:xfrm>
              <a:off x="1920" y="3408"/>
              <a:ext cx="258" cy="365"/>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a:solidFill>
                    <a:srgbClr val="FFFFFF"/>
                  </a:solidFill>
                </a:rPr>
                <a:t>3</a:t>
              </a:r>
            </a:p>
          </p:txBody>
        </p:sp>
      </p:grpSp>
      <p:grpSp>
        <p:nvGrpSpPr>
          <p:cNvPr id="28" name="Group 86"/>
          <p:cNvGrpSpPr>
            <a:grpSpLocks/>
          </p:cNvGrpSpPr>
          <p:nvPr/>
        </p:nvGrpSpPr>
        <p:grpSpPr bwMode="auto">
          <a:xfrm>
            <a:off x="778806" y="5425529"/>
            <a:ext cx="7694596" cy="739775"/>
            <a:chOff x="1728" y="3276"/>
            <a:chExt cx="6784" cy="653"/>
          </a:xfrm>
        </p:grpSpPr>
        <p:sp>
          <p:nvSpPr>
            <p:cNvPr id="29" name="AutoShape 72"/>
            <p:cNvSpPr>
              <a:spLocks noChangeArrowheads="1"/>
            </p:cNvSpPr>
            <p:nvPr/>
          </p:nvSpPr>
          <p:spPr bwMode="gray">
            <a:xfrm>
              <a:off x="2096" y="3389"/>
              <a:ext cx="6416" cy="436"/>
            </a:xfrm>
            <a:prstGeom prst="roundRect">
              <a:avLst>
                <a:gd name="adj" fmla="val 16667"/>
              </a:avLst>
            </a:prstGeom>
            <a:solidFill>
              <a:schemeClr val="accent1">
                <a:lumMod val="60000"/>
                <a:lumOff val="40000"/>
              </a:schemeClr>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0" name="AutoShape 73"/>
            <p:cNvSpPr>
              <a:spLocks noChangeArrowheads="1"/>
            </p:cNvSpPr>
            <p:nvPr/>
          </p:nvSpPr>
          <p:spPr bwMode="gray">
            <a:xfrm>
              <a:off x="1728" y="3276"/>
              <a:ext cx="662" cy="653"/>
            </a:xfrm>
            <a:prstGeom prst="diamond">
              <a:avLst/>
            </a:prstGeom>
            <a:solidFill>
              <a:schemeClr val="accent1">
                <a:lumMod val="60000"/>
                <a:lumOff val="40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1" name="Text Box 74"/>
            <p:cNvSpPr txBox="1">
              <a:spLocks noChangeArrowheads="1"/>
            </p:cNvSpPr>
            <p:nvPr/>
          </p:nvSpPr>
          <p:spPr bwMode="gray">
            <a:xfrm>
              <a:off x="2316" y="3369"/>
              <a:ext cx="6171" cy="44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marL="508000" algn="just" eaLnBrk="0" fontAlgn="base" hangingPunct="0">
                <a:spcBef>
                  <a:spcPct val="0"/>
                </a:spcBef>
                <a:spcAft>
                  <a:spcPct val="0"/>
                </a:spcAft>
              </a:pPr>
              <a:r>
                <a:rPr lang="en-US" sz="2800" b="1" err="1">
                  <a:solidFill>
                    <a:srgbClr val="FFFFFF"/>
                  </a:solidFill>
                </a:rPr>
                <a:t>Tổng</a:t>
              </a:r>
              <a:r>
                <a:rPr lang="en-US" sz="2800" b="1">
                  <a:solidFill>
                    <a:srgbClr val="FFFFFF"/>
                  </a:solidFill>
                </a:rPr>
                <a:t> </a:t>
              </a:r>
              <a:r>
                <a:rPr lang="en-US" sz="2800" b="1" err="1">
                  <a:solidFill>
                    <a:srgbClr val="FFFFFF"/>
                  </a:solidFill>
                </a:rPr>
                <a:t>kết</a:t>
              </a:r>
              <a:endParaRPr lang="en-US" sz="2800" b="1">
                <a:solidFill>
                  <a:srgbClr val="FFFFFF"/>
                </a:solidFill>
              </a:endParaRPr>
            </a:p>
          </p:txBody>
        </p:sp>
        <p:sp>
          <p:nvSpPr>
            <p:cNvPr id="32" name="Text Box 83"/>
            <p:cNvSpPr txBox="1">
              <a:spLocks noChangeArrowheads="1"/>
            </p:cNvSpPr>
            <p:nvPr/>
          </p:nvSpPr>
          <p:spPr bwMode="gray">
            <a:xfrm>
              <a:off x="1912" y="3408"/>
              <a:ext cx="273"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a:solidFill>
                    <a:srgbClr val="FFFFFF"/>
                  </a:solidFill>
                </a:rPr>
                <a:t>5</a:t>
              </a:r>
            </a:p>
          </p:txBody>
        </p:sp>
      </p:grpSp>
      <p:sp>
        <p:nvSpPr>
          <p:cNvPr id="3" name="Date Placeholder 2"/>
          <p:cNvSpPr>
            <a:spLocks noGrp="1"/>
          </p:cNvSpPr>
          <p:nvPr>
            <p:ph type="dt" sz="half" idx="10"/>
          </p:nvPr>
        </p:nvSpPr>
        <p:spPr/>
        <p:txBody>
          <a:bodyPr/>
          <a:lstStyle/>
          <a:p>
            <a:fld id="{9F7832CC-CCC0-4F72-B15C-9F1CE024F690}" type="datetime1">
              <a:rPr lang="vi-VN" smtClean="0"/>
              <a:t>09/03/2023</a:t>
            </a:fld>
            <a:endParaRPr lang="en-US"/>
          </a:p>
        </p:txBody>
      </p:sp>
      <p:sp>
        <p:nvSpPr>
          <p:cNvPr id="4" name="Footer Placeholder 3"/>
          <p:cNvSpPr>
            <a:spLocks noGrp="1"/>
          </p:cNvSpPr>
          <p:nvPr>
            <p:ph type="ftr" sz="quarter" idx="11"/>
          </p:nvPr>
        </p:nvSpPr>
        <p:spPr/>
        <p:txBody>
          <a:bodyPr/>
          <a:lstStyle/>
          <a:p>
            <a:r>
              <a:rPr lang="en-US"/>
              <a:t>ĐATN CHUYÊN NGÀNH CNPM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a:p>
        </p:txBody>
      </p:sp>
      <p:grpSp>
        <p:nvGrpSpPr>
          <p:cNvPr id="20" name="Group 88">
            <a:extLst>
              <a:ext uri="{FF2B5EF4-FFF2-40B4-BE49-F238E27FC236}">
                <a16:creationId xmlns:a16="http://schemas.microsoft.com/office/drawing/2014/main" id="{B00CB424-452A-B425-4E2B-FD9B0802C37D}"/>
              </a:ext>
            </a:extLst>
          </p:cNvPr>
          <p:cNvGrpSpPr>
            <a:grpSpLocks/>
          </p:cNvGrpSpPr>
          <p:nvPr/>
        </p:nvGrpSpPr>
        <p:grpSpPr bwMode="auto">
          <a:xfrm>
            <a:off x="686069" y="4561433"/>
            <a:ext cx="8457931" cy="739775"/>
            <a:chOff x="940" y="1680"/>
            <a:chExt cx="7457" cy="653"/>
          </a:xfrm>
        </p:grpSpPr>
        <p:sp>
          <p:nvSpPr>
            <p:cNvPr id="33" name="AutoShape 62">
              <a:extLst>
                <a:ext uri="{FF2B5EF4-FFF2-40B4-BE49-F238E27FC236}">
                  <a16:creationId xmlns:a16="http://schemas.microsoft.com/office/drawing/2014/main" id="{F8E1A0C8-58E8-EBBC-09ED-063C0FEFF625}"/>
                </a:ext>
              </a:extLst>
            </p:cNvPr>
            <p:cNvSpPr>
              <a:spLocks noChangeArrowheads="1"/>
            </p:cNvSpPr>
            <p:nvPr/>
          </p:nvSpPr>
          <p:spPr bwMode="gray">
            <a:xfrm>
              <a:off x="1358" y="1793"/>
              <a:ext cx="6484" cy="436"/>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4" name="AutoShape 63">
              <a:extLst>
                <a:ext uri="{FF2B5EF4-FFF2-40B4-BE49-F238E27FC236}">
                  <a16:creationId xmlns:a16="http://schemas.microsoft.com/office/drawing/2014/main" id="{14E4237C-4725-E7EE-290E-5540DFE29CBE}"/>
                </a:ext>
              </a:extLst>
            </p:cNvPr>
            <p:cNvSpPr>
              <a:spLocks noChangeArrowheads="1"/>
            </p:cNvSpPr>
            <p:nvPr/>
          </p:nvSpPr>
          <p:spPr bwMode="gray">
            <a:xfrm>
              <a:off x="1022" y="1680"/>
              <a:ext cx="662" cy="653"/>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5" name="Text Box 64">
              <a:extLst>
                <a:ext uri="{FF2B5EF4-FFF2-40B4-BE49-F238E27FC236}">
                  <a16:creationId xmlns:a16="http://schemas.microsoft.com/office/drawing/2014/main" id="{DFE49E26-C391-6D5F-7AF1-A642C55E64A8}"/>
                </a:ext>
              </a:extLst>
            </p:cNvPr>
            <p:cNvSpPr txBox="1">
              <a:spLocks noChangeArrowheads="1"/>
            </p:cNvSpPr>
            <p:nvPr/>
          </p:nvSpPr>
          <p:spPr bwMode="gray">
            <a:xfrm>
              <a:off x="940" y="1789"/>
              <a:ext cx="7457" cy="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marL="1252538" algn="just" eaLnBrk="0" fontAlgn="base" hangingPunct="0">
                <a:spcBef>
                  <a:spcPct val="0"/>
                </a:spcBef>
                <a:spcAft>
                  <a:spcPct val="0"/>
                </a:spcAft>
              </a:pPr>
              <a:r>
                <a:rPr lang="en-GB" sz="2800" b="1" err="1">
                  <a:solidFill>
                    <a:srgbClr val="FFFFFF"/>
                  </a:solidFill>
                </a:rPr>
                <a:t>Kết</a:t>
              </a:r>
              <a:r>
                <a:rPr lang="en-GB" sz="2800" b="1">
                  <a:solidFill>
                    <a:srgbClr val="FFFFFF"/>
                  </a:solidFill>
                </a:rPr>
                <a:t> </a:t>
              </a:r>
              <a:r>
                <a:rPr lang="en-GB" sz="2800" b="1" err="1">
                  <a:solidFill>
                    <a:srgbClr val="FFFFFF"/>
                  </a:solidFill>
                </a:rPr>
                <a:t>quả</a:t>
              </a:r>
              <a:endParaRPr lang="en-US" sz="2800" b="1">
                <a:solidFill>
                  <a:srgbClr val="FFFFFF"/>
                </a:solidFill>
              </a:endParaRPr>
            </a:p>
          </p:txBody>
        </p:sp>
        <p:sp>
          <p:nvSpPr>
            <p:cNvPr id="36" name="Text Box 65">
              <a:extLst>
                <a:ext uri="{FF2B5EF4-FFF2-40B4-BE49-F238E27FC236}">
                  <a16:creationId xmlns:a16="http://schemas.microsoft.com/office/drawing/2014/main" id="{B08C9E6B-3860-CCB5-9C83-CE65AF6C6884}"/>
                </a:ext>
              </a:extLst>
            </p:cNvPr>
            <p:cNvSpPr txBox="1">
              <a:spLocks noChangeArrowheads="1"/>
            </p:cNvSpPr>
            <p:nvPr/>
          </p:nvSpPr>
          <p:spPr bwMode="gray">
            <a:xfrm>
              <a:off x="1205" y="1824"/>
              <a:ext cx="273"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a:solidFill>
                    <a:srgbClr val="FFFFFF"/>
                  </a:solidFill>
                </a:rPr>
                <a:t>5</a:t>
              </a:r>
            </a:p>
          </p:txBody>
        </p:sp>
      </p:grpSp>
    </p:spTree>
    <p:extLst>
      <p:ext uri="{BB962C8B-B14F-4D97-AF65-F5344CB8AC3E}">
        <p14:creationId xmlns:p14="http://schemas.microsoft.com/office/powerpoint/2010/main" val="345048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TỔNG QUAN ĐỀ TÀI</a:t>
            </a:r>
          </a:p>
        </p:txBody>
      </p:sp>
      <p:sp>
        <p:nvSpPr>
          <p:cNvPr id="3" name="Content Placeholder 2"/>
          <p:cNvSpPr>
            <a:spLocks noGrp="1"/>
          </p:cNvSpPr>
          <p:nvPr>
            <p:ph idx="1"/>
          </p:nvPr>
        </p:nvSpPr>
        <p:spPr>
          <a:xfrm>
            <a:off x="484710" y="1340769"/>
            <a:ext cx="8191746" cy="4907638"/>
          </a:xfrm>
        </p:spPr>
        <p:txBody>
          <a:bodyPr>
            <a:normAutofit/>
          </a:bodyPr>
          <a:lstStyle/>
          <a:p>
            <a:r>
              <a:rPr lang="vi-VN" sz="2000">
                <a:effectLst/>
                <a:latin typeface="Times New Roman" panose="02020603050405020304" pitchFamily="18" charset="0"/>
                <a:ea typeface="Times New Roman" panose="02020603050405020304" pitchFamily="18" charset="0"/>
              </a:rPr>
              <a:t>Trong những năm gần đây với sự phát triển vượt trội của khoa học kỹ thuật đặc biệt là công nghệ thông tin</a:t>
            </a:r>
            <a:r>
              <a:rPr lang="en-US" sz="2000">
                <a:effectLst/>
                <a:latin typeface="Times New Roman" panose="02020603050405020304" pitchFamily="18" charset="0"/>
                <a:ea typeface="Times New Roman" panose="02020603050405020304" pitchFamily="18" charset="0"/>
              </a:rPr>
              <a:t> </a:t>
            </a:r>
            <a:r>
              <a:rPr lang="vi-VN" sz="2000">
                <a:effectLst/>
                <a:latin typeface="Times New Roman" panose="02020603050405020304" pitchFamily="18" charset="0"/>
                <a:ea typeface="Times New Roman" panose="02020603050405020304" pitchFamily="18" charset="0"/>
              </a:rPr>
              <a:t>với những ứng dụng của công nghệ thông tin vào các lĩnh vực đã đóng góp phần to lớn cho sự nghiệp phát triển của con người. Khi mà internet được nhân rộng và trở nên phổ biến, người dùng ngày càng có xu hướng tham khảo thông tin , </a:t>
            </a:r>
            <a:r>
              <a:rPr lang="en-US" sz="2000" err="1">
                <a:effectLst/>
                <a:latin typeface="Times New Roman" panose="02020603050405020304" pitchFamily="18" charset="0"/>
                <a:ea typeface="Times New Roman" panose="02020603050405020304" pitchFamily="18" charset="0"/>
              </a:rPr>
              <a:t>làm</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việc</a:t>
            </a:r>
            <a:r>
              <a:rPr lang="vi-VN" sz="2000">
                <a:effectLst/>
                <a:latin typeface="Times New Roman" panose="02020603050405020304" pitchFamily="18" charset="0"/>
                <a:ea typeface="Times New Roman" panose="02020603050405020304" pitchFamily="18" charset="0"/>
              </a:rPr>
              <a:t> trên mạng. Từ những thứ đơn giản nhất như mua sắm, học tập,</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làm</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việc</a:t>
            </a:r>
            <a:r>
              <a:rPr lang="en-US" sz="2000">
                <a:effectLst/>
                <a:latin typeface="Times New Roman" panose="02020603050405020304" pitchFamily="18" charset="0"/>
                <a:ea typeface="Times New Roman" panose="02020603050405020304" pitchFamily="18" charset="0"/>
              </a:rPr>
              <a:t> online</a:t>
            </a:r>
            <a:r>
              <a:rPr lang="vi-VN" sz="20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p>
            <a:r>
              <a:rPr lang="vi-VN" sz="2000">
                <a:effectLst/>
                <a:latin typeface="Times New Roman" panose="02020603050405020304" pitchFamily="18" charset="0"/>
                <a:ea typeface="Times New Roman" panose="02020603050405020304" pitchFamily="18" charset="0"/>
              </a:rPr>
              <a:t>Chính vì thế, website</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quản</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lý</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công</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việc</a:t>
            </a:r>
            <a:r>
              <a:rPr lang="vi-VN" sz="2000">
                <a:effectLst/>
                <a:latin typeface="Times New Roman" panose="02020603050405020304" pitchFamily="18" charset="0"/>
                <a:ea typeface="Times New Roman" panose="02020603050405020304" pitchFamily="18" charset="0"/>
              </a:rPr>
              <a:t> ra đời mang đến cho</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các</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doanh</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nghiệp</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công</a:t>
            </a:r>
            <a:r>
              <a:rPr lang="en-US" sz="2000">
                <a:effectLst/>
                <a:latin typeface="Times New Roman" panose="02020603050405020304" pitchFamily="18" charset="0"/>
                <a:ea typeface="Times New Roman" panose="02020603050405020304" pitchFamily="18" charset="0"/>
              </a:rPr>
              <a:t> ty hay</a:t>
            </a:r>
            <a:r>
              <a:rPr lang="vi-VN" sz="2000">
                <a:effectLst/>
                <a:latin typeface="Times New Roman" panose="02020603050405020304" pitchFamily="18" charset="0"/>
                <a:ea typeface="Times New Roman" panose="02020603050405020304" pitchFamily="18" charset="0"/>
              </a:rPr>
              <a:t> người</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dùng</a:t>
            </a:r>
            <a:r>
              <a:rPr lang="en-US" sz="2000">
                <a:effectLst/>
                <a:latin typeface="Times New Roman" panose="02020603050405020304" pitchFamily="18" charset="0"/>
                <a:ea typeface="Times New Roman" panose="02020603050405020304" pitchFamily="18" charset="0"/>
              </a:rPr>
              <a:t> </a:t>
            </a:r>
            <a:r>
              <a:rPr lang="vi-VN" sz="2000">
                <a:effectLst/>
                <a:latin typeface="Times New Roman" panose="02020603050405020304" pitchFamily="18" charset="0"/>
                <a:ea typeface="Times New Roman" panose="02020603050405020304" pitchFamily="18" charset="0"/>
              </a:rPr>
              <a:t>có nhu cầu </a:t>
            </a:r>
            <a:r>
              <a:rPr lang="en-US" sz="2000" err="1">
                <a:effectLst/>
                <a:latin typeface="Times New Roman" panose="02020603050405020304" pitchFamily="18" charset="0"/>
                <a:ea typeface="Times New Roman" panose="02020603050405020304" pitchFamily="18" charset="0"/>
              </a:rPr>
              <a:t>về</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quản</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lý</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công</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việc</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dự</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án</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có</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thể</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dễ</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dàng</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hơn</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trong</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quá</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trình</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vận</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hành</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giao</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việc</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và</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báo</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cáo</a:t>
            </a:r>
            <a:r>
              <a:rPr lang="en-US" sz="2000">
                <a:effectLst/>
                <a:latin typeface="Times New Roman" panose="02020603050405020304" pitchFamily="18" charset="0"/>
                <a:ea typeface="Times New Roman" panose="02020603050405020304" pitchFamily="18" charset="0"/>
              </a:rPr>
              <a:t>. </a:t>
            </a:r>
          </a:p>
          <a:p>
            <a:r>
              <a:rPr lang="en-US" sz="2000">
                <a:latin typeface="Times New Roman" panose="02020603050405020304" pitchFamily="18" charset="0"/>
              </a:rPr>
              <a:t>=&gt; </a:t>
            </a:r>
            <a:r>
              <a:rPr lang="vi-VN" sz="2000">
                <a:effectLst/>
                <a:latin typeface="Times New Roman" panose="02020603050405020304" pitchFamily="18" charset="0"/>
                <a:ea typeface="Times New Roman" panose="02020603050405020304" pitchFamily="18" charset="0"/>
              </a:rPr>
              <a:t>Từ những phân tích trên, ý tưởng cho website</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quản</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lý</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công</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việc</a:t>
            </a:r>
            <a:r>
              <a:rPr lang="en-US" sz="2000">
                <a:effectLst/>
                <a:latin typeface="Times New Roman" panose="02020603050405020304" pitchFamily="18" charset="0"/>
                <a:ea typeface="Times New Roman" panose="02020603050405020304" pitchFamily="18" charset="0"/>
              </a:rPr>
              <a:t> </a:t>
            </a:r>
            <a:r>
              <a:rPr lang="vi-VN" sz="2000">
                <a:effectLst/>
                <a:latin typeface="Times New Roman" panose="02020603050405020304" pitchFamily="18" charset="0"/>
                <a:ea typeface="Times New Roman" panose="02020603050405020304" pitchFamily="18" charset="0"/>
              </a:rPr>
              <a:t>hình thành nhằm mục đích giúp cho người sử dụng</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cũng</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như</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các</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doanh</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nghiệp</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công</a:t>
            </a:r>
            <a:r>
              <a:rPr lang="en-US" sz="2000">
                <a:effectLst/>
                <a:latin typeface="Times New Roman" panose="02020603050405020304" pitchFamily="18" charset="0"/>
                <a:ea typeface="Times New Roman" panose="02020603050405020304" pitchFamily="18" charset="0"/>
              </a:rPr>
              <a:t> ty</a:t>
            </a:r>
            <a:r>
              <a:rPr lang="vi-VN" sz="2000">
                <a:effectLst/>
                <a:latin typeface="Times New Roman" panose="02020603050405020304" pitchFamily="18" charset="0"/>
                <a:ea typeface="Times New Roman" panose="02020603050405020304" pitchFamily="18" charset="0"/>
              </a:rPr>
              <a:t> thuận tiện hơn trong việc</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quản</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lý</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và</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giao</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việc</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tức</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thời</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Giúp</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đảm</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bảo</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tiến</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độ</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và</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nâng</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cao</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năng</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suất</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công</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việc</a:t>
            </a:r>
            <a:r>
              <a:rPr lang="en-US" sz="2000">
                <a:effectLst/>
                <a:latin typeface="Times New Roman" panose="02020603050405020304" pitchFamily="18" charset="0"/>
                <a:ea typeface="Times New Roman" panose="02020603050405020304" pitchFamily="18" charset="0"/>
              </a:rPr>
              <a:t>.</a:t>
            </a:r>
          </a:p>
        </p:txBody>
      </p:sp>
      <p:sp>
        <p:nvSpPr>
          <p:cNvPr id="4" name="Date Placeholder 3"/>
          <p:cNvSpPr>
            <a:spLocks noGrp="1"/>
          </p:cNvSpPr>
          <p:nvPr>
            <p:ph type="dt" sz="half" idx="10"/>
          </p:nvPr>
        </p:nvSpPr>
        <p:spPr/>
        <p:txBody>
          <a:bodyPr/>
          <a:lstStyle/>
          <a:p>
            <a:fld id="{34E2A69B-FDB5-4466-BB51-CBA224CE8AC8}" type="datetime1">
              <a:rPr lang="vi-VN" smtClean="0"/>
              <a:t>09/03/2023</a:t>
            </a:fld>
            <a:endParaRPr lang="en-US"/>
          </a:p>
        </p:txBody>
      </p:sp>
      <p:sp>
        <p:nvSpPr>
          <p:cNvPr id="5" name="Footer Placeholder 4"/>
          <p:cNvSpPr>
            <a:spLocks noGrp="1"/>
          </p:cNvSpPr>
          <p:nvPr>
            <p:ph type="ftr" sz="quarter" idx="11"/>
          </p:nvPr>
        </p:nvSpPr>
        <p:spPr/>
        <p:txBody>
          <a:bodyPr/>
          <a:lstStyle/>
          <a:p>
            <a:r>
              <a:rPr lang="en-US"/>
              <a:t>ĐATN CHUYÊN NGÀNH CNPM</a:t>
            </a:r>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a:p>
        </p:txBody>
      </p:sp>
    </p:spTree>
    <p:extLst>
      <p:ext uri="{BB962C8B-B14F-4D97-AF65-F5344CB8AC3E}">
        <p14:creationId xmlns:p14="http://schemas.microsoft.com/office/powerpoint/2010/main" val="881569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TỔNG QUAN ĐỀ TÀI</a:t>
            </a:r>
          </a:p>
        </p:txBody>
      </p:sp>
      <p:sp>
        <p:nvSpPr>
          <p:cNvPr id="3" name="Content Placeholder 2"/>
          <p:cNvSpPr>
            <a:spLocks noGrp="1"/>
          </p:cNvSpPr>
          <p:nvPr>
            <p:ph idx="1"/>
          </p:nvPr>
        </p:nvSpPr>
        <p:spPr>
          <a:xfrm>
            <a:off x="484710" y="1340769"/>
            <a:ext cx="8191746" cy="4907638"/>
          </a:xfrm>
        </p:spPr>
        <p:txBody>
          <a:bodyPr>
            <a:normAutofit/>
          </a:bodyPr>
          <a:lstStyle/>
          <a:p>
            <a:r>
              <a:rPr lang="vi-VN" sz="2000">
                <a:effectLst/>
                <a:latin typeface="Times New Roman" panose="02020603050405020304" pitchFamily="18" charset="0"/>
                <a:ea typeface="Times New Roman" panose="02020603050405020304" pitchFamily="18" charset="0"/>
              </a:rPr>
              <a:t>Trong báo cáo đồ án này sẽ tập trung trình bày những nghiên cứu kiến thức cơ bản về lập trình website</a:t>
            </a:r>
            <a:r>
              <a:rPr lang="en-US" sz="2000">
                <a:effectLst/>
                <a:latin typeface="Times New Roman" panose="02020603050405020304" pitchFamily="18" charset="0"/>
                <a:ea typeface="Times New Roman" panose="02020603050405020304" pitchFamily="18" charset="0"/>
              </a:rPr>
              <a:t>, </a:t>
            </a:r>
            <a:r>
              <a:rPr lang="vi-VN" sz="2000">
                <a:effectLst/>
                <a:latin typeface="Times New Roman" panose="02020603050405020304" pitchFamily="18" charset="0"/>
                <a:ea typeface="Times New Roman" panose="02020603050405020304" pitchFamily="18" charset="0"/>
              </a:rPr>
              <a:t>đi sâu vào nền tảng </a:t>
            </a:r>
            <a:r>
              <a:rPr lang="en-US" sz="2000">
                <a:effectLst/>
                <a:latin typeface="Times New Roman" panose="02020603050405020304" pitchFamily="18" charset="0"/>
                <a:ea typeface="Times New Roman" panose="02020603050405020304" pitchFamily="18" charset="0"/>
              </a:rPr>
              <a:t>C# </a:t>
            </a:r>
            <a:r>
              <a:rPr lang="vi-VN" sz="200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ASP.NET Core Web API </a:t>
            </a:r>
            <a:r>
              <a:rPr lang="en-US" sz="2000" err="1">
                <a:effectLst/>
                <a:latin typeface="Times New Roman" panose="02020603050405020304" pitchFamily="18" charset="0"/>
                <a:ea typeface="Times New Roman" panose="02020603050405020304" pitchFamily="18" charset="0"/>
              </a:rPr>
              <a:t>và</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VueJs</a:t>
            </a:r>
            <a:r>
              <a:rPr lang="vi-VN" sz="2000">
                <a:effectLst/>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Để</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tiến</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hành</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triển</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khai</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xây</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dự</a:t>
            </a:r>
            <a:r>
              <a:rPr lang="en-US" sz="2000">
                <a:latin typeface="Times New Roman" panose="02020603050405020304" pitchFamily="18" charset="0"/>
                <a:ea typeface="Times New Roman" panose="02020603050405020304" pitchFamily="18" charset="0"/>
              </a:rPr>
              <a:t> website </a:t>
            </a:r>
            <a:r>
              <a:rPr lang="en-US" sz="2000" err="1">
                <a:latin typeface="Times New Roman" panose="02020603050405020304" pitchFamily="18" charset="0"/>
                <a:ea typeface="Times New Roman" panose="02020603050405020304" pitchFamily="18" charset="0"/>
              </a:rPr>
              <a:t>quản</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lý</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công</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việc</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đạt</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kết</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quả</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tốt</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nhất</a:t>
            </a:r>
            <a:r>
              <a:rPr lang="en-US" sz="2000">
                <a:latin typeface="Times New Roman" panose="02020603050405020304" pitchFamily="18" charset="0"/>
                <a:ea typeface="Times New Roman" panose="02020603050405020304" pitchFamily="18" charset="0"/>
              </a:rPr>
              <a:t>.</a:t>
            </a:r>
          </a:p>
          <a:p>
            <a:endParaRPr lang="en-US" sz="2000">
              <a:effectLst/>
              <a:latin typeface="Times New Roman" panose="02020603050405020304" pitchFamily="18" charset="0"/>
              <a:ea typeface="Times New Roman" panose="02020603050405020304" pitchFamily="18" charset="0"/>
            </a:endParaRPr>
          </a:p>
        </p:txBody>
      </p:sp>
      <p:sp>
        <p:nvSpPr>
          <p:cNvPr id="4" name="Date Placeholder 3"/>
          <p:cNvSpPr>
            <a:spLocks noGrp="1"/>
          </p:cNvSpPr>
          <p:nvPr>
            <p:ph type="dt" sz="half" idx="10"/>
          </p:nvPr>
        </p:nvSpPr>
        <p:spPr/>
        <p:txBody>
          <a:bodyPr/>
          <a:lstStyle/>
          <a:p>
            <a:fld id="{34E2A69B-FDB5-4466-BB51-CBA224CE8AC8}" type="datetime1">
              <a:rPr lang="vi-VN" smtClean="0"/>
              <a:t>09/03/2023</a:t>
            </a:fld>
            <a:endParaRPr lang="en-US"/>
          </a:p>
        </p:txBody>
      </p:sp>
      <p:sp>
        <p:nvSpPr>
          <p:cNvPr id="5" name="Footer Placeholder 4"/>
          <p:cNvSpPr>
            <a:spLocks noGrp="1"/>
          </p:cNvSpPr>
          <p:nvPr>
            <p:ph type="ftr" sz="quarter" idx="11"/>
          </p:nvPr>
        </p:nvSpPr>
        <p:spPr/>
        <p:txBody>
          <a:bodyPr/>
          <a:lstStyle/>
          <a:p>
            <a:r>
              <a:rPr lang="en-US"/>
              <a:t>ĐATN CHUYÊN NGÀNH CNPM</a:t>
            </a:r>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a:p>
        </p:txBody>
      </p:sp>
      <p:pic>
        <p:nvPicPr>
          <p:cNvPr id="10" name="Picture 9" descr="A picture containing text, clock&#10;&#10;Description automatically generated">
            <a:extLst>
              <a:ext uri="{FF2B5EF4-FFF2-40B4-BE49-F238E27FC236}">
                <a16:creationId xmlns:a16="http://schemas.microsoft.com/office/drawing/2014/main" id="{903D66F6-3C1A-71E9-BBF6-72BA3EC1B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2852936"/>
            <a:ext cx="5265749" cy="3157393"/>
          </a:xfrm>
          <a:prstGeom prst="rect">
            <a:avLst/>
          </a:prstGeom>
        </p:spPr>
      </p:pic>
    </p:spTree>
    <p:extLst>
      <p:ext uri="{BB962C8B-B14F-4D97-AF65-F5344CB8AC3E}">
        <p14:creationId xmlns:p14="http://schemas.microsoft.com/office/powerpoint/2010/main" val="3946419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KHẢO SÁT</a:t>
            </a:r>
          </a:p>
        </p:txBody>
      </p:sp>
      <p:sp>
        <p:nvSpPr>
          <p:cNvPr id="3" name="Content Placeholder 2"/>
          <p:cNvSpPr>
            <a:spLocks noGrp="1"/>
          </p:cNvSpPr>
          <p:nvPr>
            <p:ph idx="1"/>
          </p:nvPr>
        </p:nvSpPr>
        <p:spPr>
          <a:xfrm>
            <a:off x="504353" y="1052736"/>
            <a:ext cx="8191746" cy="4907638"/>
          </a:xfrm>
        </p:spPr>
        <p:txBody>
          <a:bodyPr>
            <a:normAutofit/>
          </a:bodyPr>
          <a:lstStyle/>
          <a:p>
            <a:r>
              <a:rPr lang="en-US" sz="2000" err="1">
                <a:latin typeface="Times New Roman" panose="02020603050405020304" pitchFamily="18" charset="0"/>
                <a:ea typeface="Times New Roman" panose="02020603050405020304" pitchFamily="18" charset="0"/>
              </a:rPr>
              <a:t>Khảo</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sát</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thực</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tế</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doanh</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nghiệp</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sản</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xuất</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và</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kinh</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doanh</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áo</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mưa</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Mục</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đích</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là</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để</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đưa</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ra</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các</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quy</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trình</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nghiệp</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vụ</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chung</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của</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quản</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lý</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công</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việc</a:t>
            </a:r>
            <a:r>
              <a:rPr lang="en-US" sz="2000">
                <a:latin typeface="Times New Roman" panose="02020603050405020304" pitchFamily="18" charset="0"/>
                <a:ea typeface="Times New Roman" panose="02020603050405020304" pitchFamily="18" charset="0"/>
              </a:rPr>
              <a:t>.</a:t>
            </a:r>
          </a:p>
          <a:p>
            <a:pPr lvl="1"/>
            <a:r>
              <a:rPr lang="en-US" sz="1600">
                <a:latin typeface="Times New Roman" panose="02020603050405020304" pitchFamily="18" charset="0"/>
                <a:ea typeface="Times New Roman" panose="02020603050405020304" pitchFamily="18" charset="0"/>
              </a:rPr>
              <a:t>Quy </a:t>
            </a:r>
            <a:r>
              <a:rPr lang="en-US" sz="1600" err="1">
                <a:latin typeface="Times New Roman" panose="02020603050405020304" pitchFamily="18" charset="0"/>
                <a:ea typeface="Times New Roman" panose="02020603050405020304" pitchFamily="18" charset="0"/>
              </a:rPr>
              <a:t>trình</a:t>
            </a:r>
            <a:r>
              <a:rPr lang="en-US" sz="1600">
                <a:latin typeface="Times New Roman" panose="02020603050405020304" pitchFamily="18" charset="0"/>
                <a:ea typeface="Times New Roman" panose="02020603050405020304" pitchFamily="18" charset="0"/>
              </a:rPr>
              <a:t> </a:t>
            </a:r>
            <a:r>
              <a:rPr lang="en-US" sz="1600" err="1">
                <a:latin typeface="Times New Roman" panose="02020603050405020304" pitchFamily="18" charset="0"/>
                <a:ea typeface="Times New Roman" panose="02020603050405020304" pitchFamily="18" charset="0"/>
              </a:rPr>
              <a:t>khởi</a:t>
            </a:r>
            <a:r>
              <a:rPr lang="en-US" sz="1600">
                <a:latin typeface="Times New Roman" panose="02020603050405020304" pitchFamily="18" charset="0"/>
                <a:ea typeface="Times New Roman" panose="02020603050405020304" pitchFamily="18" charset="0"/>
              </a:rPr>
              <a:t> </a:t>
            </a:r>
            <a:r>
              <a:rPr lang="en-US" sz="1600" err="1">
                <a:latin typeface="Times New Roman" panose="02020603050405020304" pitchFamily="18" charset="0"/>
                <a:ea typeface="Times New Roman" panose="02020603050405020304" pitchFamily="18" charset="0"/>
              </a:rPr>
              <a:t>động</a:t>
            </a:r>
            <a:r>
              <a:rPr lang="en-US" sz="1600">
                <a:latin typeface="Times New Roman" panose="02020603050405020304" pitchFamily="18" charset="0"/>
                <a:ea typeface="Times New Roman" panose="02020603050405020304" pitchFamily="18" charset="0"/>
              </a:rPr>
              <a:t> </a:t>
            </a:r>
            <a:r>
              <a:rPr lang="en-US" sz="1600" err="1">
                <a:latin typeface="Times New Roman" panose="02020603050405020304" pitchFamily="18" charset="0"/>
                <a:ea typeface="Times New Roman" panose="02020603050405020304" pitchFamily="18" charset="0"/>
              </a:rPr>
              <a:t>dự</a:t>
            </a:r>
            <a:r>
              <a:rPr lang="en-US" sz="1600">
                <a:latin typeface="Times New Roman" panose="02020603050405020304" pitchFamily="18" charset="0"/>
                <a:ea typeface="Times New Roman" panose="02020603050405020304" pitchFamily="18" charset="0"/>
              </a:rPr>
              <a:t> </a:t>
            </a:r>
            <a:r>
              <a:rPr lang="en-US" sz="1600" err="1">
                <a:latin typeface="Times New Roman" panose="02020603050405020304" pitchFamily="18" charset="0"/>
                <a:ea typeface="Times New Roman" panose="02020603050405020304" pitchFamily="18" charset="0"/>
              </a:rPr>
              <a:t>án</a:t>
            </a:r>
            <a:endParaRPr lang="en-US" sz="1600">
              <a:latin typeface="Times New Roman" panose="02020603050405020304" pitchFamily="18" charset="0"/>
              <a:ea typeface="Times New Roman" panose="02020603050405020304" pitchFamily="18" charset="0"/>
            </a:endParaRPr>
          </a:p>
          <a:p>
            <a:pPr lvl="1"/>
            <a:r>
              <a:rPr lang="en-US" sz="1600">
                <a:latin typeface="Times New Roman" panose="02020603050405020304" pitchFamily="18" charset="0"/>
                <a:ea typeface="Times New Roman" panose="02020603050405020304" pitchFamily="18" charset="0"/>
              </a:rPr>
              <a:t>Quy </a:t>
            </a:r>
            <a:r>
              <a:rPr lang="en-US" sz="1600" err="1">
                <a:latin typeface="Times New Roman" panose="02020603050405020304" pitchFamily="18" charset="0"/>
                <a:ea typeface="Times New Roman" panose="02020603050405020304" pitchFamily="18" charset="0"/>
              </a:rPr>
              <a:t>trình</a:t>
            </a:r>
            <a:r>
              <a:rPr lang="en-US" sz="1600">
                <a:latin typeface="Times New Roman" panose="02020603050405020304" pitchFamily="18" charset="0"/>
                <a:ea typeface="Times New Roman" panose="02020603050405020304" pitchFamily="18" charset="0"/>
              </a:rPr>
              <a:t> </a:t>
            </a:r>
            <a:r>
              <a:rPr lang="en-US" sz="1600" err="1">
                <a:latin typeface="Times New Roman" panose="02020603050405020304" pitchFamily="18" charset="0"/>
                <a:ea typeface="Times New Roman" panose="02020603050405020304" pitchFamily="18" charset="0"/>
              </a:rPr>
              <a:t>tạo</a:t>
            </a:r>
            <a:r>
              <a:rPr lang="en-US" sz="1600">
                <a:latin typeface="Times New Roman" panose="02020603050405020304" pitchFamily="18" charset="0"/>
                <a:ea typeface="Times New Roman" panose="02020603050405020304" pitchFamily="18" charset="0"/>
              </a:rPr>
              <a:t> </a:t>
            </a:r>
            <a:r>
              <a:rPr lang="en-US" sz="1600" err="1">
                <a:latin typeface="Times New Roman" panose="02020603050405020304" pitchFamily="18" charset="0"/>
                <a:ea typeface="Times New Roman" panose="02020603050405020304" pitchFamily="18" charset="0"/>
              </a:rPr>
              <a:t>dự</a:t>
            </a:r>
            <a:r>
              <a:rPr lang="en-US" sz="1600">
                <a:latin typeface="Times New Roman" panose="02020603050405020304" pitchFamily="18" charset="0"/>
                <a:ea typeface="Times New Roman" panose="02020603050405020304" pitchFamily="18" charset="0"/>
              </a:rPr>
              <a:t> </a:t>
            </a:r>
            <a:r>
              <a:rPr lang="en-US" sz="1600" err="1">
                <a:latin typeface="Times New Roman" panose="02020603050405020304" pitchFamily="18" charset="0"/>
                <a:ea typeface="Times New Roman" panose="02020603050405020304" pitchFamily="18" charset="0"/>
              </a:rPr>
              <a:t>án</a:t>
            </a:r>
            <a:r>
              <a:rPr lang="en-US" sz="1600">
                <a:latin typeface="Times New Roman" panose="02020603050405020304" pitchFamily="18" charset="0"/>
                <a:ea typeface="Times New Roman" panose="02020603050405020304" pitchFamily="18" charset="0"/>
              </a:rPr>
              <a:t> </a:t>
            </a:r>
            <a:r>
              <a:rPr lang="en-US" sz="1600" err="1">
                <a:latin typeface="Times New Roman" panose="02020603050405020304" pitchFamily="18" charset="0"/>
                <a:ea typeface="Times New Roman" panose="02020603050405020304" pitchFamily="18" charset="0"/>
              </a:rPr>
              <a:t>và</a:t>
            </a:r>
            <a:r>
              <a:rPr lang="en-US" sz="1600">
                <a:latin typeface="Times New Roman" panose="02020603050405020304" pitchFamily="18" charset="0"/>
                <a:ea typeface="Times New Roman" panose="02020603050405020304" pitchFamily="18" charset="0"/>
              </a:rPr>
              <a:t> </a:t>
            </a:r>
            <a:r>
              <a:rPr lang="en-US" sz="1600" err="1">
                <a:latin typeface="Times New Roman" panose="02020603050405020304" pitchFamily="18" charset="0"/>
                <a:ea typeface="Times New Roman" panose="02020603050405020304" pitchFamily="18" charset="0"/>
              </a:rPr>
              <a:t>lập</a:t>
            </a:r>
            <a:r>
              <a:rPr lang="en-US" sz="1600">
                <a:latin typeface="Times New Roman" panose="02020603050405020304" pitchFamily="18" charset="0"/>
                <a:ea typeface="Times New Roman" panose="02020603050405020304" pitchFamily="18" charset="0"/>
              </a:rPr>
              <a:t> </a:t>
            </a:r>
            <a:r>
              <a:rPr lang="en-US" sz="1600" err="1">
                <a:latin typeface="Times New Roman" panose="02020603050405020304" pitchFamily="18" charset="0"/>
                <a:ea typeface="Times New Roman" panose="02020603050405020304" pitchFamily="18" charset="0"/>
              </a:rPr>
              <a:t>kế</a:t>
            </a:r>
            <a:r>
              <a:rPr lang="en-US" sz="1600">
                <a:latin typeface="Times New Roman" panose="02020603050405020304" pitchFamily="18" charset="0"/>
                <a:ea typeface="Times New Roman" panose="02020603050405020304" pitchFamily="18" charset="0"/>
              </a:rPr>
              <a:t> </a:t>
            </a:r>
            <a:r>
              <a:rPr lang="en-US" sz="1600" err="1">
                <a:latin typeface="Times New Roman" panose="02020603050405020304" pitchFamily="18" charset="0"/>
                <a:ea typeface="Times New Roman" panose="02020603050405020304" pitchFamily="18" charset="0"/>
              </a:rPr>
              <a:t>hoạch</a:t>
            </a:r>
            <a:endParaRPr lang="en-US" sz="1600">
              <a:latin typeface="Times New Roman" panose="02020603050405020304" pitchFamily="18" charset="0"/>
              <a:ea typeface="Times New Roman" panose="02020603050405020304" pitchFamily="18" charset="0"/>
            </a:endParaRPr>
          </a:p>
          <a:p>
            <a:pPr lvl="1"/>
            <a:r>
              <a:rPr lang="en-US" sz="1600">
                <a:latin typeface="Times New Roman" panose="02020603050405020304" pitchFamily="18" charset="0"/>
                <a:ea typeface="Times New Roman" panose="02020603050405020304" pitchFamily="18" charset="0"/>
              </a:rPr>
              <a:t>Quy </a:t>
            </a:r>
            <a:r>
              <a:rPr lang="en-US" sz="1600" err="1">
                <a:latin typeface="Times New Roman" panose="02020603050405020304" pitchFamily="18" charset="0"/>
                <a:ea typeface="Times New Roman" panose="02020603050405020304" pitchFamily="18" charset="0"/>
              </a:rPr>
              <a:t>trình</a:t>
            </a:r>
            <a:r>
              <a:rPr lang="en-US" sz="1600">
                <a:latin typeface="Times New Roman" panose="02020603050405020304" pitchFamily="18" charset="0"/>
                <a:ea typeface="Times New Roman" panose="02020603050405020304" pitchFamily="18" charset="0"/>
              </a:rPr>
              <a:t> </a:t>
            </a:r>
            <a:r>
              <a:rPr lang="en-US" sz="1600" err="1">
                <a:latin typeface="Times New Roman" panose="02020603050405020304" pitchFamily="18" charset="0"/>
                <a:ea typeface="Times New Roman" panose="02020603050405020304" pitchFamily="18" charset="0"/>
              </a:rPr>
              <a:t>giao</a:t>
            </a:r>
            <a:r>
              <a:rPr lang="en-US" sz="1600">
                <a:latin typeface="Times New Roman" panose="02020603050405020304" pitchFamily="18" charset="0"/>
                <a:ea typeface="Times New Roman" panose="02020603050405020304" pitchFamily="18" charset="0"/>
              </a:rPr>
              <a:t> </a:t>
            </a:r>
            <a:r>
              <a:rPr lang="en-US" sz="1600" err="1">
                <a:latin typeface="Times New Roman" panose="02020603050405020304" pitchFamily="18" charset="0"/>
                <a:ea typeface="Times New Roman" panose="02020603050405020304" pitchFamily="18" charset="0"/>
              </a:rPr>
              <a:t>việc</a:t>
            </a:r>
            <a:endParaRPr lang="en-US" sz="1600">
              <a:latin typeface="Times New Roman" panose="02020603050405020304" pitchFamily="18" charset="0"/>
              <a:ea typeface="Times New Roman" panose="02020603050405020304" pitchFamily="18" charset="0"/>
            </a:endParaRPr>
          </a:p>
          <a:p>
            <a:pPr lvl="1"/>
            <a:r>
              <a:rPr lang="en-US" sz="1600">
                <a:latin typeface="Times New Roman" panose="02020603050405020304" pitchFamily="18" charset="0"/>
                <a:ea typeface="Times New Roman" panose="02020603050405020304" pitchFamily="18" charset="0"/>
              </a:rPr>
              <a:t>Quy </a:t>
            </a:r>
            <a:r>
              <a:rPr lang="en-US" sz="1600" err="1">
                <a:latin typeface="Times New Roman" panose="02020603050405020304" pitchFamily="18" charset="0"/>
                <a:ea typeface="Times New Roman" panose="02020603050405020304" pitchFamily="18" charset="0"/>
              </a:rPr>
              <a:t>trình</a:t>
            </a:r>
            <a:r>
              <a:rPr lang="en-US" sz="1600">
                <a:latin typeface="Times New Roman" panose="02020603050405020304" pitchFamily="18" charset="0"/>
                <a:ea typeface="Times New Roman" panose="02020603050405020304" pitchFamily="18" charset="0"/>
              </a:rPr>
              <a:t> </a:t>
            </a:r>
            <a:r>
              <a:rPr lang="en-US" sz="1600" err="1">
                <a:latin typeface="Times New Roman" panose="02020603050405020304" pitchFamily="18" charset="0"/>
                <a:ea typeface="Times New Roman" panose="02020603050405020304" pitchFamily="18" charset="0"/>
              </a:rPr>
              <a:t>theo</a:t>
            </a:r>
            <a:r>
              <a:rPr lang="en-US" sz="1600">
                <a:latin typeface="Times New Roman" panose="02020603050405020304" pitchFamily="18" charset="0"/>
                <a:ea typeface="Times New Roman" panose="02020603050405020304" pitchFamily="18" charset="0"/>
              </a:rPr>
              <a:t> </a:t>
            </a:r>
            <a:r>
              <a:rPr lang="en-US" sz="1600" err="1">
                <a:latin typeface="Times New Roman" panose="02020603050405020304" pitchFamily="18" charset="0"/>
                <a:ea typeface="Times New Roman" panose="02020603050405020304" pitchFamily="18" charset="0"/>
              </a:rPr>
              <a:t>dõi</a:t>
            </a:r>
            <a:r>
              <a:rPr lang="en-US" sz="1600">
                <a:latin typeface="Times New Roman" panose="02020603050405020304" pitchFamily="18" charset="0"/>
                <a:ea typeface="Times New Roman" panose="02020603050405020304" pitchFamily="18" charset="0"/>
              </a:rPr>
              <a:t> </a:t>
            </a:r>
            <a:r>
              <a:rPr lang="en-US" sz="1600" err="1">
                <a:latin typeface="Times New Roman" panose="02020603050405020304" pitchFamily="18" charset="0"/>
                <a:ea typeface="Times New Roman" panose="02020603050405020304" pitchFamily="18" charset="0"/>
              </a:rPr>
              <a:t>và</a:t>
            </a:r>
            <a:r>
              <a:rPr lang="en-US" sz="1600">
                <a:latin typeface="Times New Roman" panose="02020603050405020304" pitchFamily="18" charset="0"/>
                <a:ea typeface="Times New Roman" panose="02020603050405020304" pitchFamily="18" charset="0"/>
              </a:rPr>
              <a:t> </a:t>
            </a:r>
            <a:r>
              <a:rPr lang="en-US" sz="1600" err="1">
                <a:latin typeface="Times New Roman" panose="02020603050405020304" pitchFamily="18" charset="0"/>
                <a:ea typeface="Times New Roman" panose="02020603050405020304" pitchFamily="18" charset="0"/>
              </a:rPr>
              <a:t>báo</a:t>
            </a:r>
            <a:r>
              <a:rPr lang="en-US" sz="1600">
                <a:latin typeface="Times New Roman" panose="02020603050405020304" pitchFamily="18" charset="0"/>
                <a:ea typeface="Times New Roman" panose="02020603050405020304" pitchFamily="18" charset="0"/>
              </a:rPr>
              <a:t> </a:t>
            </a:r>
            <a:r>
              <a:rPr lang="en-US" sz="1600" err="1">
                <a:latin typeface="Times New Roman" panose="02020603050405020304" pitchFamily="18" charset="0"/>
                <a:ea typeface="Times New Roman" panose="02020603050405020304" pitchFamily="18" charset="0"/>
              </a:rPr>
              <a:t>cáo</a:t>
            </a:r>
            <a:r>
              <a:rPr lang="en-US" sz="1600">
                <a:latin typeface="Times New Roman" panose="02020603050405020304" pitchFamily="18" charset="0"/>
                <a:ea typeface="Times New Roman" panose="02020603050405020304" pitchFamily="18" charset="0"/>
              </a:rPr>
              <a:t> </a:t>
            </a:r>
            <a:r>
              <a:rPr lang="en-US" sz="1600" err="1">
                <a:latin typeface="Times New Roman" panose="02020603050405020304" pitchFamily="18" charset="0"/>
                <a:ea typeface="Times New Roman" panose="02020603050405020304" pitchFamily="18" charset="0"/>
              </a:rPr>
              <a:t>kết</a:t>
            </a:r>
            <a:r>
              <a:rPr lang="en-US" sz="1600">
                <a:latin typeface="Times New Roman" panose="02020603050405020304" pitchFamily="18" charset="0"/>
                <a:ea typeface="Times New Roman" panose="02020603050405020304" pitchFamily="18" charset="0"/>
              </a:rPr>
              <a:t> </a:t>
            </a:r>
            <a:r>
              <a:rPr lang="en-US" sz="1600" err="1">
                <a:latin typeface="Times New Roman" panose="02020603050405020304" pitchFamily="18" charset="0"/>
                <a:ea typeface="Times New Roman" panose="02020603050405020304" pitchFamily="18" charset="0"/>
              </a:rPr>
              <a:t>quả</a:t>
            </a:r>
            <a:r>
              <a:rPr lang="en-US" sz="1600">
                <a:latin typeface="Times New Roman" panose="02020603050405020304" pitchFamily="18" charset="0"/>
                <a:ea typeface="Times New Roman" panose="02020603050405020304" pitchFamily="18" charset="0"/>
              </a:rPr>
              <a:t>.</a:t>
            </a:r>
          </a:p>
          <a:p>
            <a:r>
              <a:rPr lang="en-US" sz="2000" err="1">
                <a:latin typeface="Times New Roman" panose="02020603050405020304" pitchFamily="18" charset="0"/>
                <a:ea typeface="Times New Roman" panose="02020603050405020304" pitchFamily="18" charset="0"/>
              </a:rPr>
              <a:t>Khảo</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sát</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các</a:t>
            </a:r>
            <a:r>
              <a:rPr lang="en-US" sz="2000">
                <a:latin typeface="Times New Roman" panose="02020603050405020304" pitchFamily="18" charset="0"/>
                <a:ea typeface="Times New Roman" panose="02020603050405020304" pitchFamily="18" charset="0"/>
              </a:rPr>
              <a:t> website </a:t>
            </a:r>
            <a:r>
              <a:rPr lang="en-US" sz="2000" err="1">
                <a:latin typeface="Times New Roman" panose="02020603050405020304" pitchFamily="18" charset="0"/>
                <a:ea typeface="Times New Roman" panose="02020603050405020304" pitchFamily="18" charset="0"/>
              </a:rPr>
              <a:t>quản</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lý</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công</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việc</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nổi</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tiếng</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Tham</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khảo</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các</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quy</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trình</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nghiệp</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vụ</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của</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quản</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lý</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công</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việc</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đã</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và</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đang</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được</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sử</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dụng</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Từ</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đó</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đưa</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ra</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những</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đóng</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góp</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phù</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hợp</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cho</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dự</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án</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của</a:t>
            </a:r>
            <a:r>
              <a:rPr lang="en-US" sz="2000">
                <a:latin typeface="Times New Roman" panose="02020603050405020304" pitchFamily="18" charset="0"/>
                <a:ea typeface="Times New Roman" panose="02020603050405020304" pitchFamily="18" charset="0"/>
              </a:rPr>
              <a:t> </a:t>
            </a:r>
            <a:r>
              <a:rPr lang="en-US" sz="2000" err="1">
                <a:latin typeface="Times New Roman" panose="02020603050405020304" pitchFamily="18" charset="0"/>
                <a:ea typeface="Times New Roman" panose="02020603050405020304" pitchFamily="18" charset="0"/>
              </a:rPr>
              <a:t>mình</a:t>
            </a:r>
            <a:r>
              <a:rPr lang="en-US" sz="2000">
                <a:latin typeface="Times New Roman" panose="02020603050405020304" pitchFamily="18" charset="0"/>
                <a:ea typeface="Times New Roman" panose="02020603050405020304" pitchFamily="18" charset="0"/>
              </a:rPr>
              <a:t>.</a:t>
            </a:r>
          </a:p>
          <a:p>
            <a:endParaRPr lang="en-US" sz="2000">
              <a:effectLst/>
              <a:latin typeface="Times New Roman" panose="02020603050405020304" pitchFamily="18" charset="0"/>
              <a:ea typeface="Times New Roman" panose="02020603050405020304" pitchFamily="18" charset="0"/>
            </a:endParaRPr>
          </a:p>
        </p:txBody>
      </p:sp>
      <p:sp>
        <p:nvSpPr>
          <p:cNvPr id="4" name="Date Placeholder 3"/>
          <p:cNvSpPr>
            <a:spLocks noGrp="1"/>
          </p:cNvSpPr>
          <p:nvPr>
            <p:ph type="dt" sz="half" idx="10"/>
          </p:nvPr>
        </p:nvSpPr>
        <p:spPr/>
        <p:txBody>
          <a:bodyPr/>
          <a:lstStyle/>
          <a:p>
            <a:fld id="{34E2A69B-FDB5-4466-BB51-CBA224CE8AC8}" type="datetime1">
              <a:rPr lang="vi-VN" smtClean="0"/>
              <a:t>09/03/2023</a:t>
            </a:fld>
            <a:endParaRPr lang="en-US"/>
          </a:p>
        </p:txBody>
      </p:sp>
      <p:sp>
        <p:nvSpPr>
          <p:cNvPr id="5" name="Footer Placeholder 4"/>
          <p:cNvSpPr>
            <a:spLocks noGrp="1"/>
          </p:cNvSpPr>
          <p:nvPr>
            <p:ph type="ftr" sz="quarter" idx="11"/>
          </p:nvPr>
        </p:nvSpPr>
        <p:spPr/>
        <p:txBody>
          <a:bodyPr/>
          <a:lstStyle/>
          <a:p>
            <a:r>
              <a:rPr lang="en-US"/>
              <a:t>ĐATN CHUYÊN NGÀNH CNPM</a:t>
            </a:r>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a:p>
        </p:txBody>
      </p:sp>
      <p:pic>
        <p:nvPicPr>
          <p:cNvPr id="8" name="Picture 7" descr="Graphical user interface&#10;&#10;Description automatically generated">
            <a:extLst>
              <a:ext uri="{FF2B5EF4-FFF2-40B4-BE49-F238E27FC236}">
                <a16:creationId xmlns:a16="http://schemas.microsoft.com/office/drawing/2014/main" id="{310E73DA-E58F-9514-2D93-59415F0629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9792" y="4240073"/>
            <a:ext cx="4136451" cy="2342767"/>
          </a:xfrm>
          <a:prstGeom prst="rect">
            <a:avLst/>
          </a:prstGeom>
        </p:spPr>
      </p:pic>
    </p:spTree>
    <p:extLst>
      <p:ext uri="{BB962C8B-B14F-4D97-AF65-F5344CB8AC3E}">
        <p14:creationId xmlns:p14="http://schemas.microsoft.com/office/powerpoint/2010/main" val="994700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Cở</a:t>
            </a:r>
            <a:r>
              <a:rPr lang="en-US"/>
              <a:t> </a:t>
            </a:r>
            <a:r>
              <a:rPr lang="en-US" err="1"/>
              <a:t>sở</a:t>
            </a:r>
            <a:r>
              <a:rPr lang="en-US"/>
              <a:t> </a:t>
            </a:r>
            <a:r>
              <a:rPr lang="en-US" err="1"/>
              <a:t>lý</a:t>
            </a:r>
            <a:r>
              <a:rPr lang="en-US"/>
              <a:t> </a:t>
            </a:r>
            <a:r>
              <a:rPr lang="en-US" err="1"/>
              <a:t>thuyết</a:t>
            </a:r>
            <a:endParaRPr lang="en-US"/>
          </a:p>
        </p:txBody>
      </p:sp>
      <p:sp>
        <p:nvSpPr>
          <p:cNvPr id="3" name="Content Placeholder 2"/>
          <p:cNvSpPr>
            <a:spLocks noGrp="1"/>
          </p:cNvSpPr>
          <p:nvPr>
            <p:ph idx="1"/>
          </p:nvPr>
        </p:nvSpPr>
        <p:spPr>
          <a:xfrm>
            <a:off x="504353" y="1052736"/>
            <a:ext cx="8191746" cy="4907638"/>
          </a:xfrm>
        </p:spPr>
        <p:txBody>
          <a:bodyPr>
            <a:normAutofit/>
          </a:bodyPr>
          <a:lstStyle/>
          <a:p>
            <a:r>
              <a:rPr lang="en-US" sz="2000">
                <a:latin typeface="Times New Roman" panose="02020603050405020304" pitchFamily="18" charset="0"/>
                <a:ea typeface="Times New Roman" panose="02020603050405020304" pitchFamily="18" charset="0"/>
              </a:rPr>
              <a:t>HTML, CSS, JavaScript(JS)</a:t>
            </a:r>
          </a:p>
          <a:p>
            <a:r>
              <a:rPr lang="en-US" sz="1800">
                <a:effectLst/>
                <a:latin typeface="Times New Roman" panose="02020603050405020304" pitchFamily="18" charset="0"/>
                <a:ea typeface="Times New Roman" panose="02020603050405020304" pitchFamily="18" charset="0"/>
              </a:rPr>
              <a:t>Framework </a:t>
            </a:r>
            <a:r>
              <a:rPr lang="en-US" sz="1800" err="1">
                <a:effectLst/>
                <a:latin typeface="Times New Roman" panose="02020603050405020304" pitchFamily="18" charset="0"/>
                <a:ea typeface="Times New Roman" panose="02020603050405020304" pitchFamily="18" charset="0"/>
              </a:rPr>
              <a:t>VueJS</a:t>
            </a:r>
            <a:endParaRPr lang="en-US" sz="1800">
              <a:effectLst/>
              <a:latin typeface="Times New Roman" panose="02020603050405020304" pitchFamily="18" charset="0"/>
              <a:ea typeface="Times New Roman" panose="02020603050405020304" pitchFamily="18" charset="0"/>
            </a:endParaRPr>
          </a:p>
          <a:p>
            <a:r>
              <a:rPr lang="en-US" sz="1800">
                <a:latin typeface="Times New Roman" panose="02020603050405020304" pitchFamily="18" charset="0"/>
                <a:ea typeface="Times New Roman" panose="02020603050405020304" pitchFamily="18" charset="0"/>
              </a:rPr>
              <a:t>C# - ASP.NET Core</a:t>
            </a:r>
          </a:p>
          <a:p>
            <a:r>
              <a:rPr lang="en-US" sz="1800" err="1">
                <a:latin typeface="Times New Roman" panose="02020603050405020304" pitchFamily="18" charset="0"/>
                <a:ea typeface="Times New Roman" panose="02020603050405020304" pitchFamily="18" charset="0"/>
              </a:rPr>
              <a:t>Hệ</a:t>
            </a:r>
            <a:r>
              <a:rPr lang="en-US" sz="1800">
                <a:latin typeface="Times New Roman" panose="02020603050405020304" pitchFamily="18" charset="0"/>
                <a:ea typeface="Times New Roman" panose="02020603050405020304" pitchFamily="18" charset="0"/>
              </a:rPr>
              <a:t> </a:t>
            </a:r>
            <a:r>
              <a:rPr lang="en-US" sz="1800" err="1">
                <a:latin typeface="Times New Roman" panose="02020603050405020304" pitchFamily="18" charset="0"/>
                <a:ea typeface="Times New Roman" panose="02020603050405020304" pitchFamily="18" charset="0"/>
              </a:rPr>
              <a:t>quản</a:t>
            </a:r>
            <a:r>
              <a:rPr lang="en-US" sz="1800">
                <a:latin typeface="Times New Roman" panose="02020603050405020304" pitchFamily="18" charset="0"/>
                <a:ea typeface="Times New Roman" panose="02020603050405020304" pitchFamily="18" charset="0"/>
              </a:rPr>
              <a:t> </a:t>
            </a:r>
            <a:r>
              <a:rPr lang="en-US" sz="1800" err="1">
                <a:latin typeface="Times New Roman" panose="02020603050405020304" pitchFamily="18" charset="0"/>
                <a:ea typeface="Times New Roman" panose="02020603050405020304" pitchFamily="18" charset="0"/>
              </a:rPr>
              <a:t>trị</a:t>
            </a:r>
            <a:r>
              <a:rPr lang="en-US" sz="1800">
                <a:latin typeface="Times New Roman" panose="02020603050405020304" pitchFamily="18" charset="0"/>
                <a:ea typeface="Times New Roman" panose="02020603050405020304" pitchFamily="18" charset="0"/>
              </a:rPr>
              <a:t> CSDL MySQL</a:t>
            </a:r>
          </a:p>
          <a:p>
            <a:r>
              <a:rPr lang="en-US" sz="2000" err="1">
                <a:latin typeface="Times New Roman" panose="02020603050405020304" pitchFamily="18" charset="0"/>
                <a:ea typeface="Times New Roman" panose="02020603050405020304" pitchFamily="18" charset="0"/>
              </a:rPr>
              <a:t>Axios</a:t>
            </a:r>
            <a:r>
              <a:rPr lang="en-US" sz="2000">
                <a:latin typeface="Times New Roman" panose="02020603050405020304" pitchFamily="18" charset="0"/>
                <a:ea typeface="Times New Roman" panose="02020603050405020304" pitchFamily="18" charset="0"/>
              </a:rPr>
              <a:t> – Fetch</a:t>
            </a:r>
          </a:p>
          <a:p>
            <a:pPr marL="0" indent="0">
              <a:buNone/>
            </a:pPr>
            <a:endParaRPr lang="en-US" sz="2000">
              <a:effectLst/>
              <a:latin typeface="Times New Roman" panose="02020603050405020304" pitchFamily="18" charset="0"/>
              <a:ea typeface="Times New Roman" panose="02020603050405020304" pitchFamily="18" charset="0"/>
            </a:endParaRPr>
          </a:p>
        </p:txBody>
      </p:sp>
      <p:sp>
        <p:nvSpPr>
          <p:cNvPr id="4" name="Date Placeholder 3"/>
          <p:cNvSpPr>
            <a:spLocks noGrp="1"/>
          </p:cNvSpPr>
          <p:nvPr>
            <p:ph type="dt" sz="half" idx="10"/>
          </p:nvPr>
        </p:nvSpPr>
        <p:spPr/>
        <p:txBody>
          <a:bodyPr/>
          <a:lstStyle/>
          <a:p>
            <a:fld id="{34E2A69B-FDB5-4466-BB51-CBA224CE8AC8}" type="datetime1">
              <a:rPr lang="vi-VN" smtClean="0"/>
              <a:t>09/03/2023</a:t>
            </a:fld>
            <a:endParaRPr lang="en-US"/>
          </a:p>
        </p:txBody>
      </p:sp>
      <p:sp>
        <p:nvSpPr>
          <p:cNvPr id="5" name="Footer Placeholder 4"/>
          <p:cNvSpPr>
            <a:spLocks noGrp="1"/>
          </p:cNvSpPr>
          <p:nvPr>
            <p:ph type="ftr" sz="quarter" idx="11"/>
          </p:nvPr>
        </p:nvSpPr>
        <p:spPr/>
        <p:txBody>
          <a:bodyPr/>
          <a:lstStyle/>
          <a:p>
            <a:r>
              <a:rPr lang="en-US"/>
              <a:t>ĐATN CHUYÊN NGÀNH CNPM</a:t>
            </a:r>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a:p>
        </p:txBody>
      </p:sp>
      <p:pic>
        <p:nvPicPr>
          <p:cNvPr id="7" name="Picture 6" descr="A picture containing text, clipart&#10;&#10;Description automatically generated">
            <a:extLst>
              <a:ext uri="{FF2B5EF4-FFF2-40B4-BE49-F238E27FC236}">
                <a16:creationId xmlns:a16="http://schemas.microsoft.com/office/drawing/2014/main" id="{7F81336F-65CA-4327-0344-F9C2791FBE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783" y="990996"/>
            <a:ext cx="2489722" cy="1400530"/>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C3B5F337-359C-C8AC-FD72-458C53A707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6655" y="2506363"/>
            <a:ext cx="2489722" cy="1400448"/>
          </a:xfrm>
          <a:prstGeom prst="rect">
            <a:avLst/>
          </a:prstGeom>
        </p:spPr>
      </p:pic>
      <p:pic>
        <p:nvPicPr>
          <p:cNvPr id="10" name="Picture 9" descr="Background pattern&#10;&#10;Description automatically generated">
            <a:extLst>
              <a:ext uri="{FF2B5EF4-FFF2-40B4-BE49-F238E27FC236}">
                <a16:creationId xmlns:a16="http://schemas.microsoft.com/office/drawing/2014/main" id="{4F914A7C-3638-D0C9-F602-741502DA4D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2197" y="2506733"/>
            <a:ext cx="2489722" cy="1400078"/>
          </a:xfrm>
          <a:prstGeom prst="rect">
            <a:avLst/>
          </a:prstGeom>
        </p:spPr>
      </p:pic>
      <p:pic>
        <p:nvPicPr>
          <p:cNvPr id="13" name="Picture 12" descr="Logo, company name&#10;&#10;Description automatically generated">
            <a:extLst>
              <a:ext uri="{FF2B5EF4-FFF2-40B4-BE49-F238E27FC236}">
                <a16:creationId xmlns:a16="http://schemas.microsoft.com/office/drawing/2014/main" id="{04C95C05-4635-60A4-59B2-2C4FCE3843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5294" y="3241903"/>
            <a:ext cx="2569430" cy="1536143"/>
          </a:xfrm>
          <a:prstGeom prst="rect">
            <a:avLst/>
          </a:prstGeom>
        </p:spPr>
      </p:pic>
      <p:pic>
        <p:nvPicPr>
          <p:cNvPr id="14" name="Picture 13" descr="Icon&#10;&#10;Description automatically generated">
            <a:extLst>
              <a:ext uri="{FF2B5EF4-FFF2-40B4-BE49-F238E27FC236}">
                <a16:creationId xmlns:a16="http://schemas.microsoft.com/office/drawing/2014/main" id="{0490C543-6812-8FC1-5E66-FB8FA181C5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87917" y="3651568"/>
            <a:ext cx="2706370" cy="2706370"/>
          </a:xfrm>
          <a:prstGeom prst="rect">
            <a:avLst/>
          </a:prstGeom>
        </p:spPr>
      </p:pic>
      <p:pic>
        <p:nvPicPr>
          <p:cNvPr id="15" name="Picture 14" descr="Logo&#10;&#10;Description automatically generated">
            <a:extLst>
              <a:ext uri="{FF2B5EF4-FFF2-40B4-BE49-F238E27FC236}">
                <a16:creationId xmlns:a16="http://schemas.microsoft.com/office/drawing/2014/main" id="{27DACEE5-F0DC-DC52-EDF2-1BC9AF10246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39917" y="3763228"/>
            <a:ext cx="3559175" cy="2706370"/>
          </a:xfrm>
          <a:prstGeom prst="rect">
            <a:avLst/>
          </a:prstGeom>
        </p:spPr>
      </p:pic>
      <p:pic>
        <p:nvPicPr>
          <p:cNvPr id="16" name="Picture 15" descr="Logo, company name&#10;&#10;Description automatically generated">
            <a:extLst>
              <a:ext uri="{FF2B5EF4-FFF2-40B4-BE49-F238E27FC236}">
                <a16:creationId xmlns:a16="http://schemas.microsoft.com/office/drawing/2014/main" id="{676989DC-8664-FFC4-E458-69CAECDEACA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75294" y="4920228"/>
            <a:ext cx="2569430" cy="1443759"/>
          </a:xfrm>
          <a:prstGeom prst="rect">
            <a:avLst/>
          </a:prstGeom>
        </p:spPr>
      </p:pic>
    </p:spTree>
    <p:extLst>
      <p:ext uri="{BB962C8B-B14F-4D97-AF65-F5344CB8AC3E}">
        <p14:creationId xmlns:p14="http://schemas.microsoft.com/office/powerpoint/2010/main" val="2340663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8191746" cy="600018"/>
          </a:xfrm>
        </p:spPr>
        <p:txBody>
          <a:bodyPr/>
          <a:lstStyle/>
          <a:p>
            <a:r>
              <a:rPr lang="en-US"/>
              <a:t>PHÂN TÍCH THIẾT KẾ HỆ THỐNG</a:t>
            </a:r>
          </a:p>
        </p:txBody>
      </p:sp>
      <p:sp>
        <p:nvSpPr>
          <p:cNvPr id="3" name="Content Placeholder 2"/>
          <p:cNvSpPr>
            <a:spLocks noGrp="1"/>
          </p:cNvSpPr>
          <p:nvPr>
            <p:ph idx="1"/>
          </p:nvPr>
        </p:nvSpPr>
        <p:spPr>
          <a:xfrm>
            <a:off x="492176" y="1196752"/>
            <a:ext cx="8191746" cy="5208530"/>
          </a:xfrm>
        </p:spPr>
        <p:txBody>
          <a:bodyPr/>
          <a:lstStyle/>
          <a:p>
            <a:r>
              <a:rPr lang="en-US" err="1"/>
              <a:t>UseCase</a:t>
            </a:r>
            <a:r>
              <a:rPr lang="en-US"/>
              <a:t> </a:t>
            </a:r>
            <a:r>
              <a:rPr lang="en-US" err="1"/>
              <a:t>tổng</a:t>
            </a:r>
            <a:r>
              <a:rPr lang="en-US"/>
              <a:t> </a:t>
            </a:r>
            <a:r>
              <a:rPr lang="en-US" err="1"/>
              <a:t>quát</a:t>
            </a:r>
            <a:endParaRPr lang="en-US"/>
          </a:p>
          <a:p>
            <a:endParaRPr lang="en-US"/>
          </a:p>
          <a:p>
            <a:endParaRPr lang="en-US"/>
          </a:p>
        </p:txBody>
      </p:sp>
      <p:sp>
        <p:nvSpPr>
          <p:cNvPr id="4" name="Date Placeholder 3"/>
          <p:cNvSpPr>
            <a:spLocks noGrp="1"/>
          </p:cNvSpPr>
          <p:nvPr>
            <p:ph type="dt" sz="half" idx="10"/>
          </p:nvPr>
        </p:nvSpPr>
        <p:spPr/>
        <p:txBody>
          <a:bodyPr/>
          <a:lstStyle/>
          <a:p>
            <a:fld id="{3BD01B09-9BFA-4E25-B6F7-A45121277496}" type="datetime1">
              <a:rPr lang="vi-VN" smtClean="0"/>
              <a:t>09/03/2023</a:t>
            </a:fld>
            <a:endParaRPr lang="en-US"/>
          </a:p>
        </p:txBody>
      </p:sp>
      <p:sp>
        <p:nvSpPr>
          <p:cNvPr id="5" name="Footer Placeholder 4"/>
          <p:cNvSpPr>
            <a:spLocks noGrp="1"/>
          </p:cNvSpPr>
          <p:nvPr>
            <p:ph type="ftr" sz="quarter" idx="11"/>
          </p:nvPr>
        </p:nvSpPr>
        <p:spPr/>
        <p:txBody>
          <a:bodyPr/>
          <a:lstStyle/>
          <a:p>
            <a:r>
              <a:rPr lang="en-US"/>
              <a:t>ĐATN CHUYÊN NGÀNH CNPM</a:t>
            </a:r>
          </a:p>
        </p:txBody>
      </p:sp>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a:p>
        </p:txBody>
      </p:sp>
      <p:pic>
        <p:nvPicPr>
          <p:cNvPr id="7" name="Picture 6" descr="Diagram&#10;&#10;Description automatically generated">
            <a:extLst>
              <a:ext uri="{FF2B5EF4-FFF2-40B4-BE49-F238E27FC236}">
                <a16:creationId xmlns:a16="http://schemas.microsoft.com/office/drawing/2014/main" id="{A4FA5D6B-AB7A-0C65-34E9-CE024A698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373" y="1988840"/>
            <a:ext cx="7405352" cy="3960981"/>
          </a:xfrm>
          <a:prstGeom prst="rect">
            <a:avLst/>
          </a:prstGeom>
        </p:spPr>
      </p:pic>
    </p:spTree>
    <p:extLst>
      <p:ext uri="{BB962C8B-B14F-4D97-AF65-F5344CB8AC3E}">
        <p14:creationId xmlns:p14="http://schemas.microsoft.com/office/powerpoint/2010/main" val="194297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8191746" cy="600018"/>
          </a:xfrm>
        </p:spPr>
        <p:txBody>
          <a:bodyPr/>
          <a:lstStyle/>
          <a:p>
            <a:r>
              <a:rPr lang="en-US"/>
              <a:t>PHÂN TÍCH THIẾT KẾ HỆ THỐNG</a:t>
            </a:r>
          </a:p>
        </p:txBody>
      </p:sp>
      <p:sp>
        <p:nvSpPr>
          <p:cNvPr id="3" name="Content Placeholder 2"/>
          <p:cNvSpPr>
            <a:spLocks noGrp="1"/>
          </p:cNvSpPr>
          <p:nvPr>
            <p:ph idx="1"/>
          </p:nvPr>
        </p:nvSpPr>
        <p:spPr>
          <a:xfrm>
            <a:off x="492176" y="1196752"/>
            <a:ext cx="8191746" cy="5208530"/>
          </a:xfrm>
        </p:spPr>
        <p:txBody>
          <a:bodyPr/>
          <a:lstStyle/>
          <a:p>
            <a:r>
              <a:rPr lang="en-US" err="1"/>
              <a:t>Biểu</a:t>
            </a:r>
            <a:r>
              <a:rPr lang="en-US"/>
              <a:t> </a:t>
            </a:r>
            <a:r>
              <a:rPr lang="en-US" err="1"/>
              <a:t>đồ</a:t>
            </a:r>
            <a:r>
              <a:rPr lang="en-US"/>
              <a:t> </a:t>
            </a:r>
            <a:r>
              <a:rPr lang="en-US" err="1"/>
              <a:t>lớp</a:t>
            </a:r>
            <a:endParaRPr lang="en-US"/>
          </a:p>
          <a:p>
            <a:endParaRPr lang="en-US"/>
          </a:p>
          <a:p>
            <a:endParaRPr lang="en-US"/>
          </a:p>
        </p:txBody>
      </p:sp>
      <p:sp>
        <p:nvSpPr>
          <p:cNvPr id="4" name="Date Placeholder 3"/>
          <p:cNvSpPr>
            <a:spLocks noGrp="1"/>
          </p:cNvSpPr>
          <p:nvPr>
            <p:ph type="dt" sz="half" idx="10"/>
          </p:nvPr>
        </p:nvSpPr>
        <p:spPr/>
        <p:txBody>
          <a:bodyPr/>
          <a:lstStyle/>
          <a:p>
            <a:fld id="{3BD01B09-9BFA-4E25-B6F7-A45121277496}" type="datetime1">
              <a:rPr lang="vi-VN" smtClean="0"/>
              <a:t>09/03/2023</a:t>
            </a:fld>
            <a:endParaRPr lang="en-US"/>
          </a:p>
        </p:txBody>
      </p:sp>
      <p:sp>
        <p:nvSpPr>
          <p:cNvPr id="5" name="Footer Placeholder 4"/>
          <p:cNvSpPr>
            <a:spLocks noGrp="1"/>
          </p:cNvSpPr>
          <p:nvPr>
            <p:ph type="ftr" sz="quarter" idx="11"/>
          </p:nvPr>
        </p:nvSpPr>
        <p:spPr/>
        <p:txBody>
          <a:bodyPr/>
          <a:lstStyle/>
          <a:p>
            <a:r>
              <a:rPr lang="en-US"/>
              <a:t>ĐATN CHUYÊN NGÀNH CNPM</a:t>
            </a:r>
          </a:p>
        </p:txBody>
      </p:sp>
      <p:sp>
        <p:nvSpPr>
          <p:cNvPr id="6" name="Slide Number Placeholder 5"/>
          <p:cNvSpPr>
            <a:spLocks noGrp="1"/>
          </p:cNvSpPr>
          <p:nvPr>
            <p:ph type="sldNum" sz="quarter" idx="12"/>
          </p:nvPr>
        </p:nvSpPr>
        <p:spPr/>
        <p:txBody>
          <a:bodyPr/>
          <a:lstStyle/>
          <a:p>
            <a:fld id="{D57F1E4F-1CFF-5643-939E-217C01CDF565}" type="slidenum">
              <a:rPr lang="en-US" smtClean="0"/>
              <a:pPr/>
              <a:t>8</a:t>
            </a:fld>
            <a:endParaRPr lang="en-US"/>
          </a:p>
        </p:txBody>
      </p:sp>
      <p:pic>
        <p:nvPicPr>
          <p:cNvPr id="8" name="Picture 7" descr="Diagram&#10;&#10;Description automatically generated">
            <a:extLst>
              <a:ext uri="{FF2B5EF4-FFF2-40B4-BE49-F238E27FC236}">
                <a16:creationId xmlns:a16="http://schemas.microsoft.com/office/drawing/2014/main" id="{1EB64986-585C-FD94-5319-D2C16F2FC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844824"/>
            <a:ext cx="6048672" cy="4339973"/>
          </a:xfrm>
          <a:prstGeom prst="rect">
            <a:avLst/>
          </a:prstGeom>
        </p:spPr>
      </p:pic>
    </p:spTree>
    <p:extLst>
      <p:ext uri="{BB962C8B-B14F-4D97-AF65-F5344CB8AC3E}">
        <p14:creationId xmlns:p14="http://schemas.microsoft.com/office/powerpoint/2010/main" val="852494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8191746" cy="600018"/>
          </a:xfrm>
        </p:spPr>
        <p:txBody>
          <a:bodyPr/>
          <a:lstStyle/>
          <a:p>
            <a:r>
              <a:rPr lang="en-US"/>
              <a:t>PHÂN TÍCH THIẾT KẾ HỆ THỐNG</a:t>
            </a:r>
          </a:p>
        </p:txBody>
      </p:sp>
      <p:sp>
        <p:nvSpPr>
          <p:cNvPr id="3" name="Content Placeholder 2"/>
          <p:cNvSpPr>
            <a:spLocks noGrp="1"/>
          </p:cNvSpPr>
          <p:nvPr>
            <p:ph idx="1"/>
          </p:nvPr>
        </p:nvSpPr>
        <p:spPr>
          <a:xfrm>
            <a:off x="492176" y="1196752"/>
            <a:ext cx="8191746" cy="5208530"/>
          </a:xfrm>
        </p:spPr>
        <p:txBody>
          <a:bodyPr/>
          <a:lstStyle/>
          <a:p>
            <a:r>
              <a:rPr lang="en-US" err="1"/>
              <a:t>Mô</a:t>
            </a:r>
            <a:r>
              <a:rPr lang="en-US"/>
              <a:t> </a:t>
            </a:r>
            <a:r>
              <a:rPr lang="en-US" err="1"/>
              <a:t>hình</a:t>
            </a:r>
            <a:r>
              <a:rPr lang="en-US"/>
              <a:t> </a:t>
            </a:r>
            <a:r>
              <a:rPr lang="en-US" err="1"/>
              <a:t>thực</a:t>
            </a:r>
            <a:r>
              <a:rPr lang="en-US"/>
              <a:t> </a:t>
            </a:r>
            <a:r>
              <a:rPr lang="en-US" err="1"/>
              <a:t>thể</a:t>
            </a:r>
            <a:r>
              <a:rPr lang="en-US"/>
              <a:t> </a:t>
            </a:r>
            <a:r>
              <a:rPr lang="en-US" err="1"/>
              <a:t>kết</a:t>
            </a:r>
            <a:r>
              <a:rPr lang="en-US"/>
              <a:t> </a:t>
            </a:r>
            <a:r>
              <a:rPr lang="en-US" err="1"/>
              <a:t>hợp</a:t>
            </a:r>
            <a:endParaRPr lang="en-US"/>
          </a:p>
          <a:p>
            <a:endParaRPr lang="en-US"/>
          </a:p>
          <a:p>
            <a:endParaRPr lang="en-US"/>
          </a:p>
        </p:txBody>
      </p:sp>
      <p:sp>
        <p:nvSpPr>
          <p:cNvPr id="4" name="Date Placeholder 3"/>
          <p:cNvSpPr>
            <a:spLocks noGrp="1"/>
          </p:cNvSpPr>
          <p:nvPr>
            <p:ph type="dt" sz="half" idx="10"/>
          </p:nvPr>
        </p:nvSpPr>
        <p:spPr/>
        <p:txBody>
          <a:bodyPr/>
          <a:lstStyle/>
          <a:p>
            <a:fld id="{3BD01B09-9BFA-4E25-B6F7-A45121277496}" type="datetime1">
              <a:rPr lang="vi-VN" smtClean="0"/>
              <a:t>09/03/2023</a:t>
            </a:fld>
            <a:endParaRPr lang="en-US"/>
          </a:p>
        </p:txBody>
      </p:sp>
      <p:sp>
        <p:nvSpPr>
          <p:cNvPr id="5" name="Footer Placeholder 4"/>
          <p:cNvSpPr>
            <a:spLocks noGrp="1"/>
          </p:cNvSpPr>
          <p:nvPr>
            <p:ph type="ftr" sz="quarter" idx="11"/>
          </p:nvPr>
        </p:nvSpPr>
        <p:spPr/>
        <p:txBody>
          <a:bodyPr/>
          <a:lstStyle/>
          <a:p>
            <a:r>
              <a:rPr lang="en-US"/>
              <a:t>ĐATN CHUYÊN NGÀNH CNPM</a:t>
            </a:r>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a:p>
        </p:txBody>
      </p:sp>
      <p:pic>
        <p:nvPicPr>
          <p:cNvPr id="7" name="Picture 6">
            <a:extLst>
              <a:ext uri="{FF2B5EF4-FFF2-40B4-BE49-F238E27FC236}">
                <a16:creationId xmlns:a16="http://schemas.microsoft.com/office/drawing/2014/main" id="{066556A4-E9C2-2C93-A7B5-9DEF0BA1A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988840"/>
            <a:ext cx="6768752" cy="4271058"/>
          </a:xfrm>
          <a:prstGeom prst="rect">
            <a:avLst/>
          </a:prstGeom>
        </p:spPr>
      </p:pic>
    </p:spTree>
    <p:extLst>
      <p:ext uri="{BB962C8B-B14F-4D97-AF65-F5344CB8AC3E}">
        <p14:creationId xmlns:p14="http://schemas.microsoft.com/office/powerpoint/2010/main" val="27392054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346</TotalTime>
  <Words>798</Words>
  <Application>Microsoft Office PowerPoint</Application>
  <PresentationFormat>On-screen Show (4:3)</PresentationFormat>
  <Paragraphs>90</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Verdana</vt:lpstr>
      <vt:lpstr>Wingdings 3</vt:lpstr>
      <vt:lpstr>Ion</vt:lpstr>
      <vt:lpstr>Khoa Công nghệ thông tin Bộ môn công nghệ phần mềm</vt:lpstr>
      <vt:lpstr>Nội dung</vt:lpstr>
      <vt:lpstr>TỔNG QUAN ĐỀ TÀI</vt:lpstr>
      <vt:lpstr>TỔNG QUAN ĐỀ TÀI</vt:lpstr>
      <vt:lpstr>KHẢO SÁT</vt:lpstr>
      <vt:lpstr>Cở sở lý thuyết</vt:lpstr>
      <vt:lpstr>PHÂN TÍCH THIẾT KẾ HỆ THỐNG</vt:lpstr>
      <vt:lpstr>PHÂN TÍCH THIẾT KẾ HỆ THỐNG</vt:lpstr>
      <vt:lpstr>PHÂN TÍCH THIẾT KẾ HỆ THỐNG</vt:lpstr>
      <vt:lpstr>KẾT QUẢ</vt:lpstr>
      <vt:lpstr>Tổng kết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Thiết kế giao diện trang web bán hoa, phân tích ưu nhược điểm của giao diện đó</dc:title>
  <dc:creator>DIEU HUONG</dc:creator>
  <cp:lastModifiedBy>Quách Cảnh</cp:lastModifiedBy>
  <cp:revision>66</cp:revision>
  <dcterms:created xsi:type="dcterms:W3CDTF">2015-11-28T13:17:56Z</dcterms:created>
  <dcterms:modified xsi:type="dcterms:W3CDTF">2023-03-08T20:41:09Z</dcterms:modified>
</cp:coreProperties>
</file>