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7"/>
  </p:notesMasterIdLst>
  <p:sldIdLst>
    <p:sldId id="256" r:id="rId2"/>
    <p:sldId id="257" r:id="rId3"/>
    <p:sldId id="324" r:id="rId4"/>
    <p:sldId id="325" r:id="rId5"/>
    <p:sldId id="259" r:id="rId6"/>
    <p:sldId id="352" r:id="rId7"/>
    <p:sldId id="353" r:id="rId8"/>
    <p:sldId id="354" r:id="rId9"/>
    <p:sldId id="355" r:id="rId10"/>
    <p:sldId id="356" r:id="rId11"/>
    <p:sldId id="357" r:id="rId12"/>
    <p:sldId id="358" r:id="rId13"/>
    <p:sldId id="359" r:id="rId14"/>
    <p:sldId id="327" r:id="rId15"/>
    <p:sldId id="360" r:id="rId16"/>
    <p:sldId id="328" r:id="rId17"/>
    <p:sldId id="343" r:id="rId18"/>
    <p:sldId id="344" r:id="rId19"/>
    <p:sldId id="345" r:id="rId20"/>
    <p:sldId id="346" r:id="rId21"/>
    <p:sldId id="347" r:id="rId22"/>
    <p:sldId id="348" r:id="rId23"/>
    <p:sldId id="349" r:id="rId24"/>
    <p:sldId id="350" r:id="rId25"/>
    <p:sldId id="323" r:id="rId26"/>
  </p:sldIdLst>
  <p:sldSz cx="9144000" cy="5143500" type="screen16x9"/>
  <p:notesSz cx="6858000" cy="9144000"/>
  <p:embeddedFontLst>
    <p:embeddedFont>
      <p:font typeface="Exo" panose="020B0604020202020204" charset="0"/>
      <p:regular r:id="rId28"/>
      <p:bold r:id="rId29"/>
      <p:italic r:id="rId30"/>
      <p:boldItalic r:id="rId31"/>
    </p:embeddedFont>
    <p:embeddedFont>
      <p:font typeface="PT Sans" panose="020B0503020203020204" pitchFamily="34" charset="0"/>
      <p:regular r:id="rId32"/>
      <p:bold r:id="rId33"/>
      <p:italic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EE6171-4001-40BD-AC12-F29099F07EF6}">
  <a:tblStyle styleId="{2EEE6171-4001-40BD-AC12-F29099F07E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36" autoAdjust="0"/>
  </p:normalViewPr>
  <p:slideViewPr>
    <p:cSldViewPr snapToGrid="0">
      <p:cViewPr varScale="1">
        <p:scale>
          <a:sx n="56" d="100"/>
          <a:sy n="56" d="100"/>
        </p:scale>
        <p:origin x="76" y="196"/>
      </p:cViewPr>
      <p:guideLst/>
    </p:cSldViewPr>
  </p:slideViewPr>
  <p:notesTextViewPr>
    <p:cViewPr>
      <p:scale>
        <a:sx n="1" d="1"/>
        <a:sy n="1" d="1"/>
      </p:scale>
      <p:origin x="0" y="0"/>
    </p:cViewPr>
  </p:notesTextViewPr>
  <p:sorterViewPr>
    <p:cViewPr>
      <p:scale>
        <a:sx n="100" d="100"/>
        <a:sy n="100" d="100"/>
      </p:scale>
      <p:origin x="0" y="-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50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 Nhân viên truy cập đăng nhập vào hệ thống.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 Dữ liệu Database sẽ tiến hành kiểm tra thông tin nhân viên nếu như:</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50000"/>
              </a:lnSpc>
              <a:buClr>
                <a:srgbClr val="000000"/>
              </a:buClr>
              <a:buSzPts val="1300"/>
              <a:buFont typeface="Times New Roman" panose="02020603050405020304" pitchFamily="18" charset="0"/>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 thông tin nhân viên đăng nhập vào tài khoản thành công. Qua bước 4</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Clr>
                <a:srgbClr val="000000"/>
              </a:buClr>
              <a:buSzPts val="1300"/>
              <a:buFont typeface="Times New Roman" panose="02020603050405020304" pitchFamily="18" charset="0"/>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Nếu chưa thì không tiến hành bước 3</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B3: Quản lí tiến hành tạo tài khoản cho nhân viên.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B4: Nhân viên đăng nhập vào hệ thống thành công.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50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B5: Kết thúc.</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5155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 Nhân viên tiến hành điền số lượng của từng loại hàng.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 Nhân viên tính tổng tiền.</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B3: Nhân viên lập hóa đơn cho khách hàng.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B4: Kết thúc.</a:t>
            </a:r>
            <a:endParaRPr lang="en-US" sz="18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62963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 Quản lí đăng nhập vào hệ thống.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 Thì quản lí sẽ có các chức năng thêm nhân viên hoặc xóa nhân viên, thêm mới các loại sản phẩm.</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B3: Tiến hành kiểm tra thông tin các về về tồn kho hoặc các sản phẩm có trong văn phòng phẩm.</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000000"/>
              </a:buClr>
              <a:buSzPts val="1300"/>
              <a:buFont typeface="Times New Roman" panose="02020603050405020304" pitchFamily="18" charset="0"/>
              <a:buChar char="-"/>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Nếu đứng thì tiến hành tra cứu dữ liệu.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B4: Kết thúc.</a:t>
            </a:r>
            <a:endParaRPr lang="en-US" sz="18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42253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B1: Quản lí chọn chức năng thống kê.</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B2: Hệ thống yêu cầu chọn chức chọn hình thức thống kê.</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B3: Chọn hình thức thống kê.</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15000"/>
              </a:lnSpc>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B4: Thống kê theo ngày hoặc theo nào đó mà quản lí muốn xem thống kê.</a:t>
            </a:r>
            <a:endParaRPr lang="en-US" sz="1800">
              <a:effectLst/>
              <a:latin typeface="Arial" panose="020B0604020202020204" pitchFamily="34" charset="0"/>
              <a:ea typeface="Arial" panose="020B0604020202020204" pitchFamily="34" charset="0"/>
              <a:cs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B5: Kết thúc.</a:t>
            </a:r>
            <a:endParaRPr lang="en-US" sz="18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739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766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624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8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87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2060"/>
              </a:solidFill>
            </a:endParaRPr>
          </a:p>
        </p:txBody>
      </p:sp>
    </p:spTree>
    <p:extLst>
      <p:ext uri="{BB962C8B-B14F-4D97-AF65-F5344CB8AC3E}">
        <p14:creationId xmlns:p14="http://schemas.microsoft.com/office/powerpoint/2010/main" val="68881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527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296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307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503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369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52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180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44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84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42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35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45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130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3" r:id="rId6"/>
    <p:sldLayoutId id="2147483674" r:id="rId7"/>
    <p:sldLayoutId id="2147483675"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329973"/>
            <a:ext cx="4882500" cy="691958"/>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Times New Roman" panose="02020603050405020304" pitchFamily="18" charset="0"/>
                <a:cs typeface="Times New Roman" panose="02020603050405020304" pitchFamily="18" charset="0"/>
              </a:rPr>
              <a:t>NHÓM 04</a:t>
            </a:r>
            <a:endParaRPr sz="3000" b="1" dirty="0">
              <a:latin typeface="Times New Roman" panose="02020603050405020304" pitchFamily="18" charset="0"/>
              <a:cs typeface="Times New Roman" panose="02020603050405020304" pitchFamily="18" charset="0"/>
            </a:endParaRP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835819" y="1193625"/>
            <a:ext cx="7279481"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solidFill>
                  <a:schemeClr val="accent2"/>
                </a:solidFill>
                <a:latin typeface="Times New Roman" panose="02020603050405020304" pitchFamily="18" charset="0"/>
                <a:cs typeface="Times New Roman" panose="02020603050405020304" pitchFamily="18" charset="0"/>
              </a:rPr>
              <a:t>ỨNG DỤNG QUẢN VĂN PHÒNG PHẨM</a:t>
            </a:r>
            <a:endParaRPr sz="5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19"/>
                                        </p:tgtEl>
                                        <p:attrNameLst>
                                          <p:attrName>style.visibility</p:attrName>
                                        </p:attrNameLst>
                                      </p:cBhvr>
                                      <p:to>
                                        <p:strVal val="visible"/>
                                      </p:to>
                                    </p:set>
                                    <p:animEffect transition="in" filter="fade">
                                      <p:cBhvr>
                                        <p:cTn id="7" dur="500"/>
                                        <p:tgtEl>
                                          <p:spTgt spid="27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659"/>
                                        </p:tgtEl>
                                        <p:attrNameLst>
                                          <p:attrName>style.visibility</p:attrName>
                                        </p:attrNameLst>
                                      </p:cBhvr>
                                      <p:to>
                                        <p:strVal val="visible"/>
                                      </p:to>
                                    </p:set>
                                    <p:anim calcmode="lin" valueType="num">
                                      <p:cBhvr additive="base">
                                        <p:cTn id="12" dur="500" fill="hold"/>
                                        <p:tgtEl>
                                          <p:spTgt spid="2659"/>
                                        </p:tgtEl>
                                        <p:attrNameLst>
                                          <p:attrName>ppt_x</p:attrName>
                                        </p:attrNameLst>
                                      </p:cBhvr>
                                      <p:tavLst>
                                        <p:tav tm="0">
                                          <p:val>
                                            <p:strVal val="#ppt_x"/>
                                          </p:val>
                                        </p:tav>
                                        <p:tav tm="100000">
                                          <p:val>
                                            <p:strVal val="#ppt_x"/>
                                          </p:val>
                                        </p:tav>
                                      </p:tavLst>
                                    </p:anim>
                                    <p:anim calcmode="lin" valueType="num">
                                      <p:cBhvr additive="base">
                                        <p:cTn id="13" dur="500" fill="hold"/>
                                        <p:tgtEl>
                                          <p:spTgt spid="2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9" grpId="0" animBg="1"/>
      <p:bldP spid="27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49" y="1050538"/>
            <a:ext cx="756161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4. Mô hình quy trình đăng nhập.</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9" name="Picture 48" descr="Diagram&#10;&#10;Description automatically generated">
            <a:extLst>
              <a:ext uri="{FF2B5EF4-FFF2-40B4-BE49-F238E27FC236}">
                <a16:creationId xmlns:a16="http://schemas.microsoft.com/office/drawing/2014/main" id="{083AE54B-FAF8-BB83-E446-98BDF9C082BA}"/>
              </a:ext>
            </a:extLst>
          </p:cNvPr>
          <p:cNvPicPr>
            <a:picLocks noChangeAspect="1"/>
          </p:cNvPicPr>
          <p:nvPr/>
        </p:nvPicPr>
        <p:blipFill>
          <a:blip r:embed="rId3"/>
          <a:stretch>
            <a:fillRect/>
          </a:stretch>
        </p:blipFill>
        <p:spPr>
          <a:xfrm>
            <a:off x="2483681" y="1698926"/>
            <a:ext cx="4238528" cy="3068404"/>
          </a:xfrm>
          <a:prstGeom prst="rect">
            <a:avLst/>
          </a:prstGeom>
        </p:spPr>
      </p:pic>
    </p:spTree>
    <p:extLst>
      <p:ext uri="{BB962C8B-B14F-4D97-AF65-F5344CB8AC3E}">
        <p14:creationId xmlns:p14="http://schemas.microsoft.com/office/powerpoint/2010/main" val="4107244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49" y="1050538"/>
            <a:ext cx="756161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4. Mô hình quy trình lập hóa đơn.</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0" name="Picture 49" descr="Diagram&#10;&#10;Description automatically generated">
            <a:extLst>
              <a:ext uri="{FF2B5EF4-FFF2-40B4-BE49-F238E27FC236}">
                <a16:creationId xmlns:a16="http://schemas.microsoft.com/office/drawing/2014/main" id="{F5E400C5-E17A-D572-F4B7-152BC64ADC37}"/>
              </a:ext>
            </a:extLst>
          </p:cNvPr>
          <p:cNvPicPr>
            <a:picLocks noChangeAspect="1"/>
          </p:cNvPicPr>
          <p:nvPr/>
        </p:nvPicPr>
        <p:blipFill>
          <a:blip r:embed="rId3"/>
          <a:stretch>
            <a:fillRect/>
          </a:stretch>
        </p:blipFill>
        <p:spPr>
          <a:xfrm>
            <a:off x="2977725" y="1336888"/>
            <a:ext cx="3888679" cy="3745762"/>
          </a:xfrm>
          <a:prstGeom prst="rect">
            <a:avLst/>
          </a:prstGeom>
        </p:spPr>
      </p:pic>
    </p:spTree>
    <p:extLst>
      <p:ext uri="{BB962C8B-B14F-4D97-AF65-F5344CB8AC3E}">
        <p14:creationId xmlns:p14="http://schemas.microsoft.com/office/powerpoint/2010/main" val="4132232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49" y="1050538"/>
            <a:ext cx="756161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4. Mô hình quy trình QL Hàng hóa.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9" name="Picture 48" descr="Diagram&#10;&#10;Description automatically generated">
            <a:extLst>
              <a:ext uri="{FF2B5EF4-FFF2-40B4-BE49-F238E27FC236}">
                <a16:creationId xmlns:a16="http://schemas.microsoft.com/office/drawing/2014/main" id="{E981AC43-DDE0-1D6A-4E09-AC199653D4AE}"/>
              </a:ext>
            </a:extLst>
          </p:cNvPr>
          <p:cNvPicPr>
            <a:picLocks noChangeAspect="1"/>
          </p:cNvPicPr>
          <p:nvPr/>
        </p:nvPicPr>
        <p:blipFill>
          <a:blip r:embed="rId3"/>
          <a:stretch>
            <a:fillRect/>
          </a:stretch>
        </p:blipFill>
        <p:spPr>
          <a:xfrm>
            <a:off x="2251147" y="1481275"/>
            <a:ext cx="4925335" cy="3581392"/>
          </a:xfrm>
          <a:prstGeom prst="rect">
            <a:avLst/>
          </a:prstGeom>
        </p:spPr>
      </p:pic>
    </p:spTree>
    <p:extLst>
      <p:ext uri="{BB962C8B-B14F-4D97-AF65-F5344CB8AC3E}">
        <p14:creationId xmlns:p14="http://schemas.microsoft.com/office/powerpoint/2010/main" val="3634747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49" y="1050538"/>
            <a:ext cx="756161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4. Mô hình quy trình thống kê.</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0" name="Picture 49" descr="Diagram&#10;&#10;Description automatically generated">
            <a:extLst>
              <a:ext uri="{FF2B5EF4-FFF2-40B4-BE49-F238E27FC236}">
                <a16:creationId xmlns:a16="http://schemas.microsoft.com/office/drawing/2014/main" id="{A7E834A6-0FF7-822E-A679-D79357FAADE1}"/>
              </a:ext>
            </a:extLst>
          </p:cNvPr>
          <p:cNvPicPr>
            <a:picLocks noChangeAspect="1"/>
          </p:cNvPicPr>
          <p:nvPr/>
        </p:nvPicPr>
        <p:blipFill>
          <a:blip r:embed="rId3"/>
          <a:stretch>
            <a:fillRect/>
          </a:stretch>
        </p:blipFill>
        <p:spPr>
          <a:xfrm>
            <a:off x="2453311" y="1643305"/>
            <a:ext cx="3703740" cy="3164798"/>
          </a:xfrm>
          <a:prstGeom prst="rect">
            <a:avLst/>
          </a:prstGeom>
        </p:spPr>
      </p:pic>
    </p:spTree>
    <p:extLst>
      <p:ext uri="{BB962C8B-B14F-4D97-AF65-F5344CB8AC3E}">
        <p14:creationId xmlns:p14="http://schemas.microsoft.com/office/powerpoint/2010/main" val="516606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292763"/>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5. Mô hình mức Logic</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10" name="Picture 9" descr="Diagram, schematic&#10;&#10;Description automatically generated">
            <a:extLst>
              <a:ext uri="{FF2B5EF4-FFF2-40B4-BE49-F238E27FC236}">
                <a16:creationId xmlns:a16="http://schemas.microsoft.com/office/drawing/2014/main" id="{37A1C863-9913-AB18-04BB-731E99F1FBE9}"/>
              </a:ext>
            </a:extLst>
          </p:cNvPr>
          <p:cNvPicPr>
            <a:picLocks noChangeAspect="1"/>
          </p:cNvPicPr>
          <p:nvPr/>
        </p:nvPicPr>
        <p:blipFill>
          <a:blip r:embed="rId3"/>
          <a:stretch>
            <a:fillRect/>
          </a:stretch>
        </p:blipFill>
        <p:spPr>
          <a:xfrm>
            <a:off x="520828" y="1199127"/>
            <a:ext cx="7920990" cy="3651610"/>
          </a:xfrm>
          <a:prstGeom prst="rect">
            <a:avLst/>
          </a:prstGeom>
        </p:spPr>
      </p:pic>
    </p:spTree>
    <p:extLst>
      <p:ext uri="{BB962C8B-B14F-4D97-AF65-F5344CB8AC3E}">
        <p14:creationId xmlns:p14="http://schemas.microsoft.com/office/powerpoint/2010/main" val="17348219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292763"/>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6. Mô hình mức Vật lí</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9" name="Picture 8" descr="Diagram&#10;&#10;Description automatically generated">
            <a:extLst>
              <a:ext uri="{FF2B5EF4-FFF2-40B4-BE49-F238E27FC236}">
                <a16:creationId xmlns:a16="http://schemas.microsoft.com/office/drawing/2014/main" id="{40F20888-51C7-AA2A-BD79-D3004670AF82}"/>
              </a:ext>
            </a:extLst>
          </p:cNvPr>
          <p:cNvPicPr>
            <a:picLocks noChangeAspect="1"/>
          </p:cNvPicPr>
          <p:nvPr/>
        </p:nvPicPr>
        <p:blipFill>
          <a:blip r:embed="rId3"/>
          <a:stretch>
            <a:fillRect/>
          </a:stretch>
        </p:blipFill>
        <p:spPr>
          <a:xfrm>
            <a:off x="742891" y="865463"/>
            <a:ext cx="7658217" cy="4034473"/>
          </a:xfrm>
          <a:prstGeom prst="rect">
            <a:avLst/>
          </a:prstGeom>
        </p:spPr>
      </p:pic>
    </p:spTree>
    <p:extLst>
      <p:ext uri="{BB962C8B-B14F-4D97-AF65-F5344CB8AC3E}">
        <p14:creationId xmlns:p14="http://schemas.microsoft.com/office/powerpoint/2010/main" val="1763255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706583" y="312198"/>
            <a:ext cx="706581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7. Mô hình database diagrams.</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10" name="Picture 9" descr="Diagram&#10;&#10;Description automatically generated">
            <a:extLst>
              <a:ext uri="{FF2B5EF4-FFF2-40B4-BE49-F238E27FC236}">
                <a16:creationId xmlns:a16="http://schemas.microsoft.com/office/drawing/2014/main" id="{BA1F9ED8-22E2-4A0E-2EF5-FE077F0AA6EE}"/>
              </a:ext>
            </a:extLst>
          </p:cNvPr>
          <p:cNvPicPr>
            <a:picLocks noChangeAspect="1"/>
          </p:cNvPicPr>
          <p:nvPr/>
        </p:nvPicPr>
        <p:blipFill>
          <a:blip r:embed="rId3"/>
          <a:stretch>
            <a:fillRect/>
          </a:stretch>
        </p:blipFill>
        <p:spPr>
          <a:xfrm>
            <a:off x="896666" y="1129492"/>
            <a:ext cx="7081474" cy="3643630"/>
          </a:xfrm>
          <a:prstGeom prst="rect">
            <a:avLst/>
          </a:prstGeom>
        </p:spPr>
      </p:pic>
    </p:spTree>
    <p:extLst>
      <p:ext uri="{BB962C8B-B14F-4D97-AF65-F5344CB8AC3E}">
        <p14:creationId xmlns:p14="http://schemas.microsoft.com/office/powerpoint/2010/main" val="784581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634519" y="2846193"/>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Cài đặt ứng dụng minh họa</a:t>
            </a:r>
            <a:endParaRPr dirty="0">
              <a:solidFill>
                <a:schemeClr val="accent2"/>
              </a:solidFill>
            </a:endParaRPr>
          </a:p>
        </p:txBody>
      </p:sp>
      <p:sp>
        <p:nvSpPr>
          <p:cNvPr id="2885" name="Google Shape;2885;p38"/>
          <p:cNvSpPr txBox="1">
            <a:spLocks noGrp="1"/>
          </p:cNvSpPr>
          <p:nvPr>
            <p:ph type="title" idx="2"/>
          </p:nvPr>
        </p:nvSpPr>
        <p:spPr>
          <a:xfrm>
            <a:off x="2982890" y="1497724"/>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39710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72883"/>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740791"/>
            <a:ext cx="7754050" cy="53605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1. Chức năng đăng nhập</a:t>
            </a:r>
          </a:p>
        </p:txBody>
      </p:sp>
      <p:pic>
        <p:nvPicPr>
          <p:cNvPr id="11" name="Picture 10" descr="Graphical user interface&#10;&#10;Description automatically generated">
            <a:extLst>
              <a:ext uri="{FF2B5EF4-FFF2-40B4-BE49-F238E27FC236}">
                <a16:creationId xmlns:a16="http://schemas.microsoft.com/office/drawing/2014/main" id="{3B462E73-22B8-010A-21F8-D89647C78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635" y="1276846"/>
            <a:ext cx="4556125" cy="3635583"/>
          </a:xfrm>
          <a:prstGeom prst="rect">
            <a:avLst/>
          </a:prstGeom>
        </p:spPr>
      </p:pic>
    </p:spTree>
    <p:extLst>
      <p:ext uri="{BB962C8B-B14F-4D97-AF65-F5344CB8AC3E}">
        <p14:creationId xmlns:p14="http://schemas.microsoft.com/office/powerpoint/2010/main" val="3606300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694975" y="705564"/>
            <a:ext cx="7754050" cy="430509"/>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2. Chức năng trang chủ</a:t>
            </a:r>
          </a:p>
        </p:txBody>
      </p:sp>
      <p:pic>
        <p:nvPicPr>
          <p:cNvPr id="12" name="Picture 11" descr="Graphical user interface, application&#10;&#10;Description automatically generated">
            <a:extLst>
              <a:ext uri="{FF2B5EF4-FFF2-40B4-BE49-F238E27FC236}">
                <a16:creationId xmlns:a16="http://schemas.microsoft.com/office/drawing/2014/main" id="{36F3D84A-E4E4-E2D0-19F8-022C2011A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931" y="1136073"/>
            <a:ext cx="5943600" cy="3623310"/>
          </a:xfrm>
          <a:prstGeom prst="rect">
            <a:avLst/>
          </a:prstGeom>
        </p:spPr>
      </p:pic>
    </p:spTree>
    <p:extLst>
      <p:ext uri="{BB962C8B-B14F-4D97-AF65-F5344CB8AC3E}">
        <p14:creationId xmlns:p14="http://schemas.microsoft.com/office/powerpoint/2010/main" val="3207967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5265" y="687422"/>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accent2"/>
                </a:solidFill>
                <a:latin typeface="Times New Roman" panose="02020603050405020304" pitchFamily="18" charset="0"/>
                <a:cs typeface="Times New Roman" panose="02020603050405020304" pitchFamily="18" charset="0"/>
              </a:rPr>
              <a:t>CÁC THÀNH VIÊN NHÓM </a:t>
            </a:r>
            <a:endParaRPr sz="4000" dirty="0">
              <a:solidFill>
                <a:schemeClr val="accent2"/>
              </a:solidFill>
              <a:latin typeface="Times New Roman" panose="02020603050405020304" pitchFamily="18" charset="0"/>
              <a:cs typeface="Times New Roman" panose="02020603050405020304" pitchFamily="18" charset="0"/>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0" indent="0">
              <a:spcAft>
                <a:spcPts val="1200"/>
              </a:spcAft>
              <a:buNone/>
            </a:pPr>
            <a:r>
              <a:rPr lang="en-US" sz="3000">
                <a:latin typeface="Times New Roman" panose="02020603050405020304" pitchFamily="18" charset="0"/>
                <a:cs typeface="Times New Roman" panose="02020603050405020304" pitchFamily="18" charset="0"/>
              </a:rPr>
              <a:t>1. Nguyễn Thế Dũng – 2001207184.</a:t>
            </a:r>
            <a:endParaRPr lang="en-US" sz="3000" dirty="0">
              <a:latin typeface="Times New Roman" panose="02020603050405020304" pitchFamily="18" charset="0"/>
              <a:cs typeface="Times New Roman" panose="02020603050405020304" pitchFamily="18" charset="0"/>
            </a:endParaRPr>
          </a:p>
          <a:p>
            <a:pPr marL="0" indent="0">
              <a:spcAft>
                <a:spcPts val="1200"/>
              </a:spcAft>
              <a:buNone/>
            </a:pPr>
            <a:r>
              <a:rPr lang="en-US" sz="3000" dirty="0">
                <a:latin typeface="Times New Roman" panose="02020603050405020304" pitchFamily="18" charset="0"/>
                <a:cs typeface="Times New Roman" panose="02020603050405020304" pitchFamily="18" charset="0"/>
              </a:rPr>
              <a:t>2</a:t>
            </a:r>
            <a:r>
              <a:rPr lang="en-US" sz="3000">
                <a:latin typeface="Times New Roman" panose="02020603050405020304" pitchFamily="18" charset="0"/>
                <a:cs typeface="Times New Roman" panose="02020603050405020304" pitchFamily="18" charset="0"/>
              </a:rPr>
              <a:t>. Quách Nhựt Khang – 2001207415.</a:t>
            </a:r>
          </a:p>
          <a:p>
            <a:pPr marL="0" indent="0">
              <a:spcAft>
                <a:spcPts val="1200"/>
              </a:spcAft>
              <a:buNone/>
            </a:pPr>
            <a:r>
              <a:rPr lang="en-US" sz="3000">
                <a:latin typeface="Times New Roman" panose="02020603050405020304" pitchFamily="18" charset="0"/>
                <a:cs typeface="Times New Roman" panose="02020603050405020304" pitchFamily="18" charset="0"/>
              </a:rPr>
              <a:t>3. Trần Mạnh Hùng– 2001207308.</a:t>
            </a:r>
          </a:p>
          <a:p>
            <a:pPr marL="0" indent="0">
              <a:spcAft>
                <a:spcPts val="1200"/>
              </a:spcAft>
              <a:buNone/>
            </a:pPr>
            <a:endParaRPr sz="3000" dirty="0">
              <a:latin typeface="Times New Roman" panose="02020603050405020304" pitchFamily="18" charset="0"/>
              <a:cs typeface="Times New Roman" panose="02020603050405020304" pitchFamily="18" charset="0"/>
            </a:endParaRP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24"/>
                                        </p:tgtEl>
                                        <p:attrNameLst>
                                          <p:attrName>style.visibility</p:attrName>
                                        </p:attrNameLst>
                                      </p:cBhvr>
                                      <p:to>
                                        <p:strVal val="visible"/>
                                      </p:to>
                                    </p:set>
                                    <p:anim calcmode="lin" valueType="num">
                                      <p:cBhvr additive="base">
                                        <p:cTn id="7" dur="500" fill="hold"/>
                                        <p:tgtEl>
                                          <p:spTgt spid="2724"/>
                                        </p:tgtEl>
                                        <p:attrNameLst>
                                          <p:attrName>ppt_x</p:attrName>
                                        </p:attrNameLst>
                                      </p:cBhvr>
                                      <p:tavLst>
                                        <p:tav tm="0">
                                          <p:val>
                                            <p:strVal val="#ppt_x"/>
                                          </p:val>
                                        </p:tav>
                                        <p:tav tm="100000">
                                          <p:val>
                                            <p:strVal val="#ppt_x"/>
                                          </p:val>
                                        </p:tav>
                                      </p:tavLst>
                                    </p:anim>
                                    <p:anim calcmode="lin" valueType="num">
                                      <p:cBhvr additive="base">
                                        <p:cTn id="8" dur="500" fill="hold"/>
                                        <p:tgtEl>
                                          <p:spTgt spid="27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725">
                                            <p:txEl>
                                              <p:pRg st="1" end="1"/>
                                            </p:txEl>
                                          </p:spTgt>
                                        </p:tgtEl>
                                        <p:attrNameLst>
                                          <p:attrName>style.visibility</p:attrName>
                                        </p:attrNameLst>
                                      </p:cBhvr>
                                      <p:to>
                                        <p:strVal val="visible"/>
                                      </p:to>
                                    </p:set>
                                    <p:animEffect transition="in" filter="circle(in)">
                                      <p:cBhvr>
                                        <p:cTn id="13" dur="2000"/>
                                        <p:tgtEl>
                                          <p:spTgt spid="2725">
                                            <p:txEl>
                                              <p:pRg st="1" end="1"/>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725">
                                            <p:txEl>
                                              <p:pRg st="2" end="2"/>
                                            </p:txEl>
                                          </p:spTgt>
                                        </p:tgtEl>
                                        <p:attrNameLst>
                                          <p:attrName>style.visibility</p:attrName>
                                        </p:attrNameLst>
                                      </p:cBhvr>
                                      <p:to>
                                        <p:strVal val="visible"/>
                                      </p:to>
                                    </p:set>
                                    <p:animEffect transition="in" filter="circle(in)">
                                      <p:cBhvr>
                                        <p:cTn id="16" dur="2000"/>
                                        <p:tgtEl>
                                          <p:spTgt spid="2725">
                                            <p:txEl>
                                              <p:pRg st="2" end="2"/>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725">
                                            <p:txEl>
                                              <p:pRg st="3" end="3"/>
                                            </p:txEl>
                                          </p:spTgt>
                                        </p:tgtEl>
                                        <p:attrNameLst>
                                          <p:attrName>style.visibility</p:attrName>
                                        </p:attrNameLst>
                                      </p:cBhvr>
                                      <p:to>
                                        <p:strVal val="visible"/>
                                      </p:to>
                                    </p:set>
                                    <p:animEffect transition="in" filter="circle(in)">
                                      <p:cBhvr>
                                        <p:cTn id="19" dur="2000"/>
                                        <p:tgtEl>
                                          <p:spTgt spid="27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0" y="89663"/>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45712" y="693132"/>
            <a:ext cx="7754050" cy="763282"/>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3. Chức năng quản lí nhân viên.</a:t>
            </a:r>
          </a:p>
          <a:p>
            <a:pPr lvl="0" algn="l"/>
            <a:endParaRPr lang="vi-VN" sz="1400">
              <a:solidFill>
                <a:schemeClr val="bg1"/>
              </a:solidFill>
              <a:latin typeface="+mj-lt"/>
            </a:endParaRPr>
          </a:p>
          <a:p>
            <a:pPr algn="l"/>
            <a:endParaRPr lang="en-US" sz="1600">
              <a:solidFill>
                <a:schemeClr val="accent3">
                  <a:lumMod val="60000"/>
                  <a:lumOff val="40000"/>
                </a:schemeClr>
              </a:solidFill>
              <a:latin typeface="Times New Roman" panose="02020603050405020304" pitchFamily="18" charset="0"/>
              <a:cs typeface="Times New Roman" panose="02020603050405020304" pitchFamily="18" charset="0"/>
            </a:endParaRPr>
          </a:p>
        </p:txBody>
      </p:sp>
      <p:pic>
        <p:nvPicPr>
          <p:cNvPr id="11" name="Picture 10" descr="Graphical user interface&#10;&#10;Description automatically generated">
            <a:extLst>
              <a:ext uri="{FF2B5EF4-FFF2-40B4-BE49-F238E27FC236}">
                <a16:creationId xmlns:a16="http://schemas.microsoft.com/office/drawing/2014/main" id="{B58AE8E6-7436-C939-2378-98176994B327}"/>
              </a:ext>
            </a:extLst>
          </p:cNvPr>
          <p:cNvPicPr>
            <a:picLocks noChangeAspect="1"/>
          </p:cNvPicPr>
          <p:nvPr/>
        </p:nvPicPr>
        <p:blipFill>
          <a:blip r:embed="rId3"/>
          <a:stretch>
            <a:fillRect/>
          </a:stretch>
        </p:blipFill>
        <p:spPr>
          <a:xfrm>
            <a:off x="1854168" y="1136073"/>
            <a:ext cx="5435663" cy="3767797"/>
          </a:xfrm>
          <a:prstGeom prst="rect">
            <a:avLst/>
          </a:prstGeom>
        </p:spPr>
      </p:pic>
    </p:spTree>
    <p:extLst>
      <p:ext uri="{BB962C8B-B14F-4D97-AF65-F5344CB8AC3E}">
        <p14:creationId xmlns:p14="http://schemas.microsoft.com/office/powerpoint/2010/main" val="325516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907473"/>
            <a:ext cx="7754050" cy="60402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4. Chức năng quản lý sản phẩm</a:t>
            </a:r>
          </a:p>
          <a:p>
            <a:pPr algn="l"/>
            <a:endParaRPr lang="en-US" sz="1600">
              <a:solidFill>
                <a:schemeClr val="accent3">
                  <a:lumMod val="60000"/>
                  <a:lumOff val="40000"/>
                </a:schemeClr>
              </a:solidFill>
              <a:latin typeface="Times New Roman" panose="02020603050405020304" pitchFamily="18" charset="0"/>
              <a:cs typeface="Times New Roman" panose="02020603050405020304" pitchFamily="18" charset="0"/>
            </a:endParaRPr>
          </a:p>
        </p:txBody>
      </p:sp>
      <p:pic>
        <p:nvPicPr>
          <p:cNvPr id="12" name="Picture 11" descr="Graphical user interface&#10;&#10;Description automatically generated">
            <a:extLst>
              <a:ext uri="{FF2B5EF4-FFF2-40B4-BE49-F238E27FC236}">
                <a16:creationId xmlns:a16="http://schemas.microsoft.com/office/drawing/2014/main" id="{AB86D83E-8F7B-4107-95C5-16F87B53D7F6}"/>
              </a:ext>
            </a:extLst>
          </p:cNvPr>
          <p:cNvPicPr>
            <a:picLocks noChangeAspect="1"/>
          </p:cNvPicPr>
          <p:nvPr/>
        </p:nvPicPr>
        <p:blipFill>
          <a:blip r:embed="rId3"/>
          <a:stretch>
            <a:fillRect/>
          </a:stretch>
        </p:blipFill>
        <p:spPr>
          <a:xfrm>
            <a:off x="2717218" y="1407823"/>
            <a:ext cx="3783330" cy="3590930"/>
          </a:xfrm>
          <a:prstGeom prst="rect">
            <a:avLst/>
          </a:prstGeom>
        </p:spPr>
      </p:pic>
    </p:spTree>
    <p:extLst>
      <p:ext uri="{BB962C8B-B14F-4D97-AF65-F5344CB8AC3E}">
        <p14:creationId xmlns:p14="http://schemas.microsoft.com/office/powerpoint/2010/main" val="4162538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662363"/>
            <a:ext cx="7754050" cy="53605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4. Chức năng nhà cung cấp</a:t>
            </a:r>
          </a:p>
        </p:txBody>
      </p:sp>
      <p:pic>
        <p:nvPicPr>
          <p:cNvPr id="11" name="Picture 10" descr="Graphical user interface, application&#10;&#10;Description automatically generated">
            <a:extLst>
              <a:ext uri="{FF2B5EF4-FFF2-40B4-BE49-F238E27FC236}">
                <a16:creationId xmlns:a16="http://schemas.microsoft.com/office/drawing/2014/main" id="{E2086A05-877B-5B51-90CB-C56A7CEDBF2A}"/>
              </a:ext>
            </a:extLst>
          </p:cNvPr>
          <p:cNvPicPr>
            <a:picLocks noChangeAspect="1"/>
          </p:cNvPicPr>
          <p:nvPr/>
        </p:nvPicPr>
        <p:blipFill>
          <a:blip r:embed="rId3"/>
          <a:stretch>
            <a:fillRect/>
          </a:stretch>
        </p:blipFill>
        <p:spPr>
          <a:xfrm>
            <a:off x="1600200" y="1243272"/>
            <a:ext cx="5943600" cy="3237865"/>
          </a:xfrm>
          <a:prstGeom prst="rect">
            <a:avLst/>
          </a:prstGeom>
        </p:spPr>
      </p:pic>
    </p:spTree>
    <p:extLst>
      <p:ext uri="{BB962C8B-B14F-4D97-AF65-F5344CB8AC3E}">
        <p14:creationId xmlns:p14="http://schemas.microsoft.com/office/powerpoint/2010/main" val="2870456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662363"/>
            <a:ext cx="7754050" cy="53605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4. Chức năng thống kê</a:t>
            </a:r>
          </a:p>
        </p:txBody>
      </p:sp>
      <p:pic>
        <p:nvPicPr>
          <p:cNvPr id="12" name="Picture 11" descr="Table&#10;&#10;Description automatically generated">
            <a:extLst>
              <a:ext uri="{FF2B5EF4-FFF2-40B4-BE49-F238E27FC236}">
                <a16:creationId xmlns:a16="http://schemas.microsoft.com/office/drawing/2014/main" id="{133A9281-756F-1A70-5663-493A7E603AD9}"/>
              </a:ext>
            </a:extLst>
          </p:cNvPr>
          <p:cNvPicPr>
            <a:picLocks noChangeAspect="1"/>
          </p:cNvPicPr>
          <p:nvPr/>
        </p:nvPicPr>
        <p:blipFill>
          <a:blip r:embed="rId3"/>
          <a:stretch>
            <a:fillRect/>
          </a:stretch>
        </p:blipFill>
        <p:spPr>
          <a:xfrm>
            <a:off x="1600200" y="1092872"/>
            <a:ext cx="5943600" cy="3667125"/>
          </a:xfrm>
          <a:prstGeom prst="rect">
            <a:avLst/>
          </a:prstGeom>
        </p:spPr>
      </p:pic>
    </p:spTree>
    <p:extLst>
      <p:ext uri="{BB962C8B-B14F-4D97-AF65-F5344CB8AC3E}">
        <p14:creationId xmlns:p14="http://schemas.microsoft.com/office/powerpoint/2010/main" val="3408674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72;p36"/>
          <p:cNvSpPr txBox="1">
            <a:spLocks noGrp="1"/>
          </p:cNvSpPr>
          <p:nvPr>
            <p:ph type="title"/>
          </p:nvPr>
        </p:nvSpPr>
        <p:spPr>
          <a:xfrm>
            <a:off x="1200261" y="144747"/>
            <a:ext cx="6430941"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Cài đặt ứng dụng minh họa</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Google Shape;2773;p36"/>
          <p:cNvSpPr txBox="1">
            <a:spLocks/>
          </p:cNvSpPr>
          <p:nvPr/>
        </p:nvSpPr>
        <p:spPr>
          <a:xfrm>
            <a:off x="520828" y="-230678"/>
            <a:ext cx="8783740" cy="13667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Google Shape;2772;p36"/>
          <p:cNvSpPr txBox="1">
            <a:spLocks/>
          </p:cNvSpPr>
          <p:nvPr/>
        </p:nvSpPr>
        <p:spPr>
          <a:xfrm>
            <a:off x="731858" y="662363"/>
            <a:ext cx="7754050" cy="536055"/>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US" sz="1600">
                <a:solidFill>
                  <a:schemeClr val="accent3">
                    <a:lumMod val="60000"/>
                    <a:lumOff val="40000"/>
                  </a:schemeClr>
                </a:solidFill>
                <a:latin typeface="Times New Roman" panose="02020603050405020304" pitchFamily="18" charset="0"/>
                <a:cs typeface="Times New Roman" panose="02020603050405020304" pitchFamily="18" charset="0"/>
              </a:rPr>
              <a:t>4. Chức năng tổng tiền</a:t>
            </a:r>
          </a:p>
        </p:txBody>
      </p:sp>
      <p:pic>
        <p:nvPicPr>
          <p:cNvPr id="11" name="Picture 10" descr="Graphical user interface, application&#10;&#10;Description automatically generated">
            <a:extLst>
              <a:ext uri="{FF2B5EF4-FFF2-40B4-BE49-F238E27FC236}">
                <a16:creationId xmlns:a16="http://schemas.microsoft.com/office/drawing/2014/main" id="{5374E8DC-DF9A-B79B-9E8C-129A34B00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708" y="794036"/>
            <a:ext cx="2887980" cy="4204717"/>
          </a:xfrm>
          <a:prstGeom prst="rect">
            <a:avLst/>
          </a:prstGeom>
        </p:spPr>
      </p:pic>
    </p:spTree>
    <p:extLst>
      <p:ext uri="{BB962C8B-B14F-4D97-AF65-F5344CB8AC3E}">
        <p14:creationId xmlns:p14="http://schemas.microsoft.com/office/powerpoint/2010/main" val="854767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65063" y="30317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2626272" y="1512740"/>
            <a:ext cx="3800278" cy="1323439"/>
          </a:xfrm>
          <a:prstGeom prst="rect">
            <a:avLst/>
          </a:prstGeom>
          <a:noFill/>
        </p:spPr>
        <p:txBody>
          <a:bodyPr wrap="square" rtlCol="0">
            <a:spAutoFit/>
          </a:bodyPr>
          <a:lstStyle/>
          <a:p>
            <a:pPr algn="ctr"/>
            <a:r>
              <a:rPr lang="en-US" sz="4000" b="1">
                <a:solidFill>
                  <a:schemeClr val="accent2">
                    <a:lumMod val="60000"/>
                    <a:lumOff val="40000"/>
                  </a:schemeClr>
                </a:solidFill>
                <a:latin typeface="Exo" panose="020B0604020202020204" charset="0"/>
                <a:cs typeface="Times New Roman" panose="02020603050405020304" pitchFamily="18" charset="0"/>
              </a:rPr>
              <a:t>Demo sản phẩm</a:t>
            </a:r>
            <a:endParaRPr lang="en-US" sz="4000" b="1" dirty="0">
              <a:solidFill>
                <a:schemeClr val="accent2">
                  <a:lumMod val="60000"/>
                  <a:lumOff val="40000"/>
                </a:schemeClr>
              </a:solidFill>
              <a:latin typeface="Exo" panose="020B0604020202020204" charset="0"/>
              <a:cs typeface="Times New Roman" panose="02020603050405020304" pitchFamily="18" charset="0"/>
            </a:endParaRPr>
          </a:p>
        </p:txBody>
      </p:sp>
      <p:sp>
        <p:nvSpPr>
          <p:cNvPr id="67" name="TextBox 66"/>
          <p:cNvSpPr txBox="1"/>
          <p:nvPr/>
        </p:nvSpPr>
        <p:spPr>
          <a:xfrm>
            <a:off x="2652761" y="3510643"/>
            <a:ext cx="3800278" cy="707886"/>
          </a:xfrm>
          <a:prstGeom prst="rect">
            <a:avLst/>
          </a:prstGeom>
          <a:noFill/>
        </p:spPr>
        <p:txBody>
          <a:bodyPr wrap="square" rtlCol="0">
            <a:spAutoFit/>
          </a:bodyPr>
          <a:lstStyle/>
          <a:p>
            <a:pPr algn="ctr"/>
            <a:r>
              <a:rPr lang="en-US" sz="4000" b="1" dirty="0">
                <a:solidFill>
                  <a:schemeClr val="bg1"/>
                </a:solidFill>
                <a:latin typeface="Exo" panose="020B0604020202020204" charset="0"/>
                <a:cs typeface="Times New Roman" panose="02020603050405020304" pitchFamily="18" charset="0"/>
              </a:rPr>
              <a:t>THE END</a:t>
            </a:r>
          </a:p>
        </p:txBody>
      </p:sp>
    </p:spTree>
    <p:extLst>
      <p:ext uri="{BB962C8B-B14F-4D97-AF65-F5344CB8AC3E}">
        <p14:creationId xmlns:p14="http://schemas.microsoft.com/office/powerpoint/2010/main" val="293594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7">
                                            <p:txEl>
                                              <p:pRg st="0" end="0"/>
                                            </p:txEl>
                                          </p:spTgt>
                                        </p:tgtEl>
                                        <p:attrNameLst>
                                          <p:attrName>style.visibility</p:attrName>
                                        </p:attrNameLst>
                                      </p:cBhvr>
                                      <p:to>
                                        <p:strVal val="visible"/>
                                      </p:to>
                                    </p:set>
                                    <p:animEffect transition="in" filter="fade">
                                      <p:cBhvr>
                                        <p:cTn id="14" dur="1000"/>
                                        <p:tgtEl>
                                          <p:spTgt spid="67">
                                            <p:txEl>
                                              <p:pRg st="0" end="0"/>
                                            </p:txEl>
                                          </p:spTgt>
                                        </p:tgtEl>
                                      </p:cBhvr>
                                    </p:animEffect>
                                    <p:anim calcmode="lin" valueType="num">
                                      <p:cBhvr>
                                        <p:cTn id="15" dur="1000" fill="hold"/>
                                        <p:tgtEl>
                                          <p:spTgt spid="6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40" name="Google Shape;2740;p35"/>
          <p:cNvSpPr/>
          <p:nvPr/>
        </p:nvSpPr>
        <p:spPr>
          <a:xfrm>
            <a:off x="4896744" y="2020544"/>
            <a:ext cx="2599350" cy="889893"/>
          </a:xfrm>
          <a:prstGeom prst="roundRect">
            <a:avLst>
              <a:gd name="adj" fmla="val 50000"/>
            </a:avLst>
          </a:pr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1734491" y="2021654"/>
            <a:ext cx="2671718" cy="935100"/>
          </a:xfrm>
          <a:prstGeom prst="roundRect">
            <a:avLst>
              <a:gd name="adj" fmla="val 50000"/>
            </a:avLst>
          </a:pr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394275"/>
            <a:ext cx="7717800" cy="551294"/>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NỘI DUNG ĐỀ TÀI</a:t>
            </a:r>
            <a:endParaRPr sz="4000" dirty="0">
              <a:solidFill>
                <a:schemeClr val="accent2"/>
              </a:solidFill>
              <a:latin typeface="Times New Roman" panose="02020603050405020304" pitchFamily="18" charset="0"/>
              <a:cs typeface="Times New Roman" panose="02020603050405020304" pitchFamily="18" charset="0"/>
            </a:endParaRPr>
          </a:p>
        </p:txBody>
      </p:sp>
      <p:sp>
        <p:nvSpPr>
          <p:cNvPr id="2744" name="Google Shape;2744;p35"/>
          <p:cNvSpPr txBox="1">
            <a:spLocks noGrp="1"/>
          </p:cNvSpPr>
          <p:nvPr>
            <p:ph type="title" idx="2"/>
          </p:nvPr>
        </p:nvSpPr>
        <p:spPr>
          <a:xfrm>
            <a:off x="1890041" y="2169208"/>
            <a:ext cx="2360618" cy="6399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panose="02020603050405020304" pitchFamily="18" charset="0"/>
                <a:cs typeface="Times New Roman" panose="02020603050405020304" pitchFamily="18" charset="0"/>
              </a:rPr>
              <a:t>MÔ TẢ MÔ HÌNH QUẢN LÍ</a:t>
            </a:r>
            <a:endParaRPr sz="2000" dirty="0">
              <a:latin typeface="Times New Roman" panose="02020603050405020304" pitchFamily="18" charset="0"/>
              <a:cs typeface="Times New Roman" panose="02020603050405020304" pitchFamily="18" charset="0"/>
            </a:endParaRPr>
          </a:p>
        </p:txBody>
      </p:sp>
      <p:sp>
        <p:nvSpPr>
          <p:cNvPr id="2746" name="Google Shape;2746;p35"/>
          <p:cNvSpPr txBox="1">
            <a:spLocks noGrp="1"/>
          </p:cNvSpPr>
          <p:nvPr>
            <p:ph type="title" idx="3"/>
          </p:nvPr>
        </p:nvSpPr>
        <p:spPr>
          <a:xfrm>
            <a:off x="1847468" y="1426887"/>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747" name="Google Shape;2747;p35"/>
          <p:cNvSpPr txBox="1">
            <a:spLocks noGrp="1"/>
          </p:cNvSpPr>
          <p:nvPr>
            <p:ph type="title" idx="4"/>
          </p:nvPr>
        </p:nvSpPr>
        <p:spPr>
          <a:xfrm>
            <a:off x="4982864" y="2169208"/>
            <a:ext cx="2427109" cy="631948"/>
          </a:xfrm>
          <a:prstGeom prst="rect">
            <a:avLst/>
          </a:prstGeom>
        </p:spPr>
        <p:txBody>
          <a:bodyPr spcFirstLastPara="1" wrap="square" lIns="91425" tIns="91425" rIns="91425" bIns="91425" anchor="ctr" anchorCtr="0">
            <a:noAutofit/>
          </a:bodyPr>
          <a:lstStyle/>
          <a:p>
            <a:pPr lvl="0"/>
            <a:r>
              <a:rPr lang="en-US" sz="2000">
                <a:latin typeface="Times New Roman" panose="02020603050405020304" pitchFamily="18" charset="0"/>
                <a:cs typeface="Times New Roman" panose="02020603050405020304" pitchFamily="18" charset="0"/>
              </a:rPr>
              <a:t>CÀI ĐẶT ỨNG DỤNG MINH HỌA</a:t>
            </a:r>
            <a:endParaRPr lang="vi-VN" sz="2000" dirty="0">
              <a:latin typeface="Times New Roman" panose="02020603050405020304" pitchFamily="18" charset="0"/>
              <a:cs typeface="Times New Roman" panose="02020603050405020304" pitchFamily="18" charset="0"/>
            </a:endParaRPr>
          </a:p>
        </p:txBody>
      </p:sp>
      <p:sp>
        <p:nvSpPr>
          <p:cNvPr id="2749" name="Google Shape;2749;p35"/>
          <p:cNvSpPr txBox="1">
            <a:spLocks noGrp="1"/>
          </p:cNvSpPr>
          <p:nvPr>
            <p:ph type="title" idx="6"/>
          </p:nvPr>
        </p:nvSpPr>
        <p:spPr>
          <a:xfrm>
            <a:off x="5095569" y="1426887"/>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615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43"/>
                                        </p:tgtEl>
                                        <p:attrNameLst>
                                          <p:attrName>style.visibility</p:attrName>
                                        </p:attrNameLst>
                                      </p:cBhvr>
                                      <p:to>
                                        <p:strVal val="visible"/>
                                      </p:to>
                                    </p:set>
                                    <p:animEffect transition="in" filter="wipe(down)">
                                      <p:cBhvr>
                                        <p:cTn id="7" dur="500"/>
                                        <p:tgtEl>
                                          <p:spTgt spid="27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46"/>
                                        </p:tgtEl>
                                        <p:attrNameLst>
                                          <p:attrName>style.visibility</p:attrName>
                                        </p:attrNameLst>
                                      </p:cBhvr>
                                      <p:to>
                                        <p:strVal val="visible"/>
                                      </p:to>
                                    </p:set>
                                    <p:anim calcmode="lin" valueType="num">
                                      <p:cBhvr additive="base">
                                        <p:cTn id="12" dur="500" fill="hold"/>
                                        <p:tgtEl>
                                          <p:spTgt spid="2746"/>
                                        </p:tgtEl>
                                        <p:attrNameLst>
                                          <p:attrName>ppt_x</p:attrName>
                                        </p:attrNameLst>
                                      </p:cBhvr>
                                      <p:tavLst>
                                        <p:tav tm="0">
                                          <p:val>
                                            <p:strVal val="#ppt_x"/>
                                          </p:val>
                                        </p:tav>
                                        <p:tav tm="100000">
                                          <p:val>
                                            <p:strVal val="#ppt_x"/>
                                          </p:val>
                                        </p:tav>
                                      </p:tavLst>
                                    </p:anim>
                                    <p:anim calcmode="lin" valueType="num">
                                      <p:cBhvr additive="base">
                                        <p:cTn id="13" dur="500" fill="hold"/>
                                        <p:tgtEl>
                                          <p:spTgt spid="274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742"/>
                                        </p:tgtEl>
                                        <p:attrNameLst>
                                          <p:attrName>style.visibility</p:attrName>
                                        </p:attrNameLst>
                                      </p:cBhvr>
                                      <p:to>
                                        <p:strVal val="visible"/>
                                      </p:to>
                                    </p:set>
                                    <p:animEffect transition="in" filter="barn(inVertical)">
                                      <p:cBhvr>
                                        <p:cTn id="18" dur="500"/>
                                        <p:tgtEl>
                                          <p:spTgt spid="274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744"/>
                                        </p:tgtEl>
                                        <p:attrNameLst>
                                          <p:attrName>style.visibility</p:attrName>
                                        </p:attrNameLst>
                                      </p:cBhvr>
                                      <p:to>
                                        <p:strVal val="visible"/>
                                      </p:to>
                                    </p:set>
                                    <p:animEffect transition="in" filter="fade">
                                      <p:cBhvr>
                                        <p:cTn id="23" dur="1000"/>
                                        <p:tgtEl>
                                          <p:spTgt spid="2744"/>
                                        </p:tgtEl>
                                      </p:cBhvr>
                                    </p:animEffect>
                                    <p:anim calcmode="lin" valueType="num">
                                      <p:cBhvr>
                                        <p:cTn id="24" dur="1000" fill="hold"/>
                                        <p:tgtEl>
                                          <p:spTgt spid="2744"/>
                                        </p:tgtEl>
                                        <p:attrNameLst>
                                          <p:attrName>ppt_x</p:attrName>
                                        </p:attrNameLst>
                                      </p:cBhvr>
                                      <p:tavLst>
                                        <p:tav tm="0">
                                          <p:val>
                                            <p:strVal val="#ppt_x"/>
                                          </p:val>
                                        </p:tav>
                                        <p:tav tm="100000">
                                          <p:val>
                                            <p:strVal val="#ppt_x"/>
                                          </p:val>
                                        </p:tav>
                                      </p:tavLst>
                                    </p:anim>
                                    <p:anim calcmode="lin" valueType="num">
                                      <p:cBhvr>
                                        <p:cTn id="25" dur="1000" fill="hold"/>
                                        <p:tgtEl>
                                          <p:spTgt spid="274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49"/>
                                        </p:tgtEl>
                                        <p:attrNameLst>
                                          <p:attrName>style.visibility</p:attrName>
                                        </p:attrNameLst>
                                      </p:cBhvr>
                                      <p:to>
                                        <p:strVal val="visible"/>
                                      </p:to>
                                    </p:set>
                                    <p:anim calcmode="lin" valueType="num">
                                      <p:cBhvr additive="base">
                                        <p:cTn id="30" dur="500" fill="hold"/>
                                        <p:tgtEl>
                                          <p:spTgt spid="2749"/>
                                        </p:tgtEl>
                                        <p:attrNameLst>
                                          <p:attrName>ppt_x</p:attrName>
                                        </p:attrNameLst>
                                      </p:cBhvr>
                                      <p:tavLst>
                                        <p:tav tm="0">
                                          <p:val>
                                            <p:strVal val="#ppt_x"/>
                                          </p:val>
                                        </p:tav>
                                        <p:tav tm="100000">
                                          <p:val>
                                            <p:strVal val="#ppt_x"/>
                                          </p:val>
                                        </p:tav>
                                      </p:tavLst>
                                    </p:anim>
                                    <p:anim calcmode="lin" valueType="num">
                                      <p:cBhvr additive="base">
                                        <p:cTn id="31" dur="500" fill="hold"/>
                                        <p:tgtEl>
                                          <p:spTgt spid="274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740"/>
                                        </p:tgtEl>
                                        <p:attrNameLst>
                                          <p:attrName>style.visibility</p:attrName>
                                        </p:attrNameLst>
                                      </p:cBhvr>
                                      <p:to>
                                        <p:strVal val="visible"/>
                                      </p:to>
                                    </p:set>
                                    <p:animEffect transition="in" filter="barn(inVertical)">
                                      <p:cBhvr>
                                        <p:cTn id="36" dur="500"/>
                                        <p:tgtEl>
                                          <p:spTgt spid="274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747"/>
                                        </p:tgtEl>
                                        <p:attrNameLst>
                                          <p:attrName>style.visibility</p:attrName>
                                        </p:attrNameLst>
                                      </p:cBhvr>
                                      <p:to>
                                        <p:strVal val="visible"/>
                                      </p:to>
                                    </p:set>
                                    <p:animEffect transition="in" filter="fade">
                                      <p:cBhvr>
                                        <p:cTn id="41" dur="1000"/>
                                        <p:tgtEl>
                                          <p:spTgt spid="2747"/>
                                        </p:tgtEl>
                                      </p:cBhvr>
                                    </p:animEffect>
                                    <p:anim calcmode="lin" valueType="num">
                                      <p:cBhvr>
                                        <p:cTn id="42" dur="1000" fill="hold"/>
                                        <p:tgtEl>
                                          <p:spTgt spid="2747"/>
                                        </p:tgtEl>
                                        <p:attrNameLst>
                                          <p:attrName>ppt_x</p:attrName>
                                        </p:attrNameLst>
                                      </p:cBhvr>
                                      <p:tavLst>
                                        <p:tav tm="0">
                                          <p:val>
                                            <p:strVal val="#ppt_x"/>
                                          </p:val>
                                        </p:tav>
                                        <p:tav tm="100000">
                                          <p:val>
                                            <p:strVal val="#ppt_x"/>
                                          </p:val>
                                        </p:tav>
                                      </p:tavLst>
                                    </p:anim>
                                    <p:anim calcmode="lin" valueType="num">
                                      <p:cBhvr>
                                        <p:cTn id="43" dur="1000" fill="hold"/>
                                        <p:tgtEl>
                                          <p:spTgt spid="27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0" grpId="0" animBg="1"/>
      <p:bldP spid="2742" grpId="0" animBg="1"/>
      <p:bldP spid="2743" grpId="0"/>
      <p:bldP spid="2744" grpId="0"/>
      <p:bldP spid="2746" grpId="0"/>
      <p:bldP spid="2747" grpId="0"/>
      <p:bldP spid="27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MÔ HÌNH QUẢN LÍ</a:t>
            </a:r>
            <a:endParaRPr dirty="0">
              <a:solidFill>
                <a:schemeClr val="accent2"/>
              </a:solidFill>
            </a:endParaRPr>
          </a:p>
        </p:txBody>
      </p:sp>
      <p:sp>
        <p:nvSpPr>
          <p:cNvPr id="2885" name="Google Shape;2885;p38"/>
          <p:cNvSpPr txBox="1">
            <a:spLocks noGrp="1"/>
          </p:cNvSpPr>
          <p:nvPr>
            <p:ph type="title" idx="2"/>
          </p:nvPr>
        </p:nvSpPr>
        <p:spPr>
          <a:xfrm>
            <a:off x="2982890" y="1497724"/>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891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5"/>
                                        </p:tgtEl>
                                        <p:attrNameLst>
                                          <p:attrName>style.visibility</p:attrName>
                                        </p:attrNameLst>
                                      </p:cBhvr>
                                      <p:to>
                                        <p:strVal val="visible"/>
                                      </p:to>
                                    </p:set>
                                    <p:anim calcmode="lin" valueType="num">
                                      <p:cBhvr additive="base">
                                        <p:cTn id="7" dur="500" fill="hold"/>
                                        <p:tgtEl>
                                          <p:spTgt spid="2885"/>
                                        </p:tgtEl>
                                        <p:attrNameLst>
                                          <p:attrName>ppt_x</p:attrName>
                                        </p:attrNameLst>
                                      </p:cBhvr>
                                      <p:tavLst>
                                        <p:tav tm="0">
                                          <p:val>
                                            <p:strVal val="#ppt_x"/>
                                          </p:val>
                                        </p:tav>
                                        <p:tav tm="100000">
                                          <p:val>
                                            <p:strVal val="#ppt_x"/>
                                          </p:val>
                                        </p:tav>
                                      </p:tavLst>
                                    </p:anim>
                                    <p:anim calcmode="lin" valueType="num">
                                      <p:cBhvr additive="base">
                                        <p:cTn id="8" dur="500" fill="hold"/>
                                        <p:tgtEl>
                                          <p:spTgt spid="2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883"/>
                                        </p:tgtEl>
                                        <p:attrNameLst>
                                          <p:attrName>style.visibility</p:attrName>
                                        </p:attrNameLst>
                                      </p:cBhvr>
                                      <p:to>
                                        <p:strVal val="visible"/>
                                      </p:to>
                                    </p:set>
                                    <p:animEffect transition="in" filter="barn(inVertical)">
                                      <p:cBhvr>
                                        <p:cTn id="13" dur="500"/>
                                        <p:tgtEl>
                                          <p:spTgt spid="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3" grpId="0"/>
      <p:bldP spid="28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1. Định nghĩa vấn đề.</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136882" y="1930400"/>
            <a:ext cx="7966501" cy="2513166"/>
          </a:xfrm>
          <a:prstGeom prst="rect">
            <a:avLst/>
          </a:prstGeom>
        </p:spPr>
        <p:txBody>
          <a:bodyPr spcFirstLastPara="1" wrap="square" lIns="91425" tIns="91425" rIns="91425" bIns="91425" anchor="ctr" anchorCtr="0">
            <a:noAutofit/>
          </a:bodyPr>
          <a:lstStyle/>
          <a:p>
            <a:pPr algn="just"/>
            <a:r>
              <a:rPr lang="en-US" sz="160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Theo thống kê thì các sản phẩm văn phòng tại Việt Nam mỗi năm đều tăng trưởng rất mạnh mẽ. Bởi các thiết bị này không chỉ được sử dụng riêng biệt trong ngành giao dục mà còn được sử dụng rất nhiều trong các công ty, doanh nghiệp. Có thể nói nếu như ngành giáo dục là nhu cầu các sản phẩm văn phòng ổn định thì các doanh nghiệp, công ty là nhu cầu biến chuyển chủ yếu và luôn ở mức tăng lên.</a:t>
            </a:r>
            <a:endParaRPr lang="en-US" sz="1600">
              <a:latin typeface="Times New Roman" panose="02020603050405020304" pitchFamily="18" charset="0"/>
              <a:cs typeface="Times New Roman" panose="02020603050405020304" pitchFamily="18" charset="0"/>
            </a:endParaRPr>
          </a:p>
          <a:p>
            <a:pPr algn="just"/>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Một con số cũng nói lên nhu cầu sử dụng các sản phẩm văn phòng tại nước ta có xu hướng tăng lên đó là thị trường này mỗi năm đều tăng giá trung bình 15%/ năm, đặc biệt như các đồ dùng thiết yếu như sổ, sách, vở, bút tăng đến 20%. Chỉ có sách giáo khoa là tăng 10%/ năm.</a:t>
            </a:r>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	</a:t>
            </a: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down)">
                                      <p:cBhvr>
                                        <p:cTn id="12" dur="500"/>
                                        <p:tgtEl>
                                          <p:spTgt spid="27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3">
                                            <p:txEl>
                                              <p:pRg st="2" end="2"/>
                                            </p:txEl>
                                          </p:spTgt>
                                        </p:tgtEl>
                                        <p:attrNameLst>
                                          <p:attrName>style.visibility</p:attrName>
                                        </p:attrNameLst>
                                      </p:cBhvr>
                                      <p:to>
                                        <p:strVal val="visible"/>
                                      </p:to>
                                    </p:set>
                                    <p:animEffect transition="in" filter="wipe(down)">
                                      <p:cBhvr>
                                        <p:cTn id="17" dur="500"/>
                                        <p:tgtEl>
                                          <p:spTgt spid="27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73">
                                            <p:txEl>
                                              <p:pRg st="3" end="3"/>
                                            </p:txEl>
                                          </p:spTgt>
                                        </p:tgtEl>
                                        <p:attrNameLst>
                                          <p:attrName>style.visibility</p:attrName>
                                        </p:attrNameLst>
                                      </p:cBhvr>
                                      <p:to>
                                        <p:strVal val="visible"/>
                                      </p:to>
                                    </p:set>
                                    <p:animEffect transition="in" filter="wipe(down)">
                                      <p:cBhvr>
                                        <p:cTn id="22" dur="500"/>
                                        <p:tgtEl>
                                          <p:spTgt spid="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2. Yêu cầu chức năng.</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524706" y="1719426"/>
            <a:ext cx="7966501" cy="2373536"/>
          </a:xfrm>
          <a:prstGeom prst="rect">
            <a:avLst/>
          </a:prstGeom>
        </p:spPr>
        <p:txBody>
          <a:bodyPr spcFirstLastPara="1" wrap="square" lIns="91425" tIns="91425" rIns="91425" bIns="91425" anchor="ctr" anchorCtr="0">
            <a:noAutofit/>
          </a:bodyPr>
          <a:lstStyle/>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Chức năng quản lí đơn hàng.</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Chức năng quản lí kho hang hóa.</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Quản lí tài chính.</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Quản lí khách hàng.</a:t>
            </a:r>
          </a:p>
          <a:p>
            <a:pPr marL="139700" indent="0" algn="just"/>
            <a:endParaRPr lang="en-US" sz="1600">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06710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down)">
                                      <p:cBhvr>
                                        <p:cTn id="12" dur="500"/>
                                        <p:tgtEl>
                                          <p:spTgt spid="27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3">
                                            <p:txEl>
                                              <p:pRg st="1" end="1"/>
                                            </p:txEl>
                                          </p:spTgt>
                                        </p:tgtEl>
                                        <p:attrNameLst>
                                          <p:attrName>style.visibility</p:attrName>
                                        </p:attrNameLst>
                                      </p:cBhvr>
                                      <p:to>
                                        <p:strVal val="visible"/>
                                      </p:to>
                                    </p:set>
                                    <p:animEffect transition="in" filter="wipe(down)">
                                      <p:cBhvr>
                                        <p:cTn id="17" dur="500"/>
                                        <p:tgtEl>
                                          <p:spTgt spid="277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73">
                                            <p:txEl>
                                              <p:pRg st="2" end="2"/>
                                            </p:txEl>
                                          </p:spTgt>
                                        </p:tgtEl>
                                        <p:attrNameLst>
                                          <p:attrName>style.visibility</p:attrName>
                                        </p:attrNameLst>
                                      </p:cBhvr>
                                      <p:to>
                                        <p:strVal val="visible"/>
                                      </p:to>
                                    </p:set>
                                    <p:animEffect transition="in" filter="wipe(down)">
                                      <p:cBhvr>
                                        <p:cTn id="22" dur="500"/>
                                        <p:tgtEl>
                                          <p:spTgt spid="277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73">
                                            <p:txEl>
                                              <p:pRg st="3" end="3"/>
                                            </p:txEl>
                                          </p:spTgt>
                                        </p:tgtEl>
                                        <p:attrNameLst>
                                          <p:attrName>style.visibility</p:attrName>
                                        </p:attrNameLst>
                                      </p:cBhvr>
                                      <p:to>
                                        <p:strVal val="visible"/>
                                      </p:to>
                                    </p:set>
                                    <p:animEffect transition="in" filter="wipe(down)">
                                      <p:cBhvr>
                                        <p:cTn id="27" dur="500"/>
                                        <p:tgtEl>
                                          <p:spTgt spid="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3. Quy trình nghiệp vụ.</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551750" y="1811379"/>
            <a:ext cx="7966501" cy="2373536"/>
          </a:xfrm>
          <a:prstGeom prst="rect">
            <a:avLst/>
          </a:prstGeom>
        </p:spPr>
        <p:txBody>
          <a:bodyPr spcFirstLastPara="1" wrap="square" lIns="91425" tIns="91425" rIns="91425" bIns="91425" anchor="ctr" anchorCtr="0">
            <a:noAutofit/>
          </a:bodyPr>
          <a:lstStyle/>
          <a:p>
            <a:pPr marL="139700" indent="0" algn="just"/>
            <a:r>
              <a:rPr lang="vi-VN" sz="1800" b="1" i="1">
                <a:solidFill>
                  <a:srgbClr val="FF0000"/>
                </a:solidFill>
                <a:latin typeface="Times New Roman" panose="02020603050405020304" pitchFamily="18" charset="0"/>
                <a:cs typeface="Times New Roman" panose="02020603050405020304" pitchFamily="18" charset="0"/>
              </a:rPr>
              <a:t>Quy trình đón khách, tiếp khách và </a:t>
            </a:r>
            <a:r>
              <a:rPr lang="en-US" sz="1800" b="1" i="1">
                <a:solidFill>
                  <a:srgbClr val="FF0000"/>
                </a:solidFill>
                <a:latin typeface="Times New Roman" panose="02020603050405020304" pitchFamily="18" charset="0"/>
                <a:cs typeface="Times New Roman" panose="02020603050405020304" pitchFamily="18" charset="0"/>
              </a:rPr>
              <a:t>mua sản phẩm</a:t>
            </a:r>
            <a:r>
              <a:rPr lang="vi-VN" sz="1800" b="1" i="1">
                <a:solidFill>
                  <a:srgbClr val="FF0000"/>
                </a:solidFill>
                <a:latin typeface="Times New Roman" panose="02020603050405020304" pitchFamily="18" charset="0"/>
                <a:cs typeface="Times New Roman" panose="02020603050405020304" pitchFamily="18" charset="0"/>
              </a:rPr>
              <a:t> cho khách.</a:t>
            </a:r>
            <a:endParaRPr lang="en-US" sz="1800" b="1" i="1">
              <a:solidFill>
                <a:srgbClr val="FF0000"/>
              </a:solidFill>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Trước khi khách đặt phòng nhân viên sẽ h</a:t>
            </a:r>
            <a:r>
              <a:rPr lang="en-US" sz="1600">
                <a:latin typeface="Times New Roman" panose="02020603050405020304" pitchFamily="18" charset="0"/>
                <a:cs typeface="Times New Roman" panose="02020603050405020304" pitchFamily="18" charset="0"/>
              </a:rPr>
              <a:t>ỏi khách đã muốn mua sản phẩm nào ở văn phòng phẩm.</a:t>
            </a:r>
          </a:p>
          <a:p>
            <a:pPr lvl="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Trường hợp khách hàng đã xem mẫu trước, nhân viên có thể hỏi lại và kiểm tra thông tin của khách. Trường hợp khách còn hàng thì nhân viên sẽ kiểm tra danh sách danh sách sản phẩm phù hợp với số lượng khách để tư vấn.</a:t>
            </a:r>
          </a:p>
          <a:p>
            <a:pPr lvl="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Sau khi khách chọn phòng xong nhân viên sẽ chốt </a:t>
            </a:r>
            <a:r>
              <a:rPr lang="en-US" sz="1600">
                <a:latin typeface="Times New Roman" panose="02020603050405020304" pitchFamily="18" charset="0"/>
                <a:cs typeface="Times New Roman" panose="02020603050405020304" pitchFamily="18" charset="0"/>
              </a:rPr>
              <a:t>hàng.</a:t>
            </a:r>
          </a:p>
          <a:p>
            <a:pPr marL="425450" indent="-285750" algn="just">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139700" indent="0" algn="just"/>
            <a:endParaRPr lang="en-US" sz="1600">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09566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3. Quy trình nghiệp vụ.</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551750" y="1811379"/>
            <a:ext cx="7966501" cy="2373536"/>
          </a:xfrm>
          <a:prstGeom prst="rect">
            <a:avLst/>
          </a:prstGeom>
        </p:spPr>
        <p:txBody>
          <a:bodyPr spcFirstLastPara="1" wrap="square" lIns="91425" tIns="91425" rIns="91425" bIns="91425" anchor="ctr" anchorCtr="0">
            <a:noAutofit/>
          </a:bodyPr>
          <a:lstStyle/>
          <a:p>
            <a:r>
              <a:rPr lang="vi-VN" sz="1800" b="1" i="1">
                <a:solidFill>
                  <a:srgbClr val="FF0000"/>
                </a:solidFill>
                <a:latin typeface="Times New Roman" panose="02020603050405020304" pitchFamily="18" charset="0"/>
                <a:cs typeface="Times New Roman" panose="02020603050405020304" pitchFamily="18" charset="0"/>
              </a:rPr>
              <a:t>Quy trình phục vụ</a:t>
            </a:r>
            <a:endParaRPr lang="en-US" sz="1800" b="1">
              <a:solidFill>
                <a:srgbClr val="FF0000"/>
              </a:solidFill>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Bên quản lý phục vụ khách hàng sẽ hưỡng dẫn, chỉ </a:t>
            </a:r>
            <a:r>
              <a:rPr lang="en-US" sz="1600">
                <a:latin typeface="Times New Roman" panose="02020603050405020304" pitchFamily="18" charset="0"/>
                <a:cs typeface="Times New Roman" panose="02020603050405020304" pitchFamily="18" charset="0"/>
              </a:rPr>
              <a:t>dẫn khách hàng.</a:t>
            </a:r>
          </a:p>
          <a:p>
            <a:pPr lvl="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Phục vụ khách nước uống</a:t>
            </a:r>
            <a:r>
              <a:rPr lang="en-US" sz="160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Chờ khách hàng </a:t>
            </a:r>
            <a:r>
              <a:rPr lang="en-US" sz="1600">
                <a:latin typeface="Times New Roman" panose="02020603050405020304" pitchFamily="18" charset="0"/>
                <a:cs typeface="Times New Roman" panose="02020603050405020304" pitchFamily="18" charset="0"/>
              </a:rPr>
              <a:t>xem sản phẩm</a:t>
            </a:r>
            <a:r>
              <a:rPr lang="vi-VN" sz="1600">
                <a:latin typeface="Times New Roman" panose="02020603050405020304" pitchFamily="18" charset="0"/>
                <a:cs typeface="Times New Roman" panose="02020603050405020304" pitchFamily="18" charset="0"/>
              </a:rPr>
              <a:t> để phục vụ</a:t>
            </a:r>
            <a:r>
              <a:rPr lang="en-US" sz="160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Phục vụ yêu cầu khác của khách.</a:t>
            </a:r>
            <a:endParaRPr lang="en-US" sz="160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Trước khi phục vụ khách hàng nhân viên nhân viên sẽ báo cáo bên quản lý thông tin kiểm tra</a:t>
            </a: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hàng và thông báo nhân viên phục vụ. Sau đó thì phục vụ theo yêu cầu của khách.</a:t>
            </a:r>
            <a:endParaRPr lang="en-US" sz="1600">
              <a:latin typeface="Times New Roman" panose="02020603050405020304" pitchFamily="18" charset="0"/>
              <a:cs typeface="Times New Roman" panose="02020603050405020304" pitchFamily="18" charset="0"/>
            </a:endParaRPr>
          </a:p>
          <a:p>
            <a:pPr marL="139700" indent="0" algn="just"/>
            <a:endParaRPr lang="en-US" sz="1600">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92709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551750" y="1050538"/>
            <a:ext cx="54334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accent3">
                    <a:lumMod val="60000"/>
                    <a:lumOff val="40000"/>
                  </a:schemeClr>
                </a:solidFill>
                <a:latin typeface="Times New Roman" panose="02020603050405020304" pitchFamily="18" charset="0"/>
                <a:cs typeface="Times New Roman" panose="02020603050405020304" pitchFamily="18" charset="0"/>
              </a:rPr>
              <a:t> 3. Quy trình nghiệp vụ.</a:t>
            </a:r>
            <a:endParaRPr sz="4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773" name="Google Shape;2773;p36"/>
          <p:cNvSpPr txBox="1">
            <a:spLocks noGrp="1"/>
          </p:cNvSpPr>
          <p:nvPr>
            <p:ph type="subTitle" idx="1"/>
          </p:nvPr>
        </p:nvSpPr>
        <p:spPr>
          <a:xfrm>
            <a:off x="551750" y="1811379"/>
            <a:ext cx="7966501" cy="2373536"/>
          </a:xfrm>
          <a:prstGeom prst="rect">
            <a:avLst/>
          </a:prstGeom>
        </p:spPr>
        <p:txBody>
          <a:bodyPr spcFirstLastPara="1" wrap="square" lIns="91425" tIns="91425" rIns="91425" bIns="91425" anchor="ctr" anchorCtr="0">
            <a:noAutofit/>
          </a:bodyPr>
          <a:lstStyle/>
          <a:p>
            <a:pPr marL="139700" indent="0" algn="just"/>
            <a:r>
              <a:rPr lang="en-US" sz="1600" b="1" i="1">
                <a:solidFill>
                  <a:srgbClr val="FF0000"/>
                </a:solidFill>
                <a:latin typeface="Times New Roman" panose="02020603050405020304" pitchFamily="18" charset="0"/>
                <a:cs typeface="Times New Roman" panose="02020603050405020304" pitchFamily="18" charset="0"/>
              </a:rPr>
              <a:t>Quy trình thanh toán.</a:t>
            </a:r>
          </a:p>
          <a:p>
            <a:pPr marL="425450" indent="-285750" algn="just">
              <a:buFont typeface="Arial" panose="020B0604020202020204" pitchFamily="34" charset="0"/>
              <a:buChar char="•"/>
            </a:pPr>
            <a:endParaRPr lang="en-US" sz="1600" b="1" i="1">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sz="1600">
                <a:latin typeface="+mj-lt"/>
              </a:rPr>
              <a:t>Nhân viên phục vụ sẽ kiểm lại số lượng </a:t>
            </a:r>
            <a:r>
              <a:rPr lang="en-US" sz="1600">
                <a:latin typeface="+mj-lt"/>
              </a:rPr>
              <a:t>sản phẩm</a:t>
            </a:r>
            <a:r>
              <a:rPr lang="vi-VN" sz="1600">
                <a:latin typeface="+mj-lt"/>
              </a:rPr>
              <a:t> và dịch vụ khác.</a:t>
            </a:r>
            <a:endParaRPr lang="en-US" sz="1600">
              <a:latin typeface="+mj-lt"/>
            </a:endParaRPr>
          </a:p>
          <a:p>
            <a:pPr lvl="0">
              <a:buFont typeface="Arial" panose="020B0604020202020204" pitchFamily="34" charset="0"/>
              <a:buChar char="•"/>
            </a:pPr>
            <a:r>
              <a:rPr lang="vi-VN" sz="1600">
                <a:latin typeface="+mj-lt"/>
              </a:rPr>
              <a:t>Sau khi kiểm lại nhân viên phục vụ sẽ báo lại cho thu ngân</a:t>
            </a:r>
            <a:r>
              <a:rPr lang="en-US" sz="1600">
                <a:latin typeface="+mj-lt"/>
              </a:rPr>
              <a:t>.</a:t>
            </a:r>
          </a:p>
          <a:p>
            <a:pPr lvl="0">
              <a:buFont typeface="Arial" panose="020B0604020202020204" pitchFamily="34" charset="0"/>
              <a:buChar char="•"/>
            </a:pPr>
            <a:r>
              <a:rPr lang="vi-VN" sz="1600">
                <a:latin typeface="+mj-lt"/>
              </a:rPr>
              <a:t>Thu ngân sẽ tính tiền và in phiếu cho khách.</a:t>
            </a:r>
            <a:endParaRPr lang="en-US" sz="1600">
              <a:latin typeface="+mj-lt"/>
            </a:endParaRPr>
          </a:p>
          <a:p>
            <a:pPr lvl="0">
              <a:buFont typeface="Arial" panose="020B0604020202020204" pitchFamily="34" charset="0"/>
              <a:buChar char="•"/>
            </a:pPr>
            <a:r>
              <a:rPr lang="vi-VN" sz="1600">
                <a:latin typeface="+mj-lt"/>
              </a:rPr>
              <a:t>Thu tiền và </a:t>
            </a:r>
            <a:r>
              <a:rPr lang="en-US" sz="1600">
                <a:latin typeface="+mj-lt"/>
              </a:rPr>
              <a:t>cửa hàng.</a:t>
            </a:r>
          </a:p>
          <a:p>
            <a:pPr marL="139700" indent="0" algn="just"/>
            <a:endParaRPr lang="en-US" sz="1600">
              <a:latin typeface="Times New Roman" panose="02020603050405020304" pitchFamily="18" charset="0"/>
              <a:cs typeface="Times New Roman" panose="02020603050405020304" pitchFamily="18" charset="0"/>
            </a:endParaRPr>
          </a:p>
          <a:p>
            <a:pPr marL="139700" indent="0" algn="just"/>
            <a:endParaRPr lang="en-US" sz="1600">
              <a:latin typeface="Times New Roman" panose="02020603050405020304" pitchFamily="18" charset="0"/>
              <a:cs typeface="Times New Roman" panose="02020603050405020304" pitchFamily="18" charset="0"/>
            </a:endParaRPr>
          </a:p>
        </p:txBody>
      </p:sp>
      <p:sp>
        <p:nvSpPr>
          <p:cNvPr id="2775" name="Google Shape;2775;p36"/>
          <p:cNvSpPr/>
          <p:nvPr/>
        </p:nvSpPr>
        <p:spPr>
          <a:xfrm>
            <a:off x="-1308141" y="456051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097167" y="4286497"/>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954772" y="4441671"/>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483681" y="447351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04066" y="451165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95701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barn(in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down)">
                                      <p:cBhvr>
                                        <p:cTn id="12" dur="500"/>
                                        <p:tgtEl>
                                          <p:spTgt spid="2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942</Words>
  <Application>Microsoft Office PowerPoint</Application>
  <PresentationFormat>On-screen Show (16:9)</PresentationFormat>
  <Paragraphs>89</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Exo</vt:lpstr>
      <vt:lpstr>Times New Roman</vt:lpstr>
      <vt:lpstr>PT Sans</vt:lpstr>
      <vt:lpstr>Arial</vt:lpstr>
      <vt:lpstr>Roboto Condensed Light</vt:lpstr>
      <vt:lpstr>Data Center Business Plan by Slidesgo</vt:lpstr>
      <vt:lpstr>ỨNG DỤNG QUẢN VĂN PHÒNG PHẨM</vt:lpstr>
      <vt:lpstr>CÁC THÀNH VIÊN NHÓM </vt:lpstr>
      <vt:lpstr>NỘI DUNG ĐỀ TÀI</vt:lpstr>
      <vt:lpstr>MÔ TẢ MÔ HÌNH QUẢN LÍ</vt:lpstr>
      <vt:lpstr> 1. Định nghĩa vấn đề.</vt:lpstr>
      <vt:lpstr> 2. Yêu cầu chức năng.</vt:lpstr>
      <vt:lpstr> 3. Quy trình nghiệp vụ.</vt:lpstr>
      <vt:lpstr> 3. Quy trình nghiệp vụ.</vt:lpstr>
      <vt:lpstr> 3. Quy trình nghiệp vụ.</vt:lpstr>
      <vt:lpstr> 4. Mô hình quy trình đăng nhập.</vt:lpstr>
      <vt:lpstr> 4. Mô hình quy trình lập hóa đơn.</vt:lpstr>
      <vt:lpstr> 4. Mô hình quy trình QL Hàng hóa.</vt:lpstr>
      <vt:lpstr> 4. Mô hình quy trình thống kê.</vt:lpstr>
      <vt:lpstr>5. Mô hình mức Logic</vt:lpstr>
      <vt:lpstr>6. Mô hình mức Vật lí</vt:lpstr>
      <vt:lpstr>7. Mô hình database diagrams.</vt:lpstr>
      <vt:lpstr>Cài đặt ứng dụng minh họa</vt:lpstr>
      <vt:lpstr>Cài đặt ứng dụng minh họa</vt:lpstr>
      <vt:lpstr>Cài đặt ứng dụng minh họa</vt:lpstr>
      <vt:lpstr>Cài đặt ứng dụng minh họa</vt:lpstr>
      <vt:lpstr>Cài đặt ứng dụng minh họa</vt:lpstr>
      <vt:lpstr>Cài đặt ứng dụng minh họa</vt:lpstr>
      <vt:lpstr>Cài đặt ứng dụng minh họa</vt:lpstr>
      <vt:lpstr>Cài đặt ứng dụng minh họa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CỤ THIẾT KẾ DATABASE</dc:title>
  <dc:creator>Acer</dc:creator>
  <cp:lastModifiedBy>QUÁCH NHỰT KHANG</cp:lastModifiedBy>
  <cp:revision>55</cp:revision>
  <dcterms:modified xsi:type="dcterms:W3CDTF">2023-04-24T14:13:59Z</dcterms:modified>
</cp:coreProperties>
</file>