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8"/>
  </p:notesMasterIdLst>
  <p:sldIdLst>
    <p:sldId id="256" r:id="rId2"/>
    <p:sldId id="257" r:id="rId3"/>
    <p:sldId id="324" r:id="rId4"/>
    <p:sldId id="325" r:id="rId5"/>
    <p:sldId id="259" r:id="rId6"/>
    <p:sldId id="352" r:id="rId7"/>
    <p:sldId id="353" r:id="rId8"/>
    <p:sldId id="354" r:id="rId9"/>
    <p:sldId id="355" r:id="rId10"/>
    <p:sldId id="356" r:id="rId11"/>
    <p:sldId id="357" r:id="rId12"/>
    <p:sldId id="358" r:id="rId13"/>
    <p:sldId id="359" r:id="rId14"/>
    <p:sldId id="327" r:id="rId15"/>
    <p:sldId id="360" r:id="rId16"/>
    <p:sldId id="328" r:id="rId17"/>
    <p:sldId id="343" r:id="rId18"/>
    <p:sldId id="344" r:id="rId19"/>
    <p:sldId id="345" r:id="rId20"/>
    <p:sldId id="346" r:id="rId21"/>
    <p:sldId id="347" r:id="rId22"/>
    <p:sldId id="348" r:id="rId23"/>
    <p:sldId id="349" r:id="rId24"/>
    <p:sldId id="350" r:id="rId25"/>
    <p:sldId id="351" r:id="rId26"/>
    <p:sldId id="323" r:id="rId27"/>
  </p:sldIdLst>
  <p:sldSz cx="9144000" cy="5143500" type="screen16x9"/>
  <p:notesSz cx="6858000" cy="9144000"/>
  <p:embeddedFontLst>
    <p:embeddedFont>
      <p:font typeface="Exo" panose="020B0604020202020204" charset="0"/>
      <p:regular r:id="rId29"/>
      <p:bold r:id="rId30"/>
      <p:italic r:id="rId31"/>
      <p:boldItalic r:id="rId32"/>
    </p:embeddedFont>
    <p:embeddedFont>
      <p:font typeface="PT Sans" panose="020B0503020203020204" pitchFamily="34" charset="0"/>
      <p:regular r:id="rId33"/>
      <p:bold r:id="rId34"/>
      <p:italic r:id="rId35"/>
      <p:boldItalic r:id="rId36"/>
    </p:embeddedFont>
    <p:embeddedFont>
      <p:font typeface="Roboto Condensed Light" panose="02000000000000000000" pitchFamily="2" charset="0"/>
      <p:regular r:id="rId37"/>
      <p: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EE6171-4001-40BD-AC12-F29099F07EF6}">
  <a:tblStyle styleId="{2EEE6171-4001-40BD-AC12-F29099F07EF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536" autoAdjust="0"/>
  </p:normalViewPr>
  <p:slideViewPr>
    <p:cSldViewPr snapToGrid="0">
      <p:cViewPr varScale="1">
        <p:scale>
          <a:sx n="69" d="100"/>
          <a:sy n="69" d="100"/>
        </p:scale>
        <p:origin x="1200" y="32"/>
      </p:cViewPr>
      <p:guideLst/>
    </p:cSldViewPr>
  </p:slideViewPr>
  <p:notesTextViewPr>
    <p:cViewPr>
      <p:scale>
        <a:sx n="1" d="1"/>
        <a:sy n="1" d="1"/>
      </p:scale>
      <p:origin x="0" y="0"/>
    </p:cViewPr>
  </p:notesTextViewPr>
  <p:sorterViewPr>
    <p:cViewPr>
      <p:scale>
        <a:sx n="100" d="100"/>
        <a:sy n="100" d="100"/>
      </p:scale>
      <p:origin x="0" y="-5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p:cNvGrpSpPr/>
        <p:nvPr/>
      </p:nvGrpSpPr>
      <p:grpSpPr>
        <a:xfrm>
          <a:off x="0" y="0"/>
          <a:ext cx="0" cy="0"/>
          <a:chOff x="0" y="0"/>
          <a:chExt cx="0" cy="0"/>
        </a:xfrm>
      </p:grpSpPr>
      <p:sp>
        <p:nvSpPr>
          <p:cNvPr id="2656" name="Google Shape;26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lnSpc>
                <a:spcPct val="150000"/>
              </a:lnSpc>
              <a:spcAft>
                <a:spcPts val="100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B1: Khách hàng liên hệ và cung cấp yêu cầu đặt phòng với nhân viên.</a:t>
            </a:r>
            <a:endParaRPr lang="en-US" sz="11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50000"/>
              </a:lnSpc>
              <a:spcAft>
                <a:spcPts val="100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B2: Nhân viên cung cấp thông tin, giá cả về các loại phòng và dịch vụ mà quán kinh doanh.</a:t>
            </a:r>
            <a:endParaRPr lang="en-US" sz="11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50000"/>
              </a:lnSpc>
              <a:spcAft>
                <a:spcPts val="100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B3: Khách hàng tham khảo và cung cấp lựa chọn cho nhân viên.</a:t>
            </a:r>
            <a:endParaRPr lang="en-US" sz="11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50000"/>
              </a:lnSpc>
              <a:spcAft>
                <a:spcPts val="100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B4: Nhân viên yêu cầu khách hàng cung cấp thời gian thuê, số lượng phòng và các dịch vụ liên quan.</a:t>
            </a:r>
            <a:endParaRPr lang="en-US" sz="11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50000"/>
              </a:lnSpc>
              <a:spcAft>
                <a:spcPts val="100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B5: Khách hàng liệt kê và cung cấp các thông tin tương ứng cho nhân viên.</a:t>
            </a:r>
            <a:endParaRPr lang="en-US" sz="11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50000"/>
              </a:lnSpc>
              <a:spcAft>
                <a:spcPts val="100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B6: Nhân viên kiểm tra khả năng cung ứng theo yêu cầu của khách hàng.</a:t>
            </a:r>
            <a:endParaRPr lang="en-US" sz="1100">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gn="just">
              <a:lnSpc>
                <a:spcPct val="200000"/>
              </a:lnSpc>
              <a:buFont typeface="Symbol" panose="05050102010706020507" pitchFamily="18" charset="2"/>
              <a:buChar char=""/>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B6.1: Nếu đáp ứng được, chuyển sang B7.</a:t>
            </a:r>
            <a:endParaRPr lang="en-US" sz="1100">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gn="just">
              <a:lnSpc>
                <a:spcPct val="200000"/>
              </a:lnSpc>
              <a:buFont typeface="Symbol" panose="05050102010706020507" pitchFamily="18" charset="2"/>
              <a:buChar char=""/>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B6.2: Nếu không đáp ứng được, nhân viên thông tin lại với khách hàng:</a:t>
            </a:r>
            <a:endParaRPr lang="en-US" sz="1100">
              <a:effectLst/>
              <a:latin typeface="Arial" panose="020B0604020202020204" pitchFamily="34" charset="0"/>
              <a:ea typeface="Arial" panose="020B0604020202020204" pitchFamily="34" charset="0"/>
              <a:cs typeface="Times New Roman" panose="02020603050405020304" pitchFamily="18" charset="0"/>
            </a:endParaRPr>
          </a:p>
          <a:p>
            <a:pPr marL="742950" lvl="1" indent="-285750" algn="just">
              <a:lnSpc>
                <a:spcPct val="200000"/>
              </a:lnSpc>
              <a:buFont typeface="Courier New" panose="02070309020205020404" pitchFamily="49" charset="0"/>
              <a:buChar char="o"/>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B6.2.1: Nếu khách hàng đồng ý thay đổi yêu cầu, quay lại B5.</a:t>
            </a:r>
            <a:endParaRPr lang="en-US" sz="1100">
              <a:effectLst/>
              <a:latin typeface="Arial" panose="020B0604020202020204" pitchFamily="34" charset="0"/>
              <a:ea typeface="Arial" panose="020B0604020202020204" pitchFamily="34" charset="0"/>
              <a:cs typeface="Times New Roman" panose="02020603050405020304" pitchFamily="18" charset="0"/>
            </a:endParaRPr>
          </a:p>
          <a:p>
            <a:pPr marL="742950" lvl="1" indent="-285750" algn="just">
              <a:lnSpc>
                <a:spcPct val="200000"/>
              </a:lnSpc>
              <a:spcAft>
                <a:spcPts val="1000"/>
              </a:spcAft>
              <a:buFont typeface="Courier New" panose="02070309020205020404" pitchFamily="49" charset="0"/>
              <a:buChar char="o"/>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B6.2.2: Nếu khách hàng không đồng ý thay đổi yêu cầu, chuyển đến B10.</a:t>
            </a:r>
            <a:endParaRPr lang="en-US" sz="11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50000"/>
              </a:lnSpc>
              <a:spcAft>
                <a:spcPts val="100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B7: Nhân viên yêu cầu khách hàng cung cấp thông tin cá nhân cần thiết.</a:t>
            </a:r>
            <a:endParaRPr lang="en-US" sz="11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50000"/>
              </a:lnSpc>
              <a:spcAft>
                <a:spcPts val="100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B8: Khách hàng cung cấp thông tin tương ứng theo yêu cầu.</a:t>
            </a:r>
            <a:endParaRPr lang="en-US" sz="11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50000"/>
              </a:lnSpc>
              <a:spcAft>
                <a:spcPts val="100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B9: Nhân viên lưu trữ thông tin đặt phòng của khách hàng.</a:t>
            </a:r>
            <a:endParaRPr lang="en-US" sz="11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50000"/>
              </a:lnSpc>
              <a:spcAft>
                <a:spcPts val="100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B10: Kết thúc.</a:t>
            </a:r>
            <a:endParaRPr lang="en-US" sz="1100">
              <a:effectLst/>
              <a:latin typeface="Arial" panose="020B0604020202020204" pitchFamily="34" charset="0"/>
              <a:ea typeface="Arial" panose="020B0604020202020204" pitchFamily="34" charset="0"/>
              <a:cs typeface="Times New Roman" panose="02020603050405020304" pitchFamily="18" charset="0"/>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051555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B1: Khách hàng cung cấp yêu cầu đặt thêm/ hủy bớt phòng với nhân viên.</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B2: Nhân viên kiểm tra thông tin đặt phòng:</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B2.1: Nếu thông tin đúng, chuyển sang B3.</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B2.2: Nếu thông tin không đúng, nhân viên yêu cầu khách hàng xác nhận lại thông tin đặt phòng.</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B2.2.1: Nếu khách hàng đồng ý, quay lại B1.</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B2.2.2: Nếu khách hàng không đồng ý, kết thúc.</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B3: Nhân viên xác nhận lại chi tiết yêu cầu hủy bớt/ đặt thêm số lượng phòng.</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B4: Khách hàng cung cấp các yêu cầu thay đổi.</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B5: Nhân viên kiểm tra yêu cầu với khả năng cung ứng của quán:</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B5.1: Nếu có thể đáp ứng được, chuyển sang B6.</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B5.2: Nếu không thể đáp ứng được, nhân viên yêu cầu khách hàng điều chỉnh yêu cầu tương ứng.</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B5.2.1: Nếu khách hàng đồng ý, quay lại B4.</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B5.2.2: Nếu khách hàng không đồng ý, kết thúc.</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B6: Nhân viên điều chỉnh lại thông tin đặt phòng của khách hàng.</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B7: Kết thúc.</a:t>
            </a:r>
            <a:endParaRPr lang="en-US" sz="1800">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962963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B1: Khách hàng cung cấp thông tin đặt phòng cho nhân viên</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B2: Nhân viên kiểm tra thông tin đặt phòng tương ứng:</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B2.1: Nếu có thông tin, xác nhận lại thông tin đặt phòng với khách hàng.</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B2.1.1: Khách hàng xác nhận thông tin đặt phòng là đúng, chuyển sang B4.</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B2.1.2: Khách hàng xác nhận thông tin đặt phòng có sai sót, chuyển sang B3.</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B2.2: Nếu không có thông tin, yêu cầu khách hàng kiểm tra lại thông tin. Quay lại B1.</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B3: Nhân viên điều chỉnh lại thông tin đặt phòng, chuyển sang B4.</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B4: Nhân viên hướng dẫn khách hàng nhận phòng cùng dịch vụ tương ứng.</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B5: Nhân viên cập nhật lại trạng thái phòng hát trên hệ thống. Kết thúc</a:t>
            </a:r>
            <a:endParaRPr lang="en-US" sz="1800">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642253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B1: Khách hàng cung cấp yêu cầu trả phòng cho nhân viên.</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B2: Nhân viên phục vụ phòng tiến hành kiểm tra số lượng các dịch vụ khách đã sử dụng.</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B3: Nhân viên phục vụ kiểm tra lại trạng thái các thiết bị trong phòng</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B3.1: Nếu có hư hỏng, lập danh sách hư hỏng.</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B3.2: Nếu không hư hỏng, chuyển sang B4.</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B4: Nhân viên phục vụ cung cấp các thông tin vừa kiểm tra cho nhân viên thu ngân.</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B5: Nhân viên thu ngân kiểm tra, tính tiền cho khách hàng, và tạo hóa đơn.</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B5.1: Kiểm tra các chương trình khuyến mãi:</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B5.1.1: Nếu có, áp dụng chương trình khuyến mãi vào hóa đơn.</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B6.1.2: Nếu không có, chuyển sang B6.</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B6: Nhân viên thu ngân xuất hóa đơn cho khách hàng.</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B7: Khách hàng kiểm tra lại thông tin hóa đơn.</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B7.1: Nếu đồng ý, tiến hành thanh toán hóa đơn.</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B7.2: Nếu có phản hồi,khách hàng cung cấp phản hồi cho nhân viên thu ngân. Quay lại B5.</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B8: Nhân viên thu ngân lưu trữ thông tin vào hệ thống và kết thúc.</a:t>
            </a:r>
            <a:endParaRPr lang="en-US" sz="1800">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873916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3"/>
        <p:cNvGrpSpPr/>
        <p:nvPr/>
      </p:nvGrpSpPr>
      <p:grpSpPr>
        <a:xfrm>
          <a:off x="0" y="0"/>
          <a:ext cx="0" cy="0"/>
          <a:chOff x="0" y="0"/>
          <a:chExt cx="0" cy="0"/>
        </a:xfrm>
      </p:grpSpPr>
      <p:sp>
        <p:nvSpPr>
          <p:cNvPr id="2944" name="Google Shape;2944;gedfa3e31c0_2_20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5" name="Google Shape;2945;gedfa3e31c0_2_20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3766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3"/>
        <p:cNvGrpSpPr/>
        <p:nvPr/>
      </p:nvGrpSpPr>
      <p:grpSpPr>
        <a:xfrm>
          <a:off x="0" y="0"/>
          <a:ext cx="0" cy="0"/>
          <a:chOff x="0" y="0"/>
          <a:chExt cx="0" cy="0"/>
        </a:xfrm>
      </p:grpSpPr>
      <p:sp>
        <p:nvSpPr>
          <p:cNvPr id="2944" name="Google Shape;2944;gedfa3e31c0_2_20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5" name="Google Shape;2945;gedfa3e31c0_2_20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3624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3"/>
        <p:cNvGrpSpPr/>
        <p:nvPr/>
      </p:nvGrpSpPr>
      <p:grpSpPr>
        <a:xfrm>
          <a:off x="0" y="0"/>
          <a:ext cx="0" cy="0"/>
          <a:chOff x="0" y="0"/>
          <a:chExt cx="0" cy="0"/>
        </a:xfrm>
      </p:grpSpPr>
      <p:sp>
        <p:nvSpPr>
          <p:cNvPr id="2944" name="Google Shape;2944;gedfa3e31c0_2_20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5" name="Google Shape;2945;gedfa3e31c0_2_20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686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8"/>
        <p:cNvGrpSpPr/>
        <p:nvPr/>
      </p:nvGrpSpPr>
      <p:grpSpPr>
        <a:xfrm>
          <a:off x="0" y="0"/>
          <a:ext cx="0" cy="0"/>
          <a:chOff x="0" y="0"/>
          <a:chExt cx="0" cy="0"/>
        </a:xfrm>
      </p:grpSpPr>
      <p:sp>
        <p:nvSpPr>
          <p:cNvPr id="2879" name="Google Shape;2879;gf11272de0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0" name="Google Shape;2880;gf11272de0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001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3"/>
        <p:cNvGrpSpPr/>
        <p:nvPr/>
      </p:nvGrpSpPr>
      <p:grpSpPr>
        <a:xfrm>
          <a:off x="0" y="0"/>
          <a:ext cx="0" cy="0"/>
          <a:chOff x="0" y="0"/>
          <a:chExt cx="0" cy="0"/>
        </a:xfrm>
      </p:grpSpPr>
      <p:sp>
        <p:nvSpPr>
          <p:cNvPr id="2944" name="Google Shape;2944;gedfa3e31c0_2_20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5" name="Google Shape;2945;gedfa3e31c0_2_20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1870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3"/>
        <p:cNvGrpSpPr/>
        <p:nvPr/>
      </p:nvGrpSpPr>
      <p:grpSpPr>
        <a:xfrm>
          <a:off x="0" y="0"/>
          <a:ext cx="0" cy="0"/>
          <a:chOff x="0" y="0"/>
          <a:chExt cx="0" cy="0"/>
        </a:xfrm>
      </p:grpSpPr>
      <p:sp>
        <p:nvSpPr>
          <p:cNvPr id="2944" name="Google Shape;2944;gedfa3e31c0_2_20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5" name="Google Shape;2945;gedfa3e31c0_2_20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002060"/>
              </a:solidFill>
            </a:endParaRPr>
          </a:p>
        </p:txBody>
      </p:sp>
    </p:spTree>
    <p:extLst>
      <p:ext uri="{BB962C8B-B14F-4D97-AF65-F5344CB8AC3E}">
        <p14:creationId xmlns:p14="http://schemas.microsoft.com/office/powerpoint/2010/main" val="688814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3"/>
        <p:cNvGrpSpPr/>
        <p:nvPr/>
      </p:nvGrpSpPr>
      <p:grpSpPr>
        <a:xfrm>
          <a:off x="0" y="0"/>
          <a:ext cx="0" cy="0"/>
          <a:chOff x="0" y="0"/>
          <a:chExt cx="0" cy="0"/>
        </a:xfrm>
      </p:grpSpPr>
      <p:sp>
        <p:nvSpPr>
          <p:cNvPr id="2944" name="Google Shape;2944;gedfa3e31c0_2_20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5" name="Google Shape;2945;gedfa3e31c0_2_20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0527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3"/>
        <p:cNvGrpSpPr/>
        <p:nvPr/>
      </p:nvGrpSpPr>
      <p:grpSpPr>
        <a:xfrm>
          <a:off x="0" y="0"/>
          <a:ext cx="0" cy="0"/>
          <a:chOff x="0" y="0"/>
          <a:chExt cx="0" cy="0"/>
        </a:xfrm>
      </p:grpSpPr>
      <p:sp>
        <p:nvSpPr>
          <p:cNvPr id="2944" name="Google Shape;2944;gedfa3e31c0_2_20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5" name="Google Shape;2945;gedfa3e31c0_2_20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92966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3"/>
        <p:cNvGrpSpPr/>
        <p:nvPr/>
      </p:nvGrpSpPr>
      <p:grpSpPr>
        <a:xfrm>
          <a:off x="0" y="0"/>
          <a:ext cx="0" cy="0"/>
          <a:chOff x="0" y="0"/>
          <a:chExt cx="0" cy="0"/>
        </a:xfrm>
      </p:grpSpPr>
      <p:sp>
        <p:nvSpPr>
          <p:cNvPr id="2944" name="Google Shape;2944;gedfa3e31c0_2_20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5" name="Google Shape;2945;gedfa3e31c0_2_20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33074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3"/>
        <p:cNvGrpSpPr/>
        <p:nvPr/>
      </p:nvGrpSpPr>
      <p:grpSpPr>
        <a:xfrm>
          <a:off x="0" y="0"/>
          <a:ext cx="0" cy="0"/>
          <a:chOff x="0" y="0"/>
          <a:chExt cx="0" cy="0"/>
        </a:xfrm>
      </p:grpSpPr>
      <p:sp>
        <p:nvSpPr>
          <p:cNvPr id="2944" name="Google Shape;2944;gedfa3e31c0_2_20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5" name="Google Shape;2945;gedfa3e31c0_2_20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9503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3"/>
        <p:cNvGrpSpPr/>
        <p:nvPr/>
      </p:nvGrpSpPr>
      <p:grpSpPr>
        <a:xfrm>
          <a:off x="0" y="0"/>
          <a:ext cx="0" cy="0"/>
          <a:chOff x="0" y="0"/>
          <a:chExt cx="0" cy="0"/>
        </a:xfrm>
      </p:grpSpPr>
      <p:sp>
        <p:nvSpPr>
          <p:cNvPr id="2944" name="Google Shape;2944;gedfa3e31c0_2_20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5" name="Google Shape;2945;gedfa3e31c0_2_20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43692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3"/>
        <p:cNvGrpSpPr/>
        <p:nvPr/>
      </p:nvGrpSpPr>
      <p:grpSpPr>
        <a:xfrm>
          <a:off x="0" y="0"/>
          <a:ext cx="0" cy="0"/>
          <a:chOff x="0" y="0"/>
          <a:chExt cx="0" cy="0"/>
        </a:xfrm>
      </p:grpSpPr>
      <p:sp>
        <p:nvSpPr>
          <p:cNvPr id="2944" name="Google Shape;2944;gedfa3e31c0_2_20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5" name="Google Shape;2945;gedfa3e31c0_2_20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20199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8"/>
        <p:cNvGrpSpPr/>
        <p:nvPr/>
      </p:nvGrpSpPr>
      <p:grpSpPr>
        <a:xfrm>
          <a:off x="0" y="0"/>
          <a:ext cx="0" cy="0"/>
          <a:chOff x="0" y="0"/>
          <a:chExt cx="0" cy="0"/>
        </a:xfrm>
      </p:grpSpPr>
      <p:sp>
        <p:nvSpPr>
          <p:cNvPr id="2879" name="Google Shape;2879;gf11272de0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0" name="Google Shape;2880;gf11272de0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6522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3"/>
        <p:cNvGrpSpPr/>
        <p:nvPr/>
      </p:nvGrpSpPr>
      <p:grpSpPr>
        <a:xfrm>
          <a:off x="0" y="0"/>
          <a:ext cx="0" cy="0"/>
          <a:chOff x="0" y="0"/>
          <a:chExt cx="0" cy="0"/>
        </a:xfrm>
      </p:grpSpPr>
      <p:sp>
        <p:nvSpPr>
          <p:cNvPr id="2734" name="Google Shape;2734;gf11272de0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5" name="Google Shape;2735;gf11272de0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3180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8"/>
        <p:cNvGrpSpPr/>
        <p:nvPr/>
      </p:nvGrpSpPr>
      <p:grpSpPr>
        <a:xfrm>
          <a:off x="0" y="0"/>
          <a:ext cx="0" cy="0"/>
          <a:chOff x="0" y="0"/>
          <a:chExt cx="0" cy="0"/>
        </a:xfrm>
      </p:grpSpPr>
      <p:sp>
        <p:nvSpPr>
          <p:cNvPr id="2879" name="Google Shape;2879;gf11272de0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0" name="Google Shape;2880;gf11272de0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144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15000"/>
              </a:lnSpc>
              <a:spcAft>
                <a:spcPts val="1000"/>
              </a:spcAft>
            </a:pPr>
            <a:r>
              <a:rPr lang="en-US" sz="1800" b="1" i="1">
                <a:effectLst/>
                <a:latin typeface="Times New Roman" panose="02020603050405020304" pitchFamily="18" charset="0"/>
                <a:ea typeface="Arial" panose="020B0604020202020204" pitchFamily="34" charset="0"/>
                <a:cs typeface="Times New Roman" panose="02020603050405020304" pitchFamily="18" charset="0"/>
              </a:rPr>
              <a:t>2.2.1. Chức năng quản lí đơn hàng.</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indent="457200" algn="just" fontAlgn="base">
              <a:lnSpc>
                <a:spcPct val="150000"/>
              </a:lnSpc>
              <a:spcBef>
                <a:spcPts val="600"/>
              </a:spcBef>
              <a:spcAft>
                <a:spcPts val="1000"/>
              </a:spcAft>
            </a:pPr>
            <a:r>
              <a:rPr lang="en-US" sz="1800">
                <a:solidFill>
                  <a:srgbClr val="1E1A1A"/>
                </a:solidFill>
                <a:effectLst/>
                <a:latin typeface="Times New Roman" panose="02020603050405020304" pitchFamily="18" charset="0"/>
                <a:ea typeface="Arial" panose="020B0604020202020204" pitchFamily="34" charset="0"/>
                <a:cs typeface="Times New Roman" panose="02020603050405020304" pitchFamily="18" charset="0"/>
              </a:rPr>
              <a:t>Đương nhiên không thể không kể tới chức năng quản lý đơn hàng của các phần mềm này, đây là chức năng tối quan trọng giúp việc bán hàng và quản lý bán hàng hiệu quả hơn.</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nSpc>
                <a:spcPct val="115000"/>
              </a:lnSpc>
              <a:spcAft>
                <a:spcPts val="1000"/>
              </a:spcAft>
            </a:pPr>
            <a:r>
              <a:rPr lang="en-US" sz="1800" b="1" i="1">
                <a:solidFill>
                  <a:srgbClr val="1E1A1A"/>
                </a:solidFill>
                <a:effectLst/>
                <a:latin typeface="Times New Roman" panose="02020603050405020304" pitchFamily="18" charset="0"/>
                <a:ea typeface="Arial" panose="020B0604020202020204" pitchFamily="34" charset="0"/>
                <a:cs typeface="Times New Roman" panose="02020603050405020304" pitchFamily="18" charset="0"/>
              </a:rPr>
              <a:t>2.2.2. Chức năng quản lí kho hàng hóa.</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indent="457200" algn="just" fontAlgn="base">
              <a:lnSpc>
                <a:spcPct val="150000"/>
              </a:lnSpc>
              <a:spcBef>
                <a:spcPts val="600"/>
              </a:spcBef>
              <a:spcAft>
                <a:spcPts val="1000"/>
              </a:spcAft>
            </a:pPr>
            <a:r>
              <a:rPr lang="en-US" sz="1800">
                <a:solidFill>
                  <a:srgbClr val="1E1A1A"/>
                </a:solidFill>
                <a:effectLst/>
                <a:latin typeface="Times New Roman" panose="02020603050405020304" pitchFamily="18" charset="0"/>
                <a:ea typeface="Arial" panose="020B0604020202020204" pitchFamily="34" charset="0"/>
                <a:cs typeface="Times New Roman" panose="02020603050405020304" pitchFamily="18" charset="0"/>
              </a:rPr>
              <a:t>Bất kể người kinh doanh nào cũng biết việc quản lý tốt số lượng hàng hóa trong kho góp phần tăng hiệu quả hoạt động kinh doanh. Do đó chức năng quản lý hàng hóa của phần mềm quản lý là chức năng vô cùng quan trọng, không thể thiếu. </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nSpc>
                <a:spcPct val="115000"/>
              </a:lnSpc>
              <a:spcAft>
                <a:spcPts val="1000"/>
              </a:spcAft>
            </a:pPr>
            <a:r>
              <a:rPr lang="en-US" sz="1800" b="1" i="1">
                <a:solidFill>
                  <a:srgbClr val="1E1A1A"/>
                </a:solidFill>
                <a:effectLst/>
                <a:latin typeface="Times New Roman" panose="02020603050405020304" pitchFamily="18" charset="0"/>
                <a:ea typeface="Arial" panose="020B0604020202020204" pitchFamily="34" charset="0"/>
                <a:cs typeface="Times New Roman" panose="02020603050405020304" pitchFamily="18" charset="0"/>
              </a:rPr>
              <a:t>2.2.3. Chức năng báo cáo.</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indent="457200" algn="just" fontAlgn="base">
              <a:lnSpc>
                <a:spcPct val="150000"/>
              </a:lnSpc>
              <a:spcBef>
                <a:spcPts val="600"/>
              </a:spcBef>
              <a:spcAft>
                <a:spcPts val="1000"/>
              </a:spcAft>
            </a:pPr>
            <a:r>
              <a:rPr lang="en-US" sz="1800">
                <a:solidFill>
                  <a:srgbClr val="1E1A1A"/>
                </a:solidFill>
                <a:effectLst/>
                <a:latin typeface="Times New Roman" panose="02020603050405020304" pitchFamily="18" charset="0"/>
                <a:ea typeface="Arial" panose="020B0604020202020204" pitchFamily="34" charset="0"/>
                <a:cs typeface="Times New Roman" panose="02020603050405020304" pitchFamily="18" charset="0"/>
              </a:rPr>
              <a:t>Trong kinh doanh, để quản lý tốt việc bán hàng thì không thể không quan tâm đến việc báo cáo. Vì thế phần mềm quản lý bán hàng được thiết kế với chức năng hỗ trợ xuất báo cáo tự động một cách chính xác nhất. Có thể chia các dạng báo cáo thành bốn mảng lớn: báo cáo bán hàng; báo cáo tồn kho; báo cáo doanh thu theo ngày, tuần hay tháng.</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nSpc>
                <a:spcPct val="115000"/>
              </a:lnSpc>
              <a:spcAft>
                <a:spcPts val="1000"/>
              </a:spcAft>
            </a:pPr>
            <a:r>
              <a:rPr lang="en-US" sz="1800" b="1" i="1">
                <a:solidFill>
                  <a:srgbClr val="1E1A1A"/>
                </a:solidFill>
                <a:effectLst/>
                <a:latin typeface="Times New Roman" panose="02020603050405020304" pitchFamily="18" charset="0"/>
                <a:ea typeface="Arial" panose="020B0604020202020204" pitchFamily="34" charset="0"/>
                <a:cs typeface="Times New Roman" panose="02020603050405020304" pitchFamily="18" charset="0"/>
              </a:rPr>
              <a:t>2.2.4. Quản lí tài chính.</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indent="457200" algn="just" fontAlgn="base">
              <a:lnSpc>
                <a:spcPct val="150000"/>
              </a:lnSpc>
              <a:spcBef>
                <a:spcPts val="600"/>
              </a:spcBef>
              <a:spcAft>
                <a:spcPts val="1000"/>
              </a:spcAft>
            </a:pPr>
            <a:r>
              <a:rPr lang="en-US" sz="1800">
                <a:solidFill>
                  <a:srgbClr val="1E1A1A"/>
                </a:solidFill>
                <a:effectLst/>
                <a:latin typeface="Times New Roman" panose="02020603050405020304" pitchFamily="18" charset="0"/>
                <a:ea typeface="Arial" panose="020B0604020202020204" pitchFamily="34" charset="0"/>
                <a:cs typeface="Times New Roman" panose="02020603050405020304" pitchFamily="18" charset="0"/>
              </a:rPr>
              <a:t>Phần mềm còn hỗ trợ hữu ích người kinh doanh về vấn đề quản lý tài chính kế toán, quản lý tiền mặt, tiền công nợ khách hàng, tiền hàng, tiền đơn vị giao hàng thu hộ, tiền thuế, tiền thuê mặt bằng,… và các khoản thu chi khác trong kinh doanh.</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nSpc>
                <a:spcPct val="115000"/>
              </a:lnSpc>
              <a:spcAft>
                <a:spcPts val="1000"/>
              </a:spcAft>
            </a:pPr>
            <a:r>
              <a:rPr lang="en-US" sz="1800" b="1" i="1">
                <a:solidFill>
                  <a:srgbClr val="1E1A1A"/>
                </a:solidFill>
                <a:effectLst/>
                <a:latin typeface="Times New Roman" panose="02020603050405020304" pitchFamily="18" charset="0"/>
                <a:ea typeface="Arial" panose="020B0604020202020204" pitchFamily="34" charset="0"/>
                <a:cs typeface="Times New Roman" panose="02020603050405020304" pitchFamily="18" charset="0"/>
              </a:rPr>
              <a:t>2.2.5. Quản lí khách hàng.</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indent="457200" algn="just" fontAlgn="base">
              <a:lnSpc>
                <a:spcPct val="150000"/>
              </a:lnSpc>
              <a:spcBef>
                <a:spcPts val="600"/>
              </a:spcBef>
              <a:spcAft>
                <a:spcPts val="1000"/>
              </a:spcAft>
            </a:pPr>
            <a:r>
              <a:rPr lang="en-US" sz="1800">
                <a:solidFill>
                  <a:srgbClr val="1E1A1A"/>
                </a:solidFill>
                <a:effectLst/>
                <a:latin typeface="Times New Roman" panose="02020603050405020304" pitchFamily="18" charset="0"/>
                <a:ea typeface="Arial" panose="020B0604020202020204" pitchFamily="34" charset="0"/>
                <a:cs typeface="Times New Roman" panose="02020603050405020304" pitchFamily="18" charset="0"/>
              </a:rPr>
              <a:t>Thông tin khách hàng được phần mềm lưu trữ lại để người bán hàng dễ dàng nhận biết khách hàng là khách mới hay khách cũ, khách quen để có chương trình bán hàng và tri ân hợp lý.</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817842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4422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2352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8452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txBox="1">
            <a:spLocks noGrp="1"/>
          </p:cNvSpPr>
          <p:nvPr>
            <p:ph type="ctrTitle"/>
          </p:nvPr>
        </p:nvSpPr>
        <p:spPr>
          <a:xfrm>
            <a:off x="1317600" y="1193625"/>
            <a:ext cx="6508800" cy="1724400"/>
          </a:xfrm>
          <a:prstGeom prst="rect">
            <a:avLst/>
          </a:prstGeom>
          <a:effectLst>
            <a:outerShdw blurRad="142875" algn="bl" rotWithShape="0">
              <a:schemeClr val="accent2">
                <a:alpha val="38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9" name="Google Shape;49;p2"/>
          <p:cNvSpPr txBox="1">
            <a:spLocks noGrp="1"/>
          </p:cNvSpPr>
          <p:nvPr>
            <p:ph type="subTitle" idx="1"/>
          </p:nvPr>
        </p:nvSpPr>
        <p:spPr>
          <a:xfrm>
            <a:off x="2298150" y="3376773"/>
            <a:ext cx="4547700" cy="306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50" name="Google Shape;50;p2"/>
          <p:cNvGrpSpPr/>
          <p:nvPr/>
        </p:nvGrpSpPr>
        <p:grpSpPr>
          <a:xfrm>
            <a:off x="-11" y="606814"/>
            <a:ext cx="1284435" cy="586800"/>
            <a:chOff x="-11" y="606814"/>
            <a:chExt cx="1284435" cy="586800"/>
          </a:xfrm>
        </p:grpSpPr>
        <p:sp>
          <p:nvSpPr>
            <p:cNvPr id="51" name="Google Shape;51;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2"/>
            <p:cNvGrpSpPr/>
            <p:nvPr/>
          </p:nvGrpSpPr>
          <p:grpSpPr>
            <a:xfrm rot="10800000">
              <a:off x="-11" y="779178"/>
              <a:ext cx="883262" cy="242091"/>
              <a:chOff x="2300350" y="2601250"/>
              <a:chExt cx="2275275" cy="623625"/>
            </a:xfrm>
          </p:grpSpPr>
          <p:sp>
            <p:nvSpPr>
              <p:cNvPr id="53" name="Google Shape;53;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2"/>
          <p:cNvGrpSpPr/>
          <p:nvPr/>
        </p:nvGrpSpPr>
        <p:grpSpPr>
          <a:xfrm rot="5400000">
            <a:off x="85100" y="1849625"/>
            <a:ext cx="98902" cy="553090"/>
            <a:chOff x="4898850" y="4820550"/>
            <a:chExt cx="98902" cy="553090"/>
          </a:xfrm>
        </p:grpSpPr>
        <p:sp>
          <p:nvSpPr>
            <p:cNvPr id="60" name="Google Shape;60;p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1414555" y="3058729"/>
            <a:ext cx="2297800" cy="347400"/>
            <a:chOff x="-1414555" y="3058729"/>
            <a:chExt cx="2297800" cy="347400"/>
          </a:xfrm>
        </p:grpSpPr>
        <p:sp>
          <p:nvSpPr>
            <p:cNvPr id="66" name="Google Shape;66;p2"/>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flipH="1">
            <a:off x="-799254" y="4139005"/>
            <a:ext cx="1823016" cy="196994"/>
            <a:chOff x="7857346" y="4002005"/>
            <a:chExt cx="1823016" cy="196994"/>
          </a:xfrm>
        </p:grpSpPr>
        <p:sp>
          <p:nvSpPr>
            <p:cNvPr id="69" name="Google Shape;69;p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7812807" y="997962"/>
            <a:ext cx="1520982" cy="302065"/>
            <a:chOff x="5642557" y="-150670"/>
            <a:chExt cx="1520982" cy="302065"/>
          </a:xfrm>
        </p:grpSpPr>
        <p:sp>
          <p:nvSpPr>
            <p:cNvPr id="76" name="Google Shape;76;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a:off x="8495989" y="1713528"/>
            <a:ext cx="883262" cy="242091"/>
            <a:chOff x="2300350" y="2601250"/>
            <a:chExt cx="2275275" cy="623625"/>
          </a:xfrm>
        </p:grpSpPr>
        <p:sp>
          <p:nvSpPr>
            <p:cNvPr id="82" name="Google Shape;82;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
          <p:cNvGrpSpPr/>
          <p:nvPr/>
        </p:nvGrpSpPr>
        <p:grpSpPr>
          <a:xfrm>
            <a:off x="8267392" y="3231066"/>
            <a:ext cx="1105976" cy="133969"/>
            <a:chOff x="8183182" y="663852"/>
            <a:chExt cx="1475028" cy="178673"/>
          </a:xfrm>
        </p:grpSpPr>
        <p:grpSp>
          <p:nvGrpSpPr>
            <p:cNvPr id="89" name="Google Shape;89;p2"/>
            <p:cNvGrpSpPr/>
            <p:nvPr/>
          </p:nvGrpSpPr>
          <p:grpSpPr>
            <a:xfrm>
              <a:off x="8183182" y="774425"/>
              <a:ext cx="1178025" cy="68100"/>
              <a:chOff x="2024450" y="204150"/>
              <a:chExt cx="1178025" cy="68100"/>
            </a:xfrm>
          </p:grpSpPr>
          <p:sp>
            <p:nvSpPr>
              <p:cNvPr id="90" name="Google Shape;90;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8480185" y="663852"/>
              <a:ext cx="1178025" cy="68100"/>
              <a:chOff x="2024450" y="204150"/>
              <a:chExt cx="1178025" cy="68100"/>
            </a:xfrm>
          </p:grpSpPr>
          <p:sp>
            <p:nvSpPr>
              <p:cNvPr id="101" name="Google Shape;101;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2"/>
          <p:cNvGrpSpPr/>
          <p:nvPr/>
        </p:nvGrpSpPr>
        <p:grpSpPr>
          <a:xfrm rot="5400000">
            <a:off x="8520259" y="3926674"/>
            <a:ext cx="302065" cy="1520982"/>
            <a:chOff x="-108754" y="2690919"/>
            <a:chExt cx="302065" cy="1520982"/>
          </a:xfrm>
        </p:grpSpPr>
        <p:sp>
          <p:nvSpPr>
            <p:cNvPr id="112" name="Google Shape;112;p2"/>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a:off x="1710357" y="-107958"/>
            <a:ext cx="1520982" cy="302065"/>
            <a:chOff x="5642557" y="-150670"/>
            <a:chExt cx="1520982" cy="302065"/>
          </a:xfrm>
        </p:grpSpPr>
        <p:sp>
          <p:nvSpPr>
            <p:cNvPr id="118" name="Google Shape;118;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2"/>
          <p:cNvGrpSpPr/>
          <p:nvPr/>
        </p:nvGrpSpPr>
        <p:grpSpPr>
          <a:xfrm>
            <a:off x="6420895" y="-1455296"/>
            <a:ext cx="347400" cy="2297800"/>
            <a:chOff x="6420895" y="-1455296"/>
            <a:chExt cx="347400" cy="2297800"/>
          </a:xfrm>
        </p:grpSpPr>
        <p:sp>
          <p:nvSpPr>
            <p:cNvPr id="124" name="Google Shape;124;p2"/>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7"/>
        <p:cNvGrpSpPr/>
        <p:nvPr/>
      </p:nvGrpSpPr>
      <p:grpSpPr>
        <a:xfrm>
          <a:off x="0" y="0"/>
          <a:ext cx="0" cy="0"/>
          <a:chOff x="0" y="0"/>
          <a:chExt cx="0" cy="0"/>
        </a:xfrm>
      </p:grpSpPr>
      <p:grpSp>
        <p:nvGrpSpPr>
          <p:cNvPr id="128" name="Google Shape;128;p3"/>
          <p:cNvGrpSpPr/>
          <p:nvPr/>
        </p:nvGrpSpPr>
        <p:grpSpPr>
          <a:xfrm>
            <a:off x="-24" y="-27"/>
            <a:ext cx="9143711" cy="5143338"/>
            <a:chOff x="597550" y="708125"/>
            <a:chExt cx="6449225" cy="4193850"/>
          </a:xfrm>
        </p:grpSpPr>
        <p:sp>
          <p:nvSpPr>
            <p:cNvPr id="129" name="Google Shape;129;p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3"/>
          <p:cNvSpPr txBox="1">
            <a:spLocks noGrp="1"/>
          </p:cNvSpPr>
          <p:nvPr>
            <p:ph type="title"/>
          </p:nvPr>
        </p:nvSpPr>
        <p:spPr>
          <a:xfrm>
            <a:off x="713100" y="2405677"/>
            <a:ext cx="77178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8" name="Google Shape;168;p3"/>
          <p:cNvSpPr txBox="1">
            <a:spLocks noGrp="1"/>
          </p:cNvSpPr>
          <p:nvPr>
            <p:ph type="subTitle" idx="1"/>
          </p:nvPr>
        </p:nvSpPr>
        <p:spPr>
          <a:xfrm>
            <a:off x="1858650" y="3415877"/>
            <a:ext cx="54267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69" name="Google Shape;169;p3"/>
          <p:cNvSpPr txBox="1">
            <a:spLocks noGrp="1"/>
          </p:cNvSpPr>
          <p:nvPr>
            <p:ph type="title" idx="2" hasCustomPrompt="1"/>
          </p:nvPr>
        </p:nvSpPr>
        <p:spPr>
          <a:xfrm>
            <a:off x="3132448" y="1484973"/>
            <a:ext cx="28791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0" name="Google Shape;170;p3"/>
          <p:cNvSpPr/>
          <p:nvPr/>
        </p:nvSpPr>
        <p:spPr>
          <a:xfrm rot="10800000" flipH="1">
            <a:off x="7847593" y="412557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3"/>
          <p:cNvGrpSpPr/>
          <p:nvPr/>
        </p:nvGrpSpPr>
        <p:grpSpPr>
          <a:xfrm rot="-5400000" flipH="1">
            <a:off x="7699352" y="4771133"/>
            <a:ext cx="883262" cy="242091"/>
            <a:chOff x="2300350" y="2601250"/>
            <a:chExt cx="2275275" cy="623625"/>
          </a:xfrm>
        </p:grpSpPr>
        <p:sp>
          <p:nvSpPr>
            <p:cNvPr id="172" name="Google Shape;172;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3"/>
          <p:cNvSpPr/>
          <p:nvPr/>
        </p:nvSpPr>
        <p:spPr>
          <a:xfrm flipH="1">
            <a:off x="8088870" y="15356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3"/>
          <p:cNvGrpSpPr/>
          <p:nvPr/>
        </p:nvGrpSpPr>
        <p:grpSpPr>
          <a:xfrm>
            <a:off x="8658746" y="2349080"/>
            <a:ext cx="1823016" cy="196994"/>
            <a:chOff x="7857346" y="4002005"/>
            <a:chExt cx="1823016" cy="196994"/>
          </a:xfrm>
        </p:grpSpPr>
        <p:sp>
          <p:nvSpPr>
            <p:cNvPr id="180" name="Google Shape;180;p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3"/>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3"/>
          <p:cNvGrpSpPr/>
          <p:nvPr/>
        </p:nvGrpSpPr>
        <p:grpSpPr>
          <a:xfrm rot="-5400000">
            <a:off x="338683" y="-295650"/>
            <a:ext cx="302065" cy="1520982"/>
            <a:chOff x="-108754" y="2690919"/>
            <a:chExt cx="302065" cy="1520982"/>
          </a:xfrm>
        </p:grpSpPr>
        <p:sp>
          <p:nvSpPr>
            <p:cNvPr id="186" name="Google Shape;186;p3"/>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3"/>
          <p:cNvGrpSpPr/>
          <p:nvPr/>
        </p:nvGrpSpPr>
        <p:grpSpPr>
          <a:xfrm>
            <a:off x="5134732" y="4950349"/>
            <a:ext cx="1520982" cy="302065"/>
            <a:chOff x="5642557" y="-150670"/>
            <a:chExt cx="1520982" cy="302065"/>
          </a:xfrm>
        </p:grpSpPr>
        <p:sp>
          <p:nvSpPr>
            <p:cNvPr id="192" name="Google Shape;192;p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3"/>
          <p:cNvGrpSpPr/>
          <p:nvPr/>
        </p:nvGrpSpPr>
        <p:grpSpPr>
          <a:xfrm>
            <a:off x="8419792" y="3307266"/>
            <a:ext cx="1105976" cy="133969"/>
            <a:chOff x="8183182" y="663852"/>
            <a:chExt cx="1475028" cy="178673"/>
          </a:xfrm>
        </p:grpSpPr>
        <p:grpSp>
          <p:nvGrpSpPr>
            <p:cNvPr id="198" name="Google Shape;198;p3"/>
            <p:cNvGrpSpPr/>
            <p:nvPr/>
          </p:nvGrpSpPr>
          <p:grpSpPr>
            <a:xfrm>
              <a:off x="8183182" y="774425"/>
              <a:ext cx="1178025" cy="68100"/>
              <a:chOff x="2024450" y="204150"/>
              <a:chExt cx="1178025" cy="68100"/>
            </a:xfrm>
          </p:grpSpPr>
          <p:sp>
            <p:nvSpPr>
              <p:cNvPr id="199" name="Google Shape;199;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3"/>
            <p:cNvGrpSpPr/>
            <p:nvPr/>
          </p:nvGrpSpPr>
          <p:grpSpPr>
            <a:xfrm>
              <a:off x="8480185" y="663852"/>
              <a:ext cx="1178025" cy="68100"/>
              <a:chOff x="2024450" y="204150"/>
              <a:chExt cx="1178025" cy="68100"/>
            </a:xfrm>
          </p:grpSpPr>
          <p:sp>
            <p:nvSpPr>
              <p:cNvPr id="210" name="Google Shape;210;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3"/>
          <p:cNvSpPr/>
          <p:nvPr/>
        </p:nvSpPr>
        <p:spPr>
          <a:xfrm>
            <a:off x="-1414555" y="40238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1111455" y="3744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3"/>
          <p:cNvGrpSpPr/>
          <p:nvPr/>
        </p:nvGrpSpPr>
        <p:grpSpPr>
          <a:xfrm rot="10800000">
            <a:off x="-155261" y="2431003"/>
            <a:ext cx="883262" cy="242091"/>
            <a:chOff x="2300350" y="2601250"/>
            <a:chExt cx="2275275" cy="623625"/>
          </a:xfrm>
        </p:grpSpPr>
        <p:sp>
          <p:nvSpPr>
            <p:cNvPr id="223" name="Google Shape;223;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9"/>
        <p:cNvGrpSpPr/>
        <p:nvPr/>
      </p:nvGrpSpPr>
      <p:grpSpPr>
        <a:xfrm>
          <a:off x="0" y="0"/>
          <a:ext cx="0" cy="0"/>
          <a:chOff x="0" y="0"/>
          <a:chExt cx="0" cy="0"/>
        </a:xfrm>
      </p:grpSpPr>
      <p:grpSp>
        <p:nvGrpSpPr>
          <p:cNvPr id="230" name="Google Shape;230;p4"/>
          <p:cNvGrpSpPr/>
          <p:nvPr/>
        </p:nvGrpSpPr>
        <p:grpSpPr>
          <a:xfrm>
            <a:off x="-24" y="-27"/>
            <a:ext cx="9143711" cy="5143338"/>
            <a:chOff x="597550" y="708125"/>
            <a:chExt cx="6449225" cy="4193850"/>
          </a:xfrm>
        </p:grpSpPr>
        <p:sp>
          <p:nvSpPr>
            <p:cNvPr id="231" name="Google Shape;231;p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4"/>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0" name="Google Shape;270;p4"/>
          <p:cNvSpPr txBox="1">
            <a:spLocks noGrp="1"/>
          </p:cNvSpPr>
          <p:nvPr>
            <p:ph type="body" idx="1"/>
          </p:nvPr>
        </p:nvSpPr>
        <p:spPr>
          <a:xfrm>
            <a:off x="713100" y="1187700"/>
            <a:ext cx="77178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grpSp>
        <p:nvGrpSpPr>
          <p:cNvPr id="271" name="Google Shape;271;p4"/>
          <p:cNvGrpSpPr/>
          <p:nvPr/>
        </p:nvGrpSpPr>
        <p:grpSpPr>
          <a:xfrm rot="5400000" flipH="1">
            <a:off x="7845446" y="144030"/>
            <a:ext cx="1823016" cy="296643"/>
            <a:chOff x="7857346" y="3902355"/>
            <a:chExt cx="1823016" cy="296643"/>
          </a:xfrm>
        </p:grpSpPr>
        <p:sp>
          <p:nvSpPr>
            <p:cNvPr id="272" name="Google Shape;272;p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4"/>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4"/>
          <p:cNvGrpSpPr/>
          <p:nvPr/>
        </p:nvGrpSpPr>
        <p:grpSpPr>
          <a:xfrm>
            <a:off x="8085946" y="4723543"/>
            <a:ext cx="1823016" cy="196994"/>
            <a:chOff x="8085946" y="4723543"/>
            <a:chExt cx="1823016" cy="196994"/>
          </a:xfrm>
        </p:grpSpPr>
        <p:sp>
          <p:nvSpPr>
            <p:cNvPr id="280" name="Google Shape;280;p4"/>
            <p:cNvSpPr/>
            <p:nvPr/>
          </p:nvSpPr>
          <p:spPr>
            <a:xfrm rot="10800000" flipH="1">
              <a:off x="8184816" y="4723543"/>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rot="10800000" flipH="1">
              <a:off x="8085946" y="4828583"/>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rot="10800000" flipH="1">
              <a:off x="8110687" y="4853293"/>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4"/>
          <p:cNvGrpSpPr/>
          <p:nvPr/>
        </p:nvGrpSpPr>
        <p:grpSpPr>
          <a:xfrm>
            <a:off x="-243064" y="160512"/>
            <a:ext cx="1105976" cy="133969"/>
            <a:chOff x="8183182" y="663852"/>
            <a:chExt cx="1475028" cy="178673"/>
          </a:xfrm>
        </p:grpSpPr>
        <p:grpSp>
          <p:nvGrpSpPr>
            <p:cNvPr id="284" name="Google Shape;284;p4"/>
            <p:cNvGrpSpPr/>
            <p:nvPr/>
          </p:nvGrpSpPr>
          <p:grpSpPr>
            <a:xfrm>
              <a:off x="8183182" y="774425"/>
              <a:ext cx="1178025" cy="68100"/>
              <a:chOff x="2024450" y="204150"/>
              <a:chExt cx="1178025" cy="68100"/>
            </a:xfrm>
          </p:grpSpPr>
          <p:sp>
            <p:nvSpPr>
              <p:cNvPr id="285" name="Google Shape;285;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4"/>
            <p:cNvGrpSpPr/>
            <p:nvPr/>
          </p:nvGrpSpPr>
          <p:grpSpPr>
            <a:xfrm>
              <a:off x="8480185" y="663852"/>
              <a:ext cx="1178025" cy="68100"/>
              <a:chOff x="2024450" y="204150"/>
              <a:chExt cx="1178025" cy="68100"/>
            </a:xfrm>
          </p:grpSpPr>
          <p:sp>
            <p:nvSpPr>
              <p:cNvPr id="296" name="Google Shape;296;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6" name="Google Shape;306;p4"/>
          <p:cNvSpPr/>
          <p:nvPr/>
        </p:nvSpPr>
        <p:spPr>
          <a:xfrm>
            <a:off x="-1568655" y="3363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rot="10800000">
            <a:off x="12"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8"/>
        <p:cNvGrpSpPr/>
        <p:nvPr/>
      </p:nvGrpSpPr>
      <p:grpSpPr>
        <a:xfrm>
          <a:off x="0" y="0"/>
          <a:ext cx="0" cy="0"/>
          <a:chOff x="0" y="0"/>
          <a:chExt cx="0" cy="0"/>
        </a:xfrm>
      </p:grpSpPr>
      <p:grpSp>
        <p:nvGrpSpPr>
          <p:cNvPr id="409" name="Google Shape;409;p6"/>
          <p:cNvGrpSpPr/>
          <p:nvPr/>
        </p:nvGrpSpPr>
        <p:grpSpPr>
          <a:xfrm>
            <a:off x="-24" y="-27"/>
            <a:ext cx="9143711" cy="5143338"/>
            <a:chOff x="597550" y="708125"/>
            <a:chExt cx="6449225" cy="4193850"/>
          </a:xfrm>
        </p:grpSpPr>
        <p:sp>
          <p:nvSpPr>
            <p:cNvPr id="410" name="Google Shape;410;p6"/>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6"/>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49" name="Google Shape;449;p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6"/>
          <p:cNvGrpSpPr/>
          <p:nvPr/>
        </p:nvGrpSpPr>
        <p:grpSpPr>
          <a:xfrm>
            <a:off x="494301" y="4792125"/>
            <a:ext cx="1252897" cy="51000"/>
            <a:chOff x="2915381" y="4104819"/>
            <a:chExt cx="1252897" cy="51000"/>
          </a:xfrm>
        </p:grpSpPr>
        <p:sp>
          <p:nvSpPr>
            <p:cNvPr id="451" name="Google Shape;451;p6"/>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5" name="Google Shape;465;p6"/>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6" name="Google Shape;466;p6"/>
          <p:cNvGrpSpPr/>
          <p:nvPr/>
        </p:nvGrpSpPr>
        <p:grpSpPr>
          <a:xfrm rot="5400000">
            <a:off x="8520259" y="4079074"/>
            <a:ext cx="302065" cy="1520982"/>
            <a:chOff x="-108754" y="2690919"/>
            <a:chExt cx="302065" cy="1520982"/>
          </a:xfrm>
        </p:grpSpPr>
        <p:sp>
          <p:nvSpPr>
            <p:cNvPr id="467" name="Google Shape;467;p6"/>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6"/>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6"/>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6"/>
          <p:cNvGrpSpPr/>
          <p:nvPr/>
        </p:nvGrpSpPr>
        <p:grpSpPr>
          <a:xfrm rot="5400000">
            <a:off x="85100" y="1849625"/>
            <a:ext cx="98902" cy="553090"/>
            <a:chOff x="4898850" y="4820550"/>
            <a:chExt cx="98902" cy="553090"/>
          </a:xfrm>
        </p:grpSpPr>
        <p:sp>
          <p:nvSpPr>
            <p:cNvPr id="473" name="Google Shape;473;p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 name="Google Shape;478;p6"/>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 name="Google Shape;479;p6"/>
          <p:cNvGrpSpPr/>
          <p:nvPr/>
        </p:nvGrpSpPr>
        <p:grpSpPr>
          <a:xfrm rot="-5400000">
            <a:off x="-148234" y="322631"/>
            <a:ext cx="883262" cy="242091"/>
            <a:chOff x="2300350" y="2601250"/>
            <a:chExt cx="2275275" cy="623625"/>
          </a:xfrm>
        </p:grpSpPr>
        <p:sp>
          <p:nvSpPr>
            <p:cNvPr id="480" name="Google Shape;480;p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6"/>
          <p:cNvGrpSpPr/>
          <p:nvPr/>
        </p:nvGrpSpPr>
        <p:grpSpPr>
          <a:xfrm>
            <a:off x="1710357" y="-107958"/>
            <a:ext cx="1520982" cy="302065"/>
            <a:chOff x="5642557" y="-150670"/>
            <a:chExt cx="1520982" cy="302065"/>
          </a:xfrm>
        </p:grpSpPr>
        <p:sp>
          <p:nvSpPr>
            <p:cNvPr id="487" name="Google Shape;487;p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BLANK_9">
    <p:spTree>
      <p:nvGrpSpPr>
        <p:cNvPr id="1" name="Shape 1303"/>
        <p:cNvGrpSpPr/>
        <p:nvPr/>
      </p:nvGrpSpPr>
      <p:grpSpPr>
        <a:xfrm>
          <a:off x="0" y="0"/>
          <a:ext cx="0" cy="0"/>
          <a:chOff x="0" y="0"/>
          <a:chExt cx="0" cy="0"/>
        </a:xfrm>
      </p:grpSpPr>
      <p:grpSp>
        <p:nvGrpSpPr>
          <p:cNvPr id="1304" name="Google Shape;1304;p17"/>
          <p:cNvGrpSpPr/>
          <p:nvPr/>
        </p:nvGrpSpPr>
        <p:grpSpPr>
          <a:xfrm>
            <a:off x="-24" y="-27"/>
            <a:ext cx="9143711" cy="5143338"/>
            <a:chOff x="597550" y="708125"/>
            <a:chExt cx="6449225" cy="4193850"/>
          </a:xfrm>
        </p:grpSpPr>
        <p:sp>
          <p:nvSpPr>
            <p:cNvPr id="1305" name="Google Shape;1305;p1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3" name="Google Shape;1343;p17"/>
          <p:cNvSpPr txBox="1">
            <a:spLocks noGrp="1"/>
          </p:cNvSpPr>
          <p:nvPr>
            <p:ph type="title"/>
          </p:nvPr>
        </p:nvSpPr>
        <p:spPr>
          <a:xfrm>
            <a:off x="713100" y="1723050"/>
            <a:ext cx="4401600" cy="572700"/>
          </a:xfrm>
          <a:prstGeom prst="rect">
            <a:avLst/>
          </a:prstGeom>
          <a:effectLst>
            <a:outerShdw blurRad="157163"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44" name="Google Shape;1344;p17"/>
          <p:cNvSpPr txBox="1">
            <a:spLocks noGrp="1"/>
          </p:cNvSpPr>
          <p:nvPr>
            <p:ph type="subTitle" idx="1"/>
          </p:nvPr>
        </p:nvSpPr>
        <p:spPr>
          <a:xfrm>
            <a:off x="713100" y="2366050"/>
            <a:ext cx="4401600" cy="106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345" name="Google Shape;1345;p17"/>
          <p:cNvGrpSpPr/>
          <p:nvPr/>
        </p:nvGrpSpPr>
        <p:grpSpPr>
          <a:xfrm>
            <a:off x="8137507" y="-109362"/>
            <a:ext cx="586800" cy="1284435"/>
            <a:chOff x="8137507" y="-109362"/>
            <a:chExt cx="586800" cy="1284435"/>
          </a:xfrm>
        </p:grpSpPr>
        <p:sp>
          <p:nvSpPr>
            <p:cNvPr id="1346" name="Google Shape;1346;p17"/>
            <p:cNvSpPr/>
            <p:nvPr/>
          </p:nvSpPr>
          <p:spPr>
            <a:xfrm>
              <a:off x="8137507" y="-109352"/>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7" name="Google Shape;1347;p17"/>
            <p:cNvGrpSpPr/>
            <p:nvPr/>
          </p:nvGrpSpPr>
          <p:grpSpPr>
            <a:xfrm rot="-5400000">
              <a:off x="7989266" y="211224"/>
              <a:ext cx="883262" cy="242091"/>
              <a:chOff x="2300350" y="2601250"/>
              <a:chExt cx="2275275" cy="623625"/>
            </a:xfrm>
          </p:grpSpPr>
          <p:sp>
            <p:nvSpPr>
              <p:cNvPr id="1348" name="Google Shape;1348;p1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4" name="Google Shape;1354;p17"/>
          <p:cNvGrpSpPr/>
          <p:nvPr/>
        </p:nvGrpSpPr>
        <p:grpSpPr>
          <a:xfrm>
            <a:off x="2517607" y="-116370"/>
            <a:ext cx="1520982" cy="302065"/>
            <a:chOff x="5642557" y="-150670"/>
            <a:chExt cx="1520982" cy="302065"/>
          </a:xfrm>
        </p:grpSpPr>
        <p:sp>
          <p:nvSpPr>
            <p:cNvPr id="1355" name="Google Shape;1355;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0" name="Google Shape;1360;p17"/>
          <p:cNvSpPr/>
          <p:nvPr/>
        </p:nvSpPr>
        <p:spPr>
          <a:xfrm rot="-5400000">
            <a:off x="341629"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1" name="Google Shape;1361;p17"/>
          <p:cNvGrpSpPr/>
          <p:nvPr/>
        </p:nvGrpSpPr>
        <p:grpSpPr>
          <a:xfrm>
            <a:off x="4913901" y="675155"/>
            <a:ext cx="1252897" cy="51000"/>
            <a:chOff x="2915381" y="4104819"/>
            <a:chExt cx="1252897" cy="51000"/>
          </a:xfrm>
        </p:grpSpPr>
        <p:sp>
          <p:nvSpPr>
            <p:cNvPr id="1362" name="Google Shape;1362;p1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6" name="Google Shape;1376;p17"/>
          <p:cNvSpPr/>
          <p:nvPr/>
        </p:nvSpPr>
        <p:spPr>
          <a:xfrm rot="5400000">
            <a:off x="8208387" y="42041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7"/>
          <p:cNvSpPr/>
          <p:nvPr/>
        </p:nvSpPr>
        <p:spPr>
          <a:xfrm rot="10800000">
            <a:off x="1362311" y="4240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8" name="Google Shape;1378;p17"/>
          <p:cNvGrpSpPr/>
          <p:nvPr/>
        </p:nvGrpSpPr>
        <p:grpSpPr>
          <a:xfrm>
            <a:off x="5600407" y="4993736"/>
            <a:ext cx="1520982" cy="302065"/>
            <a:chOff x="5642557" y="-150670"/>
            <a:chExt cx="1520982" cy="302065"/>
          </a:xfrm>
        </p:grpSpPr>
        <p:sp>
          <p:nvSpPr>
            <p:cNvPr id="1379" name="Google Shape;1379;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4" name="Google Shape;1384;p17"/>
          <p:cNvGrpSpPr/>
          <p:nvPr/>
        </p:nvGrpSpPr>
        <p:grpSpPr>
          <a:xfrm rot="5400000">
            <a:off x="8900" y="1773425"/>
            <a:ext cx="98902" cy="553090"/>
            <a:chOff x="4898850" y="4820550"/>
            <a:chExt cx="98902" cy="553090"/>
          </a:xfrm>
        </p:grpSpPr>
        <p:sp>
          <p:nvSpPr>
            <p:cNvPr id="1385" name="Google Shape;1385;p1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3">
    <p:spTree>
      <p:nvGrpSpPr>
        <p:cNvPr id="1" name="Shape 2449"/>
        <p:cNvGrpSpPr/>
        <p:nvPr/>
      </p:nvGrpSpPr>
      <p:grpSpPr>
        <a:xfrm>
          <a:off x="0" y="0"/>
          <a:ext cx="0" cy="0"/>
          <a:chOff x="0" y="0"/>
          <a:chExt cx="0" cy="0"/>
        </a:xfrm>
      </p:grpSpPr>
      <p:grpSp>
        <p:nvGrpSpPr>
          <p:cNvPr id="2450" name="Google Shape;2450;p28"/>
          <p:cNvGrpSpPr/>
          <p:nvPr/>
        </p:nvGrpSpPr>
        <p:grpSpPr>
          <a:xfrm>
            <a:off x="-24" y="-27"/>
            <a:ext cx="9143711" cy="5143338"/>
            <a:chOff x="597550" y="708125"/>
            <a:chExt cx="6449225" cy="4193850"/>
          </a:xfrm>
        </p:grpSpPr>
        <p:sp>
          <p:nvSpPr>
            <p:cNvPr id="2451" name="Google Shape;2451;p2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28"/>
          <p:cNvGrpSpPr/>
          <p:nvPr/>
        </p:nvGrpSpPr>
        <p:grpSpPr>
          <a:xfrm rot="5400000">
            <a:off x="85100" y="1849625"/>
            <a:ext cx="98902" cy="553090"/>
            <a:chOff x="4898850" y="4820550"/>
            <a:chExt cx="98902" cy="553090"/>
          </a:xfrm>
        </p:grpSpPr>
        <p:sp>
          <p:nvSpPr>
            <p:cNvPr id="2490" name="Google Shape;2490;p2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28"/>
          <p:cNvGrpSpPr/>
          <p:nvPr/>
        </p:nvGrpSpPr>
        <p:grpSpPr>
          <a:xfrm flipH="1">
            <a:off x="-839729" y="2843530"/>
            <a:ext cx="1823016" cy="196994"/>
            <a:chOff x="7857346" y="4002005"/>
            <a:chExt cx="1823016" cy="196994"/>
          </a:xfrm>
        </p:grpSpPr>
        <p:sp>
          <p:nvSpPr>
            <p:cNvPr id="2496" name="Google Shape;2496;p2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1" name="Google Shape;2501;p28"/>
          <p:cNvGrpSpPr/>
          <p:nvPr/>
        </p:nvGrpSpPr>
        <p:grpSpPr>
          <a:xfrm>
            <a:off x="8267392" y="3231066"/>
            <a:ext cx="1105976" cy="133969"/>
            <a:chOff x="8183182" y="663852"/>
            <a:chExt cx="1475028" cy="178673"/>
          </a:xfrm>
        </p:grpSpPr>
        <p:grpSp>
          <p:nvGrpSpPr>
            <p:cNvPr id="2502" name="Google Shape;2502;p28"/>
            <p:cNvGrpSpPr/>
            <p:nvPr/>
          </p:nvGrpSpPr>
          <p:grpSpPr>
            <a:xfrm>
              <a:off x="8183182" y="774425"/>
              <a:ext cx="1178025" cy="68100"/>
              <a:chOff x="2024450" y="204150"/>
              <a:chExt cx="1178025" cy="68100"/>
            </a:xfrm>
          </p:grpSpPr>
          <p:sp>
            <p:nvSpPr>
              <p:cNvPr id="2503" name="Google Shape;2503;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3" name="Google Shape;2513;p28"/>
            <p:cNvGrpSpPr/>
            <p:nvPr/>
          </p:nvGrpSpPr>
          <p:grpSpPr>
            <a:xfrm>
              <a:off x="8480185" y="663852"/>
              <a:ext cx="1178025" cy="68100"/>
              <a:chOff x="2024450" y="204150"/>
              <a:chExt cx="1178025" cy="68100"/>
            </a:xfrm>
          </p:grpSpPr>
          <p:sp>
            <p:nvSpPr>
              <p:cNvPr id="2514" name="Google Shape;2514;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4" name="Google Shape;2524;p28"/>
          <p:cNvGrpSpPr/>
          <p:nvPr/>
        </p:nvGrpSpPr>
        <p:grpSpPr>
          <a:xfrm flipH="1">
            <a:off x="4834557" y="-107958"/>
            <a:ext cx="1520982" cy="302065"/>
            <a:chOff x="5642557" y="-150670"/>
            <a:chExt cx="1520982" cy="302065"/>
          </a:xfrm>
        </p:grpSpPr>
        <p:sp>
          <p:nvSpPr>
            <p:cNvPr id="2525" name="Google Shape;2525;p2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0" name="Google Shape;2530;p28"/>
          <p:cNvGrpSpPr/>
          <p:nvPr/>
        </p:nvGrpSpPr>
        <p:grpSpPr>
          <a:xfrm>
            <a:off x="635870" y="-1455296"/>
            <a:ext cx="347400" cy="2297800"/>
            <a:chOff x="6420895" y="-1455296"/>
            <a:chExt cx="347400" cy="2297800"/>
          </a:xfrm>
        </p:grpSpPr>
        <p:sp>
          <p:nvSpPr>
            <p:cNvPr id="2531" name="Google Shape;2531;p28"/>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3" name="Google Shape;2533;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4" name="Google Shape;2534;p28"/>
          <p:cNvGrpSpPr/>
          <p:nvPr/>
        </p:nvGrpSpPr>
        <p:grpSpPr>
          <a:xfrm>
            <a:off x="333809" y="4164674"/>
            <a:ext cx="302065" cy="1520982"/>
            <a:chOff x="-108754" y="2690919"/>
            <a:chExt cx="302065" cy="1520982"/>
          </a:xfrm>
        </p:grpSpPr>
        <p:sp>
          <p:nvSpPr>
            <p:cNvPr id="2535" name="Google Shape;2535;p2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28"/>
          <p:cNvGrpSpPr/>
          <p:nvPr/>
        </p:nvGrpSpPr>
        <p:grpSpPr>
          <a:xfrm>
            <a:off x="8490114" y="2144503"/>
            <a:ext cx="883262" cy="242091"/>
            <a:chOff x="2300350" y="2601250"/>
            <a:chExt cx="2275275" cy="623625"/>
          </a:xfrm>
        </p:grpSpPr>
        <p:sp>
          <p:nvSpPr>
            <p:cNvPr id="2541" name="Google Shape;2541;p2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2">
    <p:spTree>
      <p:nvGrpSpPr>
        <p:cNvPr id="1" name="Shape 2547"/>
        <p:cNvGrpSpPr/>
        <p:nvPr/>
      </p:nvGrpSpPr>
      <p:grpSpPr>
        <a:xfrm>
          <a:off x="0" y="0"/>
          <a:ext cx="0" cy="0"/>
          <a:chOff x="0" y="0"/>
          <a:chExt cx="0" cy="0"/>
        </a:xfrm>
      </p:grpSpPr>
      <p:grpSp>
        <p:nvGrpSpPr>
          <p:cNvPr id="2548" name="Google Shape;2548;p29"/>
          <p:cNvGrpSpPr/>
          <p:nvPr/>
        </p:nvGrpSpPr>
        <p:grpSpPr>
          <a:xfrm>
            <a:off x="-24" y="-27"/>
            <a:ext cx="9143711" cy="5143338"/>
            <a:chOff x="597550" y="708125"/>
            <a:chExt cx="6449225" cy="4193850"/>
          </a:xfrm>
        </p:grpSpPr>
        <p:sp>
          <p:nvSpPr>
            <p:cNvPr id="2549" name="Google Shape;2549;p2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7" name="Google Shape;2587;p29"/>
          <p:cNvGrpSpPr/>
          <p:nvPr/>
        </p:nvGrpSpPr>
        <p:grpSpPr>
          <a:xfrm rot="5400000">
            <a:off x="85100" y="782825"/>
            <a:ext cx="98902" cy="553090"/>
            <a:chOff x="4898850" y="4820550"/>
            <a:chExt cx="98902" cy="553090"/>
          </a:xfrm>
        </p:grpSpPr>
        <p:sp>
          <p:nvSpPr>
            <p:cNvPr id="2588" name="Google Shape;2588;p2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3" name="Google Shape;2593;p29"/>
          <p:cNvGrpSpPr/>
          <p:nvPr/>
        </p:nvGrpSpPr>
        <p:grpSpPr>
          <a:xfrm>
            <a:off x="-1414555" y="1991929"/>
            <a:ext cx="2297800" cy="347400"/>
            <a:chOff x="-1414555" y="3058729"/>
            <a:chExt cx="2297800" cy="347400"/>
          </a:xfrm>
        </p:grpSpPr>
        <p:sp>
          <p:nvSpPr>
            <p:cNvPr id="2594" name="Google Shape;2594;p29"/>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9"/>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6" name="Google Shape;2596;p29"/>
          <p:cNvGrpSpPr/>
          <p:nvPr/>
        </p:nvGrpSpPr>
        <p:grpSpPr>
          <a:xfrm flipH="1">
            <a:off x="-799254" y="3300805"/>
            <a:ext cx="1823016" cy="196994"/>
            <a:chOff x="7857346" y="4002005"/>
            <a:chExt cx="1823016" cy="196994"/>
          </a:xfrm>
        </p:grpSpPr>
        <p:sp>
          <p:nvSpPr>
            <p:cNvPr id="2597" name="Google Shape;2597;p2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0" name="Google Shape;2600;p2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2" name="Google Shape;2602;p29"/>
          <p:cNvGrpSpPr/>
          <p:nvPr/>
        </p:nvGrpSpPr>
        <p:grpSpPr>
          <a:xfrm rot="5400000">
            <a:off x="8288664" y="2674962"/>
            <a:ext cx="883262" cy="242091"/>
            <a:chOff x="2300350" y="2601250"/>
            <a:chExt cx="2275275" cy="623625"/>
          </a:xfrm>
        </p:grpSpPr>
        <p:sp>
          <p:nvSpPr>
            <p:cNvPr id="2603" name="Google Shape;2603;p2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29"/>
          <p:cNvGrpSpPr/>
          <p:nvPr/>
        </p:nvGrpSpPr>
        <p:grpSpPr>
          <a:xfrm>
            <a:off x="8533046" y="-288388"/>
            <a:ext cx="302065" cy="1520982"/>
            <a:chOff x="-108754" y="2690919"/>
            <a:chExt cx="302065" cy="1520982"/>
          </a:xfrm>
        </p:grpSpPr>
        <p:sp>
          <p:nvSpPr>
            <p:cNvPr id="2610" name="Google Shape;2610;p2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5" name="Google Shape;2615;p29"/>
          <p:cNvGrpSpPr/>
          <p:nvPr/>
        </p:nvGrpSpPr>
        <p:grpSpPr>
          <a:xfrm>
            <a:off x="1176957" y="-107958"/>
            <a:ext cx="1520982" cy="302065"/>
            <a:chOff x="5642557" y="-150670"/>
            <a:chExt cx="1520982" cy="302065"/>
          </a:xfrm>
        </p:grpSpPr>
        <p:sp>
          <p:nvSpPr>
            <p:cNvPr id="2616" name="Google Shape;2616;p2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9"/>
          <p:cNvGrpSpPr/>
          <p:nvPr/>
        </p:nvGrpSpPr>
        <p:grpSpPr>
          <a:xfrm>
            <a:off x="6420895" y="-1455296"/>
            <a:ext cx="347400" cy="2297800"/>
            <a:chOff x="6420895" y="-1455296"/>
            <a:chExt cx="347400" cy="2297800"/>
          </a:xfrm>
        </p:grpSpPr>
        <p:sp>
          <p:nvSpPr>
            <p:cNvPr id="2622" name="Google Shape;2622;p29"/>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9"/>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29"/>
          <p:cNvGrpSpPr/>
          <p:nvPr/>
        </p:nvGrpSpPr>
        <p:grpSpPr>
          <a:xfrm>
            <a:off x="-222733" y="4310689"/>
            <a:ext cx="1507157" cy="586800"/>
            <a:chOff x="-222733" y="4310689"/>
            <a:chExt cx="1507157" cy="586800"/>
          </a:xfrm>
        </p:grpSpPr>
        <p:sp>
          <p:nvSpPr>
            <p:cNvPr id="2625" name="Google Shape;2625;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6" name="Google Shape;2626;p29"/>
            <p:cNvGrpSpPr/>
            <p:nvPr/>
          </p:nvGrpSpPr>
          <p:grpSpPr>
            <a:xfrm>
              <a:off x="-222733" y="4537116"/>
              <a:ext cx="1105976" cy="133969"/>
              <a:chOff x="8183182" y="663852"/>
              <a:chExt cx="1475028" cy="178673"/>
            </a:xfrm>
          </p:grpSpPr>
          <p:grpSp>
            <p:nvGrpSpPr>
              <p:cNvPr id="2627" name="Google Shape;2627;p29"/>
              <p:cNvGrpSpPr/>
              <p:nvPr/>
            </p:nvGrpSpPr>
            <p:grpSpPr>
              <a:xfrm>
                <a:off x="8183182" y="774425"/>
                <a:ext cx="1178025" cy="68100"/>
                <a:chOff x="2024450" y="204150"/>
                <a:chExt cx="1178025" cy="68100"/>
              </a:xfrm>
            </p:grpSpPr>
            <p:sp>
              <p:nvSpPr>
                <p:cNvPr id="2628" name="Google Shape;2628;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8" name="Google Shape;2638;p29"/>
              <p:cNvGrpSpPr/>
              <p:nvPr/>
            </p:nvGrpSpPr>
            <p:grpSpPr>
              <a:xfrm>
                <a:off x="8480185" y="663852"/>
                <a:ext cx="1178025" cy="68100"/>
                <a:chOff x="2024450" y="204150"/>
                <a:chExt cx="1178025" cy="68100"/>
              </a:xfrm>
            </p:grpSpPr>
            <p:sp>
              <p:nvSpPr>
                <p:cNvPr id="2639" name="Google Shape;2639;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930"/>
        <p:cNvGrpSpPr/>
        <p:nvPr/>
      </p:nvGrpSpPr>
      <p:grpSpPr>
        <a:xfrm>
          <a:off x="0" y="0"/>
          <a:ext cx="0" cy="0"/>
          <a:chOff x="0" y="0"/>
          <a:chExt cx="0" cy="0"/>
        </a:xfrm>
      </p:grpSpPr>
      <p:grpSp>
        <p:nvGrpSpPr>
          <p:cNvPr id="931" name="Google Shape;931;p13"/>
          <p:cNvGrpSpPr/>
          <p:nvPr/>
        </p:nvGrpSpPr>
        <p:grpSpPr>
          <a:xfrm>
            <a:off x="-24" y="-27"/>
            <a:ext cx="9143711" cy="5143338"/>
            <a:chOff x="597550" y="708125"/>
            <a:chExt cx="6449225" cy="4193850"/>
          </a:xfrm>
        </p:grpSpPr>
        <p:sp>
          <p:nvSpPr>
            <p:cNvPr id="932" name="Google Shape;932;p1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1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71" name="Google Shape;971;p13"/>
          <p:cNvSpPr txBox="1">
            <a:spLocks noGrp="1"/>
          </p:cNvSpPr>
          <p:nvPr>
            <p:ph type="title" idx="2"/>
          </p:nvPr>
        </p:nvSpPr>
        <p:spPr>
          <a:xfrm>
            <a:off x="776550" y="198245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2" name="Google Shape;972;p13"/>
          <p:cNvSpPr txBox="1">
            <a:spLocks noGrp="1"/>
          </p:cNvSpPr>
          <p:nvPr>
            <p:ph type="subTitle" idx="1"/>
          </p:nvPr>
        </p:nvSpPr>
        <p:spPr>
          <a:xfrm>
            <a:off x="776550" y="239105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3" name="Google Shape;973;p13"/>
          <p:cNvSpPr txBox="1">
            <a:spLocks noGrp="1"/>
          </p:cNvSpPr>
          <p:nvPr>
            <p:ph type="title" idx="3" hasCustomPrompt="1"/>
          </p:nvPr>
        </p:nvSpPr>
        <p:spPr>
          <a:xfrm>
            <a:off x="776550" y="1345282"/>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4" name="Google Shape;974;p13"/>
          <p:cNvSpPr txBox="1">
            <a:spLocks noGrp="1"/>
          </p:cNvSpPr>
          <p:nvPr>
            <p:ph type="title" idx="4"/>
          </p:nvPr>
        </p:nvSpPr>
        <p:spPr>
          <a:xfrm>
            <a:off x="34711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5" name="Google Shape;975;p13"/>
          <p:cNvSpPr txBox="1">
            <a:spLocks noGrp="1"/>
          </p:cNvSpPr>
          <p:nvPr>
            <p:ph type="subTitle" idx="5"/>
          </p:nvPr>
        </p:nvSpPr>
        <p:spPr>
          <a:xfrm>
            <a:off x="34711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6" name="Google Shape;976;p13"/>
          <p:cNvSpPr txBox="1">
            <a:spLocks noGrp="1"/>
          </p:cNvSpPr>
          <p:nvPr>
            <p:ph type="title" idx="6" hasCustomPrompt="1"/>
          </p:nvPr>
        </p:nvSpPr>
        <p:spPr>
          <a:xfrm>
            <a:off x="34711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7" name="Google Shape;977;p13"/>
          <p:cNvSpPr txBox="1">
            <a:spLocks noGrp="1"/>
          </p:cNvSpPr>
          <p:nvPr>
            <p:ph type="title" idx="7"/>
          </p:nvPr>
        </p:nvSpPr>
        <p:spPr>
          <a:xfrm>
            <a:off x="61498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8" name="Google Shape;978;p13"/>
          <p:cNvSpPr txBox="1">
            <a:spLocks noGrp="1"/>
          </p:cNvSpPr>
          <p:nvPr>
            <p:ph type="subTitle" idx="8"/>
          </p:nvPr>
        </p:nvSpPr>
        <p:spPr>
          <a:xfrm>
            <a:off x="61498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9" name="Google Shape;979;p13"/>
          <p:cNvSpPr txBox="1">
            <a:spLocks noGrp="1"/>
          </p:cNvSpPr>
          <p:nvPr>
            <p:ph type="title" idx="9" hasCustomPrompt="1"/>
          </p:nvPr>
        </p:nvSpPr>
        <p:spPr>
          <a:xfrm>
            <a:off x="61498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0" name="Google Shape;980;p13"/>
          <p:cNvSpPr txBox="1">
            <a:spLocks noGrp="1"/>
          </p:cNvSpPr>
          <p:nvPr>
            <p:ph type="title" idx="13"/>
          </p:nvPr>
        </p:nvSpPr>
        <p:spPr>
          <a:xfrm>
            <a:off x="776550" y="361784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1" name="Google Shape;981;p13"/>
          <p:cNvSpPr txBox="1">
            <a:spLocks noGrp="1"/>
          </p:cNvSpPr>
          <p:nvPr>
            <p:ph type="subTitle" idx="14"/>
          </p:nvPr>
        </p:nvSpPr>
        <p:spPr>
          <a:xfrm>
            <a:off x="776550" y="402644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2" name="Google Shape;982;p13"/>
          <p:cNvSpPr txBox="1">
            <a:spLocks noGrp="1"/>
          </p:cNvSpPr>
          <p:nvPr>
            <p:ph type="title" idx="15" hasCustomPrompt="1"/>
          </p:nvPr>
        </p:nvSpPr>
        <p:spPr>
          <a:xfrm>
            <a:off x="776550" y="2980641"/>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3" name="Google Shape;983;p13"/>
          <p:cNvSpPr txBox="1">
            <a:spLocks noGrp="1"/>
          </p:cNvSpPr>
          <p:nvPr>
            <p:ph type="title" idx="16"/>
          </p:nvPr>
        </p:nvSpPr>
        <p:spPr>
          <a:xfrm>
            <a:off x="34711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4" name="Google Shape;984;p13"/>
          <p:cNvSpPr txBox="1">
            <a:spLocks noGrp="1"/>
          </p:cNvSpPr>
          <p:nvPr>
            <p:ph type="subTitle" idx="17"/>
          </p:nvPr>
        </p:nvSpPr>
        <p:spPr>
          <a:xfrm>
            <a:off x="34711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5" name="Google Shape;985;p13"/>
          <p:cNvSpPr txBox="1">
            <a:spLocks noGrp="1"/>
          </p:cNvSpPr>
          <p:nvPr>
            <p:ph type="title" idx="18" hasCustomPrompt="1"/>
          </p:nvPr>
        </p:nvSpPr>
        <p:spPr>
          <a:xfrm>
            <a:off x="34711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6" name="Google Shape;986;p13"/>
          <p:cNvSpPr txBox="1">
            <a:spLocks noGrp="1"/>
          </p:cNvSpPr>
          <p:nvPr>
            <p:ph type="title" idx="19"/>
          </p:nvPr>
        </p:nvSpPr>
        <p:spPr>
          <a:xfrm>
            <a:off x="61498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7" name="Google Shape;987;p13"/>
          <p:cNvSpPr txBox="1">
            <a:spLocks noGrp="1"/>
          </p:cNvSpPr>
          <p:nvPr>
            <p:ph type="subTitle" idx="20"/>
          </p:nvPr>
        </p:nvSpPr>
        <p:spPr>
          <a:xfrm>
            <a:off x="61498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8" name="Google Shape;988;p13"/>
          <p:cNvSpPr txBox="1">
            <a:spLocks noGrp="1"/>
          </p:cNvSpPr>
          <p:nvPr>
            <p:ph type="title" idx="21" hasCustomPrompt="1"/>
          </p:nvPr>
        </p:nvSpPr>
        <p:spPr>
          <a:xfrm>
            <a:off x="61498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989" name="Google Shape;989;p13"/>
          <p:cNvGrpSpPr/>
          <p:nvPr/>
        </p:nvGrpSpPr>
        <p:grpSpPr>
          <a:xfrm rot="5400000">
            <a:off x="8381450" y="4569182"/>
            <a:ext cx="98902" cy="553090"/>
            <a:chOff x="4898850" y="4820550"/>
            <a:chExt cx="98902" cy="553090"/>
          </a:xfrm>
        </p:grpSpPr>
        <p:sp>
          <p:nvSpPr>
            <p:cNvPr id="990" name="Google Shape;990;p1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5" name="Google Shape;995;p13"/>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6" name="Google Shape;996;p13"/>
          <p:cNvGrpSpPr/>
          <p:nvPr/>
        </p:nvGrpSpPr>
        <p:grpSpPr>
          <a:xfrm rot="-5400000">
            <a:off x="-148234" y="322631"/>
            <a:ext cx="883262" cy="242091"/>
            <a:chOff x="2300350" y="2601250"/>
            <a:chExt cx="2275275" cy="623625"/>
          </a:xfrm>
        </p:grpSpPr>
        <p:sp>
          <p:nvSpPr>
            <p:cNvPr id="997" name="Google Shape;997;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13"/>
          <p:cNvSpPr/>
          <p:nvPr/>
        </p:nvSpPr>
        <p:spPr>
          <a:xfrm rot="5400000" flipH="1">
            <a:off x="8216276" y="-33530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 name="Google Shape;1004;p13"/>
          <p:cNvGrpSpPr/>
          <p:nvPr/>
        </p:nvGrpSpPr>
        <p:grpSpPr>
          <a:xfrm>
            <a:off x="-256008" y="4796266"/>
            <a:ext cx="1105976" cy="133969"/>
            <a:chOff x="8183182" y="663852"/>
            <a:chExt cx="1475028" cy="178673"/>
          </a:xfrm>
        </p:grpSpPr>
        <p:grpSp>
          <p:nvGrpSpPr>
            <p:cNvPr id="1005" name="Google Shape;1005;p13"/>
            <p:cNvGrpSpPr/>
            <p:nvPr/>
          </p:nvGrpSpPr>
          <p:grpSpPr>
            <a:xfrm>
              <a:off x="8183182" y="774425"/>
              <a:ext cx="1178025" cy="68100"/>
              <a:chOff x="2024450" y="204150"/>
              <a:chExt cx="1178025" cy="68100"/>
            </a:xfrm>
          </p:grpSpPr>
          <p:sp>
            <p:nvSpPr>
              <p:cNvPr id="1006" name="Google Shape;1006;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13"/>
            <p:cNvGrpSpPr/>
            <p:nvPr/>
          </p:nvGrpSpPr>
          <p:grpSpPr>
            <a:xfrm>
              <a:off x="8480185" y="663852"/>
              <a:ext cx="1178025" cy="68100"/>
              <a:chOff x="2024450" y="204150"/>
              <a:chExt cx="1178025" cy="68100"/>
            </a:xfrm>
          </p:grpSpPr>
          <p:sp>
            <p:nvSpPr>
              <p:cNvPr id="1017" name="Google Shape;1017;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7" name="Google Shape;1027;p13"/>
          <p:cNvGrpSpPr/>
          <p:nvPr/>
        </p:nvGrpSpPr>
        <p:grpSpPr>
          <a:xfrm>
            <a:off x="8290084" y="239916"/>
            <a:ext cx="1105976" cy="133969"/>
            <a:chOff x="8183182" y="663852"/>
            <a:chExt cx="1475028" cy="178673"/>
          </a:xfrm>
        </p:grpSpPr>
        <p:grpSp>
          <p:nvGrpSpPr>
            <p:cNvPr id="1028" name="Google Shape;1028;p13"/>
            <p:cNvGrpSpPr/>
            <p:nvPr/>
          </p:nvGrpSpPr>
          <p:grpSpPr>
            <a:xfrm>
              <a:off x="8183182" y="774425"/>
              <a:ext cx="1178025" cy="68100"/>
              <a:chOff x="2024450" y="204150"/>
              <a:chExt cx="1178025" cy="68100"/>
            </a:xfrm>
          </p:grpSpPr>
          <p:sp>
            <p:nvSpPr>
              <p:cNvPr id="1029" name="Google Shape;1029;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13"/>
            <p:cNvGrpSpPr/>
            <p:nvPr/>
          </p:nvGrpSpPr>
          <p:grpSpPr>
            <a:xfrm>
              <a:off x="8480185" y="663852"/>
              <a:ext cx="1178025" cy="68100"/>
              <a:chOff x="2024450" y="204150"/>
              <a:chExt cx="1178025" cy="68100"/>
            </a:xfrm>
          </p:grpSpPr>
          <p:sp>
            <p:nvSpPr>
              <p:cNvPr id="1040" name="Google Shape;1040;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13"/>
          <p:cNvGrpSpPr/>
          <p:nvPr/>
        </p:nvGrpSpPr>
        <p:grpSpPr>
          <a:xfrm rot="5400000">
            <a:off x="8428614" y="2891627"/>
            <a:ext cx="883262" cy="242091"/>
            <a:chOff x="2300350" y="2601250"/>
            <a:chExt cx="2275275" cy="623625"/>
          </a:xfrm>
        </p:grpSpPr>
        <p:sp>
          <p:nvSpPr>
            <p:cNvPr id="1051" name="Google Shape;1051;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 name="Google Shape;1057;p13"/>
          <p:cNvGrpSpPr/>
          <p:nvPr/>
        </p:nvGrpSpPr>
        <p:grpSpPr>
          <a:xfrm>
            <a:off x="1634157" y="-107958"/>
            <a:ext cx="1520982" cy="302065"/>
            <a:chOff x="5642557" y="-150670"/>
            <a:chExt cx="1520982" cy="302065"/>
          </a:xfrm>
        </p:grpSpPr>
        <p:sp>
          <p:nvSpPr>
            <p:cNvPr id="1058" name="Google Shape;1058;p1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71307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4"/>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3200"/>
              <a:buFont typeface="Exo"/>
              <a:buNone/>
              <a:defRPr sz="3200" b="1">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marL="914400" lvl="1"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marL="1371600" lvl="2"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marL="1828800" lvl="3"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marL="2286000" lvl="4"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marL="2743200" lvl="5"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marL="3200400" lvl="6"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marL="3657600" lvl="7"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marL="4114800" lvl="8"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8" r:id="rId5"/>
    <p:sldLayoutId id="2147483663" r:id="rId6"/>
    <p:sldLayoutId id="2147483674" r:id="rId7"/>
    <p:sldLayoutId id="2147483675" r:id="rId8"/>
    <p:sldLayoutId id="214748367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8"/>
        <p:cNvGrpSpPr/>
        <p:nvPr/>
      </p:nvGrpSpPr>
      <p:grpSpPr>
        <a:xfrm>
          <a:off x="0" y="0"/>
          <a:ext cx="0" cy="0"/>
          <a:chOff x="0" y="0"/>
          <a:chExt cx="0" cy="0"/>
        </a:xfrm>
      </p:grpSpPr>
      <p:sp>
        <p:nvSpPr>
          <p:cNvPr id="2659" name="Google Shape;2659;p33"/>
          <p:cNvSpPr/>
          <p:nvPr/>
        </p:nvSpPr>
        <p:spPr>
          <a:xfrm>
            <a:off x="2130750" y="3329973"/>
            <a:ext cx="4882500" cy="691958"/>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a:latin typeface="Times New Roman" panose="02020603050405020304" pitchFamily="18" charset="0"/>
                <a:cs typeface="Times New Roman" panose="02020603050405020304" pitchFamily="18" charset="0"/>
              </a:rPr>
              <a:t>NHÓM 01</a:t>
            </a:r>
            <a:endParaRPr sz="3000" b="1" dirty="0">
              <a:latin typeface="Times New Roman" panose="02020603050405020304" pitchFamily="18" charset="0"/>
              <a:cs typeface="Times New Roman" panose="02020603050405020304" pitchFamily="18" charset="0"/>
            </a:endParaRPr>
          </a:p>
        </p:txBody>
      </p:sp>
      <p:grpSp>
        <p:nvGrpSpPr>
          <p:cNvPr id="2661" name="Google Shape;2661;p33"/>
          <p:cNvGrpSpPr/>
          <p:nvPr/>
        </p:nvGrpSpPr>
        <p:grpSpPr>
          <a:xfrm rot="10800000">
            <a:off x="2130739" y="4336003"/>
            <a:ext cx="883262" cy="242091"/>
            <a:chOff x="2300350" y="2601250"/>
            <a:chExt cx="2275275" cy="623625"/>
          </a:xfrm>
        </p:grpSpPr>
        <p:sp>
          <p:nvSpPr>
            <p:cNvPr id="2662" name="Google Shape;2662;p3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8" name="Google Shape;2668;p33"/>
          <p:cNvGrpSpPr/>
          <p:nvPr/>
        </p:nvGrpSpPr>
        <p:grpSpPr>
          <a:xfrm rot="-5400000" flipH="1">
            <a:off x="3660496" y="4881980"/>
            <a:ext cx="1823016" cy="296643"/>
            <a:chOff x="7857346" y="3902355"/>
            <a:chExt cx="1823016" cy="296643"/>
          </a:xfrm>
        </p:grpSpPr>
        <p:sp>
          <p:nvSpPr>
            <p:cNvPr id="2669" name="Google Shape;2669;p3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3"/>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3"/>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3"/>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5" name="Google Shape;2675;p33"/>
          <p:cNvGrpSpPr/>
          <p:nvPr/>
        </p:nvGrpSpPr>
        <p:grpSpPr>
          <a:xfrm rot="5400000">
            <a:off x="2421400" y="552075"/>
            <a:ext cx="98902" cy="553090"/>
            <a:chOff x="4898850" y="4820550"/>
            <a:chExt cx="98902" cy="553090"/>
          </a:xfrm>
        </p:grpSpPr>
        <p:sp>
          <p:nvSpPr>
            <p:cNvPr id="2676" name="Google Shape;2676;p3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1" name="Google Shape;2681;p33"/>
          <p:cNvGrpSpPr/>
          <p:nvPr/>
        </p:nvGrpSpPr>
        <p:grpSpPr>
          <a:xfrm>
            <a:off x="4505167" y="564628"/>
            <a:ext cx="1105976" cy="133969"/>
            <a:chOff x="8183182" y="663852"/>
            <a:chExt cx="1475028" cy="178673"/>
          </a:xfrm>
        </p:grpSpPr>
        <p:grpSp>
          <p:nvGrpSpPr>
            <p:cNvPr id="2682" name="Google Shape;2682;p33"/>
            <p:cNvGrpSpPr/>
            <p:nvPr/>
          </p:nvGrpSpPr>
          <p:grpSpPr>
            <a:xfrm>
              <a:off x="8183182" y="774425"/>
              <a:ext cx="1178025" cy="68100"/>
              <a:chOff x="2024450" y="204150"/>
              <a:chExt cx="1178025" cy="68100"/>
            </a:xfrm>
          </p:grpSpPr>
          <p:sp>
            <p:nvSpPr>
              <p:cNvPr id="2683" name="Google Shape;2683;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3" name="Google Shape;2693;p33"/>
            <p:cNvGrpSpPr/>
            <p:nvPr/>
          </p:nvGrpSpPr>
          <p:grpSpPr>
            <a:xfrm>
              <a:off x="8480185" y="663852"/>
              <a:ext cx="1178025" cy="68100"/>
              <a:chOff x="2024450" y="204150"/>
              <a:chExt cx="1178025" cy="68100"/>
            </a:xfrm>
          </p:grpSpPr>
          <p:sp>
            <p:nvSpPr>
              <p:cNvPr id="2694" name="Google Shape;2694;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4" name="Google Shape;2704;p33"/>
          <p:cNvGrpSpPr/>
          <p:nvPr/>
        </p:nvGrpSpPr>
        <p:grpSpPr>
          <a:xfrm>
            <a:off x="5447301" y="4536119"/>
            <a:ext cx="1252897" cy="51000"/>
            <a:chOff x="2915381" y="4104819"/>
            <a:chExt cx="1252897" cy="51000"/>
          </a:xfrm>
        </p:grpSpPr>
        <p:sp>
          <p:nvSpPr>
            <p:cNvPr id="2705" name="Google Shape;2705;p3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9" name="Google Shape;2719;p33"/>
          <p:cNvSpPr txBox="1">
            <a:spLocks noGrp="1"/>
          </p:cNvSpPr>
          <p:nvPr>
            <p:ph type="ctrTitle"/>
          </p:nvPr>
        </p:nvSpPr>
        <p:spPr>
          <a:xfrm>
            <a:off x="835819" y="1193625"/>
            <a:ext cx="7279481" cy="172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800">
                <a:solidFill>
                  <a:schemeClr val="accent2"/>
                </a:solidFill>
                <a:latin typeface="Times New Roman" panose="02020603050405020304" pitchFamily="18" charset="0"/>
                <a:cs typeface="Times New Roman" panose="02020603050405020304" pitchFamily="18" charset="0"/>
              </a:rPr>
              <a:t>ỨNG DỤNG QUẢN LÝ KARAOKE</a:t>
            </a:r>
            <a:endParaRPr sz="5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19"/>
                                        </p:tgtEl>
                                        <p:attrNameLst>
                                          <p:attrName>style.visibility</p:attrName>
                                        </p:attrNameLst>
                                      </p:cBhvr>
                                      <p:to>
                                        <p:strVal val="visible"/>
                                      </p:to>
                                    </p:set>
                                    <p:animEffect transition="in" filter="fade">
                                      <p:cBhvr>
                                        <p:cTn id="7" dur="500"/>
                                        <p:tgtEl>
                                          <p:spTgt spid="271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659"/>
                                        </p:tgtEl>
                                        <p:attrNameLst>
                                          <p:attrName>style.visibility</p:attrName>
                                        </p:attrNameLst>
                                      </p:cBhvr>
                                      <p:to>
                                        <p:strVal val="visible"/>
                                      </p:to>
                                    </p:set>
                                    <p:anim calcmode="lin" valueType="num">
                                      <p:cBhvr additive="base">
                                        <p:cTn id="12" dur="500" fill="hold"/>
                                        <p:tgtEl>
                                          <p:spTgt spid="2659"/>
                                        </p:tgtEl>
                                        <p:attrNameLst>
                                          <p:attrName>ppt_x</p:attrName>
                                        </p:attrNameLst>
                                      </p:cBhvr>
                                      <p:tavLst>
                                        <p:tav tm="0">
                                          <p:val>
                                            <p:strVal val="#ppt_x"/>
                                          </p:val>
                                        </p:tav>
                                        <p:tav tm="100000">
                                          <p:val>
                                            <p:strVal val="#ppt_x"/>
                                          </p:val>
                                        </p:tav>
                                      </p:tavLst>
                                    </p:anim>
                                    <p:anim calcmode="lin" valueType="num">
                                      <p:cBhvr additive="base">
                                        <p:cTn id="13" dur="500" fill="hold"/>
                                        <p:tgtEl>
                                          <p:spTgt spid="26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9" grpId="0" animBg="1"/>
      <p:bldP spid="27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sp>
        <p:nvSpPr>
          <p:cNvPr id="2772" name="Google Shape;2772;p36"/>
          <p:cNvSpPr txBox="1">
            <a:spLocks noGrp="1"/>
          </p:cNvSpPr>
          <p:nvPr>
            <p:ph type="title"/>
          </p:nvPr>
        </p:nvSpPr>
        <p:spPr>
          <a:xfrm>
            <a:off x="551749" y="1050538"/>
            <a:ext cx="7561613"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solidFill>
                  <a:schemeClr val="accent3">
                    <a:lumMod val="60000"/>
                    <a:lumOff val="40000"/>
                  </a:schemeClr>
                </a:solidFill>
                <a:latin typeface="Times New Roman" panose="02020603050405020304" pitchFamily="18" charset="0"/>
                <a:cs typeface="Times New Roman" panose="02020603050405020304" pitchFamily="18" charset="0"/>
              </a:rPr>
              <a:t> 4. Mô hình quy trình đặt phòng.</a:t>
            </a:r>
            <a:endParaRPr sz="40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2775" name="Google Shape;2775;p36"/>
          <p:cNvSpPr/>
          <p:nvPr/>
        </p:nvSpPr>
        <p:spPr>
          <a:xfrm>
            <a:off x="-1308141" y="4560513"/>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1097167" y="4286497"/>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rot="10800000">
            <a:off x="6954772" y="4441671"/>
            <a:ext cx="883262" cy="242091"/>
            <a:chOff x="2300350" y="2601250"/>
            <a:chExt cx="2275275" cy="623625"/>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p:cNvGrpSpPr/>
          <p:nvPr/>
        </p:nvGrpSpPr>
        <p:grpSpPr>
          <a:xfrm rot="5400000">
            <a:off x="2345200" y="704475"/>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p:cNvGrpSpPr/>
          <p:nvPr/>
        </p:nvGrpSpPr>
        <p:grpSpPr>
          <a:xfrm>
            <a:off x="2483681" y="4473518"/>
            <a:ext cx="883262" cy="242091"/>
            <a:chOff x="2300350" y="2601250"/>
            <a:chExt cx="2275275" cy="623625"/>
          </a:xfrm>
        </p:grpSpPr>
        <p:sp>
          <p:nvSpPr>
            <p:cNvPr id="2791" name="Google Shape;2791;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4804066" y="4511656"/>
            <a:ext cx="1105976" cy="133969"/>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1" name="Picture 50" descr="Diagram&#10;&#10;Description automatically generated">
            <a:extLst>
              <a:ext uri="{FF2B5EF4-FFF2-40B4-BE49-F238E27FC236}">
                <a16:creationId xmlns:a16="http://schemas.microsoft.com/office/drawing/2014/main" id="{08D1C6DE-9C05-0DC5-0E2E-18BE2B9CC6D8}"/>
              </a:ext>
            </a:extLst>
          </p:cNvPr>
          <p:cNvPicPr>
            <a:picLocks noChangeAspect="1"/>
          </p:cNvPicPr>
          <p:nvPr/>
        </p:nvPicPr>
        <p:blipFill>
          <a:blip r:embed="rId3"/>
          <a:stretch>
            <a:fillRect/>
          </a:stretch>
        </p:blipFill>
        <p:spPr>
          <a:xfrm>
            <a:off x="3515445" y="1642769"/>
            <a:ext cx="3258626" cy="2811217"/>
          </a:xfrm>
          <a:prstGeom prst="rect">
            <a:avLst/>
          </a:prstGeom>
        </p:spPr>
      </p:pic>
    </p:spTree>
    <p:extLst>
      <p:ext uri="{BB962C8B-B14F-4D97-AF65-F5344CB8AC3E}">
        <p14:creationId xmlns:p14="http://schemas.microsoft.com/office/powerpoint/2010/main" val="41072441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72"/>
                                        </p:tgtEl>
                                        <p:attrNameLst>
                                          <p:attrName>style.visibility</p:attrName>
                                        </p:attrNameLst>
                                      </p:cBhvr>
                                      <p:to>
                                        <p:strVal val="visible"/>
                                      </p:to>
                                    </p:set>
                                    <p:animEffect transition="in" filter="barn(inVertical)">
                                      <p:cBhvr>
                                        <p:cTn id="7" dur="500"/>
                                        <p:tgtEl>
                                          <p:spTgt spid="2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sp>
        <p:nvSpPr>
          <p:cNvPr id="2772" name="Google Shape;2772;p36"/>
          <p:cNvSpPr txBox="1">
            <a:spLocks noGrp="1"/>
          </p:cNvSpPr>
          <p:nvPr>
            <p:ph type="title"/>
          </p:nvPr>
        </p:nvSpPr>
        <p:spPr>
          <a:xfrm>
            <a:off x="551749" y="1050538"/>
            <a:ext cx="7561613"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solidFill>
                  <a:schemeClr val="accent3">
                    <a:lumMod val="60000"/>
                    <a:lumOff val="40000"/>
                  </a:schemeClr>
                </a:solidFill>
                <a:latin typeface="Times New Roman" panose="02020603050405020304" pitchFamily="18" charset="0"/>
                <a:cs typeface="Times New Roman" panose="02020603050405020304" pitchFamily="18" charset="0"/>
              </a:rPr>
              <a:t> 4. Mô hình quy trình bổ sung, hủy phòng.</a:t>
            </a:r>
            <a:endParaRPr sz="40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2775" name="Google Shape;2775;p36"/>
          <p:cNvSpPr/>
          <p:nvPr/>
        </p:nvSpPr>
        <p:spPr>
          <a:xfrm>
            <a:off x="-1308141" y="4560513"/>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1097167" y="4286497"/>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rot="10800000">
            <a:off x="6954772" y="4441671"/>
            <a:ext cx="883262" cy="242091"/>
            <a:chOff x="2300350" y="2601250"/>
            <a:chExt cx="2275275" cy="623625"/>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p:cNvGrpSpPr/>
          <p:nvPr/>
        </p:nvGrpSpPr>
        <p:grpSpPr>
          <a:xfrm rot="5400000">
            <a:off x="2345200" y="704475"/>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p:cNvGrpSpPr/>
          <p:nvPr/>
        </p:nvGrpSpPr>
        <p:grpSpPr>
          <a:xfrm>
            <a:off x="2483681" y="4473518"/>
            <a:ext cx="883262" cy="242091"/>
            <a:chOff x="2300350" y="2601250"/>
            <a:chExt cx="2275275" cy="623625"/>
          </a:xfrm>
        </p:grpSpPr>
        <p:sp>
          <p:nvSpPr>
            <p:cNvPr id="2791" name="Google Shape;2791;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4804066" y="4511656"/>
            <a:ext cx="1105976" cy="133969"/>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9" name="Picture 48" descr="Diagram&#10;&#10;Description automatically generated">
            <a:extLst>
              <a:ext uri="{FF2B5EF4-FFF2-40B4-BE49-F238E27FC236}">
                <a16:creationId xmlns:a16="http://schemas.microsoft.com/office/drawing/2014/main" id="{C255FFDD-FA1B-0B51-8EC6-DE9947F8F112}"/>
              </a:ext>
            </a:extLst>
          </p:cNvPr>
          <p:cNvPicPr>
            <a:picLocks noChangeAspect="1"/>
          </p:cNvPicPr>
          <p:nvPr/>
        </p:nvPicPr>
        <p:blipFill>
          <a:blip r:embed="rId3"/>
          <a:stretch>
            <a:fillRect/>
          </a:stretch>
        </p:blipFill>
        <p:spPr>
          <a:xfrm>
            <a:off x="3355108" y="1628633"/>
            <a:ext cx="3668143" cy="2931880"/>
          </a:xfrm>
          <a:prstGeom prst="rect">
            <a:avLst/>
          </a:prstGeom>
        </p:spPr>
      </p:pic>
    </p:spTree>
    <p:extLst>
      <p:ext uri="{BB962C8B-B14F-4D97-AF65-F5344CB8AC3E}">
        <p14:creationId xmlns:p14="http://schemas.microsoft.com/office/powerpoint/2010/main" val="41322329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72"/>
                                        </p:tgtEl>
                                        <p:attrNameLst>
                                          <p:attrName>style.visibility</p:attrName>
                                        </p:attrNameLst>
                                      </p:cBhvr>
                                      <p:to>
                                        <p:strVal val="visible"/>
                                      </p:to>
                                    </p:set>
                                    <p:animEffect transition="in" filter="barn(inVertical)">
                                      <p:cBhvr>
                                        <p:cTn id="7" dur="500"/>
                                        <p:tgtEl>
                                          <p:spTgt spid="2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sp>
        <p:nvSpPr>
          <p:cNvPr id="2772" name="Google Shape;2772;p36"/>
          <p:cNvSpPr txBox="1">
            <a:spLocks noGrp="1"/>
          </p:cNvSpPr>
          <p:nvPr>
            <p:ph type="title"/>
          </p:nvPr>
        </p:nvSpPr>
        <p:spPr>
          <a:xfrm>
            <a:off x="551749" y="1050538"/>
            <a:ext cx="7561613"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solidFill>
                  <a:schemeClr val="accent3">
                    <a:lumMod val="60000"/>
                    <a:lumOff val="40000"/>
                  </a:schemeClr>
                </a:solidFill>
                <a:latin typeface="Times New Roman" panose="02020603050405020304" pitchFamily="18" charset="0"/>
                <a:cs typeface="Times New Roman" panose="02020603050405020304" pitchFamily="18" charset="0"/>
              </a:rPr>
              <a:t> 4. Mô hình quy trình nhận phòng.</a:t>
            </a:r>
            <a:endParaRPr sz="40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2775" name="Google Shape;2775;p36"/>
          <p:cNvSpPr/>
          <p:nvPr/>
        </p:nvSpPr>
        <p:spPr>
          <a:xfrm>
            <a:off x="-1308141" y="4560513"/>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1097167" y="4286497"/>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rot="10800000">
            <a:off x="6954772" y="4441671"/>
            <a:ext cx="883262" cy="242091"/>
            <a:chOff x="2300350" y="2601250"/>
            <a:chExt cx="2275275" cy="623625"/>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p:cNvGrpSpPr/>
          <p:nvPr/>
        </p:nvGrpSpPr>
        <p:grpSpPr>
          <a:xfrm rot="5400000">
            <a:off x="2345200" y="704475"/>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p:cNvGrpSpPr/>
          <p:nvPr/>
        </p:nvGrpSpPr>
        <p:grpSpPr>
          <a:xfrm>
            <a:off x="2483681" y="4473518"/>
            <a:ext cx="883262" cy="242091"/>
            <a:chOff x="2300350" y="2601250"/>
            <a:chExt cx="2275275" cy="623625"/>
          </a:xfrm>
        </p:grpSpPr>
        <p:sp>
          <p:nvSpPr>
            <p:cNvPr id="2791" name="Google Shape;2791;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4804066" y="4511656"/>
            <a:ext cx="1105976" cy="133969"/>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0" name="Picture 49" descr="Diagram&#10;&#10;Description automatically generated">
            <a:extLst>
              <a:ext uri="{FF2B5EF4-FFF2-40B4-BE49-F238E27FC236}">
                <a16:creationId xmlns:a16="http://schemas.microsoft.com/office/drawing/2014/main" id="{107F7701-1875-BA62-8859-521C1667B1E1}"/>
              </a:ext>
            </a:extLst>
          </p:cNvPr>
          <p:cNvPicPr>
            <a:picLocks noChangeAspect="1"/>
          </p:cNvPicPr>
          <p:nvPr/>
        </p:nvPicPr>
        <p:blipFill>
          <a:blip r:embed="rId3"/>
          <a:stretch>
            <a:fillRect/>
          </a:stretch>
        </p:blipFill>
        <p:spPr>
          <a:xfrm>
            <a:off x="3128813" y="1457500"/>
            <a:ext cx="3820864" cy="3226263"/>
          </a:xfrm>
          <a:prstGeom prst="rect">
            <a:avLst/>
          </a:prstGeom>
        </p:spPr>
      </p:pic>
    </p:spTree>
    <p:extLst>
      <p:ext uri="{BB962C8B-B14F-4D97-AF65-F5344CB8AC3E}">
        <p14:creationId xmlns:p14="http://schemas.microsoft.com/office/powerpoint/2010/main" val="36347478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72"/>
                                        </p:tgtEl>
                                        <p:attrNameLst>
                                          <p:attrName>style.visibility</p:attrName>
                                        </p:attrNameLst>
                                      </p:cBhvr>
                                      <p:to>
                                        <p:strVal val="visible"/>
                                      </p:to>
                                    </p:set>
                                    <p:animEffect transition="in" filter="barn(inVertical)">
                                      <p:cBhvr>
                                        <p:cTn id="7" dur="500"/>
                                        <p:tgtEl>
                                          <p:spTgt spid="2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sp>
        <p:nvSpPr>
          <p:cNvPr id="2772" name="Google Shape;2772;p36"/>
          <p:cNvSpPr txBox="1">
            <a:spLocks noGrp="1"/>
          </p:cNvSpPr>
          <p:nvPr>
            <p:ph type="title"/>
          </p:nvPr>
        </p:nvSpPr>
        <p:spPr>
          <a:xfrm>
            <a:off x="551749" y="1050538"/>
            <a:ext cx="7561613"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solidFill>
                  <a:schemeClr val="accent3">
                    <a:lumMod val="60000"/>
                    <a:lumOff val="40000"/>
                  </a:schemeClr>
                </a:solidFill>
                <a:latin typeface="Times New Roman" panose="02020603050405020304" pitchFamily="18" charset="0"/>
                <a:cs typeface="Times New Roman" panose="02020603050405020304" pitchFamily="18" charset="0"/>
              </a:rPr>
              <a:t> 4. Mô hình quy trình trả phòng.</a:t>
            </a:r>
            <a:endParaRPr sz="40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2775" name="Google Shape;2775;p36"/>
          <p:cNvSpPr/>
          <p:nvPr/>
        </p:nvSpPr>
        <p:spPr>
          <a:xfrm>
            <a:off x="-1308141" y="4560513"/>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1097167" y="4286497"/>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rot="10800000">
            <a:off x="6954772" y="4441671"/>
            <a:ext cx="883262" cy="242091"/>
            <a:chOff x="2300350" y="2601250"/>
            <a:chExt cx="2275275" cy="623625"/>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p:cNvGrpSpPr/>
          <p:nvPr/>
        </p:nvGrpSpPr>
        <p:grpSpPr>
          <a:xfrm rot="5400000">
            <a:off x="2345200" y="704475"/>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p:cNvGrpSpPr/>
          <p:nvPr/>
        </p:nvGrpSpPr>
        <p:grpSpPr>
          <a:xfrm>
            <a:off x="2483681" y="4473518"/>
            <a:ext cx="883262" cy="242091"/>
            <a:chOff x="2300350" y="2601250"/>
            <a:chExt cx="2275275" cy="623625"/>
          </a:xfrm>
        </p:grpSpPr>
        <p:sp>
          <p:nvSpPr>
            <p:cNvPr id="2791" name="Google Shape;2791;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4804066" y="4511656"/>
            <a:ext cx="1105976" cy="133969"/>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9" name="Picture 48" descr="Diagram&#10;&#10;Description automatically generated">
            <a:extLst>
              <a:ext uri="{FF2B5EF4-FFF2-40B4-BE49-F238E27FC236}">
                <a16:creationId xmlns:a16="http://schemas.microsoft.com/office/drawing/2014/main" id="{FD2BAB0E-2B97-29F8-3E5E-622A41EB533A}"/>
              </a:ext>
            </a:extLst>
          </p:cNvPr>
          <p:cNvPicPr>
            <a:picLocks noChangeAspect="1"/>
          </p:cNvPicPr>
          <p:nvPr/>
        </p:nvPicPr>
        <p:blipFill>
          <a:blip r:embed="rId3"/>
          <a:stretch>
            <a:fillRect/>
          </a:stretch>
        </p:blipFill>
        <p:spPr>
          <a:xfrm>
            <a:off x="2404608" y="1698926"/>
            <a:ext cx="4106774" cy="3078907"/>
          </a:xfrm>
          <a:prstGeom prst="rect">
            <a:avLst/>
          </a:prstGeom>
        </p:spPr>
      </p:pic>
    </p:spTree>
    <p:extLst>
      <p:ext uri="{BB962C8B-B14F-4D97-AF65-F5344CB8AC3E}">
        <p14:creationId xmlns:p14="http://schemas.microsoft.com/office/powerpoint/2010/main" val="5166066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72"/>
                                        </p:tgtEl>
                                        <p:attrNameLst>
                                          <p:attrName>style.visibility</p:attrName>
                                        </p:attrNameLst>
                                      </p:cBhvr>
                                      <p:to>
                                        <p:strVal val="visible"/>
                                      </p:to>
                                    </p:set>
                                    <p:animEffect transition="in" filter="barn(inVertical)">
                                      <p:cBhvr>
                                        <p:cTn id="7" dur="500"/>
                                        <p:tgtEl>
                                          <p:spTgt spid="2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46"/>
        <p:cNvGrpSpPr/>
        <p:nvPr/>
      </p:nvGrpSpPr>
      <p:grpSpPr>
        <a:xfrm>
          <a:off x="0" y="0"/>
          <a:ext cx="0" cy="0"/>
          <a:chOff x="0" y="0"/>
          <a:chExt cx="0" cy="0"/>
        </a:xfrm>
      </p:grpSpPr>
      <p:sp>
        <p:nvSpPr>
          <p:cNvPr id="2962" name="Google Shape;2962;p39"/>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9"/>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9"/>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9"/>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72;p36"/>
          <p:cNvSpPr txBox="1">
            <a:spLocks noGrp="1"/>
          </p:cNvSpPr>
          <p:nvPr>
            <p:ph type="title"/>
          </p:nvPr>
        </p:nvSpPr>
        <p:spPr>
          <a:xfrm>
            <a:off x="1200261" y="292763"/>
            <a:ext cx="6430941"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4000">
                <a:solidFill>
                  <a:schemeClr val="accent3">
                    <a:lumMod val="60000"/>
                    <a:lumOff val="40000"/>
                  </a:schemeClr>
                </a:solidFill>
                <a:latin typeface="Times New Roman" panose="02020603050405020304" pitchFamily="18" charset="0"/>
                <a:cs typeface="Times New Roman" panose="02020603050405020304" pitchFamily="18" charset="0"/>
              </a:rPr>
              <a:t>5. Mô hình mức Logic</a:t>
            </a:r>
            <a:endParaRPr sz="40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7" name="Google Shape;2773;p36"/>
          <p:cNvSpPr txBox="1">
            <a:spLocks/>
          </p:cNvSpPr>
          <p:nvPr/>
        </p:nvSpPr>
        <p:spPr>
          <a:xfrm>
            <a:off x="520828" y="-230678"/>
            <a:ext cx="8783740" cy="136675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p:txBody>
      </p:sp>
      <p:pic>
        <p:nvPicPr>
          <p:cNvPr id="9" name="Picture 8" descr="A picture containing text, screenshot, indoor&#10;&#10;Description automatically generated">
            <a:extLst>
              <a:ext uri="{FF2B5EF4-FFF2-40B4-BE49-F238E27FC236}">
                <a16:creationId xmlns:a16="http://schemas.microsoft.com/office/drawing/2014/main" id="{D0BA7366-C116-DD8A-0F05-EA0AAE844CB3}"/>
              </a:ext>
            </a:extLst>
          </p:cNvPr>
          <p:cNvPicPr>
            <a:picLocks noChangeAspect="1"/>
          </p:cNvPicPr>
          <p:nvPr/>
        </p:nvPicPr>
        <p:blipFill>
          <a:blip r:embed="rId3"/>
          <a:stretch>
            <a:fillRect/>
          </a:stretch>
        </p:blipFill>
        <p:spPr>
          <a:xfrm>
            <a:off x="903003" y="1136073"/>
            <a:ext cx="7337993" cy="3208020"/>
          </a:xfrm>
          <a:prstGeom prst="rect">
            <a:avLst/>
          </a:prstGeom>
        </p:spPr>
      </p:pic>
    </p:spTree>
    <p:extLst>
      <p:ext uri="{BB962C8B-B14F-4D97-AF65-F5344CB8AC3E}">
        <p14:creationId xmlns:p14="http://schemas.microsoft.com/office/powerpoint/2010/main" val="17348219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nodePh="1">
                                  <p:stCondLst>
                                    <p:cond delay="0"/>
                                  </p:stCondLst>
                                  <p:endCondLst>
                                    <p:cond evt="begin" delay="0">
                                      <p:tn val="10"/>
                                    </p:cond>
                                  </p:end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46"/>
        <p:cNvGrpSpPr/>
        <p:nvPr/>
      </p:nvGrpSpPr>
      <p:grpSpPr>
        <a:xfrm>
          <a:off x="0" y="0"/>
          <a:ext cx="0" cy="0"/>
          <a:chOff x="0" y="0"/>
          <a:chExt cx="0" cy="0"/>
        </a:xfrm>
      </p:grpSpPr>
      <p:sp>
        <p:nvSpPr>
          <p:cNvPr id="2962" name="Google Shape;2962;p39"/>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9"/>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9"/>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9"/>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72;p36"/>
          <p:cNvSpPr txBox="1">
            <a:spLocks noGrp="1"/>
          </p:cNvSpPr>
          <p:nvPr>
            <p:ph type="title"/>
          </p:nvPr>
        </p:nvSpPr>
        <p:spPr>
          <a:xfrm>
            <a:off x="1200261" y="292763"/>
            <a:ext cx="6430941"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4000">
                <a:solidFill>
                  <a:schemeClr val="accent3">
                    <a:lumMod val="60000"/>
                    <a:lumOff val="40000"/>
                  </a:schemeClr>
                </a:solidFill>
                <a:latin typeface="Times New Roman" panose="02020603050405020304" pitchFamily="18" charset="0"/>
                <a:cs typeface="Times New Roman" panose="02020603050405020304" pitchFamily="18" charset="0"/>
              </a:rPr>
              <a:t>6. Mô hình mức Vật lí</a:t>
            </a:r>
            <a:endParaRPr sz="40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7" name="Google Shape;2773;p36"/>
          <p:cNvSpPr txBox="1">
            <a:spLocks/>
          </p:cNvSpPr>
          <p:nvPr/>
        </p:nvSpPr>
        <p:spPr>
          <a:xfrm>
            <a:off x="520828" y="-230678"/>
            <a:ext cx="8783740" cy="136675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p:txBody>
      </p:sp>
      <p:pic>
        <p:nvPicPr>
          <p:cNvPr id="10" name="Picture 9" descr="Diagram, schematic&#10;&#10;Description automatically generated">
            <a:extLst>
              <a:ext uri="{FF2B5EF4-FFF2-40B4-BE49-F238E27FC236}">
                <a16:creationId xmlns:a16="http://schemas.microsoft.com/office/drawing/2014/main" id="{4E7613AE-5001-1190-42E0-E806A76F4A87}"/>
              </a:ext>
            </a:extLst>
          </p:cNvPr>
          <p:cNvPicPr>
            <a:picLocks noChangeAspect="1"/>
          </p:cNvPicPr>
          <p:nvPr/>
        </p:nvPicPr>
        <p:blipFill>
          <a:blip r:embed="rId3"/>
          <a:stretch>
            <a:fillRect/>
          </a:stretch>
        </p:blipFill>
        <p:spPr>
          <a:xfrm>
            <a:off x="1049963" y="1231971"/>
            <a:ext cx="7044074" cy="2985453"/>
          </a:xfrm>
          <a:prstGeom prst="rect">
            <a:avLst/>
          </a:prstGeom>
        </p:spPr>
      </p:pic>
    </p:spTree>
    <p:extLst>
      <p:ext uri="{BB962C8B-B14F-4D97-AF65-F5344CB8AC3E}">
        <p14:creationId xmlns:p14="http://schemas.microsoft.com/office/powerpoint/2010/main" val="17632554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nodePh="1">
                                  <p:stCondLst>
                                    <p:cond delay="0"/>
                                  </p:stCondLst>
                                  <p:endCondLst>
                                    <p:cond evt="begin" delay="0">
                                      <p:tn val="10"/>
                                    </p:cond>
                                  </p:end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46"/>
        <p:cNvGrpSpPr/>
        <p:nvPr/>
      </p:nvGrpSpPr>
      <p:grpSpPr>
        <a:xfrm>
          <a:off x="0" y="0"/>
          <a:ext cx="0" cy="0"/>
          <a:chOff x="0" y="0"/>
          <a:chExt cx="0" cy="0"/>
        </a:xfrm>
      </p:grpSpPr>
      <p:sp>
        <p:nvSpPr>
          <p:cNvPr id="2962" name="Google Shape;2962;p39"/>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9"/>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9"/>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9"/>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72;p36"/>
          <p:cNvSpPr txBox="1">
            <a:spLocks noGrp="1"/>
          </p:cNvSpPr>
          <p:nvPr>
            <p:ph type="title"/>
          </p:nvPr>
        </p:nvSpPr>
        <p:spPr>
          <a:xfrm>
            <a:off x="706583" y="312198"/>
            <a:ext cx="7065818"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solidFill>
                  <a:schemeClr val="accent3">
                    <a:lumMod val="60000"/>
                    <a:lumOff val="40000"/>
                  </a:schemeClr>
                </a:solidFill>
                <a:latin typeface="Times New Roman" panose="02020603050405020304" pitchFamily="18" charset="0"/>
                <a:cs typeface="Times New Roman" panose="02020603050405020304" pitchFamily="18" charset="0"/>
              </a:rPr>
              <a:t>7. Mô hình database diagrams.</a:t>
            </a:r>
            <a:endParaRPr sz="40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7" name="Google Shape;2773;p36"/>
          <p:cNvSpPr txBox="1">
            <a:spLocks/>
          </p:cNvSpPr>
          <p:nvPr/>
        </p:nvSpPr>
        <p:spPr>
          <a:xfrm>
            <a:off x="520828" y="-230678"/>
            <a:ext cx="8783740" cy="136675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p:txBody>
      </p:sp>
      <p:pic>
        <p:nvPicPr>
          <p:cNvPr id="9" name="Picture 8" descr="A screenshot of a computer&#10;&#10;Description automatically generated with low confidence">
            <a:extLst>
              <a:ext uri="{FF2B5EF4-FFF2-40B4-BE49-F238E27FC236}">
                <a16:creationId xmlns:a16="http://schemas.microsoft.com/office/drawing/2014/main" id="{B9FD22C7-DC33-B6F9-5CC3-B80D364EB8A0}"/>
              </a:ext>
            </a:extLst>
          </p:cNvPr>
          <p:cNvPicPr>
            <a:picLocks noChangeAspect="1"/>
          </p:cNvPicPr>
          <p:nvPr/>
        </p:nvPicPr>
        <p:blipFill>
          <a:blip r:embed="rId3"/>
          <a:stretch>
            <a:fillRect/>
          </a:stretch>
        </p:blipFill>
        <p:spPr>
          <a:xfrm>
            <a:off x="1600200" y="1136073"/>
            <a:ext cx="5943600" cy="3535045"/>
          </a:xfrm>
          <a:prstGeom prst="rect">
            <a:avLst/>
          </a:prstGeom>
        </p:spPr>
      </p:pic>
    </p:spTree>
    <p:extLst>
      <p:ext uri="{BB962C8B-B14F-4D97-AF65-F5344CB8AC3E}">
        <p14:creationId xmlns:p14="http://schemas.microsoft.com/office/powerpoint/2010/main" val="7845817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nodePh="1">
                                  <p:stCondLst>
                                    <p:cond delay="0"/>
                                  </p:stCondLst>
                                  <p:endCondLst>
                                    <p:cond evt="begin" delay="0">
                                      <p:tn val="10"/>
                                    </p:cond>
                                  </p:end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81"/>
        <p:cNvGrpSpPr/>
        <p:nvPr/>
      </p:nvGrpSpPr>
      <p:grpSpPr>
        <a:xfrm>
          <a:off x="0" y="0"/>
          <a:ext cx="0" cy="0"/>
          <a:chOff x="0" y="0"/>
          <a:chExt cx="0" cy="0"/>
        </a:xfrm>
      </p:grpSpPr>
      <p:sp>
        <p:nvSpPr>
          <p:cNvPr id="2883" name="Google Shape;2883;p38"/>
          <p:cNvSpPr txBox="1">
            <a:spLocks noGrp="1"/>
          </p:cNvSpPr>
          <p:nvPr>
            <p:ph type="title"/>
          </p:nvPr>
        </p:nvSpPr>
        <p:spPr>
          <a:xfrm>
            <a:off x="634519" y="2846193"/>
            <a:ext cx="7717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Cài đặt ứng dụng minh họa</a:t>
            </a:r>
            <a:endParaRPr dirty="0">
              <a:solidFill>
                <a:schemeClr val="accent2"/>
              </a:solidFill>
            </a:endParaRPr>
          </a:p>
        </p:txBody>
      </p:sp>
      <p:sp>
        <p:nvSpPr>
          <p:cNvPr id="2885" name="Google Shape;2885;p38"/>
          <p:cNvSpPr txBox="1">
            <a:spLocks noGrp="1"/>
          </p:cNvSpPr>
          <p:nvPr>
            <p:ph type="title" idx="2"/>
          </p:nvPr>
        </p:nvSpPr>
        <p:spPr>
          <a:xfrm>
            <a:off x="2982890" y="1497724"/>
            <a:ext cx="2879100" cy="92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2886" name="Google Shape;2886;p38"/>
          <p:cNvGrpSpPr/>
          <p:nvPr/>
        </p:nvGrpSpPr>
        <p:grpSpPr>
          <a:xfrm rot="-5400000">
            <a:off x="2746096" y="55862"/>
            <a:ext cx="1823016" cy="296643"/>
            <a:chOff x="7857346" y="3902355"/>
            <a:chExt cx="1823016" cy="296643"/>
          </a:xfrm>
        </p:grpSpPr>
        <p:sp>
          <p:nvSpPr>
            <p:cNvPr id="2887" name="Google Shape;2887;p3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3" name="Google Shape;2893;p38"/>
          <p:cNvGrpSpPr/>
          <p:nvPr/>
        </p:nvGrpSpPr>
        <p:grpSpPr>
          <a:xfrm rot="5400000">
            <a:off x="1639375" y="1028400"/>
            <a:ext cx="98902" cy="553090"/>
            <a:chOff x="4898850" y="4820550"/>
            <a:chExt cx="98902" cy="553090"/>
          </a:xfrm>
        </p:grpSpPr>
        <p:sp>
          <p:nvSpPr>
            <p:cNvPr id="2894" name="Google Shape;2894;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9" name="Google Shape;2899;p38"/>
          <p:cNvGrpSpPr/>
          <p:nvPr/>
        </p:nvGrpSpPr>
        <p:grpSpPr>
          <a:xfrm>
            <a:off x="1609176" y="4434219"/>
            <a:ext cx="1252897" cy="51000"/>
            <a:chOff x="2915381" y="4104819"/>
            <a:chExt cx="1252897" cy="51000"/>
          </a:xfrm>
        </p:grpSpPr>
        <p:sp>
          <p:nvSpPr>
            <p:cNvPr id="2900" name="Google Shape;2900;p38"/>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8"/>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8"/>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8"/>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8"/>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8"/>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8"/>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8"/>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8"/>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8"/>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8"/>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8"/>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8"/>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8"/>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4" name="Google Shape;2914;p38"/>
          <p:cNvGrpSpPr/>
          <p:nvPr/>
        </p:nvGrpSpPr>
        <p:grpSpPr>
          <a:xfrm>
            <a:off x="5495767" y="691791"/>
            <a:ext cx="1105976" cy="133969"/>
            <a:chOff x="8183182" y="663852"/>
            <a:chExt cx="1475028" cy="178673"/>
          </a:xfrm>
        </p:grpSpPr>
        <p:grpSp>
          <p:nvGrpSpPr>
            <p:cNvPr id="2915" name="Google Shape;2915;p38"/>
            <p:cNvGrpSpPr/>
            <p:nvPr/>
          </p:nvGrpSpPr>
          <p:grpSpPr>
            <a:xfrm>
              <a:off x="8183182" y="774425"/>
              <a:ext cx="1178025" cy="68100"/>
              <a:chOff x="2024450" y="204150"/>
              <a:chExt cx="1178025" cy="68100"/>
            </a:xfrm>
          </p:grpSpPr>
          <p:sp>
            <p:nvSpPr>
              <p:cNvPr id="2916" name="Google Shape;2916;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6" name="Google Shape;2926;p38"/>
            <p:cNvGrpSpPr/>
            <p:nvPr/>
          </p:nvGrpSpPr>
          <p:grpSpPr>
            <a:xfrm>
              <a:off x="8480185" y="663852"/>
              <a:ext cx="1178025" cy="68100"/>
              <a:chOff x="2024450" y="204150"/>
              <a:chExt cx="1178025" cy="68100"/>
            </a:xfrm>
          </p:grpSpPr>
          <p:sp>
            <p:nvSpPr>
              <p:cNvPr id="2927" name="Google Shape;2927;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37" name="Google Shape;2937;p38"/>
          <p:cNvGrpSpPr/>
          <p:nvPr/>
        </p:nvGrpSpPr>
        <p:grpSpPr>
          <a:xfrm rot="5400000">
            <a:off x="5968600" y="4273462"/>
            <a:ext cx="98902" cy="553090"/>
            <a:chOff x="4898850" y="4820550"/>
            <a:chExt cx="98902" cy="553090"/>
          </a:xfrm>
        </p:grpSpPr>
        <p:sp>
          <p:nvSpPr>
            <p:cNvPr id="2938" name="Google Shape;2938;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7397106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46"/>
        <p:cNvGrpSpPr/>
        <p:nvPr/>
      </p:nvGrpSpPr>
      <p:grpSpPr>
        <a:xfrm>
          <a:off x="0" y="0"/>
          <a:ext cx="0" cy="0"/>
          <a:chOff x="0" y="0"/>
          <a:chExt cx="0" cy="0"/>
        </a:xfrm>
      </p:grpSpPr>
      <p:sp>
        <p:nvSpPr>
          <p:cNvPr id="2962" name="Google Shape;2962;p39"/>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9"/>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9"/>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9"/>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72;p36"/>
          <p:cNvSpPr txBox="1">
            <a:spLocks noGrp="1"/>
          </p:cNvSpPr>
          <p:nvPr>
            <p:ph type="title"/>
          </p:nvPr>
        </p:nvSpPr>
        <p:spPr>
          <a:xfrm>
            <a:off x="1200261" y="172883"/>
            <a:ext cx="6430941"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4000">
                <a:solidFill>
                  <a:schemeClr val="accent3">
                    <a:lumMod val="60000"/>
                    <a:lumOff val="40000"/>
                  </a:schemeClr>
                </a:solidFill>
                <a:latin typeface="Times New Roman" panose="02020603050405020304" pitchFamily="18" charset="0"/>
                <a:cs typeface="Times New Roman" panose="02020603050405020304" pitchFamily="18" charset="0"/>
              </a:rPr>
              <a:t>Cài đặt ứng dụng minh họa</a:t>
            </a:r>
            <a:endParaRPr sz="40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7" name="Google Shape;2773;p36"/>
          <p:cNvSpPr txBox="1">
            <a:spLocks/>
          </p:cNvSpPr>
          <p:nvPr/>
        </p:nvSpPr>
        <p:spPr>
          <a:xfrm>
            <a:off x="520828" y="-230678"/>
            <a:ext cx="8783740" cy="136675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10" name="Google Shape;2772;p36"/>
          <p:cNvSpPr txBox="1">
            <a:spLocks/>
          </p:cNvSpPr>
          <p:nvPr/>
        </p:nvSpPr>
        <p:spPr>
          <a:xfrm>
            <a:off x="731858" y="740791"/>
            <a:ext cx="7754050" cy="536055"/>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pPr algn="l"/>
            <a:r>
              <a:rPr lang="en-US" sz="1600">
                <a:solidFill>
                  <a:schemeClr val="accent3">
                    <a:lumMod val="60000"/>
                    <a:lumOff val="40000"/>
                  </a:schemeClr>
                </a:solidFill>
                <a:latin typeface="Times New Roman" panose="02020603050405020304" pitchFamily="18" charset="0"/>
                <a:cs typeface="Times New Roman" panose="02020603050405020304" pitchFamily="18" charset="0"/>
              </a:rPr>
              <a:t>1. Chức năng danh mục</a:t>
            </a:r>
          </a:p>
        </p:txBody>
      </p:sp>
      <p:sp>
        <p:nvSpPr>
          <p:cNvPr id="2" name="Rectangle 1"/>
          <p:cNvSpPr/>
          <p:nvPr/>
        </p:nvSpPr>
        <p:spPr>
          <a:xfrm>
            <a:off x="928255" y="1214053"/>
            <a:ext cx="7183582" cy="523220"/>
          </a:xfrm>
          <a:prstGeom prst="rect">
            <a:avLst/>
          </a:prstGeom>
        </p:spPr>
        <p:txBody>
          <a:bodyPr wrap="square">
            <a:spAutoFit/>
          </a:bodyPr>
          <a:lstStyle/>
          <a:p>
            <a:pPr lvl="0">
              <a:buSzPts val="1100"/>
              <a:defRPr/>
            </a:pPr>
            <a:r>
              <a:rPr lang="en-US">
                <a:solidFill>
                  <a:schemeClr val="bg1"/>
                </a:solidFill>
                <a:latin typeface="Times New Roman" panose="02020603050405020304" pitchFamily="18" charset="0"/>
                <a:cs typeface="Times New Roman" panose="02020603050405020304" pitchFamily="18" charset="0"/>
              </a:rPr>
              <a:t>Tạo form danh mục để hiển thị danh mục, hiển thị kết quả trên datagridview trong c#.</a:t>
            </a:r>
          </a:p>
          <a:p>
            <a:pPr lvl="0"/>
            <a:endParaRPr lang="en-US"/>
          </a:p>
        </p:txBody>
      </p:sp>
      <p:pic>
        <p:nvPicPr>
          <p:cNvPr id="12" name="Picture 11" descr="Graphical user interface&#10;&#10;Description automatically generated with medium confidence">
            <a:extLst>
              <a:ext uri="{FF2B5EF4-FFF2-40B4-BE49-F238E27FC236}">
                <a16:creationId xmlns:a16="http://schemas.microsoft.com/office/drawing/2014/main" id="{96A76607-0F75-27AB-95AC-43058FA8EA70}"/>
              </a:ext>
            </a:extLst>
          </p:cNvPr>
          <p:cNvPicPr>
            <a:picLocks noChangeAspect="1"/>
          </p:cNvPicPr>
          <p:nvPr/>
        </p:nvPicPr>
        <p:blipFill>
          <a:blip r:embed="rId3"/>
          <a:stretch>
            <a:fillRect/>
          </a:stretch>
        </p:blipFill>
        <p:spPr>
          <a:xfrm>
            <a:off x="1965441" y="1703981"/>
            <a:ext cx="5109210" cy="3161051"/>
          </a:xfrm>
          <a:prstGeom prst="rect">
            <a:avLst/>
          </a:prstGeom>
        </p:spPr>
      </p:pic>
    </p:spTree>
    <p:extLst>
      <p:ext uri="{BB962C8B-B14F-4D97-AF65-F5344CB8AC3E}">
        <p14:creationId xmlns:p14="http://schemas.microsoft.com/office/powerpoint/2010/main" val="36063000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nodePh="1">
                                  <p:stCondLst>
                                    <p:cond delay="0"/>
                                  </p:stCondLst>
                                  <p:endCondLst>
                                    <p:cond evt="begin" delay="0">
                                      <p:tn val="10"/>
                                    </p:cond>
                                  </p:end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46"/>
        <p:cNvGrpSpPr/>
        <p:nvPr/>
      </p:nvGrpSpPr>
      <p:grpSpPr>
        <a:xfrm>
          <a:off x="0" y="0"/>
          <a:ext cx="0" cy="0"/>
          <a:chOff x="0" y="0"/>
          <a:chExt cx="0" cy="0"/>
        </a:xfrm>
      </p:grpSpPr>
      <p:sp>
        <p:nvSpPr>
          <p:cNvPr id="2962" name="Google Shape;2962;p39"/>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9"/>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9"/>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9"/>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72;p36"/>
          <p:cNvSpPr txBox="1">
            <a:spLocks noGrp="1"/>
          </p:cNvSpPr>
          <p:nvPr>
            <p:ph type="title"/>
          </p:nvPr>
        </p:nvSpPr>
        <p:spPr>
          <a:xfrm>
            <a:off x="1200261" y="144747"/>
            <a:ext cx="6430941"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4000">
                <a:solidFill>
                  <a:schemeClr val="accent3">
                    <a:lumMod val="60000"/>
                    <a:lumOff val="40000"/>
                  </a:schemeClr>
                </a:solidFill>
                <a:latin typeface="Times New Roman" panose="02020603050405020304" pitchFamily="18" charset="0"/>
                <a:cs typeface="Times New Roman" panose="02020603050405020304" pitchFamily="18" charset="0"/>
              </a:rPr>
              <a:t>Cài đặt ứng dụng minh họa</a:t>
            </a:r>
            <a:endParaRPr sz="40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7" name="Google Shape;2773;p36"/>
          <p:cNvSpPr txBox="1">
            <a:spLocks/>
          </p:cNvSpPr>
          <p:nvPr/>
        </p:nvSpPr>
        <p:spPr>
          <a:xfrm>
            <a:off x="520828" y="-230678"/>
            <a:ext cx="8783740" cy="136675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10" name="Google Shape;2772;p36"/>
          <p:cNvSpPr txBox="1">
            <a:spLocks/>
          </p:cNvSpPr>
          <p:nvPr/>
        </p:nvSpPr>
        <p:spPr>
          <a:xfrm>
            <a:off x="731858" y="662363"/>
            <a:ext cx="7754050" cy="430509"/>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pPr algn="l"/>
            <a:r>
              <a:rPr lang="en-US" sz="1600">
                <a:solidFill>
                  <a:schemeClr val="accent3">
                    <a:lumMod val="60000"/>
                    <a:lumOff val="40000"/>
                  </a:schemeClr>
                </a:solidFill>
                <a:latin typeface="Times New Roman" panose="02020603050405020304" pitchFamily="18" charset="0"/>
                <a:cs typeface="Times New Roman" panose="02020603050405020304" pitchFamily="18" charset="0"/>
              </a:rPr>
              <a:t>2. Chức năng thống kê kết quả</a:t>
            </a:r>
          </a:p>
        </p:txBody>
      </p:sp>
      <p:sp>
        <p:nvSpPr>
          <p:cNvPr id="2" name="Rectangle 1"/>
          <p:cNvSpPr/>
          <p:nvPr/>
        </p:nvSpPr>
        <p:spPr>
          <a:xfrm>
            <a:off x="933964" y="1081397"/>
            <a:ext cx="7349837" cy="553998"/>
          </a:xfrm>
          <a:prstGeom prst="rect">
            <a:avLst/>
          </a:prstGeom>
        </p:spPr>
        <p:txBody>
          <a:bodyPr wrap="square">
            <a:spAutoFit/>
          </a:bodyPr>
          <a:lstStyle/>
          <a:p>
            <a:r>
              <a:rPr lang="en-US">
                <a:solidFill>
                  <a:schemeClr val="bg1"/>
                </a:solidFill>
                <a:latin typeface="Times New Roman" panose="02020603050405020304" pitchFamily="18" charset="0"/>
                <a:cs typeface="Times New Roman" panose="02020603050405020304" pitchFamily="18" charset="0"/>
              </a:rPr>
              <a:t>Xây dựng form thống kê để thực hiện một dạng thống  hiển thị kết quả thống kê .</a:t>
            </a:r>
          </a:p>
          <a:p>
            <a:endParaRPr lang="en-US" sz="1600">
              <a:solidFill>
                <a:schemeClr val="bg1"/>
              </a:solidFill>
              <a:latin typeface="Times New Roman" panose="02020603050405020304" pitchFamily="18" charset="0"/>
              <a:cs typeface="Times New Roman" panose="02020603050405020304" pitchFamily="18" charset="0"/>
            </a:endParaRPr>
          </a:p>
        </p:txBody>
      </p:sp>
      <p:pic>
        <p:nvPicPr>
          <p:cNvPr id="11" name="Picture 10" descr="Graphical user interface, text, application, email&#10;&#10;Description automatically generated">
            <a:extLst>
              <a:ext uri="{FF2B5EF4-FFF2-40B4-BE49-F238E27FC236}">
                <a16:creationId xmlns:a16="http://schemas.microsoft.com/office/drawing/2014/main" id="{104817C2-0098-9374-CD37-35378AC0A1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6953" y="1555107"/>
            <a:ext cx="6142990" cy="3071495"/>
          </a:xfrm>
          <a:prstGeom prst="rect">
            <a:avLst/>
          </a:prstGeom>
        </p:spPr>
      </p:pic>
    </p:spTree>
    <p:extLst>
      <p:ext uri="{BB962C8B-B14F-4D97-AF65-F5344CB8AC3E}">
        <p14:creationId xmlns:p14="http://schemas.microsoft.com/office/powerpoint/2010/main" val="32079678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5265" y="687422"/>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solidFill>
                  <a:schemeClr val="accent2"/>
                </a:solidFill>
                <a:latin typeface="Times New Roman" panose="02020603050405020304" pitchFamily="18" charset="0"/>
                <a:cs typeface="Times New Roman" panose="02020603050405020304" pitchFamily="18" charset="0"/>
              </a:rPr>
              <a:t>CÁC THÀNH VIÊN NHÓM </a:t>
            </a:r>
            <a:endParaRPr sz="4000" dirty="0">
              <a:solidFill>
                <a:schemeClr val="accent2"/>
              </a:solidFill>
              <a:latin typeface="Times New Roman" panose="02020603050405020304" pitchFamily="18" charset="0"/>
              <a:cs typeface="Times New Roman" panose="02020603050405020304" pitchFamily="18" charset="0"/>
            </a:endParaRPr>
          </a:p>
        </p:txBody>
      </p:sp>
      <p:sp>
        <p:nvSpPr>
          <p:cNvPr id="2725" name="Google Shape;2725;p34"/>
          <p:cNvSpPr txBox="1">
            <a:spLocks noGrp="1"/>
          </p:cNvSpPr>
          <p:nvPr>
            <p:ph type="body" idx="1"/>
          </p:nvPr>
        </p:nvSpPr>
        <p:spPr>
          <a:xfrm>
            <a:off x="713100" y="1187700"/>
            <a:ext cx="7717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0" indent="0">
              <a:spcAft>
                <a:spcPts val="1200"/>
              </a:spcAft>
              <a:buNone/>
            </a:pPr>
            <a:r>
              <a:rPr lang="en-US" sz="3000">
                <a:latin typeface="Times New Roman" panose="02020603050405020304" pitchFamily="18" charset="0"/>
                <a:cs typeface="Times New Roman" panose="02020603050405020304" pitchFamily="18" charset="0"/>
              </a:rPr>
              <a:t>1. Nguyễn Thế Dũng - 2001207184</a:t>
            </a:r>
            <a:endParaRPr lang="en-US" sz="3000" dirty="0">
              <a:latin typeface="Times New Roman" panose="02020603050405020304" pitchFamily="18" charset="0"/>
              <a:cs typeface="Times New Roman" panose="02020603050405020304" pitchFamily="18" charset="0"/>
            </a:endParaRPr>
          </a:p>
          <a:p>
            <a:pPr marL="0" indent="0">
              <a:spcAft>
                <a:spcPts val="1200"/>
              </a:spcAft>
              <a:buNone/>
            </a:pPr>
            <a:r>
              <a:rPr lang="en-US" sz="3000" dirty="0">
                <a:latin typeface="Times New Roman" panose="02020603050405020304" pitchFamily="18" charset="0"/>
                <a:cs typeface="Times New Roman" panose="02020603050405020304" pitchFamily="18" charset="0"/>
              </a:rPr>
              <a:t>2</a:t>
            </a:r>
            <a:r>
              <a:rPr lang="en-US" sz="3000">
                <a:latin typeface="Times New Roman" panose="02020603050405020304" pitchFamily="18" charset="0"/>
                <a:cs typeface="Times New Roman" panose="02020603050405020304" pitchFamily="18" charset="0"/>
              </a:rPr>
              <a:t>. Quách Nhựt Khang - 2001207415</a:t>
            </a:r>
          </a:p>
          <a:p>
            <a:pPr marL="0" indent="0">
              <a:spcAft>
                <a:spcPts val="1200"/>
              </a:spcAft>
              <a:buNone/>
            </a:pPr>
            <a:r>
              <a:rPr lang="en-US" sz="3000">
                <a:latin typeface="Times New Roman" panose="02020603050405020304" pitchFamily="18" charset="0"/>
                <a:cs typeface="Times New Roman" panose="02020603050405020304" pitchFamily="18" charset="0"/>
              </a:rPr>
              <a:t>3. Trần Phi Bằng – 2001207230</a:t>
            </a:r>
          </a:p>
          <a:p>
            <a:pPr marL="0" indent="0">
              <a:spcAft>
                <a:spcPts val="1200"/>
              </a:spcAft>
              <a:buNone/>
            </a:pPr>
            <a:endParaRPr sz="3000" dirty="0">
              <a:latin typeface="Times New Roman" panose="02020603050405020304" pitchFamily="18" charset="0"/>
              <a:cs typeface="Times New Roman" panose="02020603050405020304" pitchFamily="18" charset="0"/>
            </a:endParaRPr>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24"/>
                                        </p:tgtEl>
                                        <p:attrNameLst>
                                          <p:attrName>style.visibility</p:attrName>
                                        </p:attrNameLst>
                                      </p:cBhvr>
                                      <p:to>
                                        <p:strVal val="visible"/>
                                      </p:to>
                                    </p:set>
                                    <p:anim calcmode="lin" valueType="num">
                                      <p:cBhvr additive="base">
                                        <p:cTn id="7" dur="500" fill="hold"/>
                                        <p:tgtEl>
                                          <p:spTgt spid="2724"/>
                                        </p:tgtEl>
                                        <p:attrNameLst>
                                          <p:attrName>ppt_x</p:attrName>
                                        </p:attrNameLst>
                                      </p:cBhvr>
                                      <p:tavLst>
                                        <p:tav tm="0">
                                          <p:val>
                                            <p:strVal val="#ppt_x"/>
                                          </p:val>
                                        </p:tav>
                                        <p:tav tm="100000">
                                          <p:val>
                                            <p:strVal val="#ppt_x"/>
                                          </p:val>
                                        </p:tav>
                                      </p:tavLst>
                                    </p:anim>
                                    <p:anim calcmode="lin" valueType="num">
                                      <p:cBhvr additive="base">
                                        <p:cTn id="8" dur="500" fill="hold"/>
                                        <p:tgtEl>
                                          <p:spTgt spid="27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2725">
                                            <p:txEl>
                                              <p:pRg st="1" end="1"/>
                                            </p:txEl>
                                          </p:spTgt>
                                        </p:tgtEl>
                                        <p:attrNameLst>
                                          <p:attrName>style.visibility</p:attrName>
                                        </p:attrNameLst>
                                      </p:cBhvr>
                                      <p:to>
                                        <p:strVal val="visible"/>
                                      </p:to>
                                    </p:set>
                                    <p:animEffect transition="in" filter="circle(in)">
                                      <p:cBhvr>
                                        <p:cTn id="13" dur="2000"/>
                                        <p:tgtEl>
                                          <p:spTgt spid="2725">
                                            <p:txEl>
                                              <p:pRg st="1" end="1"/>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2725">
                                            <p:txEl>
                                              <p:pRg st="2" end="2"/>
                                            </p:txEl>
                                          </p:spTgt>
                                        </p:tgtEl>
                                        <p:attrNameLst>
                                          <p:attrName>style.visibility</p:attrName>
                                        </p:attrNameLst>
                                      </p:cBhvr>
                                      <p:to>
                                        <p:strVal val="visible"/>
                                      </p:to>
                                    </p:set>
                                    <p:animEffect transition="in" filter="circle(in)">
                                      <p:cBhvr>
                                        <p:cTn id="16" dur="2000"/>
                                        <p:tgtEl>
                                          <p:spTgt spid="2725">
                                            <p:txEl>
                                              <p:pRg st="2" end="2"/>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2725">
                                            <p:txEl>
                                              <p:pRg st="3" end="3"/>
                                            </p:txEl>
                                          </p:spTgt>
                                        </p:tgtEl>
                                        <p:attrNameLst>
                                          <p:attrName>style.visibility</p:attrName>
                                        </p:attrNameLst>
                                      </p:cBhvr>
                                      <p:to>
                                        <p:strVal val="visible"/>
                                      </p:to>
                                    </p:set>
                                    <p:animEffect transition="in" filter="circle(in)">
                                      <p:cBhvr>
                                        <p:cTn id="19" dur="2000"/>
                                        <p:tgtEl>
                                          <p:spTgt spid="272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46"/>
        <p:cNvGrpSpPr/>
        <p:nvPr/>
      </p:nvGrpSpPr>
      <p:grpSpPr>
        <a:xfrm>
          <a:off x="0" y="0"/>
          <a:ext cx="0" cy="0"/>
          <a:chOff x="0" y="0"/>
          <a:chExt cx="0" cy="0"/>
        </a:xfrm>
      </p:grpSpPr>
      <p:sp>
        <p:nvSpPr>
          <p:cNvPr id="2962" name="Google Shape;2962;p39"/>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9"/>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9"/>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9"/>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72;p36"/>
          <p:cNvSpPr txBox="1">
            <a:spLocks noGrp="1"/>
          </p:cNvSpPr>
          <p:nvPr>
            <p:ph type="title"/>
          </p:nvPr>
        </p:nvSpPr>
        <p:spPr>
          <a:xfrm>
            <a:off x="1200260" y="89663"/>
            <a:ext cx="6430941"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4000">
                <a:solidFill>
                  <a:schemeClr val="accent3">
                    <a:lumMod val="60000"/>
                    <a:lumOff val="40000"/>
                  </a:schemeClr>
                </a:solidFill>
                <a:latin typeface="Times New Roman" panose="02020603050405020304" pitchFamily="18" charset="0"/>
                <a:cs typeface="Times New Roman" panose="02020603050405020304" pitchFamily="18" charset="0"/>
              </a:rPr>
              <a:t>Cài đặt ứng dụng minh họa</a:t>
            </a:r>
            <a:endParaRPr sz="40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7" name="Google Shape;2773;p36"/>
          <p:cNvSpPr txBox="1">
            <a:spLocks/>
          </p:cNvSpPr>
          <p:nvPr/>
        </p:nvSpPr>
        <p:spPr>
          <a:xfrm>
            <a:off x="520828" y="-230678"/>
            <a:ext cx="8783740" cy="136675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10" name="Google Shape;2772;p36"/>
          <p:cNvSpPr txBox="1">
            <a:spLocks/>
          </p:cNvSpPr>
          <p:nvPr/>
        </p:nvSpPr>
        <p:spPr>
          <a:xfrm>
            <a:off x="745712" y="693132"/>
            <a:ext cx="7754050" cy="763282"/>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pPr algn="l"/>
            <a:r>
              <a:rPr lang="en-US" sz="1600">
                <a:solidFill>
                  <a:schemeClr val="accent3">
                    <a:lumMod val="60000"/>
                    <a:lumOff val="40000"/>
                  </a:schemeClr>
                </a:solidFill>
                <a:latin typeface="Times New Roman" panose="02020603050405020304" pitchFamily="18" charset="0"/>
                <a:cs typeface="Times New Roman" panose="02020603050405020304" pitchFamily="18" charset="0"/>
              </a:rPr>
              <a:t>3. Chức năng quản lí nhân viên.</a:t>
            </a:r>
          </a:p>
          <a:p>
            <a:pPr lvl="0" algn="l"/>
            <a:endParaRPr lang="vi-VN" sz="1400">
              <a:solidFill>
                <a:schemeClr val="bg1"/>
              </a:solidFill>
              <a:latin typeface="+mj-lt"/>
            </a:endParaRPr>
          </a:p>
          <a:p>
            <a:pPr algn="l"/>
            <a:endParaRPr lang="en-US" sz="1600">
              <a:solidFill>
                <a:schemeClr val="accent3">
                  <a:lumMod val="60000"/>
                  <a:lumOff val="40000"/>
                </a:schemeClr>
              </a:solidFill>
              <a:latin typeface="Times New Roman" panose="02020603050405020304" pitchFamily="18" charset="0"/>
              <a:cs typeface="Times New Roman" panose="02020603050405020304" pitchFamily="18" charset="0"/>
            </a:endParaRPr>
          </a:p>
        </p:txBody>
      </p:sp>
      <p:pic>
        <p:nvPicPr>
          <p:cNvPr id="12" name="Picture 11" descr="Graphical user interface&#10;&#10;Description automatically generated">
            <a:extLst>
              <a:ext uri="{FF2B5EF4-FFF2-40B4-BE49-F238E27FC236}">
                <a16:creationId xmlns:a16="http://schemas.microsoft.com/office/drawing/2014/main" id="{745B35E9-3ED1-4E6D-7211-6530BD87E3FF}"/>
              </a:ext>
            </a:extLst>
          </p:cNvPr>
          <p:cNvPicPr>
            <a:picLocks noChangeAspect="1"/>
          </p:cNvPicPr>
          <p:nvPr/>
        </p:nvPicPr>
        <p:blipFill>
          <a:blip r:embed="rId3"/>
          <a:stretch>
            <a:fillRect/>
          </a:stretch>
        </p:blipFill>
        <p:spPr>
          <a:xfrm>
            <a:off x="1781931" y="1291042"/>
            <a:ext cx="5580138" cy="3450624"/>
          </a:xfrm>
          <a:prstGeom prst="rect">
            <a:avLst/>
          </a:prstGeom>
        </p:spPr>
      </p:pic>
    </p:spTree>
    <p:extLst>
      <p:ext uri="{BB962C8B-B14F-4D97-AF65-F5344CB8AC3E}">
        <p14:creationId xmlns:p14="http://schemas.microsoft.com/office/powerpoint/2010/main" val="3255164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46"/>
        <p:cNvGrpSpPr/>
        <p:nvPr/>
      </p:nvGrpSpPr>
      <p:grpSpPr>
        <a:xfrm>
          <a:off x="0" y="0"/>
          <a:ext cx="0" cy="0"/>
          <a:chOff x="0" y="0"/>
          <a:chExt cx="0" cy="0"/>
        </a:xfrm>
      </p:grpSpPr>
      <p:sp>
        <p:nvSpPr>
          <p:cNvPr id="2962" name="Google Shape;2962;p39"/>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9"/>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9"/>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9"/>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72;p36"/>
          <p:cNvSpPr txBox="1">
            <a:spLocks noGrp="1"/>
          </p:cNvSpPr>
          <p:nvPr>
            <p:ph type="title"/>
          </p:nvPr>
        </p:nvSpPr>
        <p:spPr>
          <a:xfrm>
            <a:off x="1200261" y="144747"/>
            <a:ext cx="6430941"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4000">
                <a:solidFill>
                  <a:schemeClr val="accent3">
                    <a:lumMod val="60000"/>
                    <a:lumOff val="40000"/>
                  </a:schemeClr>
                </a:solidFill>
                <a:latin typeface="Times New Roman" panose="02020603050405020304" pitchFamily="18" charset="0"/>
                <a:cs typeface="Times New Roman" panose="02020603050405020304" pitchFamily="18" charset="0"/>
              </a:rPr>
              <a:t>Cài đặt ứng dụng minh họa</a:t>
            </a:r>
            <a:endParaRPr sz="40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7" name="Google Shape;2773;p36"/>
          <p:cNvSpPr txBox="1">
            <a:spLocks/>
          </p:cNvSpPr>
          <p:nvPr/>
        </p:nvSpPr>
        <p:spPr>
          <a:xfrm>
            <a:off x="520828" y="-230678"/>
            <a:ext cx="8783740" cy="136675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10" name="Google Shape;2772;p36"/>
          <p:cNvSpPr txBox="1">
            <a:spLocks/>
          </p:cNvSpPr>
          <p:nvPr/>
        </p:nvSpPr>
        <p:spPr>
          <a:xfrm>
            <a:off x="731858" y="907473"/>
            <a:ext cx="7754050" cy="604025"/>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pPr algn="l"/>
            <a:r>
              <a:rPr lang="en-US" sz="1600">
                <a:solidFill>
                  <a:schemeClr val="accent3">
                    <a:lumMod val="60000"/>
                    <a:lumOff val="40000"/>
                  </a:schemeClr>
                </a:solidFill>
                <a:latin typeface="Times New Roman" panose="02020603050405020304" pitchFamily="18" charset="0"/>
                <a:cs typeface="Times New Roman" panose="02020603050405020304" pitchFamily="18" charset="0"/>
              </a:rPr>
              <a:t>4. Chức năng nghiệp vụ</a:t>
            </a:r>
          </a:p>
          <a:p>
            <a:pPr algn="l"/>
            <a:endParaRPr lang="en-US" sz="1600">
              <a:solidFill>
                <a:schemeClr val="accent3">
                  <a:lumMod val="60000"/>
                  <a:lumOff val="40000"/>
                </a:schemeClr>
              </a:solidFill>
              <a:latin typeface="Times New Roman" panose="02020603050405020304" pitchFamily="18" charset="0"/>
              <a:cs typeface="Times New Roman" panose="02020603050405020304" pitchFamily="18" charset="0"/>
            </a:endParaRPr>
          </a:p>
          <a:p>
            <a:pPr algn="l"/>
            <a:endParaRPr lang="en-US" sz="160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2" name="Rectangle 1"/>
          <p:cNvSpPr/>
          <p:nvPr/>
        </p:nvSpPr>
        <p:spPr>
          <a:xfrm>
            <a:off x="803563" y="1150378"/>
            <a:ext cx="4849092" cy="523220"/>
          </a:xfrm>
          <a:prstGeom prst="rect">
            <a:avLst/>
          </a:prstGeom>
        </p:spPr>
        <p:txBody>
          <a:bodyPr wrap="square">
            <a:spAutoFit/>
          </a:bodyPr>
          <a:lstStyle/>
          <a:p>
            <a:r>
              <a:rPr lang="en-US">
                <a:solidFill>
                  <a:schemeClr val="bg1"/>
                </a:solidFill>
                <a:latin typeface="Times New Roman" panose="02020603050405020304" pitchFamily="18" charset="0"/>
                <a:cs typeface="Times New Roman" panose="02020603050405020304" pitchFamily="18" charset="0"/>
              </a:rPr>
              <a:t>- Xây dựng form thực hiện chức năng nghiệp vụ </a:t>
            </a:r>
          </a:p>
          <a:p>
            <a:r>
              <a:rPr lang="en-US">
                <a:solidFill>
                  <a:schemeClr val="bg1"/>
                </a:solidFill>
                <a:latin typeface="Times New Roman" panose="02020603050405020304" pitchFamily="18" charset="0"/>
                <a:cs typeface="Times New Roman" panose="02020603050405020304" pitchFamily="18" charset="0"/>
              </a:rPr>
              <a:t>- Cài đặt chức năng thêm, xóa, sửa dữ liệu.</a:t>
            </a:r>
          </a:p>
        </p:txBody>
      </p:sp>
      <p:pic>
        <p:nvPicPr>
          <p:cNvPr id="11" name="Picture 10" descr="Graphical user interface&#10;&#10;Description automatically generated">
            <a:extLst>
              <a:ext uri="{FF2B5EF4-FFF2-40B4-BE49-F238E27FC236}">
                <a16:creationId xmlns:a16="http://schemas.microsoft.com/office/drawing/2014/main" id="{C9F79B4D-BB84-9CE2-0A19-79FF02C52C9E}"/>
              </a:ext>
            </a:extLst>
          </p:cNvPr>
          <p:cNvPicPr>
            <a:picLocks noChangeAspect="1"/>
          </p:cNvPicPr>
          <p:nvPr/>
        </p:nvPicPr>
        <p:blipFill>
          <a:blip r:embed="rId3"/>
          <a:stretch>
            <a:fillRect/>
          </a:stretch>
        </p:blipFill>
        <p:spPr>
          <a:xfrm>
            <a:off x="2171699" y="1787590"/>
            <a:ext cx="5158681" cy="3183942"/>
          </a:xfrm>
          <a:prstGeom prst="rect">
            <a:avLst/>
          </a:prstGeom>
        </p:spPr>
      </p:pic>
    </p:spTree>
    <p:extLst>
      <p:ext uri="{BB962C8B-B14F-4D97-AF65-F5344CB8AC3E}">
        <p14:creationId xmlns:p14="http://schemas.microsoft.com/office/powerpoint/2010/main" val="41625380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46"/>
        <p:cNvGrpSpPr/>
        <p:nvPr/>
      </p:nvGrpSpPr>
      <p:grpSpPr>
        <a:xfrm>
          <a:off x="0" y="0"/>
          <a:ext cx="0" cy="0"/>
          <a:chOff x="0" y="0"/>
          <a:chExt cx="0" cy="0"/>
        </a:xfrm>
      </p:grpSpPr>
      <p:sp>
        <p:nvSpPr>
          <p:cNvPr id="2962" name="Google Shape;2962;p39"/>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9"/>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9"/>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9"/>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72;p36"/>
          <p:cNvSpPr txBox="1">
            <a:spLocks noGrp="1"/>
          </p:cNvSpPr>
          <p:nvPr>
            <p:ph type="title"/>
          </p:nvPr>
        </p:nvSpPr>
        <p:spPr>
          <a:xfrm>
            <a:off x="1200261" y="144747"/>
            <a:ext cx="6430941"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4000">
                <a:solidFill>
                  <a:schemeClr val="accent3">
                    <a:lumMod val="60000"/>
                    <a:lumOff val="40000"/>
                  </a:schemeClr>
                </a:solidFill>
                <a:latin typeface="Times New Roman" panose="02020603050405020304" pitchFamily="18" charset="0"/>
                <a:cs typeface="Times New Roman" panose="02020603050405020304" pitchFamily="18" charset="0"/>
              </a:rPr>
              <a:t>Cài đặt ứng dụng minh họa</a:t>
            </a:r>
            <a:endParaRPr sz="40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7" name="Google Shape;2773;p36"/>
          <p:cNvSpPr txBox="1">
            <a:spLocks/>
          </p:cNvSpPr>
          <p:nvPr/>
        </p:nvSpPr>
        <p:spPr>
          <a:xfrm>
            <a:off x="520828" y="-230678"/>
            <a:ext cx="8783740" cy="136675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10" name="Google Shape;2772;p36"/>
          <p:cNvSpPr txBox="1">
            <a:spLocks/>
          </p:cNvSpPr>
          <p:nvPr/>
        </p:nvSpPr>
        <p:spPr>
          <a:xfrm>
            <a:off x="731858" y="662363"/>
            <a:ext cx="7754050" cy="536055"/>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pPr algn="l"/>
            <a:r>
              <a:rPr lang="en-US" sz="1600">
                <a:solidFill>
                  <a:schemeClr val="accent3">
                    <a:lumMod val="60000"/>
                    <a:lumOff val="40000"/>
                  </a:schemeClr>
                </a:solidFill>
                <a:latin typeface="Times New Roman" panose="02020603050405020304" pitchFamily="18" charset="0"/>
                <a:cs typeface="Times New Roman" panose="02020603050405020304" pitchFamily="18" charset="0"/>
              </a:rPr>
              <a:t>4. Chức năng nghiệp vụ</a:t>
            </a:r>
          </a:p>
        </p:txBody>
      </p:sp>
      <p:pic>
        <p:nvPicPr>
          <p:cNvPr id="12" name="Picture 11" descr="Graphical user interface&#10;&#10;Description automatically generated">
            <a:extLst>
              <a:ext uri="{FF2B5EF4-FFF2-40B4-BE49-F238E27FC236}">
                <a16:creationId xmlns:a16="http://schemas.microsoft.com/office/drawing/2014/main" id="{B8261948-70EF-172E-699A-C6C6795E7940}"/>
              </a:ext>
            </a:extLst>
          </p:cNvPr>
          <p:cNvPicPr>
            <a:picLocks noChangeAspect="1"/>
          </p:cNvPicPr>
          <p:nvPr/>
        </p:nvPicPr>
        <p:blipFill>
          <a:blip r:embed="rId3"/>
          <a:stretch>
            <a:fillRect/>
          </a:stretch>
        </p:blipFill>
        <p:spPr>
          <a:xfrm>
            <a:off x="1863090" y="1198418"/>
            <a:ext cx="5768112" cy="3586582"/>
          </a:xfrm>
          <a:prstGeom prst="rect">
            <a:avLst/>
          </a:prstGeom>
        </p:spPr>
      </p:pic>
    </p:spTree>
    <p:extLst>
      <p:ext uri="{BB962C8B-B14F-4D97-AF65-F5344CB8AC3E}">
        <p14:creationId xmlns:p14="http://schemas.microsoft.com/office/powerpoint/2010/main" val="28704567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46"/>
        <p:cNvGrpSpPr/>
        <p:nvPr/>
      </p:nvGrpSpPr>
      <p:grpSpPr>
        <a:xfrm>
          <a:off x="0" y="0"/>
          <a:ext cx="0" cy="0"/>
          <a:chOff x="0" y="0"/>
          <a:chExt cx="0" cy="0"/>
        </a:xfrm>
      </p:grpSpPr>
      <p:sp>
        <p:nvSpPr>
          <p:cNvPr id="2962" name="Google Shape;2962;p39"/>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9"/>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9"/>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9"/>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72;p36"/>
          <p:cNvSpPr txBox="1">
            <a:spLocks noGrp="1"/>
          </p:cNvSpPr>
          <p:nvPr>
            <p:ph type="title"/>
          </p:nvPr>
        </p:nvSpPr>
        <p:spPr>
          <a:xfrm>
            <a:off x="1200261" y="144747"/>
            <a:ext cx="6430941"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4000">
                <a:solidFill>
                  <a:schemeClr val="accent3">
                    <a:lumMod val="60000"/>
                    <a:lumOff val="40000"/>
                  </a:schemeClr>
                </a:solidFill>
                <a:latin typeface="Times New Roman" panose="02020603050405020304" pitchFamily="18" charset="0"/>
                <a:cs typeface="Times New Roman" panose="02020603050405020304" pitchFamily="18" charset="0"/>
              </a:rPr>
              <a:t>Cài đặt ứng dụng minh họa</a:t>
            </a:r>
            <a:endParaRPr sz="40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7" name="Google Shape;2773;p36"/>
          <p:cNvSpPr txBox="1">
            <a:spLocks/>
          </p:cNvSpPr>
          <p:nvPr/>
        </p:nvSpPr>
        <p:spPr>
          <a:xfrm>
            <a:off x="520828" y="-230678"/>
            <a:ext cx="8783740" cy="136675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10" name="Google Shape;2772;p36"/>
          <p:cNvSpPr txBox="1">
            <a:spLocks/>
          </p:cNvSpPr>
          <p:nvPr/>
        </p:nvSpPr>
        <p:spPr>
          <a:xfrm>
            <a:off x="731858" y="662363"/>
            <a:ext cx="7754050" cy="536055"/>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pPr algn="l"/>
            <a:r>
              <a:rPr lang="en-US" sz="1600">
                <a:solidFill>
                  <a:schemeClr val="accent3">
                    <a:lumMod val="60000"/>
                    <a:lumOff val="40000"/>
                  </a:schemeClr>
                </a:solidFill>
                <a:latin typeface="Times New Roman" panose="02020603050405020304" pitchFamily="18" charset="0"/>
                <a:cs typeface="Times New Roman" panose="02020603050405020304" pitchFamily="18" charset="0"/>
              </a:rPr>
              <a:t>4. Chức năng nghiệp vụ</a:t>
            </a:r>
          </a:p>
        </p:txBody>
      </p:sp>
      <p:pic>
        <p:nvPicPr>
          <p:cNvPr id="11" name="Picture 10" descr="Graphical user interface, text, application, email&#10;&#10;Description automatically generated">
            <a:extLst>
              <a:ext uri="{FF2B5EF4-FFF2-40B4-BE49-F238E27FC236}">
                <a16:creationId xmlns:a16="http://schemas.microsoft.com/office/drawing/2014/main" id="{2CB11A4E-13B2-1713-11C3-0ECD92519C91}"/>
              </a:ext>
            </a:extLst>
          </p:cNvPr>
          <p:cNvPicPr>
            <a:picLocks noChangeAspect="1"/>
          </p:cNvPicPr>
          <p:nvPr/>
        </p:nvPicPr>
        <p:blipFill>
          <a:blip r:embed="rId3"/>
          <a:stretch>
            <a:fillRect/>
          </a:stretch>
        </p:blipFill>
        <p:spPr>
          <a:xfrm>
            <a:off x="1687602" y="1092872"/>
            <a:ext cx="5943600" cy="3665855"/>
          </a:xfrm>
          <a:prstGeom prst="rect">
            <a:avLst/>
          </a:prstGeom>
        </p:spPr>
      </p:pic>
    </p:spTree>
    <p:extLst>
      <p:ext uri="{BB962C8B-B14F-4D97-AF65-F5344CB8AC3E}">
        <p14:creationId xmlns:p14="http://schemas.microsoft.com/office/powerpoint/2010/main" val="34086747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46"/>
        <p:cNvGrpSpPr/>
        <p:nvPr/>
      </p:nvGrpSpPr>
      <p:grpSpPr>
        <a:xfrm>
          <a:off x="0" y="0"/>
          <a:ext cx="0" cy="0"/>
          <a:chOff x="0" y="0"/>
          <a:chExt cx="0" cy="0"/>
        </a:xfrm>
      </p:grpSpPr>
      <p:sp>
        <p:nvSpPr>
          <p:cNvPr id="2962" name="Google Shape;2962;p39"/>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9"/>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9"/>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9"/>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72;p36"/>
          <p:cNvSpPr txBox="1">
            <a:spLocks noGrp="1"/>
          </p:cNvSpPr>
          <p:nvPr>
            <p:ph type="title"/>
          </p:nvPr>
        </p:nvSpPr>
        <p:spPr>
          <a:xfrm>
            <a:off x="1200261" y="144747"/>
            <a:ext cx="6430941"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4000">
                <a:solidFill>
                  <a:schemeClr val="accent3">
                    <a:lumMod val="60000"/>
                    <a:lumOff val="40000"/>
                  </a:schemeClr>
                </a:solidFill>
                <a:latin typeface="Times New Roman" panose="02020603050405020304" pitchFamily="18" charset="0"/>
                <a:cs typeface="Times New Roman" panose="02020603050405020304" pitchFamily="18" charset="0"/>
              </a:rPr>
              <a:t>Cài đặt ứng dụng minh họa</a:t>
            </a:r>
            <a:endParaRPr sz="40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7" name="Google Shape;2773;p36"/>
          <p:cNvSpPr txBox="1">
            <a:spLocks/>
          </p:cNvSpPr>
          <p:nvPr/>
        </p:nvSpPr>
        <p:spPr>
          <a:xfrm>
            <a:off x="520828" y="-230678"/>
            <a:ext cx="8783740" cy="136675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10" name="Google Shape;2772;p36"/>
          <p:cNvSpPr txBox="1">
            <a:spLocks/>
          </p:cNvSpPr>
          <p:nvPr/>
        </p:nvSpPr>
        <p:spPr>
          <a:xfrm>
            <a:off x="731858" y="662363"/>
            <a:ext cx="7754050" cy="536055"/>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pPr algn="l"/>
            <a:r>
              <a:rPr lang="en-US" sz="1600">
                <a:solidFill>
                  <a:schemeClr val="accent3">
                    <a:lumMod val="60000"/>
                    <a:lumOff val="40000"/>
                  </a:schemeClr>
                </a:solidFill>
                <a:latin typeface="Times New Roman" panose="02020603050405020304" pitchFamily="18" charset="0"/>
                <a:cs typeface="Times New Roman" panose="02020603050405020304" pitchFamily="18" charset="0"/>
              </a:rPr>
              <a:t>4. Chức năng nghiệp vụ</a:t>
            </a:r>
          </a:p>
        </p:txBody>
      </p:sp>
      <p:pic>
        <p:nvPicPr>
          <p:cNvPr id="12" name="Picture 11" descr="A picture containing table&#10;&#10;Description automatically generated">
            <a:extLst>
              <a:ext uri="{FF2B5EF4-FFF2-40B4-BE49-F238E27FC236}">
                <a16:creationId xmlns:a16="http://schemas.microsoft.com/office/drawing/2014/main" id="{6368FCCB-C728-430E-3853-010006755D6A}"/>
              </a:ext>
            </a:extLst>
          </p:cNvPr>
          <p:cNvPicPr>
            <a:picLocks noChangeAspect="1"/>
          </p:cNvPicPr>
          <p:nvPr/>
        </p:nvPicPr>
        <p:blipFill>
          <a:blip r:embed="rId3"/>
          <a:stretch>
            <a:fillRect/>
          </a:stretch>
        </p:blipFill>
        <p:spPr>
          <a:xfrm>
            <a:off x="1687602" y="1092872"/>
            <a:ext cx="5943600" cy="3670935"/>
          </a:xfrm>
          <a:prstGeom prst="rect">
            <a:avLst/>
          </a:prstGeom>
        </p:spPr>
      </p:pic>
    </p:spTree>
    <p:extLst>
      <p:ext uri="{BB962C8B-B14F-4D97-AF65-F5344CB8AC3E}">
        <p14:creationId xmlns:p14="http://schemas.microsoft.com/office/powerpoint/2010/main" val="8547674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46"/>
        <p:cNvGrpSpPr/>
        <p:nvPr/>
      </p:nvGrpSpPr>
      <p:grpSpPr>
        <a:xfrm>
          <a:off x="0" y="0"/>
          <a:ext cx="0" cy="0"/>
          <a:chOff x="0" y="0"/>
          <a:chExt cx="0" cy="0"/>
        </a:xfrm>
      </p:grpSpPr>
      <p:sp>
        <p:nvSpPr>
          <p:cNvPr id="2962" name="Google Shape;2962;p39"/>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9"/>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9"/>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9"/>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72;p36"/>
          <p:cNvSpPr txBox="1">
            <a:spLocks noGrp="1"/>
          </p:cNvSpPr>
          <p:nvPr>
            <p:ph type="title"/>
          </p:nvPr>
        </p:nvSpPr>
        <p:spPr>
          <a:xfrm>
            <a:off x="1200261" y="144747"/>
            <a:ext cx="6430941"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4000">
                <a:solidFill>
                  <a:schemeClr val="accent3">
                    <a:lumMod val="60000"/>
                    <a:lumOff val="40000"/>
                  </a:schemeClr>
                </a:solidFill>
                <a:latin typeface="Times New Roman" panose="02020603050405020304" pitchFamily="18" charset="0"/>
                <a:cs typeface="Times New Roman" panose="02020603050405020304" pitchFamily="18" charset="0"/>
              </a:rPr>
              <a:t>Cài đặt ứng dụng minh họa</a:t>
            </a:r>
            <a:endParaRPr sz="40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7" name="Google Shape;2773;p36"/>
          <p:cNvSpPr txBox="1">
            <a:spLocks/>
          </p:cNvSpPr>
          <p:nvPr/>
        </p:nvSpPr>
        <p:spPr>
          <a:xfrm>
            <a:off x="520828" y="-69273"/>
            <a:ext cx="8783740" cy="120534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10" name="Google Shape;2772;p36"/>
          <p:cNvSpPr txBox="1">
            <a:spLocks/>
          </p:cNvSpPr>
          <p:nvPr/>
        </p:nvSpPr>
        <p:spPr>
          <a:xfrm>
            <a:off x="745712" y="931467"/>
            <a:ext cx="7754050" cy="582615"/>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pPr algn="l"/>
            <a:r>
              <a:rPr lang="en-US" sz="1600">
                <a:solidFill>
                  <a:schemeClr val="accent3">
                    <a:lumMod val="60000"/>
                    <a:lumOff val="40000"/>
                  </a:schemeClr>
                </a:solidFill>
                <a:latin typeface="Times New Roman" panose="02020603050405020304" pitchFamily="18" charset="0"/>
                <a:cs typeface="Times New Roman" panose="02020603050405020304" pitchFamily="18" charset="0"/>
              </a:rPr>
              <a:t>5. Cài đặt chức năng phân quyền người dùng</a:t>
            </a:r>
          </a:p>
          <a:p>
            <a:pPr algn="l"/>
            <a:endParaRPr lang="en-US" sz="160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2" name="Rectangle 1"/>
          <p:cNvSpPr/>
          <p:nvPr/>
        </p:nvSpPr>
        <p:spPr>
          <a:xfrm>
            <a:off x="871322" y="1273418"/>
            <a:ext cx="4572000" cy="769441"/>
          </a:xfrm>
          <a:prstGeom prst="rect">
            <a:avLst/>
          </a:prstGeom>
        </p:spPr>
        <p:txBody>
          <a:bodyPr>
            <a:spAutoFit/>
          </a:bodyPr>
          <a:lstStyle/>
          <a:p>
            <a:r>
              <a:rPr lang="en-US">
                <a:solidFill>
                  <a:schemeClr val="bg1"/>
                </a:solidFill>
                <a:latin typeface="Times New Roman" panose="02020603050405020304" pitchFamily="18" charset="0"/>
                <a:cs typeface="Times New Roman" panose="02020603050405020304" pitchFamily="18" charset="0"/>
              </a:rPr>
              <a:t>- Tạo nhóm quyền</a:t>
            </a:r>
          </a:p>
          <a:p>
            <a:r>
              <a:rPr lang="en-US">
                <a:solidFill>
                  <a:schemeClr val="bg1"/>
                </a:solidFill>
                <a:latin typeface="Times New Roman" panose="02020603050405020304" pitchFamily="18" charset="0"/>
                <a:cs typeface="Times New Roman" panose="02020603050405020304" pitchFamily="18" charset="0"/>
              </a:rPr>
              <a:t>- Cấp quyền cho người dùng theo nhóm.</a:t>
            </a:r>
          </a:p>
          <a:p>
            <a:endParaRPr lang="en-US" sz="1600">
              <a:solidFill>
                <a:schemeClr val="accent3">
                  <a:lumMod val="60000"/>
                  <a:lumOff val="40000"/>
                </a:schemeClr>
              </a:solidFill>
              <a:latin typeface="Times New Roman" panose="02020603050405020304" pitchFamily="18" charset="0"/>
              <a:cs typeface="Times New Roman" panose="02020603050405020304" pitchFamily="18" charset="0"/>
            </a:endParaRPr>
          </a:p>
        </p:txBody>
      </p:sp>
      <p:pic>
        <p:nvPicPr>
          <p:cNvPr id="11" name="Picture 10" descr="Graphical user interface&#10;&#10;Description automatically generated">
            <a:extLst>
              <a:ext uri="{FF2B5EF4-FFF2-40B4-BE49-F238E27FC236}">
                <a16:creationId xmlns:a16="http://schemas.microsoft.com/office/drawing/2014/main" id="{ED4D0B26-66C1-DC53-C94C-DFEA50A503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126" y="1917065"/>
            <a:ext cx="3727450" cy="2749550"/>
          </a:xfrm>
          <a:prstGeom prst="rect">
            <a:avLst/>
          </a:prstGeom>
        </p:spPr>
      </p:pic>
      <p:pic>
        <p:nvPicPr>
          <p:cNvPr id="13" name="Picture 12" descr="Graphical user interface, application, website&#10;&#10;Description automatically generated">
            <a:extLst>
              <a:ext uri="{FF2B5EF4-FFF2-40B4-BE49-F238E27FC236}">
                <a16:creationId xmlns:a16="http://schemas.microsoft.com/office/drawing/2014/main" id="{08F2F2E0-B1E0-28C7-FC13-2394A25D5D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894426"/>
            <a:ext cx="3700678" cy="2729731"/>
          </a:xfrm>
          <a:prstGeom prst="rect">
            <a:avLst/>
          </a:prstGeom>
        </p:spPr>
      </p:pic>
    </p:spTree>
    <p:extLst>
      <p:ext uri="{BB962C8B-B14F-4D97-AF65-F5344CB8AC3E}">
        <p14:creationId xmlns:p14="http://schemas.microsoft.com/office/powerpoint/2010/main" val="36773780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81"/>
        <p:cNvGrpSpPr/>
        <p:nvPr/>
      </p:nvGrpSpPr>
      <p:grpSpPr>
        <a:xfrm>
          <a:off x="0" y="0"/>
          <a:ext cx="0" cy="0"/>
          <a:chOff x="0" y="0"/>
          <a:chExt cx="0" cy="0"/>
        </a:xfrm>
      </p:grpSpPr>
      <p:grpSp>
        <p:nvGrpSpPr>
          <p:cNvPr id="2893" name="Google Shape;2893;p38"/>
          <p:cNvGrpSpPr/>
          <p:nvPr/>
        </p:nvGrpSpPr>
        <p:grpSpPr>
          <a:xfrm rot="5400000">
            <a:off x="1639375" y="1028400"/>
            <a:ext cx="98902" cy="553090"/>
            <a:chOff x="4898850" y="4820550"/>
            <a:chExt cx="98902" cy="553090"/>
          </a:xfrm>
        </p:grpSpPr>
        <p:sp>
          <p:nvSpPr>
            <p:cNvPr id="2894" name="Google Shape;2894;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9" name="Google Shape;2899;p38"/>
          <p:cNvGrpSpPr/>
          <p:nvPr/>
        </p:nvGrpSpPr>
        <p:grpSpPr>
          <a:xfrm>
            <a:off x="1609176" y="4434219"/>
            <a:ext cx="1252897" cy="51000"/>
            <a:chOff x="2915381" y="4104819"/>
            <a:chExt cx="1252897" cy="51000"/>
          </a:xfrm>
        </p:grpSpPr>
        <p:sp>
          <p:nvSpPr>
            <p:cNvPr id="2900" name="Google Shape;2900;p38"/>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8"/>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8"/>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8"/>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8"/>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8"/>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8"/>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8"/>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8"/>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8"/>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8"/>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8"/>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8"/>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8"/>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4" name="Google Shape;2914;p38"/>
          <p:cNvGrpSpPr/>
          <p:nvPr/>
        </p:nvGrpSpPr>
        <p:grpSpPr>
          <a:xfrm>
            <a:off x="5465063" y="303171"/>
            <a:ext cx="1105976" cy="133969"/>
            <a:chOff x="8183182" y="663852"/>
            <a:chExt cx="1475028" cy="178673"/>
          </a:xfrm>
        </p:grpSpPr>
        <p:grpSp>
          <p:nvGrpSpPr>
            <p:cNvPr id="2915" name="Google Shape;2915;p38"/>
            <p:cNvGrpSpPr/>
            <p:nvPr/>
          </p:nvGrpSpPr>
          <p:grpSpPr>
            <a:xfrm>
              <a:off x="8183182" y="774425"/>
              <a:ext cx="1178025" cy="68100"/>
              <a:chOff x="2024450" y="204150"/>
              <a:chExt cx="1178025" cy="68100"/>
            </a:xfrm>
          </p:grpSpPr>
          <p:sp>
            <p:nvSpPr>
              <p:cNvPr id="2916" name="Google Shape;2916;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6" name="Google Shape;2926;p38"/>
            <p:cNvGrpSpPr/>
            <p:nvPr/>
          </p:nvGrpSpPr>
          <p:grpSpPr>
            <a:xfrm>
              <a:off x="8480185" y="663852"/>
              <a:ext cx="1178025" cy="68100"/>
              <a:chOff x="2024450" y="204150"/>
              <a:chExt cx="1178025" cy="68100"/>
            </a:xfrm>
          </p:grpSpPr>
          <p:sp>
            <p:nvSpPr>
              <p:cNvPr id="2927" name="Google Shape;2927;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37" name="Google Shape;2937;p38"/>
          <p:cNvGrpSpPr/>
          <p:nvPr/>
        </p:nvGrpSpPr>
        <p:grpSpPr>
          <a:xfrm rot="5400000">
            <a:off x="5968600" y="4273462"/>
            <a:ext cx="98902" cy="553090"/>
            <a:chOff x="4898850" y="4820550"/>
            <a:chExt cx="98902" cy="553090"/>
          </a:xfrm>
        </p:grpSpPr>
        <p:sp>
          <p:nvSpPr>
            <p:cNvPr id="2938" name="Google Shape;2938;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2626272" y="1512740"/>
            <a:ext cx="3800278" cy="1323439"/>
          </a:xfrm>
          <a:prstGeom prst="rect">
            <a:avLst/>
          </a:prstGeom>
          <a:noFill/>
        </p:spPr>
        <p:txBody>
          <a:bodyPr wrap="square" rtlCol="0">
            <a:spAutoFit/>
          </a:bodyPr>
          <a:lstStyle/>
          <a:p>
            <a:pPr algn="ctr"/>
            <a:r>
              <a:rPr lang="en-US" sz="4000" b="1">
                <a:solidFill>
                  <a:schemeClr val="accent2">
                    <a:lumMod val="60000"/>
                    <a:lumOff val="40000"/>
                  </a:schemeClr>
                </a:solidFill>
                <a:latin typeface="Exo" panose="020B0604020202020204" charset="0"/>
                <a:cs typeface="Times New Roman" panose="02020603050405020304" pitchFamily="18" charset="0"/>
              </a:rPr>
              <a:t>Demo sản phẩm</a:t>
            </a:r>
            <a:endParaRPr lang="en-US" sz="4000" b="1" dirty="0">
              <a:solidFill>
                <a:schemeClr val="accent2">
                  <a:lumMod val="60000"/>
                  <a:lumOff val="40000"/>
                </a:schemeClr>
              </a:solidFill>
              <a:latin typeface="Exo" panose="020B0604020202020204" charset="0"/>
              <a:cs typeface="Times New Roman" panose="02020603050405020304" pitchFamily="18" charset="0"/>
            </a:endParaRPr>
          </a:p>
        </p:txBody>
      </p:sp>
      <p:sp>
        <p:nvSpPr>
          <p:cNvPr id="67" name="TextBox 66"/>
          <p:cNvSpPr txBox="1"/>
          <p:nvPr/>
        </p:nvSpPr>
        <p:spPr>
          <a:xfrm>
            <a:off x="2652761" y="3510643"/>
            <a:ext cx="3800278" cy="707886"/>
          </a:xfrm>
          <a:prstGeom prst="rect">
            <a:avLst/>
          </a:prstGeom>
          <a:noFill/>
        </p:spPr>
        <p:txBody>
          <a:bodyPr wrap="square" rtlCol="0">
            <a:spAutoFit/>
          </a:bodyPr>
          <a:lstStyle/>
          <a:p>
            <a:pPr algn="ctr"/>
            <a:r>
              <a:rPr lang="en-US" sz="4000" b="1" dirty="0">
                <a:solidFill>
                  <a:schemeClr val="bg1"/>
                </a:solidFill>
                <a:latin typeface="Exo" panose="020B0604020202020204" charset="0"/>
                <a:cs typeface="Times New Roman" panose="02020603050405020304" pitchFamily="18" charset="0"/>
              </a:rPr>
              <a:t>THE END</a:t>
            </a:r>
          </a:p>
        </p:txBody>
      </p:sp>
    </p:spTree>
    <p:extLst>
      <p:ext uri="{BB962C8B-B14F-4D97-AF65-F5344CB8AC3E}">
        <p14:creationId xmlns:p14="http://schemas.microsoft.com/office/powerpoint/2010/main" val="2935945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7">
                                            <p:txEl>
                                              <p:pRg st="0" end="0"/>
                                            </p:txEl>
                                          </p:spTgt>
                                        </p:tgtEl>
                                        <p:attrNameLst>
                                          <p:attrName>style.visibility</p:attrName>
                                        </p:attrNameLst>
                                      </p:cBhvr>
                                      <p:to>
                                        <p:strVal val="visible"/>
                                      </p:to>
                                    </p:set>
                                    <p:animEffect transition="in" filter="fade">
                                      <p:cBhvr>
                                        <p:cTn id="14" dur="1000"/>
                                        <p:tgtEl>
                                          <p:spTgt spid="67">
                                            <p:txEl>
                                              <p:pRg st="0" end="0"/>
                                            </p:txEl>
                                          </p:spTgt>
                                        </p:tgtEl>
                                      </p:cBhvr>
                                    </p:animEffect>
                                    <p:anim calcmode="lin" valueType="num">
                                      <p:cBhvr>
                                        <p:cTn id="15" dur="1000" fill="hold"/>
                                        <p:tgtEl>
                                          <p:spTgt spid="6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36"/>
        <p:cNvGrpSpPr/>
        <p:nvPr/>
      </p:nvGrpSpPr>
      <p:grpSpPr>
        <a:xfrm>
          <a:off x="0" y="0"/>
          <a:ext cx="0" cy="0"/>
          <a:chOff x="0" y="0"/>
          <a:chExt cx="0" cy="0"/>
        </a:xfrm>
      </p:grpSpPr>
      <p:sp>
        <p:nvSpPr>
          <p:cNvPr id="2740" name="Google Shape;2740;p35"/>
          <p:cNvSpPr/>
          <p:nvPr/>
        </p:nvSpPr>
        <p:spPr>
          <a:xfrm>
            <a:off x="4896744" y="2020544"/>
            <a:ext cx="2599350" cy="889893"/>
          </a:xfrm>
          <a:prstGeom prst="roundRect">
            <a:avLst>
              <a:gd name="adj" fmla="val 50000"/>
            </a:avLst>
          </a:pr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5"/>
          <p:cNvSpPr/>
          <p:nvPr/>
        </p:nvSpPr>
        <p:spPr>
          <a:xfrm>
            <a:off x="1734491" y="2021654"/>
            <a:ext cx="2671718" cy="935100"/>
          </a:xfrm>
          <a:prstGeom prst="roundRect">
            <a:avLst>
              <a:gd name="adj" fmla="val 50000"/>
            </a:avLst>
          </a:pr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5"/>
          <p:cNvSpPr txBox="1">
            <a:spLocks noGrp="1"/>
          </p:cNvSpPr>
          <p:nvPr>
            <p:ph type="title"/>
          </p:nvPr>
        </p:nvSpPr>
        <p:spPr>
          <a:xfrm>
            <a:off x="713100" y="394275"/>
            <a:ext cx="7717800" cy="551294"/>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latin typeface="Times New Roman" panose="02020603050405020304" pitchFamily="18" charset="0"/>
                <a:cs typeface="Times New Roman" panose="02020603050405020304" pitchFamily="18" charset="0"/>
              </a:rPr>
              <a:t>NỘI DUNG ĐỀ TÀI</a:t>
            </a:r>
            <a:endParaRPr sz="4000" dirty="0">
              <a:solidFill>
                <a:schemeClr val="accent2"/>
              </a:solidFill>
              <a:latin typeface="Times New Roman" panose="02020603050405020304" pitchFamily="18" charset="0"/>
              <a:cs typeface="Times New Roman" panose="02020603050405020304" pitchFamily="18" charset="0"/>
            </a:endParaRPr>
          </a:p>
        </p:txBody>
      </p:sp>
      <p:sp>
        <p:nvSpPr>
          <p:cNvPr id="2744" name="Google Shape;2744;p35"/>
          <p:cNvSpPr txBox="1">
            <a:spLocks noGrp="1"/>
          </p:cNvSpPr>
          <p:nvPr>
            <p:ph type="title" idx="2"/>
          </p:nvPr>
        </p:nvSpPr>
        <p:spPr>
          <a:xfrm>
            <a:off x="1890041" y="2169208"/>
            <a:ext cx="2360618" cy="6399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imes New Roman" panose="02020603050405020304" pitchFamily="18" charset="0"/>
                <a:cs typeface="Times New Roman" panose="02020603050405020304" pitchFamily="18" charset="0"/>
              </a:rPr>
              <a:t>MÔ TẢ MÔ HÌNH QUẢN LÍ</a:t>
            </a:r>
            <a:endParaRPr sz="2000" dirty="0">
              <a:latin typeface="Times New Roman" panose="02020603050405020304" pitchFamily="18" charset="0"/>
              <a:cs typeface="Times New Roman" panose="02020603050405020304" pitchFamily="18" charset="0"/>
            </a:endParaRPr>
          </a:p>
        </p:txBody>
      </p:sp>
      <p:sp>
        <p:nvSpPr>
          <p:cNvPr id="2746" name="Google Shape;2746;p35"/>
          <p:cNvSpPr txBox="1">
            <a:spLocks noGrp="1"/>
          </p:cNvSpPr>
          <p:nvPr>
            <p:ph type="title" idx="3"/>
          </p:nvPr>
        </p:nvSpPr>
        <p:spPr>
          <a:xfrm>
            <a:off x="1847468" y="1426887"/>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747" name="Google Shape;2747;p35"/>
          <p:cNvSpPr txBox="1">
            <a:spLocks noGrp="1"/>
          </p:cNvSpPr>
          <p:nvPr>
            <p:ph type="title" idx="4"/>
          </p:nvPr>
        </p:nvSpPr>
        <p:spPr>
          <a:xfrm>
            <a:off x="4982864" y="2169208"/>
            <a:ext cx="2427109" cy="631948"/>
          </a:xfrm>
          <a:prstGeom prst="rect">
            <a:avLst/>
          </a:prstGeom>
        </p:spPr>
        <p:txBody>
          <a:bodyPr spcFirstLastPara="1" wrap="square" lIns="91425" tIns="91425" rIns="91425" bIns="91425" anchor="ctr" anchorCtr="0">
            <a:noAutofit/>
          </a:bodyPr>
          <a:lstStyle/>
          <a:p>
            <a:pPr lvl="0"/>
            <a:r>
              <a:rPr lang="en-US" sz="2000">
                <a:latin typeface="Times New Roman" panose="02020603050405020304" pitchFamily="18" charset="0"/>
                <a:cs typeface="Times New Roman" panose="02020603050405020304" pitchFamily="18" charset="0"/>
              </a:rPr>
              <a:t>CÀI ĐẶT ỨNG DỤNG MINH HỌA</a:t>
            </a:r>
            <a:endParaRPr lang="vi-VN" sz="2000" dirty="0">
              <a:latin typeface="Times New Roman" panose="02020603050405020304" pitchFamily="18" charset="0"/>
              <a:cs typeface="Times New Roman" panose="02020603050405020304" pitchFamily="18" charset="0"/>
            </a:endParaRPr>
          </a:p>
        </p:txBody>
      </p:sp>
      <p:sp>
        <p:nvSpPr>
          <p:cNvPr id="2749" name="Google Shape;2749;p35"/>
          <p:cNvSpPr txBox="1">
            <a:spLocks noGrp="1"/>
          </p:cNvSpPr>
          <p:nvPr>
            <p:ph type="title" idx="6"/>
          </p:nvPr>
        </p:nvSpPr>
        <p:spPr>
          <a:xfrm>
            <a:off x="5095569" y="1426887"/>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2762" name="Google Shape;2762;p35"/>
          <p:cNvGrpSpPr/>
          <p:nvPr/>
        </p:nvGrpSpPr>
        <p:grpSpPr>
          <a:xfrm>
            <a:off x="7812807" y="997962"/>
            <a:ext cx="1520982" cy="302065"/>
            <a:chOff x="5642557" y="-150670"/>
            <a:chExt cx="1520982" cy="302065"/>
          </a:xfrm>
        </p:grpSpPr>
        <p:sp>
          <p:nvSpPr>
            <p:cNvPr id="2763" name="Google Shape;2763;p3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76155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43"/>
                                        </p:tgtEl>
                                        <p:attrNameLst>
                                          <p:attrName>style.visibility</p:attrName>
                                        </p:attrNameLst>
                                      </p:cBhvr>
                                      <p:to>
                                        <p:strVal val="visible"/>
                                      </p:to>
                                    </p:set>
                                    <p:animEffect transition="in" filter="wipe(down)">
                                      <p:cBhvr>
                                        <p:cTn id="7" dur="500"/>
                                        <p:tgtEl>
                                          <p:spTgt spid="274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746"/>
                                        </p:tgtEl>
                                        <p:attrNameLst>
                                          <p:attrName>style.visibility</p:attrName>
                                        </p:attrNameLst>
                                      </p:cBhvr>
                                      <p:to>
                                        <p:strVal val="visible"/>
                                      </p:to>
                                    </p:set>
                                    <p:anim calcmode="lin" valueType="num">
                                      <p:cBhvr additive="base">
                                        <p:cTn id="12" dur="500" fill="hold"/>
                                        <p:tgtEl>
                                          <p:spTgt spid="2746"/>
                                        </p:tgtEl>
                                        <p:attrNameLst>
                                          <p:attrName>ppt_x</p:attrName>
                                        </p:attrNameLst>
                                      </p:cBhvr>
                                      <p:tavLst>
                                        <p:tav tm="0">
                                          <p:val>
                                            <p:strVal val="#ppt_x"/>
                                          </p:val>
                                        </p:tav>
                                        <p:tav tm="100000">
                                          <p:val>
                                            <p:strVal val="#ppt_x"/>
                                          </p:val>
                                        </p:tav>
                                      </p:tavLst>
                                    </p:anim>
                                    <p:anim calcmode="lin" valueType="num">
                                      <p:cBhvr additive="base">
                                        <p:cTn id="13" dur="500" fill="hold"/>
                                        <p:tgtEl>
                                          <p:spTgt spid="274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2742"/>
                                        </p:tgtEl>
                                        <p:attrNameLst>
                                          <p:attrName>style.visibility</p:attrName>
                                        </p:attrNameLst>
                                      </p:cBhvr>
                                      <p:to>
                                        <p:strVal val="visible"/>
                                      </p:to>
                                    </p:set>
                                    <p:animEffect transition="in" filter="barn(inVertical)">
                                      <p:cBhvr>
                                        <p:cTn id="18" dur="500"/>
                                        <p:tgtEl>
                                          <p:spTgt spid="2742"/>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744"/>
                                        </p:tgtEl>
                                        <p:attrNameLst>
                                          <p:attrName>style.visibility</p:attrName>
                                        </p:attrNameLst>
                                      </p:cBhvr>
                                      <p:to>
                                        <p:strVal val="visible"/>
                                      </p:to>
                                    </p:set>
                                    <p:animEffect transition="in" filter="fade">
                                      <p:cBhvr>
                                        <p:cTn id="23" dur="1000"/>
                                        <p:tgtEl>
                                          <p:spTgt spid="2744"/>
                                        </p:tgtEl>
                                      </p:cBhvr>
                                    </p:animEffect>
                                    <p:anim calcmode="lin" valueType="num">
                                      <p:cBhvr>
                                        <p:cTn id="24" dur="1000" fill="hold"/>
                                        <p:tgtEl>
                                          <p:spTgt spid="2744"/>
                                        </p:tgtEl>
                                        <p:attrNameLst>
                                          <p:attrName>ppt_x</p:attrName>
                                        </p:attrNameLst>
                                      </p:cBhvr>
                                      <p:tavLst>
                                        <p:tav tm="0">
                                          <p:val>
                                            <p:strVal val="#ppt_x"/>
                                          </p:val>
                                        </p:tav>
                                        <p:tav tm="100000">
                                          <p:val>
                                            <p:strVal val="#ppt_x"/>
                                          </p:val>
                                        </p:tav>
                                      </p:tavLst>
                                    </p:anim>
                                    <p:anim calcmode="lin" valueType="num">
                                      <p:cBhvr>
                                        <p:cTn id="25" dur="1000" fill="hold"/>
                                        <p:tgtEl>
                                          <p:spTgt spid="2744"/>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749"/>
                                        </p:tgtEl>
                                        <p:attrNameLst>
                                          <p:attrName>style.visibility</p:attrName>
                                        </p:attrNameLst>
                                      </p:cBhvr>
                                      <p:to>
                                        <p:strVal val="visible"/>
                                      </p:to>
                                    </p:set>
                                    <p:anim calcmode="lin" valueType="num">
                                      <p:cBhvr additive="base">
                                        <p:cTn id="30" dur="500" fill="hold"/>
                                        <p:tgtEl>
                                          <p:spTgt spid="2749"/>
                                        </p:tgtEl>
                                        <p:attrNameLst>
                                          <p:attrName>ppt_x</p:attrName>
                                        </p:attrNameLst>
                                      </p:cBhvr>
                                      <p:tavLst>
                                        <p:tav tm="0">
                                          <p:val>
                                            <p:strVal val="#ppt_x"/>
                                          </p:val>
                                        </p:tav>
                                        <p:tav tm="100000">
                                          <p:val>
                                            <p:strVal val="#ppt_x"/>
                                          </p:val>
                                        </p:tav>
                                      </p:tavLst>
                                    </p:anim>
                                    <p:anim calcmode="lin" valueType="num">
                                      <p:cBhvr additive="base">
                                        <p:cTn id="31" dur="500" fill="hold"/>
                                        <p:tgtEl>
                                          <p:spTgt spid="2749"/>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2740"/>
                                        </p:tgtEl>
                                        <p:attrNameLst>
                                          <p:attrName>style.visibility</p:attrName>
                                        </p:attrNameLst>
                                      </p:cBhvr>
                                      <p:to>
                                        <p:strVal val="visible"/>
                                      </p:to>
                                    </p:set>
                                    <p:animEffect transition="in" filter="barn(inVertical)">
                                      <p:cBhvr>
                                        <p:cTn id="36" dur="500"/>
                                        <p:tgtEl>
                                          <p:spTgt spid="2740"/>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747"/>
                                        </p:tgtEl>
                                        <p:attrNameLst>
                                          <p:attrName>style.visibility</p:attrName>
                                        </p:attrNameLst>
                                      </p:cBhvr>
                                      <p:to>
                                        <p:strVal val="visible"/>
                                      </p:to>
                                    </p:set>
                                    <p:animEffect transition="in" filter="fade">
                                      <p:cBhvr>
                                        <p:cTn id="41" dur="1000"/>
                                        <p:tgtEl>
                                          <p:spTgt spid="2747"/>
                                        </p:tgtEl>
                                      </p:cBhvr>
                                    </p:animEffect>
                                    <p:anim calcmode="lin" valueType="num">
                                      <p:cBhvr>
                                        <p:cTn id="42" dur="1000" fill="hold"/>
                                        <p:tgtEl>
                                          <p:spTgt spid="2747"/>
                                        </p:tgtEl>
                                        <p:attrNameLst>
                                          <p:attrName>ppt_x</p:attrName>
                                        </p:attrNameLst>
                                      </p:cBhvr>
                                      <p:tavLst>
                                        <p:tav tm="0">
                                          <p:val>
                                            <p:strVal val="#ppt_x"/>
                                          </p:val>
                                        </p:tav>
                                        <p:tav tm="100000">
                                          <p:val>
                                            <p:strVal val="#ppt_x"/>
                                          </p:val>
                                        </p:tav>
                                      </p:tavLst>
                                    </p:anim>
                                    <p:anim calcmode="lin" valueType="num">
                                      <p:cBhvr>
                                        <p:cTn id="43" dur="1000" fill="hold"/>
                                        <p:tgtEl>
                                          <p:spTgt spid="27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0" grpId="0" animBg="1"/>
      <p:bldP spid="2742" grpId="0" animBg="1"/>
      <p:bldP spid="2743" grpId="0"/>
      <p:bldP spid="2744" grpId="0"/>
      <p:bldP spid="2746" grpId="0"/>
      <p:bldP spid="2747" grpId="0"/>
      <p:bldP spid="27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81"/>
        <p:cNvGrpSpPr/>
        <p:nvPr/>
      </p:nvGrpSpPr>
      <p:grpSpPr>
        <a:xfrm>
          <a:off x="0" y="0"/>
          <a:ext cx="0" cy="0"/>
          <a:chOff x="0" y="0"/>
          <a:chExt cx="0" cy="0"/>
        </a:xfrm>
      </p:grpSpPr>
      <p:sp>
        <p:nvSpPr>
          <p:cNvPr id="2883" name="Google Shape;2883;p38"/>
          <p:cNvSpPr txBox="1">
            <a:spLocks noGrp="1"/>
          </p:cNvSpPr>
          <p:nvPr>
            <p:ph type="title"/>
          </p:nvPr>
        </p:nvSpPr>
        <p:spPr>
          <a:xfrm>
            <a:off x="713100" y="2405677"/>
            <a:ext cx="7717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MÔ TẢ MÔ HÌNH QUẢN LÍ</a:t>
            </a:r>
            <a:endParaRPr dirty="0">
              <a:solidFill>
                <a:schemeClr val="accent2"/>
              </a:solidFill>
            </a:endParaRPr>
          </a:p>
        </p:txBody>
      </p:sp>
      <p:sp>
        <p:nvSpPr>
          <p:cNvPr id="2885" name="Google Shape;2885;p38"/>
          <p:cNvSpPr txBox="1">
            <a:spLocks noGrp="1"/>
          </p:cNvSpPr>
          <p:nvPr>
            <p:ph type="title" idx="2"/>
          </p:nvPr>
        </p:nvSpPr>
        <p:spPr>
          <a:xfrm>
            <a:off x="2982890" y="1497724"/>
            <a:ext cx="2879100" cy="92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2886" name="Google Shape;2886;p38"/>
          <p:cNvGrpSpPr/>
          <p:nvPr/>
        </p:nvGrpSpPr>
        <p:grpSpPr>
          <a:xfrm rot="-5400000">
            <a:off x="2746096" y="55862"/>
            <a:ext cx="1823016" cy="296643"/>
            <a:chOff x="7857346" y="3902355"/>
            <a:chExt cx="1823016" cy="296643"/>
          </a:xfrm>
        </p:grpSpPr>
        <p:sp>
          <p:nvSpPr>
            <p:cNvPr id="2887" name="Google Shape;2887;p3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3" name="Google Shape;2893;p38"/>
          <p:cNvGrpSpPr/>
          <p:nvPr/>
        </p:nvGrpSpPr>
        <p:grpSpPr>
          <a:xfrm rot="5400000">
            <a:off x="1639375" y="1028400"/>
            <a:ext cx="98902" cy="553090"/>
            <a:chOff x="4898850" y="4820550"/>
            <a:chExt cx="98902" cy="553090"/>
          </a:xfrm>
        </p:grpSpPr>
        <p:sp>
          <p:nvSpPr>
            <p:cNvPr id="2894" name="Google Shape;2894;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9" name="Google Shape;2899;p38"/>
          <p:cNvGrpSpPr/>
          <p:nvPr/>
        </p:nvGrpSpPr>
        <p:grpSpPr>
          <a:xfrm>
            <a:off x="1609176" y="4434219"/>
            <a:ext cx="1252897" cy="51000"/>
            <a:chOff x="2915381" y="4104819"/>
            <a:chExt cx="1252897" cy="51000"/>
          </a:xfrm>
        </p:grpSpPr>
        <p:sp>
          <p:nvSpPr>
            <p:cNvPr id="2900" name="Google Shape;2900;p38"/>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8"/>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8"/>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8"/>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8"/>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8"/>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8"/>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8"/>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8"/>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8"/>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8"/>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8"/>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8"/>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8"/>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4" name="Google Shape;2914;p38"/>
          <p:cNvGrpSpPr/>
          <p:nvPr/>
        </p:nvGrpSpPr>
        <p:grpSpPr>
          <a:xfrm>
            <a:off x="5495767" y="691791"/>
            <a:ext cx="1105976" cy="133969"/>
            <a:chOff x="8183182" y="663852"/>
            <a:chExt cx="1475028" cy="178673"/>
          </a:xfrm>
        </p:grpSpPr>
        <p:grpSp>
          <p:nvGrpSpPr>
            <p:cNvPr id="2915" name="Google Shape;2915;p38"/>
            <p:cNvGrpSpPr/>
            <p:nvPr/>
          </p:nvGrpSpPr>
          <p:grpSpPr>
            <a:xfrm>
              <a:off x="8183182" y="774425"/>
              <a:ext cx="1178025" cy="68100"/>
              <a:chOff x="2024450" y="204150"/>
              <a:chExt cx="1178025" cy="68100"/>
            </a:xfrm>
          </p:grpSpPr>
          <p:sp>
            <p:nvSpPr>
              <p:cNvPr id="2916" name="Google Shape;2916;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6" name="Google Shape;2926;p38"/>
            <p:cNvGrpSpPr/>
            <p:nvPr/>
          </p:nvGrpSpPr>
          <p:grpSpPr>
            <a:xfrm>
              <a:off x="8480185" y="663852"/>
              <a:ext cx="1178025" cy="68100"/>
              <a:chOff x="2024450" y="204150"/>
              <a:chExt cx="1178025" cy="68100"/>
            </a:xfrm>
          </p:grpSpPr>
          <p:sp>
            <p:nvSpPr>
              <p:cNvPr id="2927" name="Google Shape;2927;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37" name="Google Shape;2937;p38"/>
          <p:cNvGrpSpPr/>
          <p:nvPr/>
        </p:nvGrpSpPr>
        <p:grpSpPr>
          <a:xfrm rot="5400000">
            <a:off x="5968600" y="4273462"/>
            <a:ext cx="98902" cy="553090"/>
            <a:chOff x="4898850" y="4820550"/>
            <a:chExt cx="98902" cy="553090"/>
          </a:xfrm>
        </p:grpSpPr>
        <p:sp>
          <p:nvSpPr>
            <p:cNvPr id="2938" name="Google Shape;2938;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98912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85"/>
                                        </p:tgtEl>
                                        <p:attrNameLst>
                                          <p:attrName>style.visibility</p:attrName>
                                        </p:attrNameLst>
                                      </p:cBhvr>
                                      <p:to>
                                        <p:strVal val="visible"/>
                                      </p:to>
                                    </p:set>
                                    <p:anim calcmode="lin" valueType="num">
                                      <p:cBhvr additive="base">
                                        <p:cTn id="7" dur="500" fill="hold"/>
                                        <p:tgtEl>
                                          <p:spTgt spid="2885"/>
                                        </p:tgtEl>
                                        <p:attrNameLst>
                                          <p:attrName>ppt_x</p:attrName>
                                        </p:attrNameLst>
                                      </p:cBhvr>
                                      <p:tavLst>
                                        <p:tav tm="0">
                                          <p:val>
                                            <p:strVal val="#ppt_x"/>
                                          </p:val>
                                        </p:tav>
                                        <p:tav tm="100000">
                                          <p:val>
                                            <p:strVal val="#ppt_x"/>
                                          </p:val>
                                        </p:tav>
                                      </p:tavLst>
                                    </p:anim>
                                    <p:anim calcmode="lin" valueType="num">
                                      <p:cBhvr additive="base">
                                        <p:cTn id="8" dur="500" fill="hold"/>
                                        <p:tgtEl>
                                          <p:spTgt spid="288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2883"/>
                                        </p:tgtEl>
                                        <p:attrNameLst>
                                          <p:attrName>style.visibility</p:attrName>
                                        </p:attrNameLst>
                                      </p:cBhvr>
                                      <p:to>
                                        <p:strVal val="visible"/>
                                      </p:to>
                                    </p:set>
                                    <p:animEffect transition="in" filter="barn(inVertical)">
                                      <p:cBhvr>
                                        <p:cTn id="13" dur="500"/>
                                        <p:tgtEl>
                                          <p:spTgt spid="2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3" grpId="0"/>
      <p:bldP spid="288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sp>
        <p:nvSpPr>
          <p:cNvPr id="2772" name="Google Shape;2772;p36"/>
          <p:cNvSpPr txBox="1">
            <a:spLocks noGrp="1"/>
          </p:cNvSpPr>
          <p:nvPr>
            <p:ph type="title"/>
          </p:nvPr>
        </p:nvSpPr>
        <p:spPr>
          <a:xfrm>
            <a:off x="551750" y="1050538"/>
            <a:ext cx="5433414"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solidFill>
                  <a:schemeClr val="accent3">
                    <a:lumMod val="60000"/>
                    <a:lumOff val="40000"/>
                  </a:schemeClr>
                </a:solidFill>
                <a:latin typeface="Times New Roman" panose="02020603050405020304" pitchFamily="18" charset="0"/>
                <a:cs typeface="Times New Roman" panose="02020603050405020304" pitchFamily="18" charset="0"/>
              </a:rPr>
              <a:t> 1. Định nghĩa vấn đề.</a:t>
            </a:r>
            <a:endParaRPr sz="40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2773" name="Google Shape;2773;p36"/>
          <p:cNvSpPr txBox="1">
            <a:spLocks noGrp="1"/>
          </p:cNvSpPr>
          <p:nvPr>
            <p:ph type="subTitle" idx="1"/>
          </p:nvPr>
        </p:nvSpPr>
        <p:spPr>
          <a:xfrm>
            <a:off x="136882" y="2070030"/>
            <a:ext cx="7966501" cy="2373536"/>
          </a:xfrm>
          <a:prstGeom prst="rect">
            <a:avLst/>
          </a:prstGeom>
        </p:spPr>
        <p:txBody>
          <a:bodyPr spcFirstLastPara="1" wrap="square" lIns="91425" tIns="91425" rIns="91425" bIns="91425" anchor="ctr" anchorCtr="0">
            <a:noAutofit/>
          </a:bodyPr>
          <a:lstStyle/>
          <a:p>
            <a:pPr algn="just"/>
            <a:r>
              <a:rPr lang="en-US" sz="1600">
                <a:latin typeface="Times New Roman" panose="02020603050405020304" pitchFamily="18" charset="0"/>
                <a:cs typeface="Times New Roman" panose="02020603050405020304" pitchFamily="18" charset="0"/>
              </a:rPr>
              <a:t>	Hiện nay, sau những giờ học tập và làm việc căng thẳng kéo dài. Thì nhu cầu được giải trí, thư giản để nạp lại năng lượng đang rất được chú trọng. Có một vài lựa chọn điển hình như: ăn nhậu, đi phượt, café, khu vui chơi, mua sắm,… và đương nhiên là không thể kể đến địa điểm khá được ưa thích đó là các quán karaoke. </a:t>
            </a:r>
          </a:p>
          <a:p>
            <a:pPr algn="just"/>
            <a:endParaRPr lang="en-US" sz="1600">
              <a:latin typeface="Times New Roman" panose="02020603050405020304" pitchFamily="18" charset="0"/>
              <a:cs typeface="Times New Roman" panose="02020603050405020304" pitchFamily="18" charset="0"/>
            </a:endParaRPr>
          </a:p>
          <a:p>
            <a:pPr algn="just"/>
            <a:r>
              <a:rPr lang="en-US" sz="1600">
                <a:latin typeface="Times New Roman" panose="02020603050405020304" pitchFamily="18" charset="0"/>
                <a:cs typeface="Times New Roman" panose="02020603050405020304" pitchFamily="18" charset="0"/>
              </a:rPr>
              <a:t>	Vì đây là một đề tài khá thân thuộc, dễ tiếp cận nên nhóm em quyết định chọn đây làm đề tài đồ án kết thúc môn. Nhằm kết hợp những kiến thức đã được học, cùng nghiệp vụ khảo sát được xây dựng thành một phần mềm xây dụng ứng dụng quản lý karaoke có thể đưa vào kinh doanh trong thực thể.</a:t>
            </a:r>
          </a:p>
          <a:p>
            <a:pPr algn="just"/>
            <a:endParaRPr lang="en-US" sz="1600">
              <a:latin typeface="Times New Roman" panose="02020603050405020304" pitchFamily="18" charset="0"/>
              <a:cs typeface="Times New Roman" panose="02020603050405020304" pitchFamily="18" charset="0"/>
            </a:endParaRPr>
          </a:p>
          <a:p>
            <a:pPr algn="just"/>
            <a:r>
              <a:rPr lang="en-US" sz="1600">
                <a:latin typeface="Times New Roman" panose="02020603050405020304" pitchFamily="18" charset="0"/>
                <a:cs typeface="Times New Roman" panose="02020603050405020304" pitchFamily="18" charset="0"/>
              </a:rPr>
              <a:t>	</a:t>
            </a:r>
          </a:p>
        </p:txBody>
      </p:sp>
      <p:sp>
        <p:nvSpPr>
          <p:cNvPr id="2775" name="Google Shape;2775;p36"/>
          <p:cNvSpPr/>
          <p:nvPr/>
        </p:nvSpPr>
        <p:spPr>
          <a:xfrm>
            <a:off x="-1308141" y="4560513"/>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1097167" y="4286497"/>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rot="10800000">
            <a:off x="6954772" y="4441671"/>
            <a:ext cx="883262" cy="242091"/>
            <a:chOff x="2300350" y="2601250"/>
            <a:chExt cx="2275275" cy="623625"/>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p:cNvGrpSpPr/>
          <p:nvPr/>
        </p:nvGrpSpPr>
        <p:grpSpPr>
          <a:xfrm rot="5400000">
            <a:off x="2345200" y="704475"/>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p:cNvGrpSpPr/>
          <p:nvPr/>
        </p:nvGrpSpPr>
        <p:grpSpPr>
          <a:xfrm>
            <a:off x="2483681" y="4473518"/>
            <a:ext cx="883262" cy="242091"/>
            <a:chOff x="2300350" y="2601250"/>
            <a:chExt cx="2275275" cy="623625"/>
          </a:xfrm>
        </p:grpSpPr>
        <p:sp>
          <p:nvSpPr>
            <p:cNvPr id="2791" name="Google Shape;2791;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4804066" y="4511656"/>
            <a:ext cx="1105976" cy="133969"/>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72"/>
                                        </p:tgtEl>
                                        <p:attrNameLst>
                                          <p:attrName>style.visibility</p:attrName>
                                        </p:attrNameLst>
                                      </p:cBhvr>
                                      <p:to>
                                        <p:strVal val="visible"/>
                                      </p:to>
                                    </p:set>
                                    <p:animEffect transition="in" filter="barn(inVertical)">
                                      <p:cBhvr>
                                        <p:cTn id="7" dur="500"/>
                                        <p:tgtEl>
                                          <p:spTgt spid="27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773">
                                            <p:txEl>
                                              <p:pRg st="0" end="0"/>
                                            </p:txEl>
                                          </p:spTgt>
                                        </p:tgtEl>
                                        <p:attrNameLst>
                                          <p:attrName>style.visibility</p:attrName>
                                        </p:attrNameLst>
                                      </p:cBhvr>
                                      <p:to>
                                        <p:strVal val="visible"/>
                                      </p:to>
                                    </p:set>
                                    <p:animEffect transition="in" filter="wipe(down)">
                                      <p:cBhvr>
                                        <p:cTn id="12" dur="500"/>
                                        <p:tgtEl>
                                          <p:spTgt spid="277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73">
                                            <p:txEl>
                                              <p:pRg st="2" end="2"/>
                                            </p:txEl>
                                          </p:spTgt>
                                        </p:tgtEl>
                                        <p:attrNameLst>
                                          <p:attrName>style.visibility</p:attrName>
                                        </p:attrNameLst>
                                      </p:cBhvr>
                                      <p:to>
                                        <p:strVal val="visible"/>
                                      </p:to>
                                    </p:set>
                                    <p:animEffect transition="in" filter="wipe(down)">
                                      <p:cBhvr>
                                        <p:cTn id="17" dur="500"/>
                                        <p:tgtEl>
                                          <p:spTgt spid="277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773">
                                            <p:txEl>
                                              <p:pRg st="4" end="4"/>
                                            </p:txEl>
                                          </p:spTgt>
                                        </p:tgtEl>
                                        <p:attrNameLst>
                                          <p:attrName>style.visibility</p:attrName>
                                        </p:attrNameLst>
                                      </p:cBhvr>
                                      <p:to>
                                        <p:strVal val="visible"/>
                                      </p:to>
                                    </p:set>
                                    <p:animEffect transition="in" filter="wipe(down)">
                                      <p:cBhvr>
                                        <p:cTn id="22" dur="500"/>
                                        <p:tgtEl>
                                          <p:spTgt spid="277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sp>
        <p:nvSpPr>
          <p:cNvPr id="2772" name="Google Shape;2772;p36"/>
          <p:cNvSpPr txBox="1">
            <a:spLocks noGrp="1"/>
          </p:cNvSpPr>
          <p:nvPr>
            <p:ph type="title"/>
          </p:nvPr>
        </p:nvSpPr>
        <p:spPr>
          <a:xfrm>
            <a:off x="551750" y="1050538"/>
            <a:ext cx="5433414"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solidFill>
                  <a:schemeClr val="accent3">
                    <a:lumMod val="60000"/>
                    <a:lumOff val="40000"/>
                  </a:schemeClr>
                </a:solidFill>
                <a:latin typeface="Times New Roman" panose="02020603050405020304" pitchFamily="18" charset="0"/>
                <a:cs typeface="Times New Roman" panose="02020603050405020304" pitchFamily="18" charset="0"/>
              </a:rPr>
              <a:t> 2. Yêu cầu chức năng.</a:t>
            </a:r>
            <a:endParaRPr sz="40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2773" name="Google Shape;2773;p36"/>
          <p:cNvSpPr txBox="1">
            <a:spLocks noGrp="1"/>
          </p:cNvSpPr>
          <p:nvPr>
            <p:ph type="subTitle" idx="1"/>
          </p:nvPr>
        </p:nvSpPr>
        <p:spPr>
          <a:xfrm>
            <a:off x="524706" y="1719426"/>
            <a:ext cx="7966501" cy="2373536"/>
          </a:xfrm>
          <a:prstGeom prst="rect">
            <a:avLst/>
          </a:prstGeom>
        </p:spPr>
        <p:txBody>
          <a:bodyPr spcFirstLastPara="1" wrap="square" lIns="91425" tIns="91425" rIns="91425" bIns="91425" anchor="ctr" anchorCtr="0">
            <a:noAutofit/>
          </a:bodyPr>
          <a:lstStyle/>
          <a:p>
            <a:pPr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	Chức năng quản lí đơn hàng.</a:t>
            </a:r>
          </a:p>
          <a:p>
            <a:pPr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	Chức năng quản lí kho hang hóa.</a:t>
            </a:r>
          </a:p>
          <a:p>
            <a:pPr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	Chức năng báo cáo.</a:t>
            </a:r>
          </a:p>
          <a:p>
            <a:pPr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	Quản lí tài chính.</a:t>
            </a:r>
          </a:p>
          <a:p>
            <a:pPr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	Quản lí khách hàng.</a:t>
            </a:r>
          </a:p>
          <a:p>
            <a:pPr marL="139700" indent="0" algn="just"/>
            <a:endParaRPr lang="en-US" sz="1600">
              <a:latin typeface="Times New Roman" panose="02020603050405020304" pitchFamily="18" charset="0"/>
              <a:cs typeface="Times New Roman" panose="02020603050405020304" pitchFamily="18" charset="0"/>
            </a:endParaRPr>
          </a:p>
        </p:txBody>
      </p:sp>
      <p:sp>
        <p:nvSpPr>
          <p:cNvPr id="2775" name="Google Shape;2775;p36"/>
          <p:cNvSpPr/>
          <p:nvPr/>
        </p:nvSpPr>
        <p:spPr>
          <a:xfrm>
            <a:off x="-1308141" y="4560513"/>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1097167" y="4286497"/>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rot="10800000">
            <a:off x="6954772" y="4441671"/>
            <a:ext cx="883262" cy="242091"/>
            <a:chOff x="2300350" y="2601250"/>
            <a:chExt cx="2275275" cy="623625"/>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p:cNvGrpSpPr/>
          <p:nvPr/>
        </p:nvGrpSpPr>
        <p:grpSpPr>
          <a:xfrm rot="5400000">
            <a:off x="2345200" y="704475"/>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p:cNvGrpSpPr/>
          <p:nvPr/>
        </p:nvGrpSpPr>
        <p:grpSpPr>
          <a:xfrm>
            <a:off x="2483681" y="4473518"/>
            <a:ext cx="883262" cy="242091"/>
            <a:chOff x="2300350" y="2601250"/>
            <a:chExt cx="2275275" cy="623625"/>
          </a:xfrm>
        </p:grpSpPr>
        <p:sp>
          <p:nvSpPr>
            <p:cNvPr id="2791" name="Google Shape;2791;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4804066" y="4511656"/>
            <a:ext cx="1105976" cy="133969"/>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2067100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72"/>
                                        </p:tgtEl>
                                        <p:attrNameLst>
                                          <p:attrName>style.visibility</p:attrName>
                                        </p:attrNameLst>
                                      </p:cBhvr>
                                      <p:to>
                                        <p:strVal val="visible"/>
                                      </p:to>
                                    </p:set>
                                    <p:animEffect transition="in" filter="barn(inVertical)">
                                      <p:cBhvr>
                                        <p:cTn id="7" dur="500"/>
                                        <p:tgtEl>
                                          <p:spTgt spid="27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773">
                                            <p:txEl>
                                              <p:pRg st="0" end="0"/>
                                            </p:txEl>
                                          </p:spTgt>
                                        </p:tgtEl>
                                        <p:attrNameLst>
                                          <p:attrName>style.visibility</p:attrName>
                                        </p:attrNameLst>
                                      </p:cBhvr>
                                      <p:to>
                                        <p:strVal val="visible"/>
                                      </p:to>
                                    </p:set>
                                    <p:animEffect transition="in" filter="wipe(down)">
                                      <p:cBhvr>
                                        <p:cTn id="12" dur="500"/>
                                        <p:tgtEl>
                                          <p:spTgt spid="277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73">
                                            <p:txEl>
                                              <p:pRg st="1" end="1"/>
                                            </p:txEl>
                                          </p:spTgt>
                                        </p:tgtEl>
                                        <p:attrNameLst>
                                          <p:attrName>style.visibility</p:attrName>
                                        </p:attrNameLst>
                                      </p:cBhvr>
                                      <p:to>
                                        <p:strVal val="visible"/>
                                      </p:to>
                                    </p:set>
                                    <p:animEffect transition="in" filter="wipe(down)">
                                      <p:cBhvr>
                                        <p:cTn id="17" dur="500"/>
                                        <p:tgtEl>
                                          <p:spTgt spid="277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773">
                                            <p:txEl>
                                              <p:pRg st="2" end="2"/>
                                            </p:txEl>
                                          </p:spTgt>
                                        </p:tgtEl>
                                        <p:attrNameLst>
                                          <p:attrName>style.visibility</p:attrName>
                                        </p:attrNameLst>
                                      </p:cBhvr>
                                      <p:to>
                                        <p:strVal val="visible"/>
                                      </p:to>
                                    </p:set>
                                    <p:animEffect transition="in" filter="wipe(down)">
                                      <p:cBhvr>
                                        <p:cTn id="22" dur="500"/>
                                        <p:tgtEl>
                                          <p:spTgt spid="277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773">
                                            <p:txEl>
                                              <p:pRg st="3" end="3"/>
                                            </p:txEl>
                                          </p:spTgt>
                                        </p:tgtEl>
                                        <p:attrNameLst>
                                          <p:attrName>style.visibility</p:attrName>
                                        </p:attrNameLst>
                                      </p:cBhvr>
                                      <p:to>
                                        <p:strVal val="visible"/>
                                      </p:to>
                                    </p:set>
                                    <p:animEffect transition="in" filter="wipe(down)">
                                      <p:cBhvr>
                                        <p:cTn id="27" dur="500"/>
                                        <p:tgtEl>
                                          <p:spTgt spid="277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773">
                                            <p:txEl>
                                              <p:pRg st="4" end="4"/>
                                            </p:txEl>
                                          </p:spTgt>
                                        </p:tgtEl>
                                        <p:attrNameLst>
                                          <p:attrName>style.visibility</p:attrName>
                                        </p:attrNameLst>
                                      </p:cBhvr>
                                      <p:to>
                                        <p:strVal val="visible"/>
                                      </p:to>
                                    </p:set>
                                    <p:animEffect transition="in" filter="wipe(down)">
                                      <p:cBhvr>
                                        <p:cTn id="32" dur="500"/>
                                        <p:tgtEl>
                                          <p:spTgt spid="277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sp>
        <p:nvSpPr>
          <p:cNvPr id="2772" name="Google Shape;2772;p36"/>
          <p:cNvSpPr txBox="1">
            <a:spLocks noGrp="1"/>
          </p:cNvSpPr>
          <p:nvPr>
            <p:ph type="title"/>
          </p:nvPr>
        </p:nvSpPr>
        <p:spPr>
          <a:xfrm>
            <a:off x="551750" y="1050538"/>
            <a:ext cx="5433414"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solidFill>
                  <a:schemeClr val="accent3">
                    <a:lumMod val="60000"/>
                    <a:lumOff val="40000"/>
                  </a:schemeClr>
                </a:solidFill>
                <a:latin typeface="Times New Roman" panose="02020603050405020304" pitchFamily="18" charset="0"/>
                <a:cs typeface="Times New Roman" panose="02020603050405020304" pitchFamily="18" charset="0"/>
              </a:rPr>
              <a:t> 3. Quy trình nghiệp vụ.</a:t>
            </a:r>
            <a:endParaRPr sz="40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2773" name="Google Shape;2773;p36"/>
          <p:cNvSpPr txBox="1">
            <a:spLocks noGrp="1"/>
          </p:cNvSpPr>
          <p:nvPr>
            <p:ph type="subTitle" idx="1"/>
          </p:nvPr>
        </p:nvSpPr>
        <p:spPr>
          <a:xfrm>
            <a:off x="551750" y="1811379"/>
            <a:ext cx="7966501" cy="2373536"/>
          </a:xfrm>
          <a:prstGeom prst="rect">
            <a:avLst/>
          </a:prstGeom>
        </p:spPr>
        <p:txBody>
          <a:bodyPr spcFirstLastPara="1" wrap="square" lIns="91425" tIns="91425" rIns="91425" bIns="91425" anchor="ctr" anchorCtr="0">
            <a:noAutofit/>
          </a:bodyPr>
          <a:lstStyle/>
          <a:p>
            <a:pPr marL="139700" indent="0" algn="just"/>
            <a:r>
              <a:rPr lang="en-US" sz="1600" b="1" i="1">
                <a:solidFill>
                  <a:srgbClr val="FF0000"/>
                </a:solidFill>
                <a:latin typeface="Times New Roman" panose="02020603050405020304" pitchFamily="18" charset="0"/>
                <a:cs typeface="Times New Roman" panose="02020603050405020304" pitchFamily="18" charset="0"/>
              </a:rPr>
              <a:t>Quy trình đón khách, tiếp khách và đặt phòng cho khách.</a:t>
            </a:r>
          </a:p>
          <a:p>
            <a:pPr marL="139700" indent="0" algn="just"/>
            <a:endParaRPr lang="en-US" sz="1600" b="1" i="1">
              <a:latin typeface="Times New Roman" panose="02020603050405020304" pitchFamily="18" charset="0"/>
              <a:cs typeface="Times New Roman" panose="02020603050405020304" pitchFamily="18" charset="0"/>
            </a:endParaRPr>
          </a:p>
          <a:p>
            <a:pPr lvl="0" algn="just">
              <a:buFont typeface="Arial" panose="020B0604020202020204" pitchFamily="34" charset="0"/>
              <a:buChar char="•"/>
            </a:pPr>
            <a:r>
              <a:rPr lang="vi-VN">
                <a:latin typeface="Times New Roman" panose="02020603050405020304" pitchFamily="18" charset="0"/>
                <a:cs typeface="Times New Roman" panose="02020603050405020304" pitchFamily="18" charset="0"/>
              </a:rPr>
              <a:t>Trước khi khách đặt phòng nhân viên sẽ h</a:t>
            </a:r>
            <a:r>
              <a:rPr lang="en-US">
                <a:latin typeface="Times New Roman" panose="02020603050405020304" pitchFamily="18" charset="0"/>
                <a:cs typeface="Times New Roman" panose="02020603050405020304" pitchFamily="18" charset="0"/>
              </a:rPr>
              <a:t>ỏi khách đã đặt phòng trước hay mới bắt đầu đến quán đặt.</a:t>
            </a:r>
          </a:p>
          <a:p>
            <a:pPr lvl="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Trường hợp khách hàng đã đặt phòng trước, nhân viên có thể hỏi lại số phòng và kiểm tra thông tin của khách. Trường hợp khách chưa đặt phòng thì nhân viên sẽ kiểm tra danh sách phòng trống phù hợp với số lượng khách để tư vấn.</a:t>
            </a:r>
          </a:p>
          <a:p>
            <a:pPr lvl="0" algn="just">
              <a:buFont typeface="Arial" panose="020B0604020202020204" pitchFamily="34" charset="0"/>
              <a:buChar char="•"/>
            </a:pPr>
            <a:r>
              <a:rPr lang="vi-VN">
                <a:latin typeface="Times New Roman" panose="02020603050405020304" pitchFamily="18" charset="0"/>
                <a:cs typeface="Times New Roman" panose="02020603050405020304" pitchFamily="18" charset="0"/>
              </a:rPr>
              <a:t>Sau khi khách chọn phòng xong nhân viên sẽ chốt phòng</a:t>
            </a:r>
            <a:r>
              <a:rPr lang="en-US">
                <a:latin typeface="Times New Roman" panose="02020603050405020304" pitchFamily="18" charset="0"/>
                <a:cs typeface="Times New Roman" panose="02020603050405020304" pitchFamily="18" charset="0"/>
              </a:rPr>
              <a:t>.</a:t>
            </a:r>
          </a:p>
          <a:p>
            <a:pPr marL="425450" indent="-285750" algn="just">
              <a:buFont typeface="Arial" panose="020B0604020202020204" pitchFamily="34" charset="0"/>
              <a:buChar char="•"/>
            </a:pPr>
            <a:endParaRPr lang="en-US" sz="1600" b="1" i="1">
              <a:latin typeface="Times New Roman" panose="02020603050405020304" pitchFamily="18" charset="0"/>
              <a:cs typeface="Times New Roman" panose="02020603050405020304" pitchFamily="18" charset="0"/>
            </a:endParaRPr>
          </a:p>
          <a:p>
            <a:pPr marL="139700" indent="0" algn="just"/>
            <a:endParaRPr lang="en-US" sz="1600">
              <a:latin typeface="Times New Roman" panose="02020603050405020304" pitchFamily="18" charset="0"/>
              <a:cs typeface="Times New Roman" panose="02020603050405020304" pitchFamily="18" charset="0"/>
            </a:endParaRPr>
          </a:p>
          <a:p>
            <a:pPr marL="139700" indent="0" algn="just"/>
            <a:endParaRPr lang="en-US" sz="1600">
              <a:latin typeface="Times New Roman" panose="02020603050405020304" pitchFamily="18" charset="0"/>
              <a:cs typeface="Times New Roman" panose="02020603050405020304" pitchFamily="18" charset="0"/>
            </a:endParaRPr>
          </a:p>
        </p:txBody>
      </p:sp>
      <p:sp>
        <p:nvSpPr>
          <p:cNvPr id="2775" name="Google Shape;2775;p36"/>
          <p:cNvSpPr/>
          <p:nvPr/>
        </p:nvSpPr>
        <p:spPr>
          <a:xfrm>
            <a:off x="-1308141" y="4560513"/>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1097167" y="4286497"/>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rot="10800000">
            <a:off x="6954772" y="4441671"/>
            <a:ext cx="883262" cy="242091"/>
            <a:chOff x="2300350" y="2601250"/>
            <a:chExt cx="2275275" cy="623625"/>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p:cNvGrpSpPr/>
          <p:nvPr/>
        </p:nvGrpSpPr>
        <p:grpSpPr>
          <a:xfrm rot="5400000">
            <a:off x="2345200" y="704475"/>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p:cNvGrpSpPr/>
          <p:nvPr/>
        </p:nvGrpSpPr>
        <p:grpSpPr>
          <a:xfrm>
            <a:off x="2483681" y="4473518"/>
            <a:ext cx="883262" cy="242091"/>
            <a:chOff x="2300350" y="2601250"/>
            <a:chExt cx="2275275" cy="623625"/>
          </a:xfrm>
        </p:grpSpPr>
        <p:sp>
          <p:nvSpPr>
            <p:cNvPr id="2791" name="Google Shape;2791;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4804066" y="4511656"/>
            <a:ext cx="1105976" cy="133969"/>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1095666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72"/>
                                        </p:tgtEl>
                                        <p:attrNameLst>
                                          <p:attrName>style.visibility</p:attrName>
                                        </p:attrNameLst>
                                      </p:cBhvr>
                                      <p:to>
                                        <p:strVal val="visible"/>
                                      </p:to>
                                    </p:set>
                                    <p:animEffect transition="in" filter="barn(inVertical)">
                                      <p:cBhvr>
                                        <p:cTn id="7" dur="500"/>
                                        <p:tgtEl>
                                          <p:spTgt spid="27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773">
                                            <p:txEl>
                                              <p:pRg st="0" end="0"/>
                                            </p:txEl>
                                          </p:spTgt>
                                        </p:tgtEl>
                                        <p:attrNameLst>
                                          <p:attrName>style.visibility</p:attrName>
                                        </p:attrNameLst>
                                      </p:cBhvr>
                                      <p:to>
                                        <p:strVal val="visible"/>
                                      </p:to>
                                    </p:set>
                                    <p:animEffect transition="in" filter="wipe(down)">
                                      <p:cBhvr>
                                        <p:cTn id="12" dur="500"/>
                                        <p:tgtEl>
                                          <p:spTgt spid="277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73">
                                            <p:txEl>
                                              <p:pRg st="2" end="2"/>
                                            </p:txEl>
                                          </p:spTgt>
                                        </p:tgtEl>
                                        <p:attrNameLst>
                                          <p:attrName>style.visibility</p:attrName>
                                        </p:attrNameLst>
                                      </p:cBhvr>
                                      <p:to>
                                        <p:strVal val="visible"/>
                                      </p:to>
                                    </p:set>
                                    <p:animEffect transition="in" filter="wipe(down)">
                                      <p:cBhvr>
                                        <p:cTn id="17" dur="500"/>
                                        <p:tgtEl>
                                          <p:spTgt spid="277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773">
                                            <p:txEl>
                                              <p:pRg st="3" end="3"/>
                                            </p:txEl>
                                          </p:spTgt>
                                        </p:tgtEl>
                                        <p:attrNameLst>
                                          <p:attrName>style.visibility</p:attrName>
                                        </p:attrNameLst>
                                      </p:cBhvr>
                                      <p:to>
                                        <p:strVal val="visible"/>
                                      </p:to>
                                    </p:set>
                                    <p:animEffect transition="in" filter="wipe(down)">
                                      <p:cBhvr>
                                        <p:cTn id="22" dur="500"/>
                                        <p:tgtEl>
                                          <p:spTgt spid="277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773">
                                            <p:txEl>
                                              <p:pRg st="4" end="4"/>
                                            </p:txEl>
                                          </p:spTgt>
                                        </p:tgtEl>
                                        <p:attrNameLst>
                                          <p:attrName>style.visibility</p:attrName>
                                        </p:attrNameLst>
                                      </p:cBhvr>
                                      <p:to>
                                        <p:strVal val="visible"/>
                                      </p:to>
                                    </p:set>
                                    <p:animEffect transition="in" filter="wipe(down)">
                                      <p:cBhvr>
                                        <p:cTn id="27" dur="500"/>
                                        <p:tgtEl>
                                          <p:spTgt spid="277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sp>
        <p:nvSpPr>
          <p:cNvPr id="2772" name="Google Shape;2772;p36"/>
          <p:cNvSpPr txBox="1">
            <a:spLocks noGrp="1"/>
          </p:cNvSpPr>
          <p:nvPr>
            <p:ph type="title"/>
          </p:nvPr>
        </p:nvSpPr>
        <p:spPr>
          <a:xfrm>
            <a:off x="551750" y="1050538"/>
            <a:ext cx="5433414"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solidFill>
                  <a:schemeClr val="accent3">
                    <a:lumMod val="60000"/>
                    <a:lumOff val="40000"/>
                  </a:schemeClr>
                </a:solidFill>
                <a:latin typeface="Times New Roman" panose="02020603050405020304" pitchFamily="18" charset="0"/>
                <a:cs typeface="Times New Roman" panose="02020603050405020304" pitchFamily="18" charset="0"/>
              </a:rPr>
              <a:t> 3. Quy trình nghiệp vụ.</a:t>
            </a:r>
            <a:endParaRPr sz="40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2773" name="Google Shape;2773;p36"/>
          <p:cNvSpPr txBox="1">
            <a:spLocks noGrp="1"/>
          </p:cNvSpPr>
          <p:nvPr>
            <p:ph type="subTitle" idx="1"/>
          </p:nvPr>
        </p:nvSpPr>
        <p:spPr>
          <a:xfrm>
            <a:off x="551750" y="1811379"/>
            <a:ext cx="7966501" cy="2373536"/>
          </a:xfrm>
          <a:prstGeom prst="rect">
            <a:avLst/>
          </a:prstGeom>
        </p:spPr>
        <p:txBody>
          <a:bodyPr spcFirstLastPara="1" wrap="square" lIns="91425" tIns="91425" rIns="91425" bIns="91425" anchor="ctr" anchorCtr="0">
            <a:noAutofit/>
          </a:bodyPr>
          <a:lstStyle/>
          <a:p>
            <a:pPr marL="139700" indent="0" algn="just"/>
            <a:r>
              <a:rPr lang="en-US" sz="1600" b="1" i="1">
                <a:solidFill>
                  <a:srgbClr val="FF0000"/>
                </a:solidFill>
                <a:latin typeface="Times New Roman" panose="02020603050405020304" pitchFamily="18" charset="0"/>
                <a:cs typeface="Times New Roman" panose="02020603050405020304" pitchFamily="18" charset="0"/>
              </a:rPr>
              <a:t>Quy trình phục vụ.</a:t>
            </a:r>
          </a:p>
          <a:p>
            <a:pPr marL="139700" indent="0" algn="just"/>
            <a:endParaRPr lang="en-US" sz="1600" b="1" i="1">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vi-VN">
                <a:latin typeface="Times New Roman" panose="02020603050405020304" pitchFamily="18" charset="0"/>
                <a:cs typeface="Times New Roman" panose="02020603050405020304" pitchFamily="18" charset="0"/>
              </a:rPr>
              <a:t>Bên quản lý phục vụ khách hàng sẽ hưỡng dẫn, chỉ đường cho khách vào phòng đã chọn</a:t>
            </a:r>
            <a:r>
              <a:rPr lang="en-US">
                <a:latin typeface="Times New Roman" panose="02020603050405020304" pitchFamily="18" charset="0"/>
                <a:cs typeface="Times New Roman" panose="02020603050405020304" pitchFamily="18" charset="0"/>
              </a:rPr>
              <a:t>.</a:t>
            </a:r>
          </a:p>
          <a:p>
            <a:pPr lvl="0">
              <a:buFont typeface="Arial" panose="020B0604020202020204" pitchFamily="34" charset="0"/>
              <a:buChar char="•"/>
            </a:pPr>
            <a:r>
              <a:rPr lang="vi-VN">
                <a:latin typeface="Times New Roman" panose="02020603050405020304" pitchFamily="18" charset="0"/>
                <a:cs typeface="Times New Roman" panose="02020603050405020304" pitchFamily="18" charset="0"/>
              </a:rPr>
              <a:t>Phục vụ khách nước uống và các món ăn vặt.</a:t>
            </a:r>
            <a:endParaRPr lang="en-US">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vi-VN">
                <a:latin typeface="Times New Roman" panose="02020603050405020304" pitchFamily="18" charset="0"/>
                <a:cs typeface="Times New Roman" panose="02020603050405020304" pitchFamily="18" charset="0"/>
              </a:rPr>
              <a:t>Chờ khách hàng chọn menu  đồ uống để phục vụ</a:t>
            </a:r>
            <a:r>
              <a:rPr lang="en-US">
                <a:latin typeface="Times New Roman" panose="02020603050405020304" pitchFamily="18" charset="0"/>
                <a:cs typeface="Times New Roman" panose="02020603050405020304" pitchFamily="18" charset="0"/>
              </a:rPr>
              <a:t>.</a:t>
            </a:r>
          </a:p>
          <a:p>
            <a:pPr lvl="0">
              <a:buFont typeface="Arial" panose="020B0604020202020204" pitchFamily="34" charset="0"/>
              <a:buChar char="•"/>
            </a:pPr>
            <a:r>
              <a:rPr lang="vi-VN">
                <a:latin typeface="Times New Roman" panose="02020603050405020304" pitchFamily="18" charset="0"/>
                <a:cs typeface="Times New Roman" panose="02020603050405020304" pitchFamily="18" charset="0"/>
              </a:rPr>
              <a:t>Phục vụ yêu cầu khác của khách.</a:t>
            </a:r>
            <a:endParaRPr lang="en-US">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vi-VN">
                <a:latin typeface="Times New Roman" panose="02020603050405020304" pitchFamily="18" charset="0"/>
                <a:cs typeface="Times New Roman" panose="02020603050405020304" pitchFamily="18" charset="0"/>
              </a:rPr>
              <a:t>Trước khi phục vụ khách hàng nhân viên nhân viên sẽ báo cáo bên quản lý thông tin kiểm tra hàng và thông báo nhân viên phục vụ. Sau đó thì phục vụ theo yêu cầu của khách.</a:t>
            </a:r>
            <a:endParaRPr lang="en-US" sz="1600" b="1" i="1">
              <a:latin typeface="Times New Roman" panose="02020603050405020304" pitchFamily="18" charset="0"/>
              <a:cs typeface="Times New Roman" panose="02020603050405020304" pitchFamily="18" charset="0"/>
            </a:endParaRPr>
          </a:p>
          <a:p>
            <a:pPr marL="139700" indent="0" algn="just"/>
            <a:endParaRPr lang="en-US" sz="1600">
              <a:latin typeface="Times New Roman" panose="02020603050405020304" pitchFamily="18" charset="0"/>
              <a:cs typeface="Times New Roman" panose="02020603050405020304" pitchFamily="18" charset="0"/>
            </a:endParaRPr>
          </a:p>
          <a:p>
            <a:pPr marL="139700" indent="0" algn="just"/>
            <a:endParaRPr lang="en-US" sz="1600">
              <a:latin typeface="Times New Roman" panose="02020603050405020304" pitchFamily="18" charset="0"/>
              <a:cs typeface="Times New Roman" panose="02020603050405020304" pitchFamily="18" charset="0"/>
            </a:endParaRPr>
          </a:p>
        </p:txBody>
      </p:sp>
      <p:sp>
        <p:nvSpPr>
          <p:cNvPr id="2775" name="Google Shape;2775;p36"/>
          <p:cNvSpPr/>
          <p:nvPr/>
        </p:nvSpPr>
        <p:spPr>
          <a:xfrm>
            <a:off x="-1308141" y="4560513"/>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1097167" y="4286497"/>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rot="10800000">
            <a:off x="6954772" y="4441671"/>
            <a:ext cx="883262" cy="242091"/>
            <a:chOff x="2300350" y="2601250"/>
            <a:chExt cx="2275275" cy="623625"/>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p:cNvGrpSpPr/>
          <p:nvPr/>
        </p:nvGrpSpPr>
        <p:grpSpPr>
          <a:xfrm rot="5400000">
            <a:off x="2345200" y="704475"/>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p:cNvGrpSpPr/>
          <p:nvPr/>
        </p:nvGrpSpPr>
        <p:grpSpPr>
          <a:xfrm>
            <a:off x="2483681" y="4473518"/>
            <a:ext cx="883262" cy="242091"/>
            <a:chOff x="2300350" y="2601250"/>
            <a:chExt cx="2275275" cy="623625"/>
          </a:xfrm>
        </p:grpSpPr>
        <p:sp>
          <p:nvSpPr>
            <p:cNvPr id="2791" name="Google Shape;2791;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4804066" y="4511656"/>
            <a:ext cx="1105976" cy="133969"/>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9927098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72"/>
                                        </p:tgtEl>
                                        <p:attrNameLst>
                                          <p:attrName>style.visibility</p:attrName>
                                        </p:attrNameLst>
                                      </p:cBhvr>
                                      <p:to>
                                        <p:strVal val="visible"/>
                                      </p:to>
                                    </p:set>
                                    <p:animEffect transition="in" filter="barn(inVertical)">
                                      <p:cBhvr>
                                        <p:cTn id="7" dur="500"/>
                                        <p:tgtEl>
                                          <p:spTgt spid="27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773">
                                            <p:txEl>
                                              <p:pRg st="0" end="0"/>
                                            </p:txEl>
                                          </p:spTgt>
                                        </p:tgtEl>
                                        <p:attrNameLst>
                                          <p:attrName>style.visibility</p:attrName>
                                        </p:attrNameLst>
                                      </p:cBhvr>
                                      <p:to>
                                        <p:strVal val="visible"/>
                                      </p:to>
                                    </p:set>
                                    <p:animEffect transition="in" filter="wipe(down)">
                                      <p:cBhvr>
                                        <p:cTn id="12" dur="500"/>
                                        <p:tgtEl>
                                          <p:spTgt spid="27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sp>
        <p:nvSpPr>
          <p:cNvPr id="2772" name="Google Shape;2772;p36"/>
          <p:cNvSpPr txBox="1">
            <a:spLocks noGrp="1"/>
          </p:cNvSpPr>
          <p:nvPr>
            <p:ph type="title"/>
          </p:nvPr>
        </p:nvSpPr>
        <p:spPr>
          <a:xfrm>
            <a:off x="551750" y="1050538"/>
            <a:ext cx="5433414"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solidFill>
                  <a:schemeClr val="accent3">
                    <a:lumMod val="60000"/>
                    <a:lumOff val="40000"/>
                  </a:schemeClr>
                </a:solidFill>
                <a:latin typeface="Times New Roman" panose="02020603050405020304" pitchFamily="18" charset="0"/>
                <a:cs typeface="Times New Roman" panose="02020603050405020304" pitchFamily="18" charset="0"/>
              </a:rPr>
              <a:t> 3. Quy trình nghiệp vụ.</a:t>
            </a:r>
            <a:endParaRPr sz="40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2773" name="Google Shape;2773;p36"/>
          <p:cNvSpPr txBox="1">
            <a:spLocks noGrp="1"/>
          </p:cNvSpPr>
          <p:nvPr>
            <p:ph type="subTitle" idx="1"/>
          </p:nvPr>
        </p:nvSpPr>
        <p:spPr>
          <a:xfrm>
            <a:off x="551750" y="1811379"/>
            <a:ext cx="7966501" cy="2373536"/>
          </a:xfrm>
          <a:prstGeom prst="rect">
            <a:avLst/>
          </a:prstGeom>
        </p:spPr>
        <p:txBody>
          <a:bodyPr spcFirstLastPara="1" wrap="square" lIns="91425" tIns="91425" rIns="91425" bIns="91425" anchor="ctr" anchorCtr="0">
            <a:noAutofit/>
          </a:bodyPr>
          <a:lstStyle/>
          <a:p>
            <a:pPr marL="139700" indent="0" algn="just"/>
            <a:r>
              <a:rPr lang="en-US" sz="1600" b="1" i="1">
                <a:solidFill>
                  <a:srgbClr val="FF0000"/>
                </a:solidFill>
                <a:latin typeface="Times New Roman" panose="02020603050405020304" pitchFamily="18" charset="0"/>
                <a:cs typeface="Times New Roman" panose="02020603050405020304" pitchFamily="18" charset="0"/>
              </a:rPr>
              <a:t>Quy trình thanh toán.</a:t>
            </a:r>
          </a:p>
          <a:p>
            <a:pPr marL="425450" indent="-285750" algn="just">
              <a:buFont typeface="Arial" panose="020B0604020202020204" pitchFamily="34" charset="0"/>
              <a:buChar char="•"/>
            </a:pPr>
            <a:endParaRPr lang="en-US" sz="1600" b="1" i="1">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vi-VN">
                <a:latin typeface="Times New Roman" panose="02020603050405020304" pitchFamily="18" charset="0"/>
                <a:cs typeface="Times New Roman" panose="02020603050405020304" pitchFamily="18" charset="0"/>
              </a:rPr>
              <a:t>Nhân viên phục vụ sẽ kiểm lại số lượng thức ăn, đồ uống và dịch vụ khác.</a:t>
            </a:r>
            <a:endParaRPr lang="en-US">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vi-VN">
                <a:latin typeface="Times New Roman" panose="02020603050405020304" pitchFamily="18" charset="0"/>
                <a:cs typeface="Times New Roman" panose="02020603050405020304" pitchFamily="18" charset="0"/>
              </a:rPr>
              <a:t>Sau khi kiểm lại nhân viên phục vụ sẽ báo lại cho thu ngân</a:t>
            </a:r>
            <a:r>
              <a:rPr lang="en-US">
                <a:latin typeface="Times New Roman" panose="02020603050405020304" pitchFamily="18" charset="0"/>
                <a:cs typeface="Times New Roman" panose="02020603050405020304" pitchFamily="18" charset="0"/>
              </a:rPr>
              <a:t>.</a:t>
            </a:r>
          </a:p>
          <a:p>
            <a:pPr lvl="0">
              <a:buFont typeface="Arial" panose="020B0604020202020204" pitchFamily="34" charset="0"/>
              <a:buChar char="•"/>
            </a:pPr>
            <a:r>
              <a:rPr lang="vi-VN">
                <a:latin typeface="Times New Roman" panose="02020603050405020304" pitchFamily="18" charset="0"/>
                <a:cs typeface="Times New Roman" panose="02020603050405020304" pitchFamily="18" charset="0"/>
              </a:rPr>
              <a:t>Thu ngân sẽ tính tiền và in phiếu cho khách.</a:t>
            </a:r>
            <a:endParaRPr lang="en-US">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vi-VN">
                <a:latin typeface="Times New Roman" panose="02020603050405020304" pitchFamily="18" charset="0"/>
                <a:cs typeface="Times New Roman" panose="02020603050405020304" pitchFamily="18" charset="0"/>
              </a:rPr>
              <a:t>Thu tiền và chờ khách rời phòng để dọn dẹp</a:t>
            </a:r>
            <a:r>
              <a:rPr lang="en-US">
                <a:latin typeface="Times New Roman" panose="02020603050405020304" pitchFamily="18" charset="0"/>
                <a:cs typeface="Times New Roman" panose="02020603050405020304" pitchFamily="18" charset="0"/>
              </a:rPr>
              <a:t>.</a:t>
            </a:r>
          </a:p>
          <a:p>
            <a:pPr marL="139700" indent="0" algn="just"/>
            <a:endParaRPr lang="en-US" sz="1600">
              <a:latin typeface="Times New Roman" panose="02020603050405020304" pitchFamily="18" charset="0"/>
              <a:cs typeface="Times New Roman" panose="02020603050405020304" pitchFamily="18" charset="0"/>
            </a:endParaRPr>
          </a:p>
          <a:p>
            <a:pPr marL="139700" indent="0" algn="just"/>
            <a:endParaRPr lang="en-US" sz="1600">
              <a:latin typeface="Times New Roman" panose="02020603050405020304" pitchFamily="18" charset="0"/>
              <a:cs typeface="Times New Roman" panose="02020603050405020304" pitchFamily="18" charset="0"/>
            </a:endParaRPr>
          </a:p>
        </p:txBody>
      </p:sp>
      <p:sp>
        <p:nvSpPr>
          <p:cNvPr id="2775" name="Google Shape;2775;p36"/>
          <p:cNvSpPr/>
          <p:nvPr/>
        </p:nvSpPr>
        <p:spPr>
          <a:xfrm>
            <a:off x="-1308141" y="4560513"/>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1097167" y="4286497"/>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rot="10800000">
            <a:off x="6954772" y="4441671"/>
            <a:ext cx="883262" cy="242091"/>
            <a:chOff x="2300350" y="2601250"/>
            <a:chExt cx="2275275" cy="623625"/>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p:cNvGrpSpPr/>
          <p:nvPr/>
        </p:nvGrpSpPr>
        <p:grpSpPr>
          <a:xfrm rot="5400000">
            <a:off x="2345200" y="704475"/>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p:cNvGrpSpPr/>
          <p:nvPr/>
        </p:nvGrpSpPr>
        <p:grpSpPr>
          <a:xfrm>
            <a:off x="2483681" y="4473518"/>
            <a:ext cx="883262" cy="242091"/>
            <a:chOff x="2300350" y="2601250"/>
            <a:chExt cx="2275275" cy="623625"/>
          </a:xfrm>
        </p:grpSpPr>
        <p:sp>
          <p:nvSpPr>
            <p:cNvPr id="2791" name="Google Shape;2791;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4804066" y="4511656"/>
            <a:ext cx="1105976" cy="133969"/>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6957010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72"/>
                                        </p:tgtEl>
                                        <p:attrNameLst>
                                          <p:attrName>style.visibility</p:attrName>
                                        </p:attrNameLst>
                                      </p:cBhvr>
                                      <p:to>
                                        <p:strVal val="visible"/>
                                      </p:to>
                                    </p:set>
                                    <p:animEffect transition="in" filter="barn(inVertical)">
                                      <p:cBhvr>
                                        <p:cTn id="7" dur="500"/>
                                        <p:tgtEl>
                                          <p:spTgt spid="27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773">
                                            <p:txEl>
                                              <p:pRg st="0" end="0"/>
                                            </p:txEl>
                                          </p:spTgt>
                                        </p:tgtEl>
                                        <p:attrNameLst>
                                          <p:attrName>style.visibility</p:attrName>
                                        </p:attrNameLst>
                                      </p:cBhvr>
                                      <p:to>
                                        <p:strVal val="visible"/>
                                      </p:to>
                                    </p:set>
                                    <p:animEffect transition="in" filter="wipe(down)">
                                      <p:cBhvr>
                                        <p:cTn id="12" dur="500"/>
                                        <p:tgtEl>
                                          <p:spTgt spid="27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2" grpId="0"/>
    </p:bldLst>
  </p:timing>
</p:sld>
</file>

<file path=ppt/theme/theme1.xml><?xml version="1.0" encoding="utf-8"?>
<a:theme xmlns:a="http://schemas.openxmlformats.org/drawingml/2006/main"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722</TotalTime>
  <Words>1941</Words>
  <Application>Microsoft Office PowerPoint</Application>
  <PresentationFormat>On-screen Show (16:9)</PresentationFormat>
  <Paragraphs>144</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PT Sans</vt:lpstr>
      <vt:lpstr>Courier New</vt:lpstr>
      <vt:lpstr>Exo</vt:lpstr>
      <vt:lpstr>Symbol</vt:lpstr>
      <vt:lpstr>Times New Roman</vt:lpstr>
      <vt:lpstr>Roboto Condensed Light</vt:lpstr>
      <vt:lpstr>Data Center Business Plan by Slidesgo</vt:lpstr>
      <vt:lpstr>ỨNG DỤNG QUẢN LÝ KARAOKE</vt:lpstr>
      <vt:lpstr>CÁC THÀNH VIÊN NHÓM </vt:lpstr>
      <vt:lpstr>NỘI DUNG ĐỀ TÀI</vt:lpstr>
      <vt:lpstr>MÔ TẢ MÔ HÌNH QUẢN LÍ</vt:lpstr>
      <vt:lpstr> 1. Định nghĩa vấn đề.</vt:lpstr>
      <vt:lpstr> 2. Yêu cầu chức năng.</vt:lpstr>
      <vt:lpstr> 3. Quy trình nghiệp vụ.</vt:lpstr>
      <vt:lpstr> 3. Quy trình nghiệp vụ.</vt:lpstr>
      <vt:lpstr> 3. Quy trình nghiệp vụ.</vt:lpstr>
      <vt:lpstr> 4. Mô hình quy trình đặt phòng.</vt:lpstr>
      <vt:lpstr> 4. Mô hình quy trình bổ sung, hủy phòng.</vt:lpstr>
      <vt:lpstr> 4. Mô hình quy trình nhận phòng.</vt:lpstr>
      <vt:lpstr> 4. Mô hình quy trình trả phòng.</vt:lpstr>
      <vt:lpstr>5. Mô hình mức Logic</vt:lpstr>
      <vt:lpstr>6. Mô hình mức Vật lí</vt:lpstr>
      <vt:lpstr>7. Mô hình database diagrams.</vt:lpstr>
      <vt:lpstr>Cài đặt ứng dụng minh họa</vt:lpstr>
      <vt:lpstr>Cài đặt ứng dụng minh họa</vt:lpstr>
      <vt:lpstr>Cài đặt ứng dụng minh họa</vt:lpstr>
      <vt:lpstr>Cài đặt ứng dụng minh họa</vt:lpstr>
      <vt:lpstr>Cài đặt ứng dụng minh họa</vt:lpstr>
      <vt:lpstr>Cài đặt ứng dụng minh họa</vt:lpstr>
      <vt:lpstr>Cài đặt ứng dụng minh họa</vt:lpstr>
      <vt:lpstr>Cài đặt ứng dụng minh họa</vt:lpstr>
      <vt:lpstr>Cài đặt ứng dụng minh họa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CỤ THIẾT KẾ DATABASE</dc:title>
  <dc:creator>Acer</dc:creator>
  <cp:lastModifiedBy>QUÁCH NHỰT KHANG</cp:lastModifiedBy>
  <cp:revision>53</cp:revision>
  <dcterms:modified xsi:type="dcterms:W3CDTF">2022-12-27T12:12:28Z</dcterms:modified>
</cp:coreProperties>
</file>