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0.xml"/>
  <Override ContentType="application/vnd.openxmlformats-officedocument.presentationml.slide+xml" PartName="/ppt/slides/slide71.xml"/>
  <Override ContentType="application/vnd.openxmlformats-officedocument.presentationml.slide+xml" PartName="/ppt/slides/slide7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</p:sldIdLst>
  <p:sldSz cx="18288000" cy="10287000"/>
  <p:notesSz cx="6858000" cy="9144000"/>
  <p:embeddedFontLst>
    <p:embeddedFont>
      <p:font typeface="Anton" charset="1" panose="00000500000000000000"/>
      <p:regular r:id="rId78"/>
    </p:embeddedFont>
    <p:embeddedFont>
      <p:font typeface="Montserrat" charset="1" panose="00000500000000000000"/>
      <p:regular r:id="rId7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slides/slide43.xml" Type="http://schemas.openxmlformats.org/officeDocument/2006/relationships/slide"/><Relationship Id="rId49" Target="slides/slide44.xml" Type="http://schemas.openxmlformats.org/officeDocument/2006/relationships/slide"/><Relationship Id="rId5" Target="tableStyles.xml" Type="http://schemas.openxmlformats.org/officeDocument/2006/relationships/tableStyles"/><Relationship Id="rId50" Target="slides/slide45.xml" Type="http://schemas.openxmlformats.org/officeDocument/2006/relationships/slide"/><Relationship Id="rId51" Target="slides/slide46.xml" Type="http://schemas.openxmlformats.org/officeDocument/2006/relationships/slide"/><Relationship Id="rId52" Target="slides/slide47.xml" Type="http://schemas.openxmlformats.org/officeDocument/2006/relationships/slide"/><Relationship Id="rId53" Target="slides/slide48.xml" Type="http://schemas.openxmlformats.org/officeDocument/2006/relationships/slide"/><Relationship Id="rId54" Target="slides/slide49.xml" Type="http://schemas.openxmlformats.org/officeDocument/2006/relationships/slide"/><Relationship Id="rId55" Target="slides/slide50.xml" Type="http://schemas.openxmlformats.org/officeDocument/2006/relationships/slide"/><Relationship Id="rId56" Target="slides/slide51.xml" Type="http://schemas.openxmlformats.org/officeDocument/2006/relationships/slide"/><Relationship Id="rId57" Target="slides/slide52.xml" Type="http://schemas.openxmlformats.org/officeDocument/2006/relationships/slide"/><Relationship Id="rId58" Target="slides/slide53.xml" Type="http://schemas.openxmlformats.org/officeDocument/2006/relationships/slide"/><Relationship Id="rId59" Target="slides/slide54.xml" Type="http://schemas.openxmlformats.org/officeDocument/2006/relationships/slide"/><Relationship Id="rId6" Target="slides/slide1.xml" Type="http://schemas.openxmlformats.org/officeDocument/2006/relationships/slide"/><Relationship Id="rId60" Target="slides/slide55.xml" Type="http://schemas.openxmlformats.org/officeDocument/2006/relationships/slide"/><Relationship Id="rId61" Target="slides/slide56.xml" Type="http://schemas.openxmlformats.org/officeDocument/2006/relationships/slide"/><Relationship Id="rId62" Target="slides/slide57.xml" Type="http://schemas.openxmlformats.org/officeDocument/2006/relationships/slide"/><Relationship Id="rId63" Target="slides/slide58.xml" Type="http://schemas.openxmlformats.org/officeDocument/2006/relationships/slide"/><Relationship Id="rId64" Target="slides/slide59.xml" Type="http://schemas.openxmlformats.org/officeDocument/2006/relationships/slide"/><Relationship Id="rId65" Target="slides/slide60.xml" Type="http://schemas.openxmlformats.org/officeDocument/2006/relationships/slide"/><Relationship Id="rId66" Target="slides/slide61.xml" Type="http://schemas.openxmlformats.org/officeDocument/2006/relationships/slide"/><Relationship Id="rId67" Target="slides/slide62.xml" Type="http://schemas.openxmlformats.org/officeDocument/2006/relationships/slide"/><Relationship Id="rId68" Target="slides/slide63.xml" Type="http://schemas.openxmlformats.org/officeDocument/2006/relationships/slide"/><Relationship Id="rId69" Target="slides/slide64.xml" Type="http://schemas.openxmlformats.org/officeDocument/2006/relationships/slide"/><Relationship Id="rId7" Target="slides/slide2.xml" Type="http://schemas.openxmlformats.org/officeDocument/2006/relationships/slide"/><Relationship Id="rId70" Target="slides/slide65.xml" Type="http://schemas.openxmlformats.org/officeDocument/2006/relationships/slide"/><Relationship Id="rId71" Target="slides/slide66.xml" Type="http://schemas.openxmlformats.org/officeDocument/2006/relationships/slide"/><Relationship Id="rId72" Target="slides/slide67.xml" Type="http://schemas.openxmlformats.org/officeDocument/2006/relationships/slide"/><Relationship Id="rId73" Target="slides/slide68.xml" Type="http://schemas.openxmlformats.org/officeDocument/2006/relationships/slide"/><Relationship Id="rId74" Target="slides/slide69.xml" Type="http://schemas.openxmlformats.org/officeDocument/2006/relationships/slide"/><Relationship Id="rId75" Target="slides/slide70.xml" Type="http://schemas.openxmlformats.org/officeDocument/2006/relationships/slide"/><Relationship Id="rId76" Target="slides/slide71.xml" Type="http://schemas.openxmlformats.org/officeDocument/2006/relationships/slide"/><Relationship Id="rId77" Target="slides/slide72.xml" Type="http://schemas.openxmlformats.org/officeDocument/2006/relationships/slide"/><Relationship Id="rId78" Target="fonts/font78.fntdata" Type="http://schemas.openxmlformats.org/officeDocument/2006/relationships/font"/><Relationship Id="rId79" Target="fonts/font79.fntdata" Type="http://schemas.openxmlformats.org/officeDocument/2006/relationships/font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1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1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1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1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.pn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4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4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4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4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4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4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4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4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5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5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5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5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5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5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5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5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5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5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6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6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6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6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6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6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6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6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6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6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7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7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7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918551" y="-3918551"/>
            <a:ext cx="10450898" cy="18288000"/>
          </a:xfrm>
          <a:custGeom>
            <a:avLst/>
            <a:gdLst/>
            <a:ahLst/>
            <a:cxnLst/>
            <a:rect r="r" b="b" t="t" l="l"/>
            <a:pathLst>
              <a:path h="18288000" w="10450898">
                <a:moveTo>
                  <a:pt x="0" y="0"/>
                </a:moveTo>
                <a:lnTo>
                  <a:pt x="10450898" y="0"/>
                </a:lnTo>
                <a:lnTo>
                  <a:pt x="10450898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l="-5329" t="0" r="0" b="-700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79164" y="467510"/>
            <a:ext cx="17329672" cy="9351980"/>
            <a:chOff x="0" y="0"/>
            <a:chExt cx="4564193" cy="246307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64193" cy="2463073"/>
            </a:xfrm>
            <a:custGeom>
              <a:avLst/>
              <a:gdLst/>
              <a:ahLst/>
              <a:cxnLst/>
              <a:rect r="r" b="b" t="t" l="l"/>
              <a:pathLst>
                <a:path h="2463073" w="4564193">
                  <a:moveTo>
                    <a:pt x="22784" y="0"/>
                  </a:moveTo>
                  <a:lnTo>
                    <a:pt x="4541410" y="0"/>
                  </a:lnTo>
                  <a:cubicBezTo>
                    <a:pt x="4547452" y="0"/>
                    <a:pt x="4553247" y="2400"/>
                    <a:pt x="4557520" y="6673"/>
                  </a:cubicBezTo>
                  <a:cubicBezTo>
                    <a:pt x="4561793" y="10946"/>
                    <a:pt x="4564193" y="16741"/>
                    <a:pt x="4564193" y="22784"/>
                  </a:cubicBezTo>
                  <a:lnTo>
                    <a:pt x="4564193" y="2440289"/>
                  </a:lnTo>
                  <a:cubicBezTo>
                    <a:pt x="4564193" y="2446332"/>
                    <a:pt x="4561793" y="2452127"/>
                    <a:pt x="4557520" y="2456400"/>
                  </a:cubicBezTo>
                  <a:cubicBezTo>
                    <a:pt x="4553247" y="2460672"/>
                    <a:pt x="4547452" y="2463073"/>
                    <a:pt x="4541410" y="2463073"/>
                  </a:cubicBezTo>
                  <a:lnTo>
                    <a:pt x="22784" y="2463073"/>
                  </a:lnTo>
                  <a:cubicBezTo>
                    <a:pt x="16741" y="2463073"/>
                    <a:pt x="10946" y="2460672"/>
                    <a:pt x="6673" y="2456400"/>
                  </a:cubicBezTo>
                  <a:cubicBezTo>
                    <a:pt x="2400" y="2452127"/>
                    <a:pt x="0" y="2446332"/>
                    <a:pt x="0" y="2440289"/>
                  </a:cubicBezTo>
                  <a:lnTo>
                    <a:pt x="0" y="22784"/>
                  </a:lnTo>
                  <a:cubicBezTo>
                    <a:pt x="0" y="16741"/>
                    <a:pt x="2400" y="10946"/>
                    <a:pt x="6673" y="6673"/>
                  </a:cubicBezTo>
                  <a:cubicBezTo>
                    <a:pt x="10946" y="2400"/>
                    <a:pt x="16741" y="0"/>
                    <a:pt x="227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564193" cy="25106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79164" y="2614612"/>
            <a:ext cx="10199151" cy="505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29"/>
              </a:lnSpc>
            </a:pPr>
            <a:r>
              <a:rPr lang="en-US" sz="11107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D01. LMS - Library Management System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9988210" y="3084637"/>
            <a:ext cx="7140592" cy="6101961"/>
          </a:xfrm>
          <a:custGeom>
            <a:avLst/>
            <a:gdLst/>
            <a:ahLst/>
            <a:cxnLst/>
            <a:rect r="r" b="b" t="t" l="l"/>
            <a:pathLst>
              <a:path h="6101961" w="7140592">
                <a:moveTo>
                  <a:pt x="0" y="0"/>
                </a:moveTo>
                <a:lnTo>
                  <a:pt x="7140592" y="0"/>
                </a:lnTo>
                <a:lnTo>
                  <a:pt x="7140592" y="6101960"/>
                </a:lnTo>
                <a:lnTo>
                  <a:pt x="0" y="61019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299467" y="696119"/>
            <a:ext cx="959833" cy="595096"/>
          </a:xfrm>
          <a:custGeom>
            <a:avLst/>
            <a:gdLst/>
            <a:ahLst/>
            <a:cxnLst/>
            <a:rect r="r" b="b" t="t" l="l"/>
            <a:pathLst>
              <a:path h="595096" w="959833">
                <a:moveTo>
                  <a:pt x="0" y="0"/>
                </a:moveTo>
                <a:lnTo>
                  <a:pt x="959833" y="0"/>
                </a:lnTo>
                <a:lnTo>
                  <a:pt x="959833" y="595096"/>
                </a:lnTo>
                <a:lnTo>
                  <a:pt x="0" y="5950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918551" y="-3918551"/>
            <a:ext cx="10450898" cy="18288000"/>
          </a:xfrm>
          <a:custGeom>
            <a:avLst/>
            <a:gdLst/>
            <a:ahLst/>
            <a:cxnLst/>
            <a:rect r="r" b="b" t="t" l="l"/>
            <a:pathLst>
              <a:path h="18288000" w="10450898">
                <a:moveTo>
                  <a:pt x="0" y="0"/>
                </a:moveTo>
                <a:lnTo>
                  <a:pt x="10450898" y="0"/>
                </a:lnTo>
                <a:lnTo>
                  <a:pt x="10450898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l="-5329" t="0" r="0" b="-700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303785" y="2296921"/>
            <a:ext cx="13680431" cy="6961379"/>
          </a:xfrm>
          <a:custGeom>
            <a:avLst/>
            <a:gdLst/>
            <a:ahLst/>
            <a:cxnLst/>
            <a:rect r="r" b="b" t="t" l="l"/>
            <a:pathLst>
              <a:path h="6961379" w="13680431">
                <a:moveTo>
                  <a:pt x="0" y="0"/>
                </a:moveTo>
                <a:lnTo>
                  <a:pt x="13680430" y="0"/>
                </a:lnTo>
                <a:lnTo>
                  <a:pt x="13680430" y="6961379"/>
                </a:lnTo>
                <a:lnTo>
                  <a:pt x="0" y="696137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689484" y="1318681"/>
            <a:ext cx="14909033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Sequence diagram of the login function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918551" y="-3918551"/>
            <a:ext cx="10450898" cy="18288000"/>
          </a:xfrm>
          <a:custGeom>
            <a:avLst/>
            <a:gdLst/>
            <a:ahLst/>
            <a:cxnLst/>
            <a:rect r="r" b="b" t="t" l="l"/>
            <a:pathLst>
              <a:path h="18288000" w="10450898">
                <a:moveTo>
                  <a:pt x="0" y="0"/>
                </a:moveTo>
                <a:lnTo>
                  <a:pt x="10450898" y="0"/>
                </a:lnTo>
                <a:lnTo>
                  <a:pt x="10450898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l="-5329" t="0" r="0" b="-700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689484" y="1318681"/>
            <a:ext cx="14909033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  <a:spcBef>
                <a:spcPct val="0"/>
              </a:spcBef>
            </a:pPr>
            <a:r>
              <a:rPr lang="en-US" sz="5000" strike="noStrike" u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Sequence diagram of the registration function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2270477" y="2345323"/>
            <a:ext cx="14048513" cy="6476105"/>
          </a:xfrm>
          <a:custGeom>
            <a:avLst/>
            <a:gdLst/>
            <a:ahLst/>
            <a:cxnLst/>
            <a:rect r="r" b="b" t="t" l="l"/>
            <a:pathLst>
              <a:path h="6476105" w="14048513">
                <a:moveTo>
                  <a:pt x="0" y="0"/>
                </a:moveTo>
                <a:lnTo>
                  <a:pt x="14048513" y="0"/>
                </a:lnTo>
                <a:lnTo>
                  <a:pt x="14048513" y="6476105"/>
                </a:lnTo>
                <a:lnTo>
                  <a:pt x="0" y="647610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918551" y="-3918551"/>
            <a:ext cx="10450898" cy="18288000"/>
          </a:xfrm>
          <a:custGeom>
            <a:avLst/>
            <a:gdLst/>
            <a:ahLst/>
            <a:cxnLst/>
            <a:rect r="r" b="b" t="t" l="l"/>
            <a:pathLst>
              <a:path h="18288000" w="10450898">
                <a:moveTo>
                  <a:pt x="0" y="0"/>
                </a:moveTo>
                <a:lnTo>
                  <a:pt x="10450898" y="0"/>
                </a:lnTo>
                <a:lnTo>
                  <a:pt x="10450898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l="-5329" t="0" r="0" b="-700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306980" y="2427950"/>
            <a:ext cx="14013303" cy="6117367"/>
          </a:xfrm>
          <a:custGeom>
            <a:avLst/>
            <a:gdLst/>
            <a:ahLst/>
            <a:cxnLst/>
            <a:rect r="r" b="b" t="t" l="l"/>
            <a:pathLst>
              <a:path h="6117367" w="14013303">
                <a:moveTo>
                  <a:pt x="0" y="0"/>
                </a:moveTo>
                <a:lnTo>
                  <a:pt x="14013303" y="0"/>
                </a:lnTo>
                <a:lnTo>
                  <a:pt x="14013303" y="6117367"/>
                </a:lnTo>
                <a:lnTo>
                  <a:pt x="0" y="611736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689484" y="1318681"/>
            <a:ext cx="14909033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  <a:spcBef>
                <a:spcPct val="0"/>
              </a:spcBef>
            </a:pPr>
            <a:r>
              <a:rPr lang="en-US" sz="5000" strike="noStrike" u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Sequence diagram of the new book addition function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918551" y="-3918551"/>
            <a:ext cx="10450898" cy="18288000"/>
          </a:xfrm>
          <a:custGeom>
            <a:avLst/>
            <a:gdLst/>
            <a:ahLst/>
            <a:cxnLst/>
            <a:rect r="r" b="b" t="t" l="l"/>
            <a:pathLst>
              <a:path h="18288000" w="10450898">
                <a:moveTo>
                  <a:pt x="0" y="0"/>
                </a:moveTo>
                <a:lnTo>
                  <a:pt x="10450898" y="0"/>
                </a:lnTo>
                <a:lnTo>
                  <a:pt x="10450898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l="-5329" t="0" r="0" b="-700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677349" y="2183331"/>
            <a:ext cx="11307857" cy="6665771"/>
          </a:xfrm>
          <a:custGeom>
            <a:avLst/>
            <a:gdLst/>
            <a:ahLst/>
            <a:cxnLst/>
            <a:rect r="r" b="b" t="t" l="l"/>
            <a:pathLst>
              <a:path h="6665771" w="11307857">
                <a:moveTo>
                  <a:pt x="0" y="0"/>
                </a:moveTo>
                <a:lnTo>
                  <a:pt x="11307857" y="0"/>
                </a:lnTo>
                <a:lnTo>
                  <a:pt x="11307857" y="6665771"/>
                </a:lnTo>
                <a:lnTo>
                  <a:pt x="0" y="666577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689484" y="1318681"/>
            <a:ext cx="14909033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  <a:spcBef>
                <a:spcPct val="0"/>
              </a:spcBef>
            </a:pPr>
            <a:r>
              <a:rPr lang="en-US" sz="5000" strike="noStrike" u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Sequence diagram of the book borrowing function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918551" y="-3918551"/>
            <a:ext cx="10450898" cy="18288000"/>
          </a:xfrm>
          <a:custGeom>
            <a:avLst/>
            <a:gdLst/>
            <a:ahLst/>
            <a:cxnLst/>
            <a:rect r="r" b="b" t="t" l="l"/>
            <a:pathLst>
              <a:path h="18288000" w="10450898">
                <a:moveTo>
                  <a:pt x="0" y="0"/>
                </a:moveTo>
                <a:lnTo>
                  <a:pt x="10450898" y="0"/>
                </a:lnTo>
                <a:lnTo>
                  <a:pt x="10450898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l="-5329" t="0" r="0" b="-700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334170" y="2292166"/>
            <a:ext cx="13895759" cy="6387487"/>
          </a:xfrm>
          <a:custGeom>
            <a:avLst/>
            <a:gdLst/>
            <a:ahLst/>
            <a:cxnLst/>
            <a:rect r="r" b="b" t="t" l="l"/>
            <a:pathLst>
              <a:path h="6387487" w="13895759">
                <a:moveTo>
                  <a:pt x="0" y="0"/>
                </a:moveTo>
                <a:lnTo>
                  <a:pt x="13895759" y="0"/>
                </a:lnTo>
                <a:lnTo>
                  <a:pt x="13895759" y="6387487"/>
                </a:lnTo>
                <a:lnTo>
                  <a:pt x="0" y="638748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689484" y="1318681"/>
            <a:ext cx="14909033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  <a:spcBef>
                <a:spcPct val="0"/>
              </a:spcBef>
            </a:pPr>
            <a:r>
              <a:rPr lang="en-US" sz="5000" strike="noStrike" u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Sequence diagram of the book return function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918551" y="-3918551"/>
            <a:ext cx="10450898" cy="18288000"/>
          </a:xfrm>
          <a:custGeom>
            <a:avLst/>
            <a:gdLst/>
            <a:ahLst/>
            <a:cxnLst/>
            <a:rect r="r" b="b" t="t" l="l"/>
            <a:pathLst>
              <a:path h="18288000" w="10450898">
                <a:moveTo>
                  <a:pt x="0" y="0"/>
                </a:moveTo>
                <a:lnTo>
                  <a:pt x="10450898" y="0"/>
                </a:lnTo>
                <a:lnTo>
                  <a:pt x="10450898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l="-5329" t="0" r="0" b="-700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1806972"/>
            <a:ext cx="2556405" cy="2556405"/>
          </a:xfrm>
          <a:custGeom>
            <a:avLst/>
            <a:gdLst/>
            <a:ahLst/>
            <a:cxnLst/>
            <a:rect r="r" b="b" t="t" l="l"/>
            <a:pathLst>
              <a:path h="2556405" w="2556405">
                <a:moveTo>
                  <a:pt x="0" y="0"/>
                </a:moveTo>
                <a:lnTo>
                  <a:pt x="2556405" y="0"/>
                </a:lnTo>
                <a:lnTo>
                  <a:pt x="2556405" y="2556405"/>
                </a:lnTo>
                <a:lnTo>
                  <a:pt x="0" y="25564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779134" y="2272025"/>
            <a:ext cx="14029702" cy="1688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329"/>
              </a:lnSpc>
              <a:spcBef>
                <a:spcPct val="0"/>
              </a:spcBef>
            </a:pPr>
            <a:r>
              <a:rPr lang="en-US" sz="11107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Class Digram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14002" y="2499067"/>
            <a:ext cx="1185802" cy="1163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216"/>
              </a:lnSpc>
              <a:spcBef>
                <a:spcPct val="0"/>
              </a:spcBef>
            </a:pPr>
            <a:r>
              <a:rPr lang="en-US" sz="768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05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4987" y="93105"/>
            <a:ext cx="17158027" cy="10100790"/>
          </a:xfrm>
          <a:custGeom>
            <a:avLst/>
            <a:gdLst/>
            <a:ahLst/>
            <a:cxnLst/>
            <a:rect r="r" b="b" t="t" l="l"/>
            <a:pathLst>
              <a:path h="10100790" w="17158027">
                <a:moveTo>
                  <a:pt x="0" y="0"/>
                </a:moveTo>
                <a:lnTo>
                  <a:pt x="17158026" y="0"/>
                </a:lnTo>
                <a:lnTo>
                  <a:pt x="17158026" y="10100790"/>
                </a:lnTo>
                <a:lnTo>
                  <a:pt x="0" y="101007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918551" y="-3918551"/>
            <a:ext cx="10450898" cy="18288000"/>
          </a:xfrm>
          <a:custGeom>
            <a:avLst/>
            <a:gdLst/>
            <a:ahLst/>
            <a:cxnLst/>
            <a:rect r="r" b="b" t="t" l="l"/>
            <a:pathLst>
              <a:path h="18288000" w="10450898">
                <a:moveTo>
                  <a:pt x="0" y="0"/>
                </a:moveTo>
                <a:lnTo>
                  <a:pt x="10450898" y="0"/>
                </a:lnTo>
                <a:lnTo>
                  <a:pt x="10450898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l="-5329" t="0" r="0" b="-700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1806972"/>
            <a:ext cx="2556405" cy="2556405"/>
          </a:xfrm>
          <a:custGeom>
            <a:avLst/>
            <a:gdLst/>
            <a:ahLst/>
            <a:cxnLst/>
            <a:rect r="r" b="b" t="t" l="l"/>
            <a:pathLst>
              <a:path h="2556405" w="2556405">
                <a:moveTo>
                  <a:pt x="0" y="0"/>
                </a:moveTo>
                <a:lnTo>
                  <a:pt x="2556405" y="0"/>
                </a:lnTo>
                <a:lnTo>
                  <a:pt x="2556405" y="2556405"/>
                </a:lnTo>
                <a:lnTo>
                  <a:pt x="0" y="25564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779134" y="2272025"/>
            <a:ext cx="14029702" cy="1688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329"/>
              </a:lnSpc>
              <a:spcBef>
                <a:spcPct val="0"/>
              </a:spcBef>
            </a:pPr>
            <a:r>
              <a:rPr lang="en-US" sz="11107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Class (detail)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14002" y="2499067"/>
            <a:ext cx="1185802" cy="1163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216"/>
              </a:lnSpc>
              <a:spcBef>
                <a:spcPct val="0"/>
              </a:spcBef>
            </a:pPr>
            <a:r>
              <a:rPr lang="en-US" sz="768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06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918551" y="-3918551"/>
            <a:ext cx="10450898" cy="18288000"/>
          </a:xfrm>
          <a:custGeom>
            <a:avLst/>
            <a:gdLst/>
            <a:ahLst/>
            <a:cxnLst/>
            <a:rect r="r" b="b" t="t" l="l"/>
            <a:pathLst>
              <a:path h="18288000" w="10450898">
                <a:moveTo>
                  <a:pt x="0" y="0"/>
                </a:moveTo>
                <a:lnTo>
                  <a:pt x="10450898" y="0"/>
                </a:lnTo>
                <a:lnTo>
                  <a:pt x="10450898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l="-5329" t="0" r="0" b="-700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1806972"/>
            <a:ext cx="2556405" cy="2556405"/>
          </a:xfrm>
          <a:custGeom>
            <a:avLst/>
            <a:gdLst/>
            <a:ahLst/>
            <a:cxnLst/>
            <a:rect r="r" b="b" t="t" l="l"/>
            <a:pathLst>
              <a:path h="2556405" w="2556405">
                <a:moveTo>
                  <a:pt x="0" y="0"/>
                </a:moveTo>
                <a:lnTo>
                  <a:pt x="2556405" y="0"/>
                </a:lnTo>
                <a:lnTo>
                  <a:pt x="2556405" y="2556405"/>
                </a:lnTo>
                <a:lnTo>
                  <a:pt x="0" y="25564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016297" y="2369980"/>
            <a:ext cx="7585605" cy="1688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329"/>
              </a:lnSpc>
              <a:spcBef>
                <a:spcPct val="0"/>
              </a:spcBef>
            </a:pPr>
            <a:r>
              <a:rPr lang="en-US" sz="11107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CLASS USER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016297" y="4355424"/>
            <a:ext cx="7408303" cy="101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</a:p>
          <a:p>
            <a:pPr algn="l" marL="647697" indent="-323848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Meaning: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1944802" y="1806972"/>
            <a:ext cx="4981705" cy="7135254"/>
          </a:xfrm>
          <a:custGeom>
            <a:avLst/>
            <a:gdLst/>
            <a:ahLst/>
            <a:cxnLst/>
            <a:rect r="r" b="b" t="t" l="l"/>
            <a:pathLst>
              <a:path h="7135254" w="4981705">
                <a:moveTo>
                  <a:pt x="0" y="0"/>
                </a:moveTo>
                <a:lnTo>
                  <a:pt x="4981705" y="0"/>
                </a:lnTo>
                <a:lnTo>
                  <a:pt x="4981705" y="7135254"/>
                </a:lnTo>
                <a:lnTo>
                  <a:pt x="0" y="71352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670566" y="5619750"/>
            <a:ext cx="7408303" cy="363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·The User class is an abstract base class that represents any user in the library system. It defines the common attributes and behaviors shared by both Librarian and Reader classes.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3585105" y="3682399"/>
            <a:ext cx="7408303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918551" y="-3918551"/>
            <a:ext cx="10450898" cy="18288000"/>
          </a:xfrm>
          <a:custGeom>
            <a:avLst/>
            <a:gdLst/>
            <a:ahLst/>
            <a:cxnLst/>
            <a:rect r="r" b="b" t="t" l="l"/>
            <a:pathLst>
              <a:path h="18288000" w="10450898">
                <a:moveTo>
                  <a:pt x="0" y="0"/>
                </a:moveTo>
                <a:lnTo>
                  <a:pt x="10450898" y="0"/>
                </a:lnTo>
                <a:lnTo>
                  <a:pt x="10450898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l="-5329" t="0" r="0" b="-700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1502351"/>
            <a:ext cx="2556405" cy="2556405"/>
          </a:xfrm>
          <a:custGeom>
            <a:avLst/>
            <a:gdLst/>
            <a:ahLst/>
            <a:cxnLst/>
            <a:rect r="r" b="b" t="t" l="l"/>
            <a:pathLst>
              <a:path h="2556405" w="2556405">
                <a:moveTo>
                  <a:pt x="0" y="0"/>
                </a:moveTo>
                <a:lnTo>
                  <a:pt x="2556405" y="0"/>
                </a:lnTo>
                <a:lnTo>
                  <a:pt x="2556405" y="2556405"/>
                </a:lnTo>
                <a:lnTo>
                  <a:pt x="0" y="25564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016297" y="2113322"/>
            <a:ext cx="7585605" cy="1688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329"/>
              </a:lnSpc>
              <a:spcBef>
                <a:spcPct val="0"/>
              </a:spcBef>
            </a:pPr>
            <a:r>
              <a:rPr lang="en-US" sz="11107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CLASS USER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016297" y="3923194"/>
            <a:ext cx="7408303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7" indent="-323848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Attributes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1944802" y="1806972"/>
            <a:ext cx="4981705" cy="7135254"/>
          </a:xfrm>
          <a:custGeom>
            <a:avLst/>
            <a:gdLst/>
            <a:ahLst/>
            <a:cxnLst/>
            <a:rect r="r" b="b" t="t" l="l"/>
            <a:pathLst>
              <a:path h="7135254" w="4981705">
                <a:moveTo>
                  <a:pt x="0" y="0"/>
                </a:moveTo>
                <a:lnTo>
                  <a:pt x="4981705" y="0"/>
                </a:lnTo>
                <a:lnTo>
                  <a:pt x="4981705" y="7135254"/>
                </a:lnTo>
                <a:lnTo>
                  <a:pt x="0" y="71352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670566" y="4539589"/>
            <a:ext cx="7408303" cy="5734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ousername (string): A unique login username.</a:t>
            </a: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opassword (string): The user's password.</a:t>
            </a: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ofullName (string): The user's full name.</a:t>
            </a: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oemail (string): The user's email address.</a:t>
            </a: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ouserType (enum UserType): The type of user (Librarian or Reader).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-5400000">
            <a:off x="3918551" y="-3918551"/>
            <a:ext cx="10450898" cy="18288000"/>
          </a:xfrm>
          <a:custGeom>
            <a:avLst/>
            <a:gdLst/>
            <a:ahLst/>
            <a:cxnLst/>
            <a:rect r="r" b="b" t="t" l="l"/>
            <a:pathLst>
              <a:path h="18288000" w="10450898">
                <a:moveTo>
                  <a:pt x="0" y="0"/>
                </a:moveTo>
                <a:lnTo>
                  <a:pt x="10450898" y="0"/>
                </a:lnTo>
                <a:lnTo>
                  <a:pt x="10450898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9000"/>
            </a:blip>
            <a:stretch>
              <a:fillRect l="-5329" t="0" r="0" b="-7007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635034" y="4398505"/>
            <a:ext cx="8973260" cy="289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6"/>
              </a:lnSpc>
            </a:pPr>
            <a:r>
              <a:rPr lang="en-US" sz="478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Quách Tấn Đạt-22102167</a:t>
            </a:r>
          </a:p>
          <a:p>
            <a:pPr algn="ctr">
              <a:lnSpc>
                <a:spcPts val="5736"/>
              </a:lnSpc>
            </a:pPr>
            <a:r>
              <a:rPr lang="en-US" sz="478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Huỳnh Gia Bảo-22118978</a:t>
            </a:r>
          </a:p>
          <a:p>
            <a:pPr algn="ctr">
              <a:lnSpc>
                <a:spcPts val="5736"/>
              </a:lnSpc>
            </a:pPr>
            <a:r>
              <a:rPr lang="en-US" sz="478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Đỗ Trần Quốc Anh-22113887</a:t>
            </a:r>
          </a:p>
          <a:p>
            <a:pPr algn="ctr" marL="0" indent="0" lvl="0">
              <a:lnSpc>
                <a:spcPts val="5736"/>
              </a:lnSpc>
              <a:spcBef>
                <a:spcPct val="0"/>
              </a:spcBef>
            </a:pPr>
            <a:r>
              <a:rPr lang="en-US" sz="478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Nguyễn Văn Bảo Hoàn-22102144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845523" y="1711890"/>
            <a:ext cx="10596953" cy="168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329"/>
              </a:lnSpc>
              <a:spcBef>
                <a:spcPct val="0"/>
              </a:spcBef>
            </a:pPr>
            <a:r>
              <a:rPr lang="en-US" sz="11107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MEMBER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2733489" y="1239488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314859" y="9426304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988210" y="3084637"/>
            <a:ext cx="7140592" cy="6101961"/>
          </a:xfrm>
          <a:custGeom>
            <a:avLst/>
            <a:gdLst/>
            <a:ahLst/>
            <a:cxnLst/>
            <a:rect r="r" b="b" t="t" l="l"/>
            <a:pathLst>
              <a:path h="6101961" w="7140592">
                <a:moveTo>
                  <a:pt x="0" y="0"/>
                </a:moveTo>
                <a:lnTo>
                  <a:pt x="7140592" y="0"/>
                </a:lnTo>
                <a:lnTo>
                  <a:pt x="7140592" y="6101960"/>
                </a:lnTo>
                <a:lnTo>
                  <a:pt x="0" y="61019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918551" y="-3918551"/>
            <a:ext cx="10450898" cy="18288000"/>
          </a:xfrm>
          <a:custGeom>
            <a:avLst/>
            <a:gdLst/>
            <a:ahLst/>
            <a:cxnLst/>
            <a:rect r="r" b="b" t="t" l="l"/>
            <a:pathLst>
              <a:path h="18288000" w="10450898">
                <a:moveTo>
                  <a:pt x="0" y="0"/>
                </a:moveTo>
                <a:lnTo>
                  <a:pt x="10450898" y="0"/>
                </a:lnTo>
                <a:lnTo>
                  <a:pt x="10450898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l="-5329" t="0" r="0" b="-700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996401" y="1524669"/>
            <a:ext cx="7882954" cy="854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Relation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12550" y="3059833"/>
            <a:ext cx="15262899" cy="2816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02710" indent="-351355" lvl="1">
              <a:lnSpc>
                <a:spcPts val="4556"/>
              </a:lnSpc>
              <a:buFont typeface="Arial"/>
              <a:buChar char="•"/>
            </a:pPr>
            <a:r>
              <a:rPr lang="en-US" sz="325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·Relationships with other classes: User has an Inheritance relationship with the Librarian and Reader classes. Both of these classes are a (is-a) User.</a:t>
            </a:r>
          </a:p>
          <a:p>
            <a:pPr algn="just" marL="702710" indent="-351355" lvl="1">
              <a:lnSpc>
                <a:spcPts val="4556"/>
              </a:lnSpc>
              <a:buFont typeface="Arial"/>
              <a:buChar char="•"/>
            </a:pPr>
            <a:r>
              <a:rPr lang="en-US" sz="325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·Key Rel</a:t>
            </a:r>
            <a:r>
              <a:rPr lang="en-US" sz="325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ationship: Librarian and Reader inherit publicly from User.</a:t>
            </a:r>
          </a:p>
          <a:p>
            <a:pPr algn="just">
              <a:lnSpc>
                <a:spcPts val="4556"/>
              </a:lnSpc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918551" y="-3918551"/>
            <a:ext cx="10450898" cy="18288000"/>
          </a:xfrm>
          <a:custGeom>
            <a:avLst/>
            <a:gdLst/>
            <a:ahLst/>
            <a:cxnLst/>
            <a:rect r="r" b="b" t="t" l="l"/>
            <a:pathLst>
              <a:path h="18288000" w="10450898">
                <a:moveTo>
                  <a:pt x="0" y="0"/>
                </a:moveTo>
                <a:lnTo>
                  <a:pt x="10450898" y="0"/>
                </a:lnTo>
                <a:lnTo>
                  <a:pt x="10450898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l="-5329" t="0" r="0" b="-700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996401" y="1524669"/>
            <a:ext cx="7882954" cy="854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Main Flow (SD / Activity)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12550" y="3142312"/>
            <a:ext cx="15262899" cy="523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Activity Flow: The User class does not have an independent activity flow but participates in the system's core flows, particularly during authentication and information display.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Login Flow Participation: When the Library authenticates a user, it calls the authenticate() method of a User object through a pointer or reference.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Info Display Flow Participation: Methods like displayInfo() are called to show the user's detailed information.</a:t>
            </a:r>
          </a:p>
          <a:p>
            <a:pPr algn="just">
              <a:lnSpc>
                <a:spcPts val="4004"/>
              </a:lnSpc>
            </a:pPr>
          </a:p>
          <a:p>
            <a:pPr algn="just">
              <a:lnSpc>
                <a:spcPts val="4004"/>
              </a:lnSpc>
            </a:pPr>
          </a:p>
          <a:p>
            <a:pPr algn="just">
              <a:lnSpc>
                <a:spcPts val="4004"/>
              </a:lnSpc>
            </a:p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918551" y="-3918551"/>
            <a:ext cx="10450898" cy="18288000"/>
          </a:xfrm>
          <a:custGeom>
            <a:avLst/>
            <a:gdLst/>
            <a:ahLst/>
            <a:cxnLst/>
            <a:rect r="r" b="b" t="t" l="l"/>
            <a:pathLst>
              <a:path h="18288000" w="10450898">
                <a:moveTo>
                  <a:pt x="0" y="0"/>
                </a:moveTo>
                <a:lnTo>
                  <a:pt x="10450898" y="0"/>
                </a:lnTo>
                <a:lnTo>
                  <a:pt x="10450898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l="-5329" t="0" r="0" b="-700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79164" y="549459"/>
            <a:ext cx="17329672" cy="9351980"/>
            <a:chOff x="0" y="0"/>
            <a:chExt cx="23106229" cy="1246930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996401" y="1524669"/>
            <a:ext cx="14503825" cy="1739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49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Mapping: attributes / properties / methods / relations</a:t>
            </a:r>
          </a:p>
          <a:p>
            <a:pPr algn="l">
              <a:lnSpc>
                <a:spcPts val="6999"/>
              </a:lnSpc>
              <a:spcBef>
                <a:spcPct val="0"/>
              </a:spcBef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683618" y="3512221"/>
            <a:ext cx="6263955" cy="2815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6226" indent="-273113" lvl="1">
              <a:lnSpc>
                <a:spcPts val="3541"/>
              </a:lnSpc>
              <a:buFont typeface="Arial"/>
              <a:buChar char="•"/>
            </a:pPr>
            <a:r>
              <a:rPr lang="en-US" sz="25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ousername, password, fullName, email: Map to std::string.</a:t>
            </a:r>
          </a:p>
          <a:p>
            <a:pPr algn="l" marL="546226" indent="-273113" lvl="1">
              <a:lnSpc>
                <a:spcPts val="3541"/>
              </a:lnSpc>
              <a:buFont typeface="Arial"/>
              <a:buChar char="•"/>
            </a:pPr>
            <a:r>
              <a:rPr lang="en-US" sz="25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ouserType: Maps to enum class UserType.</a:t>
            </a:r>
          </a:p>
          <a:p>
            <a:pPr algn="l">
              <a:lnSpc>
                <a:spcPts val="4199"/>
              </a:lnSpc>
            </a:pP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738795" y="2627983"/>
            <a:ext cx="7408303" cy="120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·Attributes / Data Types: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9091922" y="2627983"/>
            <a:ext cx="7408303" cy="120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·Methods / Relations: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0261875" y="3512221"/>
            <a:ext cx="6238350" cy="6600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5410" indent="-272705" lvl="1">
              <a:lnSpc>
                <a:spcPts val="3536"/>
              </a:lnSpc>
              <a:buFont typeface="Arial"/>
              <a:buChar char="•"/>
            </a:pPr>
            <a:r>
              <a:rPr lang="en-US" sz="252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authenticate(const std::string&amp;): Maps to a virtual method that is overridden in derived classes. H</a:t>
            </a:r>
            <a:r>
              <a:rPr lang="en-US" sz="252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owever, in your code, this method is implemented in the base class, and derived classes do not override it, which is a simple design.</a:t>
            </a:r>
          </a:p>
          <a:p>
            <a:pPr algn="l" marL="545410" indent="-272705" lvl="1">
              <a:lnSpc>
                <a:spcPts val="3536"/>
              </a:lnSpc>
              <a:buFont typeface="Arial"/>
              <a:buChar char="•"/>
            </a:pPr>
            <a:r>
              <a:rPr lang="en-US" sz="252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toFileString() and fromFileString(): Map to virtual methods for object serialization and deserialization, allowing data to be saved to and loaded from files.</a:t>
            </a:r>
          </a:p>
          <a:p>
            <a:pPr algn="l">
              <a:lnSpc>
                <a:spcPts val="3536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53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918551" y="-3918551"/>
            <a:ext cx="10450898" cy="18288000"/>
          </a:xfrm>
          <a:custGeom>
            <a:avLst/>
            <a:gdLst/>
            <a:ahLst/>
            <a:cxnLst/>
            <a:rect r="r" b="b" t="t" l="l"/>
            <a:pathLst>
              <a:path h="18288000" w="10450898">
                <a:moveTo>
                  <a:pt x="0" y="0"/>
                </a:moveTo>
                <a:lnTo>
                  <a:pt x="10450898" y="0"/>
                </a:lnTo>
                <a:lnTo>
                  <a:pt x="10450898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l="-5329" t="0" r="0" b="-700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996401" y="1232956"/>
            <a:ext cx="7882954" cy="854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Class Specification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996401" y="2345109"/>
            <a:ext cx="15038344" cy="5542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·authenticate(const std::string&amp; inputPassword)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Name: authenticate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Meaning: Checks if the provided password matches the object's stored password.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Default Value: N/A.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Parameters: inputPassword (of type const std::string&amp;), the password entered by the user.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Return Value: bool. Returns true if the password matches, otherwise false.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·toFileString()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Name: toFileString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</a:t>
            </a: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aning: Converts the object's data into a text string for saving to a file. Attributes are separated by the | character.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Default Value: N/A.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Parameters: N/A.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Return Value: std::string. Returns the formatted data string.</a:t>
            </a:r>
          </a:p>
          <a:p>
            <a:pPr algn="just">
              <a:lnSpc>
                <a:spcPts val="3184"/>
              </a:lnSpc>
            </a:pP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918551" y="-3918551"/>
            <a:ext cx="10450898" cy="18288000"/>
          </a:xfrm>
          <a:custGeom>
            <a:avLst/>
            <a:gdLst/>
            <a:ahLst/>
            <a:cxnLst/>
            <a:rect r="r" b="b" t="t" l="l"/>
            <a:pathLst>
              <a:path h="18288000" w="10450898">
                <a:moveTo>
                  <a:pt x="0" y="0"/>
                </a:moveTo>
                <a:lnTo>
                  <a:pt x="10450898" y="0"/>
                </a:lnTo>
                <a:lnTo>
                  <a:pt x="10450898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l="-5329" t="0" r="0" b="-700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1806972"/>
            <a:ext cx="2556405" cy="2556405"/>
          </a:xfrm>
          <a:custGeom>
            <a:avLst/>
            <a:gdLst/>
            <a:ahLst/>
            <a:cxnLst/>
            <a:rect r="r" b="b" t="t" l="l"/>
            <a:pathLst>
              <a:path h="2556405" w="2556405">
                <a:moveTo>
                  <a:pt x="0" y="0"/>
                </a:moveTo>
                <a:lnTo>
                  <a:pt x="2556405" y="0"/>
                </a:lnTo>
                <a:lnTo>
                  <a:pt x="2556405" y="2556405"/>
                </a:lnTo>
                <a:lnTo>
                  <a:pt x="0" y="25564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016297" y="2369980"/>
            <a:ext cx="8965975" cy="1688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329"/>
              </a:lnSpc>
              <a:spcBef>
                <a:spcPct val="0"/>
              </a:spcBef>
            </a:pPr>
            <a:r>
              <a:rPr lang="en-US" sz="11107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CLASS Librarian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016297" y="4355424"/>
            <a:ext cx="7408303" cy="101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</a:p>
          <a:p>
            <a:pPr algn="l" marL="647697" indent="-323848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Meaning: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2507495" y="1806972"/>
            <a:ext cx="4981705" cy="7135254"/>
          </a:xfrm>
          <a:custGeom>
            <a:avLst/>
            <a:gdLst/>
            <a:ahLst/>
            <a:cxnLst/>
            <a:rect r="r" b="b" t="t" l="l"/>
            <a:pathLst>
              <a:path h="7135254" w="4981705">
                <a:moveTo>
                  <a:pt x="0" y="0"/>
                </a:moveTo>
                <a:lnTo>
                  <a:pt x="4981704" y="0"/>
                </a:lnTo>
                <a:lnTo>
                  <a:pt x="4981704" y="7135254"/>
                </a:lnTo>
                <a:lnTo>
                  <a:pt x="0" y="71352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670566" y="5619750"/>
            <a:ext cx="7408303" cy="311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Librarian class represents a librarian in the system. It inherits from User and has its own specific management attributes and functions.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3585105" y="3682399"/>
            <a:ext cx="7408303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918551" y="-3918551"/>
            <a:ext cx="10450898" cy="18288000"/>
          </a:xfrm>
          <a:custGeom>
            <a:avLst/>
            <a:gdLst/>
            <a:ahLst/>
            <a:cxnLst/>
            <a:rect r="r" b="b" t="t" l="l"/>
            <a:pathLst>
              <a:path h="18288000" w="10450898">
                <a:moveTo>
                  <a:pt x="0" y="0"/>
                </a:moveTo>
                <a:lnTo>
                  <a:pt x="10450898" y="0"/>
                </a:lnTo>
                <a:lnTo>
                  <a:pt x="10450898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l="-5329" t="0" r="0" b="-700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1502351"/>
            <a:ext cx="2556405" cy="2556405"/>
          </a:xfrm>
          <a:custGeom>
            <a:avLst/>
            <a:gdLst/>
            <a:ahLst/>
            <a:cxnLst/>
            <a:rect r="r" b="b" t="t" l="l"/>
            <a:pathLst>
              <a:path h="2556405" w="2556405">
                <a:moveTo>
                  <a:pt x="0" y="0"/>
                </a:moveTo>
                <a:lnTo>
                  <a:pt x="2556405" y="0"/>
                </a:lnTo>
                <a:lnTo>
                  <a:pt x="2556405" y="2556405"/>
                </a:lnTo>
                <a:lnTo>
                  <a:pt x="0" y="25564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016297" y="2113322"/>
            <a:ext cx="8965975" cy="1688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329"/>
              </a:lnSpc>
              <a:spcBef>
                <a:spcPct val="0"/>
              </a:spcBef>
            </a:pPr>
            <a:r>
              <a:rPr lang="en-US" sz="11107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CLASS Librarian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016297" y="4104499"/>
            <a:ext cx="7408303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Attributes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2507495" y="1806972"/>
            <a:ext cx="4981705" cy="7135254"/>
          </a:xfrm>
          <a:custGeom>
            <a:avLst/>
            <a:gdLst/>
            <a:ahLst/>
            <a:cxnLst/>
            <a:rect r="r" b="b" t="t" l="l"/>
            <a:pathLst>
              <a:path h="7135254" w="4981705">
                <a:moveTo>
                  <a:pt x="0" y="0"/>
                </a:moveTo>
                <a:lnTo>
                  <a:pt x="4981704" y="0"/>
                </a:lnTo>
                <a:lnTo>
                  <a:pt x="4981704" y="7135254"/>
                </a:lnTo>
                <a:lnTo>
                  <a:pt x="0" y="71352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670566" y="5076825"/>
            <a:ext cx="7836928" cy="2756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5171" indent="-342585" lvl="1">
              <a:lnSpc>
                <a:spcPts val="4442"/>
              </a:lnSpc>
              <a:buFont typeface="Arial"/>
              <a:buChar char="•"/>
            </a:pPr>
            <a:r>
              <a:rPr lang="en-US" sz="317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employeeId (string): The employee's unique ID.</a:t>
            </a:r>
          </a:p>
          <a:p>
            <a:pPr algn="l" marL="685171" indent="-342585" lvl="1">
              <a:lnSpc>
                <a:spcPts val="4442"/>
              </a:lnSpc>
              <a:buFont typeface="Arial"/>
              <a:buChar char="•"/>
            </a:pPr>
            <a:r>
              <a:rPr lang="en-US" sz="317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department (string): The department the librarian works in.</a:t>
            </a:r>
          </a:p>
          <a:p>
            <a:pPr algn="l" marL="0" indent="0" lvl="0">
              <a:lnSpc>
                <a:spcPts val="444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918551" y="-3918551"/>
            <a:ext cx="10450898" cy="18288000"/>
          </a:xfrm>
          <a:custGeom>
            <a:avLst/>
            <a:gdLst/>
            <a:ahLst/>
            <a:cxnLst/>
            <a:rect r="r" b="b" t="t" l="l"/>
            <a:pathLst>
              <a:path h="18288000" w="10450898">
                <a:moveTo>
                  <a:pt x="0" y="0"/>
                </a:moveTo>
                <a:lnTo>
                  <a:pt x="10450898" y="0"/>
                </a:lnTo>
                <a:lnTo>
                  <a:pt x="10450898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l="-5329" t="0" r="0" b="-700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996401" y="1524669"/>
            <a:ext cx="7882954" cy="854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Relation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12550" y="3050308"/>
            <a:ext cx="15910228" cy="2913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24986" indent="-362493" lvl="1">
              <a:lnSpc>
                <a:spcPts val="4701"/>
              </a:lnSpc>
              <a:buFont typeface="Arial"/>
              <a:buChar char="•"/>
            </a:pPr>
            <a:r>
              <a:rPr lang="en-US" sz="335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Inheritance: Librarian inherits from User (Librarian is a User).</a:t>
            </a:r>
          </a:p>
          <a:p>
            <a:pPr algn="just" marL="724986" indent="-362493" lvl="1">
              <a:lnSpc>
                <a:spcPts val="4701"/>
              </a:lnSpc>
              <a:buFont typeface="Arial"/>
              <a:buChar char="•"/>
            </a:pPr>
            <a:r>
              <a:rPr lang="en-US" sz="335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Aggregation: Librarian has an aggregation relationship with Book and Reader objects through its management methods. Specificall</a:t>
            </a:r>
            <a:r>
              <a:rPr lang="en-US" sz="335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y, </a:t>
            </a:r>
            <a:r>
              <a:rPr lang="en-US" sz="335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Librarian's methods receive Book and Reader vectors as parameters.</a:t>
            </a:r>
          </a:p>
          <a:p>
            <a:pPr algn="just">
              <a:lnSpc>
                <a:spcPts val="4701"/>
              </a:lnSpc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918551" y="-3918551"/>
            <a:ext cx="10450898" cy="18288000"/>
          </a:xfrm>
          <a:custGeom>
            <a:avLst/>
            <a:gdLst/>
            <a:ahLst/>
            <a:cxnLst/>
            <a:rect r="r" b="b" t="t" l="l"/>
            <a:pathLst>
              <a:path h="18288000" w="10450898">
                <a:moveTo>
                  <a:pt x="0" y="0"/>
                </a:moveTo>
                <a:lnTo>
                  <a:pt x="10450898" y="0"/>
                </a:lnTo>
                <a:lnTo>
                  <a:pt x="10450898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l="-5329" t="0" r="0" b="-700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996401" y="1524669"/>
            <a:ext cx="7882954" cy="854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Main Flow (SD / Activity)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12550" y="3142312"/>
            <a:ext cx="15916097" cy="3843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75419" indent="-337710" lvl="1">
              <a:lnSpc>
                <a:spcPts val="4379"/>
              </a:lnSpc>
              <a:buFont typeface="Arial"/>
              <a:buChar char="•"/>
            </a:pPr>
            <a:r>
              <a:rPr lang="en-US" sz="312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Activity Flow:</a:t>
            </a:r>
          </a:p>
          <a:p>
            <a:pPr algn="just" marL="675419" indent="-337710" lvl="1">
              <a:lnSpc>
                <a:spcPts val="4379"/>
              </a:lnSpc>
              <a:buFont typeface="Arial"/>
              <a:buChar char="•"/>
            </a:pPr>
            <a:r>
              <a:rPr lang="en-US" sz="312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Add Book Flow: A Librarian calls the addBook() method of the Library class.</a:t>
            </a:r>
          </a:p>
          <a:p>
            <a:pPr algn="just" marL="675419" indent="-337710" lvl="1">
              <a:lnSpc>
                <a:spcPts val="4379"/>
              </a:lnSpc>
              <a:buFont typeface="Arial"/>
              <a:buChar char="•"/>
            </a:pPr>
            <a:r>
              <a:rPr lang="en-US" sz="312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Report Flow: A Librarian calls the generateReports() method to create a statistical report.</a:t>
            </a:r>
          </a:p>
          <a:p>
            <a:pPr algn="just" marL="675419" indent="-337710" lvl="1">
              <a:lnSpc>
                <a:spcPts val="4379"/>
              </a:lnSpc>
              <a:buFont typeface="Arial"/>
              <a:buChar char="•"/>
            </a:pPr>
            <a:r>
              <a:rPr lang="en-US" sz="312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Reader Management Flow: A Librarian calls reader management methods like manageReaders().</a:t>
            </a:r>
          </a:p>
          <a:p>
            <a:pPr algn="just">
              <a:lnSpc>
                <a:spcPts val="4175"/>
              </a:lnSpc>
            </a:pP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918551" y="-3918551"/>
            <a:ext cx="10450898" cy="18288000"/>
          </a:xfrm>
          <a:custGeom>
            <a:avLst/>
            <a:gdLst/>
            <a:ahLst/>
            <a:cxnLst/>
            <a:rect r="r" b="b" t="t" l="l"/>
            <a:pathLst>
              <a:path h="18288000" w="10450898">
                <a:moveTo>
                  <a:pt x="0" y="0"/>
                </a:moveTo>
                <a:lnTo>
                  <a:pt x="10450898" y="0"/>
                </a:lnTo>
                <a:lnTo>
                  <a:pt x="10450898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l="-5329" t="0" r="0" b="-700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79164" y="549459"/>
            <a:ext cx="17329672" cy="9351980"/>
            <a:chOff x="0" y="0"/>
            <a:chExt cx="23106229" cy="1246930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996401" y="1524669"/>
            <a:ext cx="14503825" cy="1739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49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Mapping: attributes / properties / methods / relations</a:t>
            </a:r>
          </a:p>
          <a:p>
            <a:pPr algn="l">
              <a:lnSpc>
                <a:spcPts val="6999"/>
              </a:lnSpc>
              <a:spcBef>
                <a:spcPct val="0"/>
              </a:spcBef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683618" y="3512221"/>
            <a:ext cx="6263955" cy="1396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6226" indent="-273113" lvl="1">
              <a:lnSpc>
                <a:spcPts val="3541"/>
              </a:lnSpc>
              <a:buFont typeface="Arial"/>
              <a:buChar char="•"/>
            </a:pPr>
            <a:r>
              <a:rPr lang="en-US" sz="25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employeeId, department: Map to std::string.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738795" y="2627983"/>
            <a:ext cx="7408303" cy="120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·Attributes / Data Types: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9091922" y="2627983"/>
            <a:ext cx="7408303" cy="120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·Methods / Relations: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0261875" y="3512221"/>
            <a:ext cx="6238350" cy="3512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5410" indent="-272705" lvl="1">
              <a:lnSpc>
                <a:spcPts val="3536"/>
              </a:lnSpc>
              <a:buFont typeface="Arial"/>
              <a:buChar char="•"/>
            </a:pPr>
            <a:r>
              <a:rPr lang="en-US" sz="252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displayInfo(): A virtual method overridden from Use</a:t>
            </a:r>
            <a:r>
              <a:rPr lang="en-US" sz="252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 to display the librarian's specific details.</a:t>
            </a:r>
          </a:p>
          <a:p>
            <a:pPr algn="l" marL="545410" indent="-272705" lvl="1">
              <a:lnSpc>
                <a:spcPts val="3536"/>
              </a:lnSpc>
              <a:spcBef>
                <a:spcPct val="0"/>
              </a:spcBef>
              <a:buFont typeface="Arial"/>
              <a:buChar char="•"/>
            </a:pPr>
            <a:r>
              <a:rPr lang="en-US" sz="252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toFileString(): Overrides the method from User to include employeeId and department in the data string.</a:t>
            </a:r>
          </a:p>
          <a:p>
            <a:pPr algn="l" marL="0" indent="0" lvl="0">
              <a:lnSpc>
                <a:spcPts val="353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918551" y="-3918551"/>
            <a:ext cx="10450898" cy="18288000"/>
          </a:xfrm>
          <a:custGeom>
            <a:avLst/>
            <a:gdLst/>
            <a:ahLst/>
            <a:cxnLst/>
            <a:rect r="r" b="b" t="t" l="l"/>
            <a:pathLst>
              <a:path h="18288000" w="10450898">
                <a:moveTo>
                  <a:pt x="0" y="0"/>
                </a:moveTo>
                <a:lnTo>
                  <a:pt x="10450898" y="0"/>
                </a:lnTo>
                <a:lnTo>
                  <a:pt x="10450898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l="-5329" t="0" r="0" b="-700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996401" y="1232956"/>
            <a:ext cx="7882954" cy="854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Class Specification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996401" y="2345109"/>
            <a:ext cx="15038344" cy="6336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displayInfo()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Name: displayInfo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Meaning: Displays detailed information about the librarian, including the basic information from the User class and the specific attributes of Librarian.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Default Value: N/A.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Parameters: N/A.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Return Value: void.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generateReports(const std::vector&lt;Book*&gt;&amp; books, const std::vector&lt;Reader*&gt;&amp; read</a:t>
            </a: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ers)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Name: generateReports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</a:t>
            </a: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aning: Creates and displays a statistical report about the number of books, book statuses, and number of readers.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Default Value: N/A.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Parameters: books (a constant reference to a vector of Book pointers), and readers (a constant reference to a vector of Reader pointers).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Return Value: void.</a:t>
            </a:r>
          </a:p>
          <a:p>
            <a:pPr algn="just">
              <a:lnSpc>
                <a:spcPts val="3184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918551" y="-3918551"/>
            <a:ext cx="10450898" cy="18288000"/>
          </a:xfrm>
          <a:custGeom>
            <a:avLst/>
            <a:gdLst/>
            <a:ahLst/>
            <a:cxnLst/>
            <a:rect r="r" b="b" t="t" l="l"/>
            <a:pathLst>
              <a:path h="18288000" w="10450898">
                <a:moveTo>
                  <a:pt x="0" y="0"/>
                </a:moveTo>
                <a:lnTo>
                  <a:pt x="10450898" y="0"/>
                </a:lnTo>
                <a:lnTo>
                  <a:pt x="10450898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l="-5329" t="0" r="0" b="-700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1806972"/>
            <a:ext cx="2556405" cy="2556405"/>
          </a:xfrm>
          <a:custGeom>
            <a:avLst/>
            <a:gdLst/>
            <a:ahLst/>
            <a:cxnLst/>
            <a:rect r="r" b="b" t="t" l="l"/>
            <a:pathLst>
              <a:path h="2556405" w="2556405">
                <a:moveTo>
                  <a:pt x="0" y="0"/>
                </a:moveTo>
                <a:lnTo>
                  <a:pt x="2556405" y="0"/>
                </a:lnTo>
                <a:lnTo>
                  <a:pt x="2556405" y="2556405"/>
                </a:lnTo>
                <a:lnTo>
                  <a:pt x="0" y="25564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016297" y="2369979"/>
            <a:ext cx="7585605" cy="1688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329"/>
              </a:lnSpc>
              <a:spcBef>
                <a:spcPct val="0"/>
              </a:spcBef>
            </a:pPr>
            <a:r>
              <a:rPr lang="en-US" sz="11107" strike="noStrike" u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Introduction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14002" y="2499067"/>
            <a:ext cx="1185802" cy="1163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216"/>
              </a:lnSpc>
              <a:spcBef>
                <a:spcPct val="0"/>
              </a:spcBef>
            </a:pPr>
            <a:r>
              <a:rPr lang="en-US" sz="768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063968" y="4255925"/>
            <a:ext cx="8014902" cy="468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Title: Library Management System (LMS)</a:t>
            </a: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Purpose: The project was developed to automate the core processes of a library, including the management of books, readers, and borrowing/returning transactions.</a:t>
            </a: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Overview: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1944802" y="1806972"/>
            <a:ext cx="4981705" cy="7135254"/>
          </a:xfrm>
          <a:custGeom>
            <a:avLst/>
            <a:gdLst/>
            <a:ahLst/>
            <a:cxnLst/>
            <a:rect r="r" b="b" t="t" l="l"/>
            <a:pathLst>
              <a:path h="7135254" w="4981705">
                <a:moveTo>
                  <a:pt x="0" y="0"/>
                </a:moveTo>
                <a:lnTo>
                  <a:pt x="4981705" y="0"/>
                </a:lnTo>
                <a:lnTo>
                  <a:pt x="4981705" y="7135254"/>
                </a:lnTo>
                <a:lnTo>
                  <a:pt x="0" y="71352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1806972"/>
            <a:ext cx="2556405" cy="2556405"/>
          </a:xfrm>
          <a:custGeom>
            <a:avLst/>
            <a:gdLst/>
            <a:ahLst/>
            <a:cxnLst/>
            <a:rect r="r" b="b" t="t" l="l"/>
            <a:pathLst>
              <a:path h="2556405" w="2556405">
                <a:moveTo>
                  <a:pt x="0" y="0"/>
                </a:moveTo>
                <a:lnTo>
                  <a:pt x="2556405" y="0"/>
                </a:lnTo>
                <a:lnTo>
                  <a:pt x="2556405" y="2556405"/>
                </a:lnTo>
                <a:lnTo>
                  <a:pt x="0" y="25564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717936" y="2240786"/>
            <a:ext cx="8965975" cy="1688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329"/>
              </a:lnSpc>
              <a:spcBef>
                <a:spcPct val="0"/>
              </a:spcBef>
            </a:pPr>
            <a:r>
              <a:rPr lang="en-US" sz="11107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CLASS Reader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016297" y="4355424"/>
            <a:ext cx="7408303" cy="101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</a:p>
          <a:p>
            <a:pPr algn="l" marL="647697" indent="-323848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Meaning: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1944802" y="1806972"/>
            <a:ext cx="4981705" cy="7135254"/>
          </a:xfrm>
          <a:custGeom>
            <a:avLst/>
            <a:gdLst/>
            <a:ahLst/>
            <a:cxnLst/>
            <a:rect r="r" b="b" t="t" l="l"/>
            <a:pathLst>
              <a:path h="7135254" w="4981705">
                <a:moveTo>
                  <a:pt x="0" y="0"/>
                </a:moveTo>
                <a:lnTo>
                  <a:pt x="4981705" y="0"/>
                </a:lnTo>
                <a:lnTo>
                  <a:pt x="4981705" y="7135254"/>
                </a:lnTo>
                <a:lnTo>
                  <a:pt x="0" y="71352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4670566" y="5619750"/>
            <a:ext cx="7408303" cy="2590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Reader class represents a reader in the system. It inherits from User and has its own attributes and functions.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3585105" y="3682399"/>
            <a:ext cx="7408303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1502351"/>
            <a:ext cx="2556405" cy="2556405"/>
          </a:xfrm>
          <a:custGeom>
            <a:avLst/>
            <a:gdLst/>
            <a:ahLst/>
            <a:cxnLst/>
            <a:rect r="r" b="b" t="t" l="l"/>
            <a:pathLst>
              <a:path h="2556405" w="2556405">
                <a:moveTo>
                  <a:pt x="0" y="0"/>
                </a:moveTo>
                <a:lnTo>
                  <a:pt x="2556405" y="0"/>
                </a:lnTo>
                <a:lnTo>
                  <a:pt x="2556405" y="2556405"/>
                </a:lnTo>
                <a:lnTo>
                  <a:pt x="0" y="25564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794913" y="2110592"/>
            <a:ext cx="8663011" cy="1688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329"/>
              </a:lnSpc>
              <a:spcBef>
                <a:spcPct val="0"/>
              </a:spcBef>
            </a:pPr>
            <a:r>
              <a:rPr lang="en-US" sz="11107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CLASS Reader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016297" y="3923194"/>
            <a:ext cx="7408303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7" indent="-323848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Attributes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1944802" y="1806972"/>
            <a:ext cx="4981705" cy="7135254"/>
          </a:xfrm>
          <a:custGeom>
            <a:avLst/>
            <a:gdLst/>
            <a:ahLst/>
            <a:cxnLst/>
            <a:rect r="r" b="b" t="t" l="l"/>
            <a:pathLst>
              <a:path h="7135254" w="4981705">
                <a:moveTo>
                  <a:pt x="0" y="0"/>
                </a:moveTo>
                <a:lnTo>
                  <a:pt x="4981705" y="0"/>
                </a:lnTo>
                <a:lnTo>
                  <a:pt x="4981705" y="7135254"/>
                </a:lnTo>
                <a:lnTo>
                  <a:pt x="0" y="71352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4670566" y="4539589"/>
            <a:ext cx="7408303" cy="5734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Attributes:</a:t>
            </a: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readerId (string): The reader's unique ID.</a:t>
            </a: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maxBooksAllowed (int): The maximum number of books a reader can borrow.</a:t>
            </a: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membershipStatus (string): The status of the reader's membership ("ACTIVE", "SUSPENDED", "EXPIRED").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996401" y="1524669"/>
            <a:ext cx="7882954" cy="854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Relation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12550" y="3050308"/>
            <a:ext cx="15910228" cy="2326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24986" indent="-362493" lvl="1">
              <a:lnSpc>
                <a:spcPts val="4701"/>
              </a:lnSpc>
              <a:buFont typeface="Arial"/>
              <a:buChar char="•"/>
            </a:pPr>
            <a:r>
              <a:rPr lang="en-US" sz="335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Inheritance: Reader inherits from User (Reader is a User).</a:t>
            </a:r>
          </a:p>
          <a:p>
            <a:pPr algn="just" marL="724986" indent="-362493" lvl="1">
              <a:lnSpc>
                <a:spcPts val="4701"/>
              </a:lnSpc>
              <a:buFont typeface="Arial"/>
              <a:buChar char="•"/>
            </a:pPr>
            <a:r>
              <a:rPr lang="en-US" sz="335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Aggregation: Reader has an aggregation relationship with BorrowRecord (via Library) to view their borrowing history.</a:t>
            </a:r>
          </a:p>
          <a:p>
            <a:pPr algn="just">
              <a:lnSpc>
                <a:spcPts val="4701"/>
              </a:lnSpc>
            </a:pP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996401" y="1524669"/>
            <a:ext cx="7882954" cy="854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Main Flow (SD / Activity)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12550" y="3142312"/>
            <a:ext cx="15916097" cy="4399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75419" indent="-337710" lvl="1">
              <a:lnSpc>
                <a:spcPts val="4379"/>
              </a:lnSpc>
              <a:buFont typeface="Arial"/>
              <a:buChar char="•"/>
            </a:pPr>
            <a:r>
              <a:rPr lang="en-US" sz="312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Activity Flow:</a:t>
            </a:r>
          </a:p>
          <a:p>
            <a:pPr algn="just" marL="675419" indent="-337710" lvl="1">
              <a:lnSpc>
                <a:spcPts val="4379"/>
              </a:lnSpc>
              <a:buFont typeface="Arial"/>
              <a:buChar char="•"/>
            </a:pPr>
            <a:r>
              <a:rPr lang="en-US" sz="312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Borrow</a:t>
            </a:r>
            <a:r>
              <a:rPr lang="en-US" sz="312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Book Flow: A Reader calls the borrowBook() function of the Library class.</a:t>
            </a:r>
          </a:p>
          <a:p>
            <a:pPr algn="just" marL="675419" indent="-337710" lvl="1">
              <a:lnSpc>
                <a:spcPts val="4379"/>
              </a:lnSpc>
              <a:buFont typeface="Arial"/>
              <a:buChar char="•"/>
            </a:pPr>
            <a:r>
              <a:rPr lang="en-US" sz="312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Return Book Flow: A Reader calls the returnBook() function of the Library class.</a:t>
            </a:r>
          </a:p>
          <a:p>
            <a:pPr algn="just" marL="675419" indent="-337710" lvl="1">
              <a:lnSpc>
                <a:spcPts val="4379"/>
              </a:lnSpc>
              <a:buFont typeface="Arial"/>
              <a:buChar char="•"/>
            </a:pPr>
            <a:r>
              <a:rPr lang="en-US" sz="312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View History Flow: A Reader calls the viewBorrowHistory() function to see their borrowing records.</a:t>
            </a:r>
          </a:p>
          <a:p>
            <a:pPr algn="just">
              <a:lnSpc>
                <a:spcPts val="4175"/>
              </a:lnSpc>
            </a:pP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79164" y="549459"/>
            <a:ext cx="17329672" cy="9351980"/>
            <a:chOff x="0" y="0"/>
            <a:chExt cx="23106229" cy="12469306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996401" y="1524669"/>
            <a:ext cx="14503825" cy="1739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49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Mapping: attributes / properties / methods / relations</a:t>
            </a:r>
          </a:p>
          <a:p>
            <a:pPr algn="l">
              <a:lnSpc>
                <a:spcPts val="6999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683618" y="3512221"/>
            <a:ext cx="6263955" cy="1844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6226" indent="-273113" lvl="1">
              <a:lnSpc>
                <a:spcPts val="3541"/>
              </a:lnSpc>
              <a:buFont typeface="Arial"/>
              <a:buChar char="•"/>
            </a:pPr>
            <a:r>
              <a:rPr lang="en-US" sz="25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readerId, membershipStatus: Map to std::string.</a:t>
            </a:r>
          </a:p>
          <a:p>
            <a:pPr algn="l" marL="546226" indent="-273113" lvl="1">
              <a:lnSpc>
                <a:spcPts val="3541"/>
              </a:lnSpc>
              <a:buFont typeface="Arial"/>
              <a:buChar char="•"/>
            </a:pPr>
            <a:r>
              <a:rPr lang="en-US" sz="25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maxBooksAllowed: Maps to int.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738795" y="2627983"/>
            <a:ext cx="7408303" cy="120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·Attributes / Data Types: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9091922" y="2627983"/>
            <a:ext cx="7408303" cy="120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·Methods / Relations: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261875" y="3512221"/>
            <a:ext cx="6238350" cy="3953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5410" indent="-272705" lvl="1">
              <a:lnSpc>
                <a:spcPts val="3536"/>
              </a:lnSpc>
              <a:buFont typeface="Arial"/>
              <a:buChar char="•"/>
            </a:pPr>
            <a:r>
              <a:rPr lang="en-US" sz="252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displayInfo(): Overrides the method from Use</a:t>
            </a:r>
            <a:r>
              <a:rPr lang="en-US" sz="252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 to display the reader's specific attributes.</a:t>
            </a:r>
          </a:p>
          <a:p>
            <a:pPr algn="l" marL="545410" indent="-272705" lvl="1">
              <a:lnSpc>
                <a:spcPts val="3536"/>
              </a:lnSpc>
              <a:spcBef>
                <a:spcPct val="0"/>
              </a:spcBef>
              <a:buFont typeface="Arial"/>
              <a:buChar char="•"/>
            </a:pPr>
            <a:r>
              <a:rPr lang="en-US" sz="252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toFileString(): Overrides the method from User to include readerId, maxBooksAllowed, and membershipStatus in the data string.</a:t>
            </a:r>
          </a:p>
          <a:p>
            <a:pPr algn="l" marL="0" indent="0" lvl="0">
              <a:lnSpc>
                <a:spcPts val="353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996401" y="1232956"/>
            <a:ext cx="7882954" cy="854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Class Specification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996401" y="2345109"/>
            <a:ext cx="15038344" cy="5542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viewBorrowHistory() const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Name: viewBorrowHistory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Meaning: Displays a list of borrowing records for the current reader. This function interacts with Library to retrieve the data.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Default Value: N/A.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Parameters: N/A.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Return Value: void.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romFileString(const std::string&amp; data</a:t>
            </a: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Name: fromFileString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</a:t>
            </a: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aning: Reads data from a text string and assigns the values to the Reader object's attributes.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Default Value: N/A.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Parameters: data (of type const std::string&amp;), the data string read from the file.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Return Value: void.</a:t>
            </a:r>
          </a:p>
          <a:p>
            <a:pPr algn="just">
              <a:lnSpc>
                <a:spcPts val="3184"/>
              </a:lnSpc>
            </a:pP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1806972"/>
            <a:ext cx="2556405" cy="2556405"/>
          </a:xfrm>
          <a:custGeom>
            <a:avLst/>
            <a:gdLst/>
            <a:ahLst/>
            <a:cxnLst/>
            <a:rect r="r" b="b" t="t" l="l"/>
            <a:pathLst>
              <a:path h="2556405" w="2556405">
                <a:moveTo>
                  <a:pt x="0" y="0"/>
                </a:moveTo>
                <a:lnTo>
                  <a:pt x="2556405" y="0"/>
                </a:lnTo>
                <a:lnTo>
                  <a:pt x="2556405" y="2556405"/>
                </a:lnTo>
                <a:lnTo>
                  <a:pt x="0" y="25564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717936" y="2240786"/>
            <a:ext cx="8965975" cy="1688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329"/>
              </a:lnSpc>
              <a:spcBef>
                <a:spcPct val="0"/>
              </a:spcBef>
            </a:pPr>
            <a:r>
              <a:rPr lang="en-US" sz="11107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CLASS Book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016297" y="4355424"/>
            <a:ext cx="7408303" cy="101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</a:p>
          <a:p>
            <a:pPr algn="l" marL="647697" indent="-323848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Meaning: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1944802" y="1806972"/>
            <a:ext cx="4981705" cy="7135254"/>
          </a:xfrm>
          <a:custGeom>
            <a:avLst/>
            <a:gdLst/>
            <a:ahLst/>
            <a:cxnLst/>
            <a:rect r="r" b="b" t="t" l="l"/>
            <a:pathLst>
              <a:path h="7135254" w="4981705">
                <a:moveTo>
                  <a:pt x="0" y="0"/>
                </a:moveTo>
                <a:lnTo>
                  <a:pt x="4981705" y="0"/>
                </a:lnTo>
                <a:lnTo>
                  <a:pt x="4981705" y="7135254"/>
                </a:lnTo>
                <a:lnTo>
                  <a:pt x="0" y="71352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4670566" y="5619750"/>
            <a:ext cx="7408303" cy="101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Book class represents a single book in the library.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585105" y="3682399"/>
            <a:ext cx="7408303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1502351"/>
            <a:ext cx="2556405" cy="2556405"/>
          </a:xfrm>
          <a:custGeom>
            <a:avLst/>
            <a:gdLst/>
            <a:ahLst/>
            <a:cxnLst/>
            <a:rect r="r" b="b" t="t" l="l"/>
            <a:pathLst>
              <a:path h="2556405" w="2556405">
                <a:moveTo>
                  <a:pt x="0" y="0"/>
                </a:moveTo>
                <a:lnTo>
                  <a:pt x="2556405" y="0"/>
                </a:lnTo>
                <a:lnTo>
                  <a:pt x="2556405" y="2556405"/>
                </a:lnTo>
                <a:lnTo>
                  <a:pt x="0" y="25564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765395" y="2110592"/>
            <a:ext cx="8663011" cy="1688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329"/>
              </a:lnSpc>
              <a:spcBef>
                <a:spcPct val="0"/>
              </a:spcBef>
            </a:pPr>
            <a:r>
              <a:rPr lang="en-US" sz="11107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CLASS Book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016297" y="3923194"/>
            <a:ext cx="7408303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7" indent="-323848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Attributes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1944802" y="1806972"/>
            <a:ext cx="4981705" cy="7135254"/>
          </a:xfrm>
          <a:custGeom>
            <a:avLst/>
            <a:gdLst/>
            <a:ahLst/>
            <a:cxnLst/>
            <a:rect r="r" b="b" t="t" l="l"/>
            <a:pathLst>
              <a:path h="7135254" w="4981705">
                <a:moveTo>
                  <a:pt x="0" y="0"/>
                </a:moveTo>
                <a:lnTo>
                  <a:pt x="4981705" y="0"/>
                </a:lnTo>
                <a:lnTo>
                  <a:pt x="4981705" y="7135254"/>
                </a:lnTo>
                <a:lnTo>
                  <a:pt x="0" y="71352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3488461" y="4572000"/>
            <a:ext cx="9216878" cy="468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bookId (string): The unique ID of the book.</a:t>
            </a: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title (st</a:t>
            </a: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ring): The title of the book.</a:t>
            </a: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author (string): The author's name.</a:t>
            </a: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totalCopies (int): The total number of copies.</a:t>
            </a: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availableCopies (int): The number of available copies.</a:t>
            </a: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status (enum BookStatus): The status of the book (AVAILABLE, BORROWED, etc.).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996401" y="1524669"/>
            <a:ext cx="7882954" cy="854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Relation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12550" y="3050308"/>
            <a:ext cx="15910228" cy="2913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24986" indent="-362493" lvl="1">
              <a:lnSpc>
                <a:spcPts val="4701"/>
              </a:lnSpc>
              <a:buFont typeface="Arial"/>
              <a:buChar char="•"/>
            </a:pPr>
            <a:r>
              <a:rPr lang="en-US" sz="335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Independent: Book is an independent class; it does not inherit from any other class.</a:t>
            </a:r>
          </a:p>
          <a:p>
            <a:pPr algn="just" marL="724986" indent="-362493" lvl="1">
              <a:lnSpc>
                <a:spcPts val="4701"/>
              </a:lnSpc>
              <a:buFont typeface="Arial"/>
              <a:buChar char="•"/>
            </a:pPr>
            <a:r>
              <a:rPr lang="en-US" sz="335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Aggregation: The Library class aggregates Book objects and manages them.</a:t>
            </a:r>
          </a:p>
          <a:p>
            <a:pPr algn="just">
              <a:lnSpc>
                <a:spcPts val="4701"/>
              </a:lnSpc>
            </a:pP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996401" y="1524669"/>
            <a:ext cx="7882954" cy="854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Main Flow (SD / Activity)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12550" y="3142312"/>
            <a:ext cx="15916097" cy="3287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75419" indent="-337710" lvl="1">
              <a:lnSpc>
                <a:spcPts val="4379"/>
              </a:lnSpc>
              <a:buFont typeface="Arial"/>
              <a:buChar char="•"/>
            </a:pPr>
            <a:r>
              <a:rPr lang="en-US" sz="312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Activity Flow:</a:t>
            </a:r>
          </a:p>
          <a:p>
            <a:pPr algn="just" marL="675419" indent="-337710" lvl="1">
              <a:lnSpc>
                <a:spcPts val="4379"/>
              </a:lnSpc>
              <a:buFont typeface="Arial"/>
              <a:buChar char="•"/>
            </a:pPr>
            <a:r>
              <a:rPr lang="en-US" sz="312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Borrow</a:t>
            </a:r>
            <a:r>
              <a:rPr lang="en-US" sz="312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Book Flow Participation: The Book's borrowBook() method is called by Library when a book is successfully borrowed.</a:t>
            </a:r>
          </a:p>
          <a:p>
            <a:pPr algn="just" marL="675419" indent="-337710" lvl="1">
              <a:lnSpc>
                <a:spcPts val="4379"/>
              </a:lnSpc>
              <a:buFont typeface="Arial"/>
              <a:buChar char="•"/>
            </a:pPr>
            <a:r>
              <a:rPr lang="en-US" sz="312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Return Book Flow Participation: The returnBook() method is called when a book is returned.</a:t>
            </a:r>
          </a:p>
          <a:p>
            <a:pPr algn="just">
              <a:lnSpc>
                <a:spcPts val="4175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918551" y="-3918551"/>
            <a:ext cx="10450898" cy="18288000"/>
          </a:xfrm>
          <a:custGeom>
            <a:avLst/>
            <a:gdLst/>
            <a:ahLst/>
            <a:cxnLst/>
            <a:rect r="r" b="b" t="t" l="l"/>
            <a:pathLst>
              <a:path h="18288000" w="10450898">
                <a:moveTo>
                  <a:pt x="0" y="0"/>
                </a:moveTo>
                <a:lnTo>
                  <a:pt x="10450898" y="0"/>
                </a:lnTo>
                <a:lnTo>
                  <a:pt x="10450898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l="-5329" t="0" r="0" b="-700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1806972"/>
            <a:ext cx="2556405" cy="2556405"/>
          </a:xfrm>
          <a:custGeom>
            <a:avLst/>
            <a:gdLst/>
            <a:ahLst/>
            <a:cxnLst/>
            <a:rect r="r" b="b" t="t" l="l"/>
            <a:pathLst>
              <a:path h="2556405" w="2556405">
                <a:moveTo>
                  <a:pt x="0" y="0"/>
                </a:moveTo>
                <a:lnTo>
                  <a:pt x="2556405" y="0"/>
                </a:lnTo>
                <a:lnTo>
                  <a:pt x="2556405" y="2556405"/>
                </a:lnTo>
                <a:lnTo>
                  <a:pt x="0" y="25564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016297" y="2369979"/>
            <a:ext cx="7585605" cy="1688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329"/>
              </a:lnSpc>
              <a:spcBef>
                <a:spcPct val="0"/>
              </a:spcBef>
            </a:pPr>
            <a:r>
              <a:rPr lang="en-US" sz="11107" strike="noStrike" u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Introduction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14002" y="2499067"/>
            <a:ext cx="1185802" cy="1163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216"/>
              </a:lnSpc>
              <a:spcBef>
                <a:spcPct val="0"/>
              </a:spcBef>
            </a:pPr>
            <a:r>
              <a:rPr lang="en-US" sz="768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016297" y="3757904"/>
            <a:ext cx="7408303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Overview: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1944802" y="1806972"/>
            <a:ext cx="4981705" cy="7135254"/>
          </a:xfrm>
          <a:custGeom>
            <a:avLst/>
            <a:gdLst/>
            <a:ahLst/>
            <a:cxnLst/>
            <a:rect r="r" b="b" t="t" l="l"/>
            <a:pathLst>
              <a:path h="7135254" w="4981705">
                <a:moveTo>
                  <a:pt x="0" y="0"/>
                </a:moveTo>
                <a:lnTo>
                  <a:pt x="4981705" y="0"/>
                </a:lnTo>
                <a:lnTo>
                  <a:pt x="4981705" y="7135254"/>
                </a:lnTo>
                <a:lnTo>
                  <a:pt x="0" y="71352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670566" y="4856995"/>
            <a:ext cx="7408303" cy="468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system supports two primary user roles: Librarian and Reader.</a:t>
            </a: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 is persistently stored in files, ensuring information security and durability.</a:t>
            </a: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system features a user-friendly, command-line interface managed by the Menu class.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79164" y="549459"/>
            <a:ext cx="17329672" cy="9351980"/>
            <a:chOff x="0" y="0"/>
            <a:chExt cx="23106229" cy="12469306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996401" y="1524669"/>
            <a:ext cx="14503825" cy="1739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49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Mapping: attributes / properties / methods / relations</a:t>
            </a:r>
          </a:p>
          <a:p>
            <a:pPr algn="l">
              <a:lnSpc>
                <a:spcPts val="6999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683618" y="3512221"/>
            <a:ext cx="6263955" cy="3634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6226" indent="-273113" lvl="1">
              <a:lnSpc>
                <a:spcPts val="3541"/>
              </a:lnSpc>
              <a:buFont typeface="Arial"/>
              <a:buChar char="•"/>
            </a:pPr>
            <a:r>
              <a:rPr lang="en-US" sz="25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status: Maps to enum class BookStatus.</a:t>
            </a:r>
          </a:p>
          <a:p>
            <a:pPr algn="l" marL="546226" indent="-273113" lvl="1">
              <a:lnSpc>
                <a:spcPts val="3541"/>
              </a:lnSpc>
              <a:buFont typeface="Arial"/>
              <a:buChar char="•"/>
            </a:pPr>
            <a:r>
              <a:rPr lang="en-US" sz="25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category: Maps to enum class BookCategory.</a:t>
            </a:r>
          </a:p>
          <a:p>
            <a:pPr algn="l" marL="546226" indent="-273113" lvl="1">
              <a:lnSpc>
                <a:spcPts val="3541"/>
              </a:lnSpc>
              <a:buFont typeface="Arial"/>
              <a:buChar char="•"/>
            </a:pPr>
            <a:r>
              <a:rPr lang="en-US" sz="25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lastModified: Maps to std::chrono::system_clock::time_point.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738795" y="2627983"/>
            <a:ext cx="7408303" cy="120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·Attributes / Data Types: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9091922" y="2627983"/>
            <a:ext cx="7408303" cy="120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·Methods / Relations: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261875" y="3512221"/>
            <a:ext cx="6238350" cy="2630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5410" indent="-272705" lvl="1">
              <a:lnSpc>
                <a:spcPts val="3536"/>
              </a:lnSpc>
              <a:buFont typeface="Arial"/>
              <a:buChar char="•"/>
            </a:pPr>
            <a:r>
              <a:rPr lang="en-US" sz="252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isAvailable(): A method to check</a:t>
            </a:r>
            <a:r>
              <a:rPr lang="en-US" sz="252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the book's availability.</a:t>
            </a:r>
          </a:p>
          <a:p>
            <a:pPr algn="l" marL="545410" indent="-272705" lvl="1">
              <a:lnSpc>
                <a:spcPts val="3536"/>
              </a:lnSpc>
              <a:spcBef>
                <a:spcPct val="0"/>
              </a:spcBef>
              <a:buFont typeface="Arial"/>
              <a:buChar char="•"/>
            </a:pPr>
            <a:r>
              <a:rPr lang="en-US" sz="252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toFileString(), fromFileString(): Methods for converting book data to and from a string for file storage.</a:t>
            </a:r>
          </a:p>
          <a:p>
            <a:pPr algn="l" marL="0" indent="0" lvl="0">
              <a:lnSpc>
                <a:spcPts val="353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996401" y="1232956"/>
            <a:ext cx="7882954" cy="854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Class Specification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996401" y="2345109"/>
            <a:ext cx="15038344" cy="5542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borrowBook()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Name: borrowBook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Meaning: Decrements the number of available copies of the book. If the number of copies reaches 0, the book's status is changed to BORROWED.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Default Value: N/A.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Parameters: N/A.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Return Value: bool. Returns true if the book was successfully borrowed, false otherwise.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returnBook(</a:t>
            </a: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Name: returnBook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</a:t>
            </a: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aning: Increments the number of available copies. If the number of copies equals the total number of copies, the book's status is changed to AVAILABLE.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Default Value: N/A.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Parameters: N/A.</a:t>
            </a:r>
          </a:p>
          <a:p>
            <a:pPr algn="just">
              <a:lnSpc>
                <a:spcPts val="3184"/>
              </a:lnSpc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Return Value: bool. Returns true if the book was successfully returned, false otherwise.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918551" y="-3918551"/>
            <a:ext cx="10450898" cy="18288000"/>
          </a:xfrm>
          <a:custGeom>
            <a:avLst/>
            <a:gdLst/>
            <a:ahLst/>
            <a:cxnLst/>
            <a:rect r="r" b="b" t="t" l="l"/>
            <a:pathLst>
              <a:path h="18288000" w="10450898">
                <a:moveTo>
                  <a:pt x="0" y="0"/>
                </a:moveTo>
                <a:lnTo>
                  <a:pt x="10450898" y="0"/>
                </a:lnTo>
                <a:lnTo>
                  <a:pt x="10450898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l="-5329" t="0" r="0" b="-700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1806972"/>
            <a:ext cx="2556405" cy="2556405"/>
          </a:xfrm>
          <a:custGeom>
            <a:avLst/>
            <a:gdLst/>
            <a:ahLst/>
            <a:cxnLst/>
            <a:rect r="r" b="b" t="t" l="l"/>
            <a:pathLst>
              <a:path h="2556405" w="2556405">
                <a:moveTo>
                  <a:pt x="0" y="0"/>
                </a:moveTo>
                <a:lnTo>
                  <a:pt x="2556405" y="0"/>
                </a:lnTo>
                <a:lnTo>
                  <a:pt x="2556405" y="2556405"/>
                </a:lnTo>
                <a:lnTo>
                  <a:pt x="0" y="25564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016297" y="985824"/>
            <a:ext cx="10355541" cy="3377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329"/>
              </a:lnSpc>
              <a:spcBef>
                <a:spcPct val="0"/>
              </a:spcBef>
            </a:pPr>
            <a:r>
              <a:rPr lang="en-US" sz="11107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CLASS BorrowRecord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016297" y="4355424"/>
            <a:ext cx="7408303" cy="101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</a:p>
          <a:p>
            <a:pPr algn="l" marL="647697" indent="-323848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Meaning: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2507495" y="1806972"/>
            <a:ext cx="4981705" cy="7135254"/>
          </a:xfrm>
          <a:custGeom>
            <a:avLst/>
            <a:gdLst/>
            <a:ahLst/>
            <a:cxnLst/>
            <a:rect r="r" b="b" t="t" l="l"/>
            <a:pathLst>
              <a:path h="7135254" w="4981705">
                <a:moveTo>
                  <a:pt x="0" y="0"/>
                </a:moveTo>
                <a:lnTo>
                  <a:pt x="4981704" y="0"/>
                </a:lnTo>
                <a:lnTo>
                  <a:pt x="4981704" y="7135254"/>
                </a:lnTo>
                <a:lnTo>
                  <a:pt x="0" y="71352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670566" y="5619750"/>
            <a:ext cx="7408303" cy="206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BorrowRecord class represents a transaction log of a book borrowing.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3585105" y="3682399"/>
            <a:ext cx="7408303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918551" y="-3918551"/>
            <a:ext cx="10450898" cy="18288000"/>
          </a:xfrm>
          <a:custGeom>
            <a:avLst/>
            <a:gdLst/>
            <a:ahLst/>
            <a:cxnLst/>
            <a:rect r="r" b="b" t="t" l="l"/>
            <a:pathLst>
              <a:path h="18288000" w="10450898">
                <a:moveTo>
                  <a:pt x="0" y="0"/>
                </a:moveTo>
                <a:lnTo>
                  <a:pt x="10450898" y="0"/>
                </a:lnTo>
                <a:lnTo>
                  <a:pt x="10450898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l="-5329" t="0" r="0" b="-700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1502351"/>
            <a:ext cx="2556405" cy="2556405"/>
          </a:xfrm>
          <a:custGeom>
            <a:avLst/>
            <a:gdLst/>
            <a:ahLst/>
            <a:cxnLst/>
            <a:rect r="r" b="b" t="t" l="l"/>
            <a:pathLst>
              <a:path h="2556405" w="2556405">
                <a:moveTo>
                  <a:pt x="0" y="0"/>
                </a:moveTo>
                <a:lnTo>
                  <a:pt x="2556405" y="0"/>
                </a:lnTo>
                <a:lnTo>
                  <a:pt x="2556405" y="2556405"/>
                </a:lnTo>
                <a:lnTo>
                  <a:pt x="0" y="25564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016297" y="793621"/>
            <a:ext cx="8965975" cy="3377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329"/>
              </a:lnSpc>
              <a:spcBef>
                <a:spcPct val="0"/>
              </a:spcBef>
            </a:pPr>
            <a:r>
              <a:rPr lang="en-US" sz="11107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CLASS BorrowRecord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999497" y="3992081"/>
            <a:ext cx="7408303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Attributes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2507495" y="1806972"/>
            <a:ext cx="4981705" cy="7135254"/>
          </a:xfrm>
          <a:custGeom>
            <a:avLst/>
            <a:gdLst/>
            <a:ahLst/>
            <a:cxnLst/>
            <a:rect r="r" b="b" t="t" l="l"/>
            <a:pathLst>
              <a:path h="7135254" w="4981705">
                <a:moveTo>
                  <a:pt x="0" y="0"/>
                </a:moveTo>
                <a:lnTo>
                  <a:pt x="4981704" y="0"/>
                </a:lnTo>
                <a:lnTo>
                  <a:pt x="4981704" y="7135254"/>
                </a:lnTo>
                <a:lnTo>
                  <a:pt x="0" y="71352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940224" y="4614381"/>
            <a:ext cx="5526849" cy="5462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3204" indent="-241602" lvl="1">
              <a:lnSpc>
                <a:spcPts val="3133"/>
              </a:lnSpc>
              <a:buFont typeface="Arial"/>
              <a:buChar char="•"/>
            </a:pPr>
            <a:r>
              <a:rPr lang="en-US" sz="223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recordId (string): The unique ID of the record.</a:t>
            </a:r>
          </a:p>
          <a:p>
            <a:pPr algn="l" marL="483204" indent="-241602" lvl="1">
              <a:lnSpc>
                <a:spcPts val="3133"/>
              </a:lnSpc>
              <a:buFont typeface="Arial"/>
              <a:buChar char="•"/>
            </a:pPr>
            <a:r>
              <a:rPr lang="en-US" sz="223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</a:t>
            </a:r>
            <a:r>
              <a:rPr lang="en-US" sz="223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ername (string): The username of the reader.</a:t>
            </a:r>
          </a:p>
          <a:p>
            <a:pPr algn="l" marL="483204" indent="-241602" lvl="1">
              <a:lnSpc>
                <a:spcPts val="3133"/>
              </a:lnSpc>
              <a:buFont typeface="Arial"/>
              <a:buChar char="•"/>
            </a:pPr>
            <a:r>
              <a:rPr lang="en-US" sz="223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bookId (string): The ID of the borrowed book.</a:t>
            </a:r>
          </a:p>
          <a:p>
            <a:pPr algn="l" marL="483204" indent="-241602" lvl="1">
              <a:lnSpc>
                <a:spcPts val="3133"/>
              </a:lnSpc>
              <a:buFont typeface="Arial"/>
              <a:buChar char="•"/>
            </a:pPr>
            <a:r>
              <a:rPr lang="en-US" sz="223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borrowDate (time_t): The time the book was borrowed.</a:t>
            </a:r>
          </a:p>
          <a:p>
            <a:pPr algn="l" marL="483204" indent="-241602" lvl="1">
              <a:lnSpc>
                <a:spcPts val="3133"/>
              </a:lnSpc>
              <a:buFont typeface="Arial"/>
              <a:buChar char="•"/>
            </a:pPr>
            <a:r>
              <a:rPr lang="en-US" sz="223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dueDate (time_t): The due date for the book return.</a:t>
            </a:r>
          </a:p>
          <a:p>
            <a:pPr algn="l" marL="483204" indent="-241602" lvl="1">
              <a:lnSpc>
                <a:spcPts val="3133"/>
              </a:lnSpc>
              <a:buFont typeface="Arial"/>
              <a:buChar char="•"/>
            </a:pPr>
            <a:r>
              <a:rPr lang="en-US" sz="223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oisReturned (bool): The status of whether the book has been returned.</a:t>
            </a:r>
          </a:p>
          <a:p>
            <a:pPr algn="l" marL="0" indent="0" lvl="0">
              <a:lnSpc>
                <a:spcPts val="313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918551" y="-3918551"/>
            <a:ext cx="10450898" cy="18288000"/>
          </a:xfrm>
          <a:custGeom>
            <a:avLst/>
            <a:gdLst/>
            <a:ahLst/>
            <a:cxnLst/>
            <a:rect r="r" b="b" t="t" l="l"/>
            <a:pathLst>
              <a:path h="18288000" w="10450898">
                <a:moveTo>
                  <a:pt x="0" y="0"/>
                </a:moveTo>
                <a:lnTo>
                  <a:pt x="10450898" y="0"/>
                </a:lnTo>
                <a:lnTo>
                  <a:pt x="10450898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l="-5329" t="0" r="0" b="-700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478719" y="1523340"/>
            <a:ext cx="7882954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Relation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478719" y="3163418"/>
            <a:ext cx="15910228" cy="2326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24986" indent="-362493" lvl="1">
              <a:lnSpc>
                <a:spcPts val="4701"/>
              </a:lnSpc>
              <a:buFont typeface="Arial"/>
              <a:buChar char="•"/>
            </a:pPr>
            <a:r>
              <a:rPr lang="en-US" sz="335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Independent: BorrowRecord is an independent class.</a:t>
            </a:r>
          </a:p>
          <a:p>
            <a:pPr algn="just" marL="724986" indent="-362493" lvl="1">
              <a:lnSpc>
                <a:spcPts val="4701"/>
              </a:lnSpc>
              <a:buFont typeface="Arial"/>
              <a:buChar char="•"/>
            </a:pPr>
            <a:r>
              <a:rPr lang="en-US" sz="335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Aggregation: The Library class aggregates and manages all</a:t>
            </a:r>
            <a:r>
              <a:rPr lang="en-US" sz="335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Bo</a:t>
            </a:r>
            <a:r>
              <a:rPr lang="en-US" sz="335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rrowRecord objects.</a:t>
            </a:r>
          </a:p>
          <a:p>
            <a:pPr algn="just">
              <a:lnSpc>
                <a:spcPts val="4701"/>
              </a:lnSpc>
            </a:pP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918551" y="-3918551"/>
            <a:ext cx="10450898" cy="18288000"/>
          </a:xfrm>
          <a:custGeom>
            <a:avLst/>
            <a:gdLst/>
            <a:ahLst/>
            <a:cxnLst/>
            <a:rect r="r" b="b" t="t" l="l"/>
            <a:pathLst>
              <a:path h="18288000" w="10450898">
                <a:moveTo>
                  <a:pt x="0" y="0"/>
                </a:moveTo>
                <a:lnTo>
                  <a:pt x="10450898" y="0"/>
                </a:lnTo>
                <a:lnTo>
                  <a:pt x="10450898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l="-5329" t="0" r="0" b="-700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996401" y="1524669"/>
            <a:ext cx="7882954" cy="854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Main Flow (SD / Activity)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12550" y="3142312"/>
            <a:ext cx="15929333" cy="1571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Activity Flow: A BorrowRecord object is created in the book borr</a:t>
            </a:r>
            <a:r>
              <a:rPr lang="en-US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owing flow (borrowBook) and updated in the book return flow (returnBook).</a:t>
            </a:r>
          </a:p>
          <a:p>
            <a:pPr algn="just">
              <a:lnSpc>
                <a:spcPts val="4179"/>
              </a:lnSpc>
            </a:pP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79164" y="549459"/>
            <a:ext cx="17329672" cy="9351980"/>
            <a:chOff x="0" y="0"/>
            <a:chExt cx="23106229" cy="12469306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996401" y="1524669"/>
            <a:ext cx="14503825" cy="1739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49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Mapping: attributes / properties / methods / relations</a:t>
            </a:r>
          </a:p>
          <a:p>
            <a:pPr algn="l">
              <a:lnSpc>
                <a:spcPts val="6999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683618" y="3512221"/>
            <a:ext cx="6263955" cy="2291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6226" indent="-273113" lvl="1">
              <a:lnSpc>
                <a:spcPts val="3541"/>
              </a:lnSpc>
              <a:buFont typeface="Arial"/>
              <a:buChar char="•"/>
            </a:pPr>
            <a:r>
              <a:rPr lang="en-US" sz="25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borrowDate, returnDate, dueDate: Map to time_t for efficient time storage.</a:t>
            </a:r>
          </a:p>
          <a:p>
            <a:pPr algn="l" marL="546226" indent="-273113" lvl="1">
              <a:lnSpc>
                <a:spcPts val="3541"/>
              </a:lnSpc>
              <a:buFont typeface="Arial"/>
              <a:buChar char="•"/>
            </a:pPr>
            <a:r>
              <a:rPr lang="en-US" sz="25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isReturned: Maps to bool.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738795" y="2627983"/>
            <a:ext cx="7408303" cy="120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Attributes / Data Types: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9091922" y="2627983"/>
            <a:ext cx="7408303" cy="120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Methods / Relations: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261875" y="3512221"/>
            <a:ext cx="6238350" cy="2630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5410" indent="-272705" lvl="1">
              <a:lnSpc>
                <a:spcPts val="3536"/>
              </a:lnSpc>
              <a:buFont typeface="Arial"/>
              <a:buChar char="•"/>
            </a:pPr>
            <a:r>
              <a:rPr lang="en-US" sz="252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isOverdue(): A method to check</a:t>
            </a:r>
            <a:r>
              <a:rPr lang="en-US" sz="252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if a record is overdue.</a:t>
            </a:r>
          </a:p>
          <a:p>
            <a:pPr algn="l" marL="545410" indent="-272705" lvl="1">
              <a:lnSpc>
                <a:spcPts val="3536"/>
              </a:lnSpc>
              <a:spcBef>
                <a:spcPct val="0"/>
              </a:spcBef>
              <a:buFont typeface="Arial"/>
              <a:buChar char="•"/>
            </a:pPr>
            <a:r>
              <a:rPr lang="en-US" sz="252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toFileString(), fromFileString(): Methods for saving and loading data to and from files.</a:t>
            </a:r>
          </a:p>
          <a:p>
            <a:pPr algn="l" marL="0" indent="0" lvl="0">
              <a:lnSpc>
                <a:spcPts val="353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918551" y="-3918551"/>
            <a:ext cx="10450898" cy="18288000"/>
          </a:xfrm>
          <a:custGeom>
            <a:avLst/>
            <a:gdLst/>
            <a:ahLst/>
            <a:cxnLst/>
            <a:rect r="r" b="b" t="t" l="l"/>
            <a:pathLst>
              <a:path h="18288000" w="10450898">
                <a:moveTo>
                  <a:pt x="0" y="0"/>
                </a:moveTo>
                <a:lnTo>
                  <a:pt x="10450898" y="0"/>
                </a:lnTo>
                <a:lnTo>
                  <a:pt x="10450898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l="-5329" t="0" r="0" b="-700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996401" y="1232956"/>
            <a:ext cx="7882954" cy="854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Class Specification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996401" y="2345109"/>
            <a:ext cx="15038344" cy="5542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isOverdue() const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Name: isOverdue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Meaning: Checks if the book in this record is overdue. It compares the current time with the dueDate.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Default Value: N/A.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Parameters: N/A.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Return Value: bool. Returns true if the book is overdue and not yet returned, otherwise false.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fromFileString(const std::string&amp; lin</a:t>
            </a: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e)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Name: fromFileString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</a:t>
            </a: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aning: Parses a data string (read from a file) and assigns the values to the record's attributes.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Default Value: N/A.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Parameters: line (of type const std::string&amp;), the data string containing the record information.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Return Value: bool. Returns true if parsing is successful, false if the string is invalid.</a:t>
            </a:r>
          </a:p>
          <a:p>
            <a:pPr algn="just">
              <a:lnSpc>
                <a:spcPts val="3184"/>
              </a:lnSpc>
            </a:pP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918551" y="-3918551"/>
            <a:ext cx="10450898" cy="18288000"/>
          </a:xfrm>
          <a:custGeom>
            <a:avLst/>
            <a:gdLst/>
            <a:ahLst/>
            <a:cxnLst/>
            <a:rect r="r" b="b" t="t" l="l"/>
            <a:pathLst>
              <a:path h="18288000" w="10450898">
                <a:moveTo>
                  <a:pt x="0" y="0"/>
                </a:moveTo>
                <a:lnTo>
                  <a:pt x="10450898" y="0"/>
                </a:lnTo>
                <a:lnTo>
                  <a:pt x="10450898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l="-5329" t="0" r="0" b="-700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1806972"/>
            <a:ext cx="2556405" cy="2556405"/>
          </a:xfrm>
          <a:custGeom>
            <a:avLst/>
            <a:gdLst/>
            <a:ahLst/>
            <a:cxnLst/>
            <a:rect r="r" b="b" t="t" l="l"/>
            <a:pathLst>
              <a:path h="2556405" w="2556405">
                <a:moveTo>
                  <a:pt x="0" y="0"/>
                </a:moveTo>
                <a:lnTo>
                  <a:pt x="2556405" y="0"/>
                </a:lnTo>
                <a:lnTo>
                  <a:pt x="2556405" y="2556405"/>
                </a:lnTo>
                <a:lnTo>
                  <a:pt x="0" y="25564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016297" y="1830212"/>
            <a:ext cx="10355541" cy="1688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329"/>
              </a:lnSpc>
              <a:spcBef>
                <a:spcPct val="0"/>
              </a:spcBef>
            </a:pPr>
            <a:r>
              <a:rPr lang="en-US" sz="11107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CLASS Library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016297" y="4355424"/>
            <a:ext cx="7408303" cy="101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</a:p>
          <a:p>
            <a:pPr algn="l" marL="647697" indent="-323848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Meaning: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2507495" y="1806972"/>
            <a:ext cx="4981705" cy="7135254"/>
          </a:xfrm>
          <a:custGeom>
            <a:avLst/>
            <a:gdLst/>
            <a:ahLst/>
            <a:cxnLst/>
            <a:rect r="r" b="b" t="t" l="l"/>
            <a:pathLst>
              <a:path h="7135254" w="4981705">
                <a:moveTo>
                  <a:pt x="0" y="0"/>
                </a:moveTo>
                <a:lnTo>
                  <a:pt x="4981704" y="0"/>
                </a:lnTo>
                <a:lnTo>
                  <a:pt x="4981704" y="7135254"/>
                </a:lnTo>
                <a:lnTo>
                  <a:pt x="0" y="71352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670566" y="5619750"/>
            <a:ext cx="7408303" cy="2590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Library class is the central part of the entire system. It manages all other objects such as User, Book, and BorrowRecord.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3585105" y="3682399"/>
            <a:ext cx="7408303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918551" y="-3918551"/>
            <a:ext cx="10450898" cy="18288000"/>
          </a:xfrm>
          <a:custGeom>
            <a:avLst/>
            <a:gdLst/>
            <a:ahLst/>
            <a:cxnLst/>
            <a:rect r="r" b="b" t="t" l="l"/>
            <a:pathLst>
              <a:path h="18288000" w="10450898">
                <a:moveTo>
                  <a:pt x="0" y="0"/>
                </a:moveTo>
                <a:lnTo>
                  <a:pt x="10450898" y="0"/>
                </a:lnTo>
                <a:lnTo>
                  <a:pt x="10450898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l="-5329" t="0" r="0" b="-700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1502351"/>
            <a:ext cx="2556405" cy="2556405"/>
          </a:xfrm>
          <a:custGeom>
            <a:avLst/>
            <a:gdLst/>
            <a:ahLst/>
            <a:cxnLst/>
            <a:rect r="r" b="b" t="t" l="l"/>
            <a:pathLst>
              <a:path h="2556405" w="2556405">
                <a:moveTo>
                  <a:pt x="0" y="0"/>
                </a:moveTo>
                <a:lnTo>
                  <a:pt x="2556405" y="0"/>
                </a:lnTo>
                <a:lnTo>
                  <a:pt x="2556405" y="2556405"/>
                </a:lnTo>
                <a:lnTo>
                  <a:pt x="0" y="25564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016297" y="1638010"/>
            <a:ext cx="8965975" cy="1688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329"/>
              </a:lnSpc>
              <a:spcBef>
                <a:spcPct val="0"/>
              </a:spcBef>
            </a:pPr>
            <a:r>
              <a:rPr lang="en-US" sz="11107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CLASS Library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999497" y="3992081"/>
            <a:ext cx="7408303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Attributes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2507495" y="1806972"/>
            <a:ext cx="4981705" cy="7135254"/>
          </a:xfrm>
          <a:custGeom>
            <a:avLst/>
            <a:gdLst/>
            <a:ahLst/>
            <a:cxnLst/>
            <a:rect r="r" b="b" t="t" l="l"/>
            <a:pathLst>
              <a:path h="7135254" w="4981705">
                <a:moveTo>
                  <a:pt x="0" y="0"/>
                </a:moveTo>
                <a:lnTo>
                  <a:pt x="4981704" y="0"/>
                </a:lnTo>
                <a:lnTo>
                  <a:pt x="4981704" y="7135254"/>
                </a:lnTo>
                <a:lnTo>
                  <a:pt x="0" y="71352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912978" y="4825335"/>
            <a:ext cx="5938632" cy="4596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9206" indent="-259603" lvl="1">
              <a:lnSpc>
                <a:spcPts val="3366"/>
              </a:lnSpc>
              <a:buFont typeface="Arial"/>
              <a:buChar char="•"/>
            </a:pPr>
            <a:r>
              <a:rPr lang="en-US" sz="240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books (vector unique_ptr&lt;Book&gt;): Holds all books in the library.</a:t>
            </a:r>
          </a:p>
          <a:p>
            <a:pPr algn="l" marL="519206" indent="-259603" lvl="1">
              <a:lnSpc>
                <a:spcPts val="3366"/>
              </a:lnSpc>
              <a:buFont typeface="Arial"/>
              <a:buChar char="•"/>
            </a:pPr>
            <a:r>
              <a:rPr lang="en-US" sz="240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</a:t>
            </a:r>
            <a:r>
              <a:rPr lang="en-US" sz="240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ers (vector unique_ptr&lt;User&gt;): Holds all users.</a:t>
            </a:r>
          </a:p>
          <a:p>
            <a:pPr algn="l" marL="519206" indent="-259603" lvl="1">
              <a:lnSpc>
                <a:spcPts val="3366"/>
              </a:lnSpc>
              <a:buFont typeface="Arial"/>
              <a:buChar char="•"/>
            </a:pPr>
            <a:r>
              <a:rPr lang="en-US" sz="240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borrowRecords (vector unique_ptr&lt;BorrowRecord&gt;): Holds all borrowing records.</a:t>
            </a:r>
          </a:p>
          <a:p>
            <a:pPr algn="l" marL="519206" indent="-259603" lvl="1">
              <a:lnSpc>
                <a:spcPts val="3366"/>
              </a:lnSpc>
              <a:buFont typeface="Arial"/>
              <a:buChar char="•"/>
            </a:pPr>
            <a:r>
              <a:rPr lang="en-US" sz="240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userMap and bookMap (unordered map): Used for quick lookup</a:t>
            </a:r>
            <a:r>
              <a:rPr lang="en-US" sz="240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of objects by their IDs.</a:t>
            </a:r>
          </a:p>
          <a:p>
            <a:pPr algn="l" marL="0" indent="0" lvl="0">
              <a:lnSpc>
                <a:spcPts val="336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918551" y="-3918551"/>
            <a:ext cx="10450898" cy="18288000"/>
          </a:xfrm>
          <a:custGeom>
            <a:avLst/>
            <a:gdLst/>
            <a:ahLst/>
            <a:cxnLst/>
            <a:rect r="r" b="b" t="t" l="l"/>
            <a:pathLst>
              <a:path h="18288000" w="10450898">
                <a:moveTo>
                  <a:pt x="0" y="0"/>
                </a:moveTo>
                <a:lnTo>
                  <a:pt x="10450898" y="0"/>
                </a:lnTo>
                <a:lnTo>
                  <a:pt x="10450898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l="-5329" t="0" r="0" b="-700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1806972"/>
            <a:ext cx="2556405" cy="2556405"/>
          </a:xfrm>
          <a:custGeom>
            <a:avLst/>
            <a:gdLst/>
            <a:ahLst/>
            <a:cxnLst/>
            <a:rect r="r" b="b" t="t" l="l"/>
            <a:pathLst>
              <a:path h="2556405" w="2556405">
                <a:moveTo>
                  <a:pt x="0" y="0"/>
                </a:moveTo>
                <a:lnTo>
                  <a:pt x="2556405" y="0"/>
                </a:lnTo>
                <a:lnTo>
                  <a:pt x="2556405" y="2556405"/>
                </a:lnTo>
                <a:lnTo>
                  <a:pt x="0" y="25564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779134" y="2272025"/>
            <a:ext cx="14029702" cy="1688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329"/>
              </a:lnSpc>
              <a:spcBef>
                <a:spcPct val="0"/>
              </a:spcBef>
            </a:pPr>
            <a:r>
              <a:rPr lang="en-US" sz="11107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P</a:t>
            </a:r>
            <a:r>
              <a:rPr lang="en-US" sz="11107" strike="noStrike" u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roblem Statement (SRS)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14002" y="2499067"/>
            <a:ext cx="1185802" cy="1163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216"/>
              </a:lnSpc>
              <a:spcBef>
                <a:spcPct val="0"/>
              </a:spcBef>
            </a:pPr>
            <a:r>
              <a:rPr lang="en-US" sz="768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779134" y="4538326"/>
            <a:ext cx="7408303" cy="854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Problem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779134" y="6021053"/>
            <a:ext cx="13138270" cy="206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Manual library management is inefficient and prone to errors. Key issues include inaccurate record-keeping, difficulty in tracking overdue books, and slow processing of borrowing and returning transactions.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918551" y="-3918551"/>
            <a:ext cx="10450898" cy="18288000"/>
          </a:xfrm>
          <a:custGeom>
            <a:avLst/>
            <a:gdLst/>
            <a:ahLst/>
            <a:cxnLst/>
            <a:rect r="r" b="b" t="t" l="l"/>
            <a:pathLst>
              <a:path h="18288000" w="10450898">
                <a:moveTo>
                  <a:pt x="0" y="0"/>
                </a:moveTo>
                <a:lnTo>
                  <a:pt x="10450898" y="0"/>
                </a:lnTo>
                <a:lnTo>
                  <a:pt x="10450898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l="-5329" t="0" r="0" b="-700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478719" y="1523340"/>
            <a:ext cx="7882954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Relation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478719" y="3163418"/>
            <a:ext cx="15910228" cy="3499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24986" indent="-362493" lvl="1">
              <a:lnSpc>
                <a:spcPts val="4701"/>
              </a:lnSpc>
              <a:buFont typeface="Arial"/>
              <a:buChar char="•"/>
            </a:pPr>
            <a:r>
              <a:rPr lang="en-US" sz="335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Composition: Library has a strong composition relationship with Book, User, and BorrowRecord. This is shown by the use of std::unique_ptr to manage their lifetimes.</a:t>
            </a:r>
          </a:p>
          <a:p>
            <a:pPr algn="just" marL="724986" indent="-362493" lvl="1">
              <a:lnSpc>
                <a:spcPts val="4701"/>
              </a:lnSpc>
              <a:buFont typeface="Arial"/>
              <a:buChar char="•"/>
            </a:pPr>
            <a:r>
              <a:rPr lang="en-US" sz="335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Depend</a:t>
            </a:r>
            <a:r>
              <a:rPr lang="en-US" sz="335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ency: Library depends on FileManager to save and</a:t>
            </a:r>
            <a:r>
              <a:rPr lang="en-US" sz="335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load data f</a:t>
            </a:r>
            <a:r>
              <a:rPr lang="en-US" sz="335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rom files.</a:t>
            </a:r>
          </a:p>
          <a:p>
            <a:pPr algn="just">
              <a:lnSpc>
                <a:spcPts val="4701"/>
              </a:lnSpc>
            </a:pP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918551" y="-3918551"/>
            <a:ext cx="10450898" cy="18288000"/>
          </a:xfrm>
          <a:custGeom>
            <a:avLst/>
            <a:gdLst/>
            <a:ahLst/>
            <a:cxnLst/>
            <a:rect r="r" b="b" t="t" l="l"/>
            <a:pathLst>
              <a:path h="18288000" w="10450898">
                <a:moveTo>
                  <a:pt x="0" y="0"/>
                </a:moveTo>
                <a:lnTo>
                  <a:pt x="10450898" y="0"/>
                </a:lnTo>
                <a:lnTo>
                  <a:pt x="10450898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l="-5329" t="0" r="0" b="-700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996401" y="1524669"/>
            <a:ext cx="7882954" cy="854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Main Flow (SD / Activity)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12550" y="3142312"/>
            <a:ext cx="15929333" cy="3705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Activity Flow: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Initialization: In main(), a Library object is created.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 Loading: Upon startup, Library aut</a:t>
            </a:r>
            <a:r>
              <a:rPr lang="en-US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omatically loads data from files using the loadData() method.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Management: Library contains the core methods for functions like addBook(), borrowBook(), returnBook(), and authenticateUser().</a:t>
            </a:r>
          </a:p>
          <a:p>
            <a:pPr algn="just">
              <a:lnSpc>
                <a:spcPts val="4179"/>
              </a:lnSpc>
            </a:pP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79164" y="549459"/>
            <a:ext cx="17329672" cy="9351980"/>
            <a:chOff x="0" y="0"/>
            <a:chExt cx="23106229" cy="12469306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996401" y="1524669"/>
            <a:ext cx="14503825" cy="1739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49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Mapping: attributes / properties / methods / relations</a:t>
            </a:r>
          </a:p>
          <a:p>
            <a:pPr algn="l">
              <a:lnSpc>
                <a:spcPts val="6999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683618" y="3512221"/>
            <a:ext cx="6263955" cy="2739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6226" indent="-273113" lvl="1">
              <a:lnSpc>
                <a:spcPts val="3541"/>
              </a:lnSpc>
              <a:buFont typeface="Arial"/>
              <a:buChar char="•"/>
            </a:pPr>
            <a:r>
              <a:rPr lang="en-US" sz="25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bookIdCounter, readerIdCounter: Map to static int for unique ID generation.</a:t>
            </a:r>
          </a:p>
          <a:p>
            <a:pPr algn="l" marL="546226" indent="-273113" lvl="1">
              <a:lnSpc>
                <a:spcPts val="3541"/>
              </a:lnSpc>
              <a:buFont typeface="Arial"/>
              <a:buChar char="•"/>
            </a:pPr>
            <a:r>
              <a:rPr lang="en-US" sz="252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books, users, borrowRecords: Map to std::vector of std::unique_ptr.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738795" y="2627983"/>
            <a:ext cx="7408303" cy="120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Attributes / Data Types: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9091922" y="2627983"/>
            <a:ext cx="7408303" cy="120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Methods / Relations: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261875" y="3512221"/>
            <a:ext cx="6238350" cy="3953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5410" indent="-272705" lvl="1">
              <a:lnSpc>
                <a:spcPts val="3536"/>
              </a:lnSpc>
              <a:buFont typeface="Arial"/>
              <a:buChar char="•"/>
            </a:pPr>
            <a:r>
              <a:rPr lang="en-US" sz="252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loadData() and saveData(): Map to the</a:t>
            </a:r>
            <a:r>
              <a:rPr lang="en-US" sz="252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main methods for interacting with FileManager.</a:t>
            </a:r>
          </a:p>
          <a:p>
            <a:pPr algn="l" marL="545410" indent="-272705" lvl="1">
              <a:lnSpc>
                <a:spcPts val="3536"/>
              </a:lnSpc>
              <a:buFont typeface="Arial"/>
              <a:buChar char="•"/>
            </a:pPr>
            <a:r>
              <a:rPr lang="en-US" sz="252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initializeMaps(): Maps to a private method to build the unordered_maps after data is loaded.</a:t>
            </a:r>
          </a:p>
          <a:p>
            <a:pPr algn="l">
              <a:lnSpc>
                <a:spcPts val="3536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53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918551" y="-3918551"/>
            <a:ext cx="10450898" cy="18288000"/>
          </a:xfrm>
          <a:custGeom>
            <a:avLst/>
            <a:gdLst/>
            <a:ahLst/>
            <a:cxnLst/>
            <a:rect r="r" b="b" t="t" l="l"/>
            <a:pathLst>
              <a:path h="18288000" w="10450898">
                <a:moveTo>
                  <a:pt x="0" y="0"/>
                </a:moveTo>
                <a:lnTo>
                  <a:pt x="10450898" y="0"/>
                </a:lnTo>
                <a:lnTo>
                  <a:pt x="10450898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l="-5329" t="0" r="0" b="-700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996401" y="1232956"/>
            <a:ext cx="7882954" cy="854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Class Specification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996401" y="2345109"/>
            <a:ext cx="15038344" cy="6336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authenticateUser(const std::string&amp; username, const std::string&amp; password)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Name: authenticateUser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Meaning: Authenticates a user using a username and password. It finds the user by username and then calls the authenticate() method of that object.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Default Value: N/A.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Parameters: username (string) and password (string).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Return Value: User* pointer. Returns a pointer to the User object if authentication succeeds, otherwise nullptr.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sav</a:t>
            </a: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eData() const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Name: saveData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</a:t>
            </a: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aning: Saves all library data (books, users, borrow records) to their corresponding files by calling FileManager.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Default Value: N/A.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Parameters: N/A.</a:t>
            </a:r>
          </a:p>
          <a:p>
            <a:pPr algn="just" marL="491169" indent="-245585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Return Value: bool. Returns true if the save is successful, otherwise false.</a:t>
            </a:r>
          </a:p>
          <a:p>
            <a:pPr algn="just">
              <a:lnSpc>
                <a:spcPts val="3184"/>
              </a:lnSpc>
            </a:pP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918551" y="-3918551"/>
            <a:ext cx="10450898" cy="18288000"/>
          </a:xfrm>
          <a:custGeom>
            <a:avLst/>
            <a:gdLst/>
            <a:ahLst/>
            <a:cxnLst/>
            <a:rect r="r" b="b" t="t" l="l"/>
            <a:pathLst>
              <a:path h="18288000" w="10450898">
                <a:moveTo>
                  <a:pt x="0" y="0"/>
                </a:moveTo>
                <a:lnTo>
                  <a:pt x="10450898" y="0"/>
                </a:lnTo>
                <a:lnTo>
                  <a:pt x="10450898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l="-5329" t="0" r="0" b="-700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1806972"/>
            <a:ext cx="2556405" cy="2556405"/>
          </a:xfrm>
          <a:custGeom>
            <a:avLst/>
            <a:gdLst/>
            <a:ahLst/>
            <a:cxnLst/>
            <a:rect r="r" b="b" t="t" l="l"/>
            <a:pathLst>
              <a:path h="2556405" w="2556405">
                <a:moveTo>
                  <a:pt x="0" y="0"/>
                </a:moveTo>
                <a:lnTo>
                  <a:pt x="2556405" y="0"/>
                </a:lnTo>
                <a:lnTo>
                  <a:pt x="2556405" y="2556405"/>
                </a:lnTo>
                <a:lnTo>
                  <a:pt x="0" y="25564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666764" y="2160777"/>
            <a:ext cx="11331583" cy="140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169"/>
              </a:lnSpc>
              <a:spcBef>
                <a:spcPct val="0"/>
              </a:spcBef>
            </a:pPr>
            <a:r>
              <a:rPr lang="en-US" sz="9308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CLASS File Manager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016297" y="4355424"/>
            <a:ext cx="7408303" cy="101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</a:p>
          <a:p>
            <a:pPr algn="l" marL="647697" indent="-323848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Meaning: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2507495" y="1806972"/>
            <a:ext cx="4981705" cy="7135254"/>
          </a:xfrm>
          <a:custGeom>
            <a:avLst/>
            <a:gdLst/>
            <a:ahLst/>
            <a:cxnLst/>
            <a:rect r="r" b="b" t="t" l="l"/>
            <a:pathLst>
              <a:path h="7135254" w="4981705">
                <a:moveTo>
                  <a:pt x="0" y="0"/>
                </a:moveTo>
                <a:lnTo>
                  <a:pt x="4981704" y="0"/>
                </a:lnTo>
                <a:lnTo>
                  <a:pt x="4981704" y="7135254"/>
                </a:lnTo>
                <a:lnTo>
                  <a:pt x="0" y="71352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016297" y="5488899"/>
            <a:ext cx="7408303" cy="206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file manager class is a static utility class responsible for all file-reading and writing operations. It ensures data persistence.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585105" y="3682399"/>
            <a:ext cx="7408303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918551" y="-3918551"/>
            <a:ext cx="10450898" cy="18288000"/>
          </a:xfrm>
          <a:custGeom>
            <a:avLst/>
            <a:gdLst/>
            <a:ahLst/>
            <a:cxnLst/>
            <a:rect r="r" b="b" t="t" l="l"/>
            <a:pathLst>
              <a:path h="18288000" w="10450898">
                <a:moveTo>
                  <a:pt x="0" y="0"/>
                </a:moveTo>
                <a:lnTo>
                  <a:pt x="10450898" y="0"/>
                </a:lnTo>
                <a:lnTo>
                  <a:pt x="10450898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l="-5329" t="0" r="0" b="-700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1502351"/>
            <a:ext cx="2556405" cy="2556405"/>
          </a:xfrm>
          <a:custGeom>
            <a:avLst/>
            <a:gdLst/>
            <a:ahLst/>
            <a:cxnLst/>
            <a:rect r="r" b="b" t="t" l="l"/>
            <a:pathLst>
              <a:path h="2556405" w="2556405">
                <a:moveTo>
                  <a:pt x="0" y="0"/>
                </a:moveTo>
                <a:lnTo>
                  <a:pt x="2556405" y="0"/>
                </a:lnTo>
                <a:lnTo>
                  <a:pt x="2556405" y="2556405"/>
                </a:lnTo>
                <a:lnTo>
                  <a:pt x="0" y="25564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016297" y="1777548"/>
            <a:ext cx="10982050" cy="140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171"/>
              </a:lnSpc>
              <a:spcBef>
                <a:spcPct val="0"/>
              </a:spcBef>
            </a:pPr>
            <a:r>
              <a:rPr lang="en-US" sz="930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CLASS File Manager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999497" y="3992081"/>
            <a:ext cx="7408303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Attributes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2507495" y="1806972"/>
            <a:ext cx="4981705" cy="7135254"/>
          </a:xfrm>
          <a:custGeom>
            <a:avLst/>
            <a:gdLst/>
            <a:ahLst/>
            <a:cxnLst/>
            <a:rect r="r" b="b" t="t" l="l"/>
            <a:pathLst>
              <a:path h="7135254" w="4981705">
                <a:moveTo>
                  <a:pt x="0" y="0"/>
                </a:moveTo>
                <a:lnTo>
                  <a:pt x="4981704" y="0"/>
                </a:lnTo>
                <a:lnTo>
                  <a:pt x="4981704" y="7135254"/>
                </a:lnTo>
                <a:lnTo>
                  <a:pt x="0" y="71352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912978" y="4825335"/>
            <a:ext cx="5938632" cy="2072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9206" indent="-259603" lvl="1">
              <a:lnSpc>
                <a:spcPts val="3366"/>
              </a:lnSpc>
              <a:buFont typeface="Arial"/>
              <a:buChar char="•"/>
            </a:pPr>
            <a:r>
              <a:rPr lang="en-US" sz="240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DATA_DIR (const string): The path to the data directory.</a:t>
            </a:r>
          </a:p>
          <a:p>
            <a:pPr algn="l" marL="519206" indent="-259603" lvl="1">
              <a:lnSpc>
                <a:spcPts val="3366"/>
              </a:lnSpc>
              <a:buFont typeface="Arial"/>
              <a:buChar char="•"/>
            </a:pPr>
            <a:r>
              <a:rPr lang="en-US" sz="240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lastError (string): Stores the last error message.</a:t>
            </a:r>
          </a:p>
          <a:p>
            <a:pPr algn="l">
              <a:lnSpc>
                <a:spcPts val="3366"/>
              </a:lnSpc>
            </a:pP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918551" y="-3918551"/>
            <a:ext cx="10450898" cy="18288000"/>
          </a:xfrm>
          <a:custGeom>
            <a:avLst/>
            <a:gdLst/>
            <a:ahLst/>
            <a:cxnLst/>
            <a:rect r="r" b="b" t="t" l="l"/>
            <a:pathLst>
              <a:path h="18288000" w="10450898">
                <a:moveTo>
                  <a:pt x="0" y="0"/>
                </a:moveTo>
                <a:lnTo>
                  <a:pt x="10450898" y="0"/>
                </a:lnTo>
                <a:lnTo>
                  <a:pt x="10450898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l="-5329" t="0" r="0" b="-700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478719" y="1523340"/>
            <a:ext cx="7882954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Relation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478719" y="3163418"/>
            <a:ext cx="15910228" cy="1753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24987" indent="-362493" lvl="1">
              <a:lnSpc>
                <a:spcPts val="4701"/>
              </a:lnSpc>
              <a:buFont typeface="Arial"/>
              <a:buChar char="•"/>
            </a:pPr>
            <a:r>
              <a:rPr lang="en-US" sz="335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Dependency: The Library class depends on FileManager. FileManager also depends on other data classes like User, Book, and BorrowRecord to handle data strings.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918551" y="-3918551"/>
            <a:ext cx="10450898" cy="18288000"/>
          </a:xfrm>
          <a:custGeom>
            <a:avLst/>
            <a:gdLst/>
            <a:ahLst/>
            <a:cxnLst/>
            <a:rect r="r" b="b" t="t" l="l"/>
            <a:pathLst>
              <a:path h="18288000" w="10450898">
                <a:moveTo>
                  <a:pt x="0" y="0"/>
                </a:moveTo>
                <a:lnTo>
                  <a:pt x="10450898" y="0"/>
                </a:lnTo>
                <a:lnTo>
                  <a:pt x="10450898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l="-5329" t="0" r="0" b="-700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996401" y="1524669"/>
            <a:ext cx="7882954" cy="854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Main Flow (SD / Activity)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12550" y="3142312"/>
            <a:ext cx="15929333" cy="3124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4487" indent="-322244" lvl="1">
              <a:lnSpc>
                <a:spcPts val="4179"/>
              </a:lnSpc>
              <a:buFont typeface="Arial"/>
              <a:buChar char="•"/>
            </a:pPr>
            <a:r>
              <a:rPr lang="en-US" sz="298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Activity Flow:</a:t>
            </a:r>
          </a:p>
          <a:p>
            <a:pPr algn="just" marL="644487" indent="-322244" lvl="1">
              <a:lnSpc>
                <a:spcPts val="4179"/>
              </a:lnSpc>
              <a:buFont typeface="Arial"/>
              <a:buChar char="•"/>
            </a:pPr>
            <a:r>
              <a:rPr lang="en-US" sz="298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Load Data Flow: When Library::loadData() is called, FileManager reads the data files (users.dat, books.dat, etc.) and returns the corresponding objects.</a:t>
            </a:r>
          </a:p>
          <a:p>
            <a:pPr algn="just" marL="644487" indent="-322244" lvl="1">
              <a:lnSpc>
                <a:spcPts val="4179"/>
              </a:lnSpc>
              <a:buFont typeface="Arial"/>
              <a:buChar char="•"/>
            </a:pPr>
            <a:r>
              <a:rPr lang="en-US" sz="298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Save Data Flow: When Library::saveData() is called, FileManager writes data from the objects into the files.</a:t>
            </a:r>
          </a:p>
          <a:p>
            <a:pPr algn="just">
              <a:lnSpc>
                <a:spcPts val="4179"/>
              </a:lnSpc>
            </a:pP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79164" y="549459"/>
            <a:ext cx="17329672" cy="9351980"/>
            <a:chOff x="0" y="0"/>
            <a:chExt cx="23106229" cy="12469306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996401" y="1524669"/>
            <a:ext cx="14503825" cy="1739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49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Mapping: attributes / properties / methods / relations</a:t>
            </a:r>
          </a:p>
          <a:p>
            <a:pPr algn="l">
              <a:lnSpc>
                <a:spcPts val="6999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668058" y="3682399"/>
            <a:ext cx="6263955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DATA_DIR: Maps to a string constant.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738795" y="2627983"/>
            <a:ext cx="7408303" cy="120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Attributes / Data Types: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9091922" y="2627983"/>
            <a:ext cx="7408303" cy="120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Methods / Relations: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261875" y="3512221"/>
            <a:ext cx="6238350" cy="2189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5410" indent="-272705" lvl="1">
              <a:lnSpc>
                <a:spcPts val="3536"/>
              </a:lnSpc>
              <a:buFont typeface="Arial"/>
              <a:buChar char="•"/>
            </a:pPr>
            <a:r>
              <a:rPr lang="en-US" sz="252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All methods of FileManager are static, which means they can be called directly without creating an object.</a:t>
            </a:r>
          </a:p>
          <a:p>
            <a:pPr algn="l">
              <a:lnSpc>
                <a:spcPts val="353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918551" y="-3918551"/>
            <a:ext cx="10450898" cy="18288000"/>
          </a:xfrm>
          <a:custGeom>
            <a:avLst/>
            <a:gdLst/>
            <a:ahLst/>
            <a:cxnLst/>
            <a:rect r="r" b="b" t="t" l="l"/>
            <a:pathLst>
              <a:path h="18288000" w="10450898">
                <a:moveTo>
                  <a:pt x="0" y="0"/>
                </a:moveTo>
                <a:lnTo>
                  <a:pt x="10450898" y="0"/>
                </a:lnTo>
                <a:lnTo>
                  <a:pt x="10450898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l="-5329" t="0" r="0" b="-700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996401" y="1232956"/>
            <a:ext cx="7882954" cy="854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Class Specification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996401" y="2345109"/>
            <a:ext cx="15038344" cy="5581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1169" indent="-245584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saveBooksToFile(const std::string&amp; filename, const std::vector&lt;std::unique_ptr&lt;Book&gt;&gt;&amp; books)</a:t>
            </a:r>
          </a:p>
          <a:p>
            <a:pPr algn="just" marL="491169" indent="-245584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Name: saveBooksToFile</a:t>
            </a:r>
          </a:p>
          <a:p>
            <a:pPr algn="just" marL="491169" indent="-245584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Meaning: Writes a list of book objects to a file.</a:t>
            </a:r>
          </a:p>
          <a:p>
            <a:pPr algn="just" marL="491169" indent="-245584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Default Value: N/A.</a:t>
            </a:r>
          </a:p>
          <a:p>
            <a:pPr algn="just" marL="491169" indent="-245584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Parameters: filename (file path) and books (a constant reference to a vector of books).</a:t>
            </a:r>
          </a:p>
          <a:p>
            <a:pPr algn="just" marL="491169" indent="-245584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Return Value: bool. Returns true if the save is successful, false on error.</a:t>
            </a:r>
          </a:p>
          <a:p>
            <a:pPr algn="just" marL="491169" indent="-245584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splitString(const std::string&amp; str, char delimiter)</a:t>
            </a:r>
          </a:p>
          <a:p>
            <a:pPr algn="just" marL="491169" indent="-245584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Name: splitString</a:t>
            </a:r>
          </a:p>
          <a:p>
            <a:pPr algn="just" marL="491169" indent="-245584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Meaning: Splits a string into a vector of substrings based on a delimiter character. This is a crucial utility function used for parsing file data.</a:t>
            </a:r>
          </a:p>
          <a:p>
            <a:pPr algn="just" marL="491169" indent="-245584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Default Value: N/A.</a:t>
            </a:r>
          </a:p>
          <a:p>
            <a:pPr algn="just" marL="491169" indent="-245584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Parameters: str (the string to split) and delimiter (the character to split by).</a:t>
            </a:r>
          </a:p>
          <a:p>
            <a:pPr algn="just" marL="491169" indent="-245584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Return Value: std::vector&lt;std::string&gt;.</a:t>
            </a:r>
          </a:p>
          <a:p>
            <a:pPr algn="just">
              <a:lnSpc>
                <a:spcPts val="3184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918551" y="-3918551"/>
            <a:ext cx="10450898" cy="18288000"/>
          </a:xfrm>
          <a:custGeom>
            <a:avLst/>
            <a:gdLst/>
            <a:ahLst/>
            <a:cxnLst/>
            <a:rect r="r" b="b" t="t" l="l"/>
            <a:pathLst>
              <a:path h="18288000" w="10450898">
                <a:moveTo>
                  <a:pt x="0" y="0"/>
                </a:moveTo>
                <a:lnTo>
                  <a:pt x="10450898" y="0"/>
                </a:lnTo>
                <a:lnTo>
                  <a:pt x="10450898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l="-5329" t="0" r="0" b="-700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996401" y="1524669"/>
            <a:ext cx="7882954" cy="854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Functional Requirements (SRS)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996401" y="2769648"/>
            <a:ext cx="14068015" cy="468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User Management: The system must allow users to register, log in, and handle different permissions for Librarian and Reader accounts.</a:t>
            </a:r>
          </a:p>
          <a:p>
            <a:pPr algn="just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Book Management: The system must support adding, removing, updating, and searching for books.</a:t>
            </a:r>
          </a:p>
          <a:p>
            <a:pPr algn="just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Transaction Management: The system must record borrowing and returning history and automatically calculate overdue periods.</a:t>
            </a:r>
          </a:p>
          <a:p>
            <a:pPr algn="just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Reporting: The system must be able to generate statistical reports on book status and user activity.</a:t>
            </a:r>
          </a:p>
          <a:p>
            <a:pPr algn="just">
              <a:lnSpc>
                <a:spcPts val="4199"/>
              </a:lnSpc>
            </a:pPr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918551" y="-3918551"/>
            <a:ext cx="10450898" cy="18288000"/>
          </a:xfrm>
          <a:custGeom>
            <a:avLst/>
            <a:gdLst/>
            <a:ahLst/>
            <a:cxnLst/>
            <a:rect r="r" b="b" t="t" l="l"/>
            <a:pathLst>
              <a:path h="18288000" w="10450898">
                <a:moveTo>
                  <a:pt x="0" y="0"/>
                </a:moveTo>
                <a:lnTo>
                  <a:pt x="10450898" y="0"/>
                </a:lnTo>
                <a:lnTo>
                  <a:pt x="10450898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l="-5329" t="0" r="0" b="-700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1806972"/>
            <a:ext cx="2556405" cy="2556405"/>
          </a:xfrm>
          <a:custGeom>
            <a:avLst/>
            <a:gdLst/>
            <a:ahLst/>
            <a:cxnLst/>
            <a:rect r="r" b="b" t="t" l="l"/>
            <a:pathLst>
              <a:path h="2556405" w="2556405">
                <a:moveTo>
                  <a:pt x="0" y="0"/>
                </a:moveTo>
                <a:lnTo>
                  <a:pt x="2556405" y="0"/>
                </a:lnTo>
                <a:lnTo>
                  <a:pt x="2556405" y="2556405"/>
                </a:lnTo>
                <a:lnTo>
                  <a:pt x="0" y="25564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666764" y="2160777"/>
            <a:ext cx="11331583" cy="140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169"/>
              </a:lnSpc>
              <a:spcBef>
                <a:spcPct val="0"/>
              </a:spcBef>
            </a:pPr>
            <a:r>
              <a:rPr lang="en-US" sz="9308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CLASS Menu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016297" y="4355424"/>
            <a:ext cx="7408303" cy="101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</a:p>
          <a:p>
            <a:pPr algn="l" marL="647697" indent="-323848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Meaning: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2507495" y="1806972"/>
            <a:ext cx="4981705" cy="7135254"/>
          </a:xfrm>
          <a:custGeom>
            <a:avLst/>
            <a:gdLst/>
            <a:ahLst/>
            <a:cxnLst/>
            <a:rect r="r" b="b" t="t" l="l"/>
            <a:pathLst>
              <a:path h="7135254" w="4981705">
                <a:moveTo>
                  <a:pt x="0" y="0"/>
                </a:moveTo>
                <a:lnTo>
                  <a:pt x="4981704" y="0"/>
                </a:lnTo>
                <a:lnTo>
                  <a:pt x="4981704" y="7135254"/>
                </a:lnTo>
                <a:lnTo>
                  <a:pt x="0" y="71352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016297" y="5488899"/>
            <a:ext cx="7408303" cy="206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Menu class is responsible for handling the user interface, displaying options, and processing user input.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585105" y="3682399"/>
            <a:ext cx="7408303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918551" y="-3918551"/>
            <a:ext cx="10450898" cy="18288000"/>
          </a:xfrm>
          <a:custGeom>
            <a:avLst/>
            <a:gdLst/>
            <a:ahLst/>
            <a:cxnLst/>
            <a:rect r="r" b="b" t="t" l="l"/>
            <a:pathLst>
              <a:path h="18288000" w="10450898">
                <a:moveTo>
                  <a:pt x="0" y="0"/>
                </a:moveTo>
                <a:lnTo>
                  <a:pt x="10450898" y="0"/>
                </a:lnTo>
                <a:lnTo>
                  <a:pt x="10450898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l="-5329" t="0" r="0" b="-700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1502351"/>
            <a:ext cx="2556405" cy="2556405"/>
          </a:xfrm>
          <a:custGeom>
            <a:avLst/>
            <a:gdLst/>
            <a:ahLst/>
            <a:cxnLst/>
            <a:rect r="r" b="b" t="t" l="l"/>
            <a:pathLst>
              <a:path h="2556405" w="2556405">
                <a:moveTo>
                  <a:pt x="0" y="0"/>
                </a:moveTo>
                <a:lnTo>
                  <a:pt x="2556405" y="0"/>
                </a:lnTo>
                <a:lnTo>
                  <a:pt x="2556405" y="2556405"/>
                </a:lnTo>
                <a:lnTo>
                  <a:pt x="0" y="25564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016297" y="1639435"/>
            <a:ext cx="10982050" cy="168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319"/>
              </a:lnSpc>
              <a:spcBef>
                <a:spcPct val="0"/>
              </a:spcBef>
            </a:pPr>
            <a:r>
              <a:rPr lang="en-US" sz="111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CLASS Menu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999497" y="3992081"/>
            <a:ext cx="7408303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Attributes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2507495" y="1806972"/>
            <a:ext cx="4981705" cy="7135254"/>
          </a:xfrm>
          <a:custGeom>
            <a:avLst/>
            <a:gdLst/>
            <a:ahLst/>
            <a:cxnLst/>
            <a:rect r="r" b="b" t="t" l="l"/>
            <a:pathLst>
              <a:path h="7135254" w="4981705">
                <a:moveTo>
                  <a:pt x="0" y="0"/>
                </a:moveTo>
                <a:lnTo>
                  <a:pt x="4981704" y="0"/>
                </a:lnTo>
                <a:lnTo>
                  <a:pt x="4981704" y="7135254"/>
                </a:lnTo>
                <a:lnTo>
                  <a:pt x="0" y="71352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912978" y="4825335"/>
            <a:ext cx="5938632" cy="2910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9206" indent="-259603" lvl="1">
              <a:lnSpc>
                <a:spcPts val="3366"/>
              </a:lnSpc>
              <a:buFont typeface="Arial"/>
              <a:buChar char="•"/>
            </a:pPr>
            <a:r>
              <a:rPr lang="en-US" sz="240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library (reference): A reference to the Library object to access system functions.</a:t>
            </a:r>
          </a:p>
          <a:p>
            <a:pPr algn="l" marL="519206" indent="-259603" lvl="1">
              <a:lnSpc>
                <a:spcPts val="3366"/>
              </a:lnSpc>
              <a:buFont typeface="Arial"/>
              <a:buChar char="•"/>
            </a:pPr>
            <a:r>
              <a:rPr lang="en-US" sz="240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cu</a:t>
            </a:r>
            <a:r>
              <a:rPr lang="en-US" sz="240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rrentUser (pointer): A pointer to the currently logged-in User object.</a:t>
            </a:r>
          </a:p>
          <a:p>
            <a:pPr algn="l">
              <a:lnSpc>
                <a:spcPts val="3366"/>
              </a:lnSpc>
            </a:pP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918551" y="-3918551"/>
            <a:ext cx="10450898" cy="18288000"/>
          </a:xfrm>
          <a:custGeom>
            <a:avLst/>
            <a:gdLst/>
            <a:ahLst/>
            <a:cxnLst/>
            <a:rect r="r" b="b" t="t" l="l"/>
            <a:pathLst>
              <a:path h="18288000" w="10450898">
                <a:moveTo>
                  <a:pt x="0" y="0"/>
                </a:moveTo>
                <a:lnTo>
                  <a:pt x="10450898" y="0"/>
                </a:lnTo>
                <a:lnTo>
                  <a:pt x="10450898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l="-5329" t="0" r="0" b="-700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478719" y="1523340"/>
            <a:ext cx="7882954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Relation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478719" y="3163418"/>
            <a:ext cx="15910228" cy="2343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24987" indent="-362493" lvl="1">
              <a:lnSpc>
                <a:spcPts val="4701"/>
              </a:lnSpc>
              <a:buFont typeface="Arial"/>
              <a:buChar char="•"/>
            </a:pPr>
            <a:r>
              <a:rPr lang="en-US" sz="335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Aggregation: Menu has an aggregation relationship with both Library and User. It holds a reference to Library and a pointer to the current User.</a:t>
            </a:r>
          </a:p>
          <a:p>
            <a:pPr algn="just">
              <a:lnSpc>
                <a:spcPts val="4701"/>
              </a:lnSpc>
            </a:pP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918551" y="-3918551"/>
            <a:ext cx="10450898" cy="18288000"/>
          </a:xfrm>
          <a:custGeom>
            <a:avLst/>
            <a:gdLst/>
            <a:ahLst/>
            <a:cxnLst/>
            <a:rect r="r" b="b" t="t" l="l"/>
            <a:pathLst>
              <a:path h="18288000" w="10450898">
                <a:moveTo>
                  <a:pt x="0" y="0"/>
                </a:moveTo>
                <a:lnTo>
                  <a:pt x="10450898" y="0"/>
                </a:lnTo>
                <a:lnTo>
                  <a:pt x="10450898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l="-5329" t="0" r="0" b="-700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996401" y="1524669"/>
            <a:ext cx="7882954" cy="854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Main Flow (SD / Activity)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12550" y="3142312"/>
            <a:ext cx="15929333" cy="4172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4487" indent="-322244" lvl="1">
              <a:lnSpc>
                <a:spcPts val="4179"/>
              </a:lnSpc>
              <a:buFont typeface="Arial"/>
              <a:buChar char="•"/>
            </a:pPr>
            <a:r>
              <a:rPr lang="en-US" sz="298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Activity Flow:</a:t>
            </a:r>
          </a:p>
          <a:p>
            <a:pPr algn="just" marL="644487" indent="-322244" lvl="1">
              <a:lnSpc>
                <a:spcPts val="4179"/>
              </a:lnSpc>
              <a:buFont typeface="Arial"/>
              <a:buChar char="•"/>
            </a:pPr>
            <a:r>
              <a:rPr lang="en-US" sz="298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Main Loop (run()): Menu contains the main while loop to continuously display the menu to the user.</a:t>
            </a:r>
          </a:p>
          <a:p>
            <a:pPr algn="just" marL="644487" indent="-322244" lvl="1">
              <a:lnSpc>
                <a:spcPts val="4179"/>
              </a:lnSpc>
              <a:buFont typeface="Arial"/>
              <a:buChar char="•"/>
            </a:pPr>
            <a:r>
              <a:rPr lang="en-US" sz="298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Menu Display: The displayed menu depends on the currentUser's state, showing either the main menu, librarian menu, or reader menu.</a:t>
            </a:r>
          </a:p>
          <a:p>
            <a:pPr algn="just" marL="644487" indent="-322244" lvl="1">
              <a:lnSpc>
                <a:spcPts val="4179"/>
              </a:lnSpc>
              <a:buFont typeface="Arial"/>
              <a:buChar char="•"/>
            </a:pPr>
            <a:r>
              <a:rPr lang="en-US" sz="298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Choice Handling: The handle...Choice() methods process the user's selection and call the corresponding methods in the Library class.</a:t>
            </a:r>
          </a:p>
          <a:p>
            <a:pPr algn="just">
              <a:lnSpc>
                <a:spcPts val="4179"/>
              </a:lnSpc>
            </a:pP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79164" y="549459"/>
            <a:ext cx="17329672" cy="9351980"/>
            <a:chOff x="0" y="0"/>
            <a:chExt cx="23106229" cy="12469306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996401" y="1524669"/>
            <a:ext cx="14503825" cy="1739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49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Mapping: attributes / properties / methods / relations</a:t>
            </a:r>
          </a:p>
          <a:p>
            <a:pPr algn="l">
              <a:lnSpc>
                <a:spcPts val="6999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668058" y="3682399"/>
            <a:ext cx="6263955" cy="101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currentUser: Maps to User*.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738795" y="2627983"/>
            <a:ext cx="7408303" cy="120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Attributes / Data Types: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9091922" y="2627983"/>
            <a:ext cx="7408303" cy="120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Methods / Relations: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261875" y="3512221"/>
            <a:ext cx="6238350" cy="2189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5410" indent="-272705" lvl="1">
              <a:lnSpc>
                <a:spcPts val="3536"/>
              </a:lnSpc>
              <a:buFont typeface="Arial"/>
              <a:buChar char="•"/>
            </a:pPr>
            <a:r>
              <a:rPr lang="en-US" sz="252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show...Menu(): Methods to display the different menus.</a:t>
            </a:r>
          </a:p>
          <a:p>
            <a:pPr algn="l" marL="545410" indent="-272705" lvl="1">
              <a:lnSpc>
                <a:spcPts val="3536"/>
              </a:lnSpc>
              <a:buFont typeface="Arial"/>
              <a:buChar char="•"/>
            </a:pPr>
            <a:r>
              <a:rPr lang="en-US" sz="252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authenticateUser(): A method to handle the login flow.</a:t>
            </a:r>
          </a:p>
          <a:p>
            <a:pPr algn="l">
              <a:lnSpc>
                <a:spcPts val="353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918551" y="-3918551"/>
            <a:ext cx="10450898" cy="18288000"/>
          </a:xfrm>
          <a:custGeom>
            <a:avLst/>
            <a:gdLst/>
            <a:ahLst/>
            <a:cxnLst/>
            <a:rect r="r" b="b" t="t" l="l"/>
            <a:pathLst>
              <a:path h="18288000" w="10450898">
                <a:moveTo>
                  <a:pt x="0" y="0"/>
                </a:moveTo>
                <a:lnTo>
                  <a:pt x="10450898" y="0"/>
                </a:lnTo>
                <a:lnTo>
                  <a:pt x="10450898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l="-5329" t="0" r="0" b="-700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996401" y="1232956"/>
            <a:ext cx="7882954" cy="854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Class Specification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996401" y="2345109"/>
            <a:ext cx="15038344" cy="598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1169" indent="-245584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run()</a:t>
            </a:r>
          </a:p>
          <a:p>
            <a:pPr algn="just" marL="491169" indent="-245584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ame: run</a:t>
            </a:r>
          </a:p>
          <a:p>
            <a:pPr algn="just" marL="491169" indent="-245584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Meaning: The main method to start the menu loop, continuously</a:t>
            </a: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displaying options and processing user input until the user chooses to exit.</a:t>
            </a:r>
          </a:p>
          <a:p>
            <a:pPr algn="just" marL="491169" indent="-245584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Default Value: N/A.</a:t>
            </a:r>
          </a:p>
          <a:p>
            <a:pPr algn="just" marL="491169" indent="-245584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Parameters: N/A.</a:t>
            </a:r>
          </a:p>
          <a:p>
            <a:pPr algn="just" marL="491169" indent="-245584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Return Value: void.</a:t>
            </a:r>
          </a:p>
          <a:p>
            <a:pPr algn="just" marL="491169" indent="-245584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getValidChoice(int min, int max)</a:t>
            </a:r>
          </a:p>
          <a:p>
            <a:pPr algn="just" marL="491169" indent="-245584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Name: getValidChoice</a:t>
            </a:r>
          </a:p>
          <a:p>
            <a:pPr algn="just" marL="491169" indent="-245584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Meaning: Prompts the user for an integer and validates that it falls within a specified range (min to max).</a:t>
            </a:r>
          </a:p>
          <a:p>
            <a:pPr algn="just" marL="491169" indent="-245584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Default Value: N/A.</a:t>
            </a:r>
          </a:p>
          <a:p>
            <a:pPr algn="just" marL="491169" indent="-245584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Parameters: min (int) and max (int), defining the valid range for the choice.</a:t>
            </a:r>
          </a:p>
          <a:p>
            <a:pPr algn="just" marL="491169" indent="-245584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Return Value: int. Returns the user's valid choice.</a:t>
            </a:r>
          </a:p>
          <a:p>
            <a:pPr algn="just">
              <a:lnSpc>
                <a:spcPts val="3184"/>
              </a:lnSpc>
            </a:pPr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918551" y="-3918551"/>
            <a:ext cx="10450898" cy="18288000"/>
          </a:xfrm>
          <a:custGeom>
            <a:avLst/>
            <a:gdLst/>
            <a:ahLst/>
            <a:cxnLst/>
            <a:rect r="r" b="b" t="t" l="l"/>
            <a:pathLst>
              <a:path h="18288000" w="10450898">
                <a:moveTo>
                  <a:pt x="0" y="0"/>
                </a:moveTo>
                <a:lnTo>
                  <a:pt x="10450898" y="0"/>
                </a:lnTo>
                <a:lnTo>
                  <a:pt x="10450898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l="-5329" t="0" r="0" b="-700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1806972"/>
            <a:ext cx="2556405" cy="2556405"/>
          </a:xfrm>
          <a:custGeom>
            <a:avLst/>
            <a:gdLst/>
            <a:ahLst/>
            <a:cxnLst/>
            <a:rect r="r" b="b" t="t" l="l"/>
            <a:pathLst>
              <a:path h="2556405" w="2556405">
                <a:moveTo>
                  <a:pt x="0" y="0"/>
                </a:moveTo>
                <a:lnTo>
                  <a:pt x="2556405" y="0"/>
                </a:lnTo>
                <a:lnTo>
                  <a:pt x="2556405" y="2556405"/>
                </a:lnTo>
                <a:lnTo>
                  <a:pt x="0" y="25564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666764" y="2160777"/>
            <a:ext cx="11331583" cy="140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169"/>
              </a:lnSpc>
              <a:spcBef>
                <a:spcPct val="0"/>
              </a:spcBef>
            </a:pPr>
            <a:r>
              <a:rPr lang="en-US" sz="9308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CLASS Utils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016297" y="4355424"/>
            <a:ext cx="7408303" cy="101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</a:p>
          <a:p>
            <a:pPr algn="l" marL="647697" indent="-323848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Meaning: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2507495" y="1806972"/>
            <a:ext cx="4981705" cy="7135254"/>
          </a:xfrm>
          <a:custGeom>
            <a:avLst/>
            <a:gdLst/>
            <a:ahLst/>
            <a:cxnLst/>
            <a:rect r="r" b="b" t="t" l="l"/>
            <a:pathLst>
              <a:path h="7135254" w="4981705">
                <a:moveTo>
                  <a:pt x="0" y="0"/>
                </a:moveTo>
                <a:lnTo>
                  <a:pt x="4981704" y="0"/>
                </a:lnTo>
                <a:lnTo>
                  <a:pt x="4981704" y="7135254"/>
                </a:lnTo>
                <a:lnTo>
                  <a:pt x="0" y="71352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016297" y="5488899"/>
            <a:ext cx="7408303" cy="311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Utils class is a static utility class. It contains helper functions that do not belong to any specific object, helping to simplify the codebase and avoid code duplication.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585105" y="3682399"/>
            <a:ext cx="7408303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</a:t>
            </a: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918551" y="-3918551"/>
            <a:ext cx="10450898" cy="18288000"/>
          </a:xfrm>
          <a:custGeom>
            <a:avLst/>
            <a:gdLst/>
            <a:ahLst/>
            <a:cxnLst/>
            <a:rect r="r" b="b" t="t" l="l"/>
            <a:pathLst>
              <a:path h="18288000" w="10450898">
                <a:moveTo>
                  <a:pt x="0" y="0"/>
                </a:moveTo>
                <a:lnTo>
                  <a:pt x="10450898" y="0"/>
                </a:lnTo>
                <a:lnTo>
                  <a:pt x="10450898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l="-5329" t="0" r="0" b="-700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1502351"/>
            <a:ext cx="2556405" cy="2556405"/>
          </a:xfrm>
          <a:custGeom>
            <a:avLst/>
            <a:gdLst/>
            <a:ahLst/>
            <a:cxnLst/>
            <a:rect r="r" b="b" t="t" l="l"/>
            <a:pathLst>
              <a:path h="2556405" w="2556405">
                <a:moveTo>
                  <a:pt x="0" y="0"/>
                </a:moveTo>
                <a:lnTo>
                  <a:pt x="2556405" y="0"/>
                </a:lnTo>
                <a:lnTo>
                  <a:pt x="2556405" y="2556405"/>
                </a:lnTo>
                <a:lnTo>
                  <a:pt x="0" y="25564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016297" y="1639435"/>
            <a:ext cx="10982050" cy="168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319"/>
              </a:lnSpc>
              <a:spcBef>
                <a:spcPct val="0"/>
              </a:spcBef>
            </a:pPr>
            <a:r>
              <a:rPr lang="en-US" sz="111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CLASS Menu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999497" y="3992081"/>
            <a:ext cx="7408303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Attributes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2507495" y="1806972"/>
            <a:ext cx="4981705" cy="7135254"/>
          </a:xfrm>
          <a:custGeom>
            <a:avLst/>
            <a:gdLst/>
            <a:ahLst/>
            <a:cxnLst/>
            <a:rect r="r" b="b" t="t" l="l"/>
            <a:pathLst>
              <a:path h="7135254" w="4981705">
                <a:moveTo>
                  <a:pt x="0" y="0"/>
                </a:moveTo>
                <a:lnTo>
                  <a:pt x="4981704" y="0"/>
                </a:lnTo>
                <a:lnTo>
                  <a:pt x="4981704" y="7135254"/>
                </a:lnTo>
                <a:lnTo>
                  <a:pt x="0" y="71352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912978" y="4825335"/>
            <a:ext cx="5938632" cy="1234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9206" indent="-259603" lvl="1">
              <a:lnSpc>
                <a:spcPts val="3366"/>
              </a:lnSpc>
              <a:buFont typeface="Arial"/>
              <a:buChar char="•"/>
            </a:pPr>
            <a:r>
              <a:rPr lang="en-US" sz="240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It has no object attributes, only static at</a:t>
            </a:r>
            <a:r>
              <a:rPr lang="en-US" sz="240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tributes to support its static functions.</a:t>
            </a:r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918551" y="-3918551"/>
            <a:ext cx="10450898" cy="18288000"/>
          </a:xfrm>
          <a:custGeom>
            <a:avLst/>
            <a:gdLst/>
            <a:ahLst/>
            <a:cxnLst/>
            <a:rect r="r" b="b" t="t" l="l"/>
            <a:pathLst>
              <a:path h="18288000" w="10450898">
                <a:moveTo>
                  <a:pt x="0" y="0"/>
                </a:moveTo>
                <a:lnTo>
                  <a:pt x="10450898" y="0"/>
                </a:lnTo>
                <a:lnTo>
                  <a:pt x="10450898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l="-5329" t="0" r="0" b="-700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478719" y="1523340"/>
            <a:ext cx="7882954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Relation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478719" y="3163418"/>
            <a:ext cx="15910228" cy="2934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24987" indent="-362493" lvl="1">
              <a:lnSpc>
                <a:spcPts val="4701"/>
              </a:lnSpc>
              <a:buFont typeface="Arial"/>
              <a:buChar char="•"/>
            </a:pPr>
            <a:r>
              <a:rPr lang="en-US" sz="335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Independent: Utils is a completely independent class.</a:t>
            </a:r>
          </a:p>
          <a:p>
            <a:pPr algn="just" marL="724987" indent="-362493" lvl="1">
              <a:lnSpc>
                <a:spcPts val="4701"/>
              </a:lnSpc>
              <a:buFont typeface="Arial"/>
              <a:buChar char="•"/>
            </a:pPr>
            <a:r>
              <a:rPr lang="en-US" sz="335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Dependency: Other classes in the system like Book, Librarian, and FileManager depend on Utils to perform string manipulation, time handling, and other system-level tasks.</a:t>
            </a:r>
          </a:p>
          <a:p>
            <a:pPr algn="just">
              <a:lnSpc>
                <a:spcPts val="4701"/>
              </a:lnSpc>
            </a:pPr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918551" y="-3918551"/>
            <a:ext cx="10450898" cy="18288000"/>
          </a:xfrm>
          <a:custGeom>
            <a:avLst/>
            <a:gdLst/>
            <a:ahLst/>
            <a:cxnLst/>
            <a:rect r="r" b="b" t="t" l="l"/>
            <a:pathLst>
              <a:path h="18288000" w="10450898">
                <a:moveTo>
                  <a:pt x="0" y="0"/>
                </a:moveTo>
                <a:lnTo>
                  <a:pt x="10450898" y="0"/>
                </a:lnTo>
                <a:lnTo>
                  <a:pt x="10450898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l="-5329" t="0" r="0" b="-700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996401" y="1524669"/>
            <a:ext cx="7882954" cy="854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Main Flow (SD / Activity)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12550" y="3142312"/>
            <a:ext cx="15929333" cy="2076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4487" indent="-322244" lvl="1">
              <a:lnSpc>
                <a:spcPts val="4179"/>
              </a:lnSpc>
              <a:buFont typeface="Arial"/>
              <a:buChar char="•"/>
            </a:pPr>
            <a:r>
              <a:rPr lang="en-US" sz="298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Activity Flow:</a:t>
            </a:r>
          </a:p>
          <a:p>
            <a:pPr algn="just" marL="644487" indent="-322244" lvl="1">
              <a:lnSpc>
                <a:spcPts val="4179"/>
              </a:lnSpc>
              <a:buFont typeface="Arial"/>
              <a:buChar char="•"/>
            </a:pPr>
            <a:r>
              <a:rPr lang="en-US" sz="298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Ut</a:t>
            </a:r>
            <a:r>
              <a:rPr lang="en-US" sz="298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ils methods are called directly by other classes to support core functionalities. For example, FileManager uses Utils::splitString() to parse data from files.</a:t>
            </a:r>
          </a:p>
          <a:p>
            <a:pPr algn="just">
              <a:lnSpc>
                <a:spcPts val="417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918551" y="-3918551"/>
            <a:ext cx="10450898" cy="18288000"/>
          </a:xfrm>
          <a:custGeom>
            <a:avLst/>
            <a:gdLst/>
            <a:ahLst/>
            <a:cxnLst/>
            <a:rect r="r" b="b" t="t" l="l"/>
            <a:pathLst>
              <a:path h="18288000" w="10450898">
                <a:moveTo>
                  <a:pt x="0" y="0"/>
                </a:moveTo>
                <a:lnTo>
                  <a:pt x="10450898" y="0"/>
                </a:lnTo>
                <a:lnTo>
                  <a:pt x="10450898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l="-5329" t="0" r="0" b="-700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1806972"/>
            <a:ext cx="2556405" cy="2556405"/>
          </a:xfrm>
          <a:custGeom>
            <a:avLst/>
            <a:gdLst/>
            <a:ahLst/>
            <a:cxnLst/>
            <a:rect r="r" b="b" t="t" l="l"/>
            <a:pathLst>
              <a:path h="2556405" w="2556405">
                <a:moveTo>
                  <a:pt x="0" y="0"/>
                </a:moveTo>
                <a:lnTo>
                  <a:pt x="2556405" y="0"/>
                </a:lnTo>
                <a:lnTo>
                  <a:pt x="2556405" y="2556405"/>
                </a:lnTo>
                <a:lnTo>
                  <a:pt x="0" y="25564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779134" y="2272025"/>
            <a:ext cx="14029702" cy="1688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329"/>
              </a:lnSpc>
              <a:spcBef>
                <a:spcPct val="0"/>
              </a:spcBef>
            </a:pPr>
            <a:r>
              <a:rPr lang="en-US" sz="11107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Us</a:t>
            </a:r>
            <a:r>
              <a:rPr lang="en-US" sz="11107" strike="noStrike" u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eCase Diagram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14002" y="2499067"/>
            <a:ext cx="1185802" cy="1163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216"/>
              </a:lnSpc>
              <a:spcBef>
                <a:spcPct val="0"/>
              </a:spcBef>
            </a:pPr>
            <a:r>
              <a:rPr lang="en-US" sz="768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03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79164" y="549459"/>
            <a:ext cx="17329672" cy="9351980"/>
            <a:chOff x="0" y="0"/>
            <a:chExt cx="23106229" cy="12469306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996401" y="1524669"/>
            <a:ext cx="14503825" cy="1739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49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Mapping: attributes / properties / methods / relations</a:t>
            </a:r>
          </a:p>
          <a:p>
            <a:pPr algn="l">
              <a:lnSpc>
                <a:spcPts val="6999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668058" y="3682399"/>
            <a:ext cx="6263955" cy="101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All methods are static.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738795" y="2627983"/>
            <a:ext cx="7408303" cy="120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Attributes / Data Types: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9091922" y="2627983"/>
            <a:ext cx="7408303" cy="120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Methods / Relations: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261875" y="3512221"/>
            <a:ext cx="6238350" cy="3512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5410" indent="-272705" lvl="1">
              <a:lnSpc>
                <a:spcPts val="3536"/>
              </a:lnSpc>
              <a:buFont typeface="Arial"/>
              <a:buChar char="•"/>
            </a:pPr>
            <a:r>
              <a:rPr lang="en-US" sz="252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toUpper(), toLower(), trimString(), split(): String manipulation methods.</a:t>
            </a:r>
          </a:p>
          <a:p>
            <a:pPr algn="l" marL="545410" indent="-272705" lvl="1">
              <a:lnSpc>
                <a:spcPts val="3536"/>
              </a:lnSpc>
              <a:buFont typeface="Arial"/>
              <a:buChar char="•"/>
            </a:pPr>
            <a:r>
              <a:rPr lang="en-US" sz="252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formatDate(), getDaysOverdue(): Time and date handling methods.</a:t>
            </a:r>
          </a:p>
          <a:p>
            <a:pPr algn="l" marL="545410" indent="-272705" lvl="1">
              <a:lnSpc>
                <a:spcPts val="3536"/>
              </a:lnSpc>
              <a:buFont typeface="Arial"/>
              <a:buChar char="•"/>
            </a:pPr>
            <a:r>
              <a:rPr lang="en-US" sz="252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getPlatformName(): A method to get platform information.</a:t>
            </a:r>
          </a:p>
          <a:p>
            <a:pPr algn="l">
              <a:lnSpc>
                <a:spcPts val="353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918551" y="-3918551"/>
            <a:ext cx="10450898" cy="18288000"/>
          </a:xfrm>
          <a:custGeom>
            <a:avLst/>
            <a:gdLst/>
            <a:ahLst/>
            <a:cxnLst/>
            <a:rect r="r" b="b" t="t" l="l"/>
            <a:pathLst>
              <a:path h="18288000" w="10450898">
                <a:moveTo>
                  <a:pt x="0" y="0"/>
                </a:moveTo>
                <a:lnTo>
                  <a:pt x="10450898" y="0"/>
                </a:lnTo>
                <a:lnTo>
                  <a:pt x="10450898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l="-5329" t="0" r="0" b="-700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996401" y="1232956"/>
            <a:ext cx="7882954" cy="854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Class Specification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996401" y="2345109"/>
            <a:ext cx="15038344" cy="5581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1169" indent="-245584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toLower(const std::string&amp; str)</a:t>
            </a:r>
          </a:p>
          <a:p>
            <a:pPr algn="just" marL="491169" indent="-245584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ame: toLower</a:t>
            </a:r>
          </a:p>
          <a:p>
            <a:pPr algn="just" marL="491169" indent="-245584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Meaning: Converts all characters in</a:t>
            </a: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 string to lowercase.</a:t>
            </a:r>
          </a:p>
          <a:p>
            <a:pPr algn="just" marL="491169" indent="-245584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Default Value: N/A.</a:t>
            </a:r>
          </a:p>
          <a:p>
            <a:pPr algn="just" marL="491169" indent="-245584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Parameters: str (constant reference), the input string.</a:t>
            </a:r>
          </a:p>
          <a:p>
            <a:pPr algn="just" marL="491169" indent="-245584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Return Value: std::string. Returns the new lowercase string.</a:t>
            </a:r>
          </a:p>
          <a:p>
            <a:pPr algn="just" marL="491169" indent="-245584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split(const std::string&amp; str, const std::string&amp; delimiter)</a:t>
            </a:r>
          </a:p>
          <a:p>
            <a:pPr algn="just" marL="491169" indent="-245584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Name: split</a:t>
            </a:r>
          </a:p>
          <a:p>
            <a:pPr algn="just" marL="491169" indent="-245584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Meaning: Splits a string into a vector of substrings based on a delimiter string. This is a very powerful utility function.</a:t>
            </a:r>
          </a:p>
          <a:p>
            <a:pPr algn="just" marL="491169" indent="-245584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Default Value: N/A.</a:t>
            </a:r>
          </a:p>
          <a:p>
            <a:pPr algn="just" marL="491169" indent="-245584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Parameters: str (the string to split) and delimiter (the string to split by).</a:t>
            </a:r>
          </a:p>
          <a:p>
            <a:pPr algn="just" marL="491169" indent="-245584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Return Value: std::vector&lt;std::string&gt;.</a:t>
            </a:r>
          </a:p>
          <a:p>
            <a:pPr algn="just">
              <a:lnSpc>
                <a:spcPts val="3184"/>
              </a:lnSpc>
            </a:pPr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02523" y="2849180"/>
            <a:ext cx="7882954" cy="3835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0"/>
              </a:lnSpc>
              <a:spcBef>
                <a:spcPct val="0"/>
              </a:spcBef>
            </a:pPr>
            <a:r>
              <a:rPr lang="en-US" sz="110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Thank you very much!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202523" y="0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52942" y="8397604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240597" y="8565608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6" y="0"/>
                </a:lnTo>
                <a:lnTo>
                  <a:pt x="1806806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229003" y="8565608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918551" y="-3918551"/>
            <a:ext cx="10450898" cy="18288000"/>
          </a:xfrm>
          <a:custGeom>
            <a:avLst/>
            <a:gdLst/>
            <a:ahLst/>
            <a:cxnLst/>
            <a:rect r="r" b="b" t="t" l="l"/>
            <a:pathLst>
              <a:path h="18288000" w="10450898">
                <a:moveTo>
                  <a:pt x="0" y="0"/>
                </a:moveTo>
                <a:lnTo>
                  <a:pt x="10450898" y="0"/>
                </a:lnTo>
                <a:lnTo>
                  <a:pt x="10450898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l="-5329" t="0" r="0" b="-700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054974" y="848565"/>
            <a:ext cx="14178053" cy="8753768"/>
          </a:xfrm>
          <a:custGeom>
            <a:avLst/>
            <a:gdLst/>
            <a:ahLst/>
            <a:cxnLst/>
            <a:rect r="r" b="b" t="t" l="l"/>
            <a:pathLst>
              <a:path h="8753768" w="14178053">
                <a:moveTo>
                  <a:pt x="0" y="0"/>
                </a:moveTo>
                <a:lnTo>
                  <a:pt x="14178052" y="0"/>
                </a:lnTo>
                <a:lnTo>
                  <a:pt x="14178052" y="8753768"/>
                </a:lnTo>
                <a:lnTo>
                  <a:pt x="0" y="875376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61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918551" y="-3918551"/>
            <a:ext cx="10450898" cy="18288000"/>
          </a:xfrm>
          <a:custGeom>
            <a:avLst/>
            <a:gdLst/>
            <a:ahLst/>
            <a:cxnLst/>
            <a:rect r="r" b="b" t="t" l="l"/>
            <a:pathLst>
              <a:path h="18288000" w="10450898">
                <a:moveTo>
                  <a:pt x="0" y="0"/>
                </a:moveTo>
                <a:lnTo>
                  <a:pt x="10450898" y="0"/>
                </a:lnTo>
                <a:lnTo>
                  <a:pt x="10450898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l="-5329" t="0" r="0" b="-700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79164" y="467510"/>
            <a:ext cx="17329672" cy="9351980"/>
            <a:chOff x="0" y="0"/>
            <a:chExt cx="23106229" cy="1246930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3106229" cy="12469306"/>
              <a:chOff x="0" y="0"/>
              <a:chExt cx="4564193" cy="246307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564193" cy="2463073"/>
              </a:xfrm>
              <a:custGeom>
                <a:avLst/>
                <a:gdLst/>
                <a:ahLst/>
                <a:cxnLst/>
                <a:rect r="r" b="b" t="t" l="l"/>
                <a:pathLst>
                  <a:path h="2463073" w="4564193">
                    <a:moveTo>
                      <a:pt x="22784" y="0"/>
                    </a:moveTo>
                    <a:lnTo>
                      <a:pt x="4541410" y="0"/>
                    </a:lnTo>
                    <a:cubicBezTo>
                      <a:pt x="4547452" y="0"/>
                      <a:pt x="4553247" y="2400"/>
                      <a:pt x="4557520" y="6673"/>
                    </a:cubicBezTo>
                    <a:cubicBezTo>
                      <a:pt x="4561793" y="10946"/>
                      <a:pt x="4564193" y="16741"/>
                      <a:pt x="4564193" y="22784"/>
                    </a:cubicBezTo>
                    <a:lnTo>
                      <a:pt x="4564193" y="2440289"/>
                    </a:lnTo>
                    <a:cubicBezTo>
                      <a:pt x="4564193" y="2446332"/>
                      <a:pt x="4561793" y="2452127"/>
                      <a:pt x="4557520" y="2456400"/>
                    </a:cubicBezTo>
                    <a:cubicBezTo>
                      <a:pt x="4553247" y="2460672"/>
                      <a:pt x="4547452" y="2463073"/>
                      <a:pt x="4541410" y="2463073"/>
                    </a:cubicBezTo>
                    <a:lnTo>
                      <a:pt x="22784" y="2463073"/>
                    </a:lnTo>
                    <a:cubicBezTo>
                      <a:pt x="16741" y="2463073"/>
                      <a:pt x="10946" y="2460672"/>
                      <a:pt x="6673" y="2456400"/>
                    </a:cubicBezTo>
                    <a:cubicBezTo>
                      <a:pt x="2400" y="2452127"/>
                      <a:pt x="0" y="2446332"/>
                      <a:pt x="0" y="2440289"/>
                    </a:cubicBezTo>
                    <a:lnTo>
                      <a:pt x="0" y="22784"/>
                    </a:lnTo>
                    <a:cubicBezTo>
                      <a:pt x="0" y="16741"/>
                      <a:pt x="2400" y="10946"/>
                      <a:pt x="6673" y="6673"/>
                    </a:cubicBezTo>
                    <a:cubicBezTo>
                      <a:pt x="10946" y="2400"/>
                      <a:pt x="16741" y="0"/>
                      <a:pt x="227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4564193" cy="25106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21093737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8" y="0"/>
                  </a:lnTo>
                  <a:lnTo>
                    <a:pt x="1279778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10800000">
              <a:off x="732715" y="304812"/>
              <a:ext cx="1279777" cy="793462"/>
            </a:xfrm>
            <a:custGeom>
              <a:avLst/>
              <a:gdLst/>
              <a:ahLst/>
              <a:cxnLst/>
              <a:rect r="r" b="b" t="t" l="l"/>
              <a:pathLst>
                <a:path h="793462" w="1279777">
                  <a:moveTo>
                    <a:pt x="0" y="0"/>
                  </a:moveTo>
                  <a:lnTo>
                    <a:pt x="1279777" y="0"/>
                  </a:lnTo>
                  <a:lnTo>
                    <a:pt x="1279777" y="793462"/>
                  </a:lnTo>
                  <a:lnTo>
                    <a:pt x="0" y="7934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1806972"/>
            <a:ext cx="2556405" cy="2556405"/>
          </a:xfrm>
          <a:custGeom>
            <a:avLst/>
            <a:gdLst/>
            <a:ahLst/>
            <a:cxnLst/>
            <a:rect r="r" b="b" t="t" l="l"/>
            <a:pathLst>
              <a:path h="2556405" w="2556405">
                <a:moveTo>
                  <a:pt x="0" y="0"/>
                </a:moveTo>
                <a:lnTo>
                  <a:pt x="2556405" y="0"/>
                </a:lnTo>
                <a:lnTo>
                  <a:pt x="2556405" y="2556405"/>
                </a:lnTo>
                <a:lnTo>
                  <a:pt x="0" y="25564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779134" y="2272025"/>
            <a:ext cx="14029702" cy="1688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329"/>
              </a:lnSpc>
              <a:spcBef>
                <a:spcPct val="0"/>
              </a:spcBef>
            </a:pPr>
            <a:r>
              <a:rPr lang="en-US" sz="11107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Sequ</a:t>
            </a:r>
            <a:r>
              <a:rPr lang="en-US" sz="11107" strike="noStrike" u="none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ence Diagram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14002" y="2499067"/>
            <a:ext cx="1185802" cy="1163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216"/>
              </a:lnSpc>
              <a:spcBef>
                <a:spcPct val="0"/>
              </a:spcBef>
            </a:pPr>
            <a:r>
              <a:rPr lang="en-US" sz="768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092998" y="894222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175467" y="-393186"/>
            <a:ext cx="1806805" cy="1721392"/>
          </a:xfrm>
          <a:custGeom>
            <a:avLst/>
            <a:gdLst/>
            <a:ahLst/>
            <a:cxnLst/>
            <a:rect r="r" b="b" t="t" l="l"/>
            <a:pathLst>
              <a:path h="1721392" w="1806805">
                <a:moveTo>
                  <a:pt x="0" y="0"/>
                </a:moveTo>
                <a:lnTo>
                  <a:pt x="1806805" y="0"/>
                </a:lnTo>
                <a:lnTo>
                  <a:pt x="1806805" y="1721392"/>
                </a:lnTo>
                <a:lnTo>
                  <a:pt x="0" y="17213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DAGwaUNZtLQ</dc:identifier>
  <dcterms:modified xsi:type="dcterms:W3CDTF">2011-08-01T06:04:30Z</dcterms:modified>
  <cp:revision>1</cp:revision>
  <dc:title>Bản sao của SEO Competitor Analysis Slides    </dc:title>
</cp:coreProperties>
</file>