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4" Type="http://schemas.openxmlformats.org/officeDocument/2006/relationships/slide" Target="slides/slide18.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21 feet across</a:t>
            </a:r>
          </a:p>
        </p:txBody>
      </p:sp>
      <p:sp>
        <p:nvSpPr>
          <p:cNvPr id="3" name="Subtitle 2"/>
          <p:cNvSpPr>
            <a:spLocks noGrp="1"/>
          </p:cNvSpPr>
          <p:nvPr>
            <p:ph type="subTitle" idx="1"/>
          </p:nvPr>
        </p:nvSpPr>
        <p:spPr/>
        <p:txBody>
          <a:bodyPr/>
          <a:lstStyle/>
          <a:p>
            <a:r>
              <a:t>Physical Review Letters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this research</a:t>
            </a:r>
          </a:p>
        </p:txBody>
      </p:sp>
      <p:sp>
        <p:nvSpPr>
          <p:cNvPr id="3" name="Content Placeholder 2"/>
          <p:cNvSpPr>
            <a:spLocks noGrp="1"/>
          </p:cNvSpPr>
          <p:nvPr>
            <p:ph idx="1"/>
          </p:nvPr>
        </p:nvSpPr>
        <p:spPr/>
        <p:txBody>
          <a:bodyPr/>
          <a:lstStyle/>
          <a:p>
            <a:r>
              <a:t>In this research, the two pieces of calcite were oriented to bend the light in such a way that the emerging beam, after going through multiple reflections and refractions, appeared to be coming directly from the original mirror at the base of the setup, rather than from the actual higher point above the hidden object.</a:t>
            </a:r>
          </a:p>
          <a:p>
            <a:pPr lvl="1"/>
            <a:r>
              <a:t>The total optical path was also preserved, which means no scientific optical instrument can possibly uncover the cloaked wedge.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carefully chosen degree</a:t>
            </a:r>
          </a:p>
        </p:txBody>
      </p:sp>
      <p:sp>
        <p:nvSpPr>
          <p:cNvPr id="3" name="Content Placeholder 2"/>
          <p:cNvSpPr>
            <a:spLocks noGrp="1"/>
          </p:cNvSpPr>
          <p:nvPr>
            <p:ph idx="1"/>
          </p:nvPr>
        </p:nvSpPr>
        <p:spPr/>
        <p:txBody>
          <a:bodyPr/>
          <a:lstStyle/>
          <a:p>
            <a:r>
              <a:t>Submerging the apparatus in a liquid with a carefully chosen degree of refraction preserves the illusion.</a:t>
            </a:r>
          </a:p>
          <a:p>
            <a:pPr lvl="1"/>
            <a:r>
              <a:t>Barbastathis says the setup would work without the liquid, but the light’s transition into air would cause some blurring </a:t>
            </a:r>
          </a:p>
          <a:p>
            <a:pPr lvl="1"/>
            <a:r>
              <a:t> would make the effect less convincing.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$ 1,000 for</a:t>
            </a:r>
          </a:p>
        </p:txBody>
      </p:sp>
      <p:sp>
        <p:nvSpPr>
          <p:cNvPr id="3" name="Content Placeholder 2"/>
          <p:cNvSpPr>
            <a:spLocks noGrp="1"/>
          </p:cNvSpPr>
          <p:nvPr>
            <p:ph idx="1"/>
          </p:nvPr>
        </p:nvSpPr>
        <p:spPr/>
        <p:txBody>
          <a:bodyPr/>
          <a:lstStyle/>
          <a:p>
            <a:r>
              <a:t>In principle, Barbastathis says, the same method could be used in real-life situations to conceal an object from view — and the only limitation on the size of the hidden object is the size of the calcite crystal that’s available.</a:t>
            </a:r>
          </a:p>
          <a:p>
            <a:pPr lvl="1"/>
            <a:r>
              <a:t>The team paid about $1,000 for the small crystal it used, he says, but much larger ones could be used to conceal much larger objects.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The largest</a:t>
            </a:r>
          </a:p>
        </p:txBody>
      </p:sp>
      <p:sp>
        <p:nvSpPr>
          <p:cNvPr id="3" name="Content Placeholder 2"/>
          <p:cNvSpPr>
            <a:spLocks noGrp="1"/>
          </p:cNvSpPr>
          <p:nvPr>
            <p:ph idx="1"/>
          </p:nvPr>
        </p:nvSpPr>
        <p:spPr/>
        <p:txBody>
          <a:bodyPr/>
          <a:lstStyle/>
          <a:p>
            <a:r>
              <a:t>(The largest known natural crystal of calcite measures 7 by 7 meters, or more than 21 feet across).</a:t>
            </a:r>
          </a:p>
          <a:p>
            <a:pPr lvl="1"/>
            <a:r>
              <a:t>For now, the system is essentially two-dimensional, limiting the cloaking effect to a narrow range of angles; outside these angles, the cloaked object is quite visible.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 have some</a:t>
            </a:r>
          </a:p>
        </p:txBody>
      </p:sp>
      <p:sp>
        <p:nvSpPr>
          <p:cNvPr id="3" name="Content Placeholder 2"/>
          <p:cNvSpPr>
            <a:spLocks noGrp="1"/>
          </p:cNvSpPr>
          <p:nvPr>
            <p:ph idx="1"/>
          </p:nvPr>
        </p:nvSpPr>
        <p:spPr/>
        <p:txBody>
          <a:bodyPr/>
          <a:lstStyle/>
          <a:p>
            <a:r>
              <a:t>“We do have some ideas for how to make it fully three-dimensional,” says Barbastathis, the Singapore Research Professor of Optics and Professor of Mechanical Engineering.</a:t>
            </a:r>
          </a:p>
          <a:p>
            <a:pPr lvl="1"/>
            <a:r>
              <a:t>In addition, the team would like to eliminate the need for immersing the system in liquid and make it work in air.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Aside from its</a:t>
            </a:r>
          </a:p>
        </p:txBody>
      </p:sp>
      <p:sp>
        <p:nvSpPr>
          <p:cNvPr id="3" name="Content Placeholder 2"/>
          <p:cNvSpPr>
            <a:spLocks noGrp="1"/>
          </p:cNvSpPr>
          <p:nvPr>
            <p:ph idx="1"/>
          </p:nvPr>
        </p:nvSpPr>
        <p:spPr/>
        <p:txBody>
          <a:bodyPr/>
          <a:lstStyle/>
          <a:p>
            <a:r>
              <a:t>Aside from its obvious potential applications in defense or law enforcement, the ability to render something invisible could have uses in research, Barbastathis suggests, such as providing a way to monitor animal behavior without any visible distraction.</a:t>
            </a:r>
          </a:p>
          <a:p>
            <a:pPr lvl="1"/>
            <a:r>
              <a:t>“The important thing is </a:t>
            </a:r>
          </a:p>
          <a:p>
            <a:pPr lvl="1"/>
            <a:r>
              <a:t> now this is out in the open, people will start to think about” how it might be used.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MIT and</a:t>
            </a:r>
          </a:p>
        </p:txBody>
      </p:sp>
      <p:sp>
        <p:nvSpPr>
          <p:cNvPr id="3" name="Content Placeholder 2"/>
          <p:cNvSpPr>
            <a:spLocks noGrp="1"/>
          </p:cNvSpPr>
          <p:nvPr>
            <p:ph idx="1"/>
          </p:nvPr>
        </p:nvSpPr>
        <p:spPr/>
        <p:txBody>
          <a:bodyPr/>
          <a:lstStyle/>
          <a:p>
            <a:r>
              <a:t>Coincidentally, another independent research team, based at the University of Birmingham in the UK, has also published a paper this month describing a similar method for achieving a visible-light invisibility cloak using calcite.</a:t>
            </a:r>
          </a:p>
          <a:p>
            <a:pPr lvl="1"/>
            <a:r>
              <a:t>The MIT and Birmingham results “are two beautiful experiments.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particularly like</a:t>
            </a:r>
          </a:p>
        </p:txBody>
      </p:sp>
      <p:sp>
        <p:nvSpPr>
          <p:cNvPr id="3" name="Content Placeholder 2"/>
          <p:cNvSpPr>
            <a:spLocks noGrp="1"/>
          </p:cNvSpPr>
          <p:nvPr>
            <p:ph idx="1"/>
          </p:nvPr>
        </p:nvSpPr>
        <p:spPr/>
        <p:txBody>
          <a:bodyPr/>
          <a:lstStyle/>
          <a:p>
            <a:r>
              <a:t>I particularly like their simplicity,” says Ulf Leonhardt, chair in theoretical physics at Scotland’s University of St. Andrews, who was the author of one of the first papers that described a metamaterial-based cloaking system.</a:t>
            </a:r>
          </a:p>
          <a:p>
            <a:pPr lvl="1"/>
            <a:r>
              <a:t>“Cloaking has been inspired by research on metamaterials,” he adds, “but, ironically, these cloaking devices are almost ‘home-made.’ Instead of sophisticated optical metamaterials </a:t>
            </a:r>
          </a:p>
          <a:p>
            <a:pPr lvl="1"/>
            <a:r>
              <a:t> are difficult to make and have many problems of their own, they use simple calcite crystals.”</a:t>
            </a:r>
            <a:br/>
            <a:r>
              <a:t>Compared to the earlier versions of cloaking systems </a:t>
            </a:r>
          </a:p>
          <a:p>
            <a:pPr lvl="1"/>
            <a:r>
              <a:t> only worked for microscopic objects, and only when viewed using radio or infrared wavelengths, the new approach is “closer to science fiction,” Barbastathis says.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bit disappointing</a:t>
            </a:r>
          </a:p>
        </p:txBody>
      </p:sp>
      <p:sp>
        <p:nvSpPr>
          <p:cNvPr id="3" name="Content Placeholder 2"/>
          <p:cNvSpPr>
            <a:spLocks noGrp="1"/>
          </p:cNvSpPr>
          <p:nvPr>
            <p:ph idx="1"/>
          </p:nvPr>
        </p:nvSpPr>
        <p:spPr/>
        <p:txBody>
          <a:bodyPr/>
          <a:lstStyle/>
          <a:p>
            <a:r>
              <a:t>“Science is usually a bit disappointing when you compare it to sci-fi,” he says, but in this case “we came one step closer” to the imaginative vision.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recent years</a:t>
            </a:r>
          </a:p>
        </p:txBody>
      </p:sp>
      <p:sp>
        <p:nvSpPr>
          <p:cNvPr id="3" name="Content Placeholder 2"/>
          <p:cNvSpPr>
            <a:spLocks noGrp="1"/>
          </p:cNvSpPr>
          <p:nvPr>
            <p:ph idx="1"/>
          </p:nvPr>
        </p:nvSpPr>
        <p:spPr/>
        <p:txBody>
          <a:bodyPr/>
          <a:lstStyle/>
          <a:p>
            <a:r>
              <a:t>The idea of being able to become invisible, especially by simply covering up a person or an object with a special cloak, has a perennial appeal in science-fiction and fantasy literature.</a:t>
            </a:r>
          </a:p>
          <a:p>
            <a:pPr lvl="1"/>
            <a:r>
              <a:t>In recent years, researchers have found ways to make very exotic “metamaterials” </a:t>
            </a:r>
          </a:p>
          <a:p>
            <a:pPr lvl="2"/>
            <a:r>
              <a:t> can perform a very crude version of this trick, keeping an object from being detected by a certain specific frequency of radiation, such as microwaves, and only working at microscopic scales.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SMART )</a:t>
            </a:r>
          </a:p>
        </p:txBody>
      </p:sp>
      <p:sp>
        <p:nvSpPr>
          <p:cNvPr id="3" name="Content Placeholder 2"/>
          <p:cNvSpPr>
            <a:spLocks noGrp="1"/>
          </p:cNvSpPr>
          <p:nvPr>
            <p:ph idx="1"/>
          </p:nvPr>
        </p:nvSpPr>
        <p:spPr/>
        <p:txBody>
          <a:bodyPr/>
          <a:lstStyle/>
          <a:p>
            <a:r>
              <a:t>But a system that works in ordinary visible light and for objects big enough to be seen with the naked eye has remained elusive.</a:t>
            </a:r>
          </a:p>
          <a:p>
            <a:pPr lvl="1"/>
            <a:r>
              <a:t>Now, a team of researchers in the Singapore-MIT Alliance for Research and Technology (SMART) Centre has found a relatively simple, inexpensive system </a:t>
            </a:r>
          </a:p>
          <a:p>
            <a:pPr lvl="2"/>
            <a:r>
              <a:t> can hide an object as big as a peppercorn from view in ordinary visible light.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Letters and will</a:t>
            </a:r>
          </a:p>
        </p:txBody>
      </p:sp>
      <p:sp>
        <p:nvSpPr>
          <p:cNvPr id="3" name="Content Placeholder 2"/>
          <p:cNvSpPr>
            <a:spLocks noGrp="1"/>
          </p:cNvSpPr>
          <p:nvPr>
            <p:ph idx="1"/>
          </p:nvPr>
        </p:nvSpPr>
        <p:spPr/>
        <p:txBody>
          <a:bodyPr/>
          <a:lstStyle/>
          <a:p>
            <a:r>
              <a:t>The team’s discovery has been published online in Physical Review Letters and will appear soon in the print version of the journal.</a:t>
            </a:r>
          </a:p>
          <a:p>
            <a:pPr lvl="1"/>
            <a:r>
              <a:t>Unlike the other attempts to produce invisibility by constructing synthetic layered materials, the new method uses an ordinary, common mineral called calcite — a crystalline form of calcium carbonate, the main ingredient in seashells.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just sitting</a:t>
            </a:r>
          </a:p>
        </p:txBody>
      </p:sp>
      <p:sp>
        <p:nvSpPr>
          <p:cNvPr id="3" name="Content Placeholder 2"/>
          <p:cNvSpPr>
            <a:spLocks noGrp="1"/>
          </p:cNvSpPr>
          <p:nvPr>
            <p:ph idx="1"/>
          </p:nvPr>
        </p:nvSpPr>
        <p:spPr/>
        <p:txBody>
          <a:bodyPr/>
          <a:lstStyle/>
          <a:p>
            <a:r>
              <a:t>“Very often, the obvious solution is just sitting there,” says MIT mechanical-engineering professor George Barbastathis, one of the new report’s co-authors.</a:t>
            </a:r>
          </a:p>
          <a:p>
            <a:pPr lvl="1"/>
            <a:r>
              <a:t>The paper was co-authored by SMART postdoctoral fellow Baile Zhang, MIT postdoctoral fellow Yuan Luo, and SMART researcher Xiaogang Liu, and the research was funded by Singapore’s National Research Foundation (NRF) and the U.S. National Institutes of Health (NIH).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When illuminated by</a:t>
            </a:r>
          </a:p>
        </p:txBody>
      </p:sp>
      <p:sp>
        <p:nvSpPr>
          <p:cNvPr id="3" name="Content Placeholder 2"/>
          <p:cNvSpPr>
            <a:spLocks noGrp="1"/>
          </p:cNvSpPr>
          <p:nvPr>
            <p:ph idx="1"/>
          </p:nvPr>
        </p:nvSpPr>
        <p:spPr/>
        <p:txBody>
          <a:bodyPr/>
          <a:lstStyle/>
          <a:p>
            <a:r>
              <a:t>In the experiment reported in this paper, the system works in a very carefully controlled setting: The object to be hidden (a metal wedge in the experiment, or anything smaller than it) is placed on a flat, horizontal mirror, and a layer of calcite crystal — made up of two pieces with opposite crystal orientations, glued together — is placed on top of it.</a:t>
            </a:r>
          </a:p>
          <a:p>
            <a:pPr lvl="1"/>
            <a:r>
              <a:t>When illuminated by visible light and viewed from a certain direction, the object under the calcite layer “disappears,” and the observer sees the scene as if there was nothing at all on top of the mirror.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and its</a:t>
            </a:r>
          </a:p>
        </p:txBody>
      </p:sp>
      <p:sp>
        <p:nvSpPr>
          <p:cNvPr id="3" name="Content Placeholder 2"/>
          <p:cNvSpPr>
            <a:spLocks noGrp="1"/>
          </p:cNvSpPr>
          <p:nvPr>
            <p:ph idx="1"/>
          </p:nvPr>
        </p:nvSpPr>
        <p:spPr/>
        <p:txBody>
          <a:bodyPr/>
          <a:lstStyle/>
          <a:p>
            <a:r>
              <a:t>For their demonstration, they placed the MIT logo upside-down on the vertical wall behind the apparatus, placed so that one of the letters could be viewed directly via the mirror, while the other two were behind the area with a 2-millimeter-high wedge (the height of a peppercorn) and its concealing layer of calcite.</a:t>
            </a:r>
          </a:p>
          <a:p>
            <a:pPr lvl="1"/>
            <a:r>
              <a:t>Then, the whole setup was submerged in liquid.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Any imperfection in</a:t>
            </a:r>
          </a:p>
        </p:txBody>
      </p:sp>
      <p:sp>
        <p:nvSpPr>
          <p:cNvPr id="3" name="Content Placeholder 2"/>
          <p:cNvSpPr>
            <a:spLocks noGrp="1"/>
          </p:cNvSpPr>
          <p:nvPr>
            <p:ph idx="1"/>
          </p:nvPr>
        </p:nvSpPr>
        <p:spPr/>
        <p:txBody>
          <a:bodyPr/>
          <a:lstStyle/>
          <a:p>
            <a:r>
              <a:t>They showed that the logo appeared normal, as though there was no wedge but a flat mirror piece, when illuminated with visible green light.</a:t>
            </a:r>
          </a:p>
          <a:p>
            <a:pPr lvl="1"/>
            <a:r>
              <a:t>Any imperfection in the cloaking effect would have shown up as a misalignment of the letters, but there was no such anomaly; thus, the cloaking operation was proven.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Calcite has long</a:t>
            </a:r>
          </a:p>
        </p:txBody>
      </p:sp>
      <p:sp>
        <p:nvSpPr>
          <p:cNvPr id="3" name="Content Placeholder 2"/>
          <p:cNvSpPr>
            <a:spLocks noGrp="1"/>
          </p:cNvSpPr>
          <p:nvPr>
            <p:ph idx="1"/>
          </p:nvPr>
        </p:nvSpPr>
        <p:spPr/>
        <p:txBody>
          <a:bodyPr/>
          <a:lstStyle/>
          <a:p>
            <a:r>
              <a:t>With blue or red illumination, the cloaking was still effective but with some slight misalignment.</a:t>
            </a:r>
          </a:p>
          <a:p>
            <a:pPr lvl="1"/>
            <a:r>
              <a:t>Calcite has long been known to have unique optical properties, including the ability to bend (or refract) a ray of light differently depending on the light’s polarization (the orientation of its electric field); these properties can cause the phenomenon of double refraction, or seeing “doubles” when looking through calcite with regular unpolarized light.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