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59" r:id="rId9"/>
    <p:sldId id="260"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E8748-9386-920B-79C2-794817C96382}" v="41" dt="2020-03-30T03:29:31.336"/>
    <p1510:client id="{8C6D0571-C5DC-4A8D-8D5E-8356273250FB}" v="43" dt="2020-03-25T05:44:4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BE5E-B93F-4CD8-9F7C-7D63E6C26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FB2B25-E170-45F1-ABDD-25C431E48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48E70-9BCB-4CFF-A069-E2B20B485520}"/>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09C4E574-6B01-4063-9F7F-55741108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FBC67-56D5-43EC-A522-72CE5075F1D5}"/>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163471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FD28-1DEC-450E-BFA1-539FF13B53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1C822-496F-4E0C-877E-7431D98823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73CD3-DC70-4203-84AE-61A1689A62BD}"/>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3DA54A03-7E55-400E-BBE8-C2882526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546CD-0913-497F-B0D3-4A04F0A93CE4}"/>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215308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8D1970-B7EB-48A7-B067-3AF258DC3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3BFFE1-0ABA-446A-BE82-7B742617A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2A048-1561-4E8D-8027-0B41DE854B88}"/>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C3C13DA4-6155-4FF5-991A-2E3596750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1054A-5875-49A0-B9C3-FD77609AB8F6}"/>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295575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B9FB-A2B1-41F0-886E-D0DB45088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AFF19-55EB-4A16-BDF0-A391DD532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9E0CF-71DB-41AC-82F3-8D3EFBF2B49D}"/>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F30ACC57-C578-4469-AFD0-0F40B7A95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443C7-3A8D-44B0-AA50-AB37321B63E0}"/>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33850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B6A-648C-4C9B-9554-6EAE6428E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DAC9D7-2021-45E9-90AE-87FDB480A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77D52-E179-4240-A16F-6C91FE6A31BC}"/>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13039CD2-E596-4715-AA96-1682ED1B8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763C4-23E0-43CC-8FF5-6BC669520AE6}"/>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65425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1CF7-0CF0-4404-8152-A9A4A4089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3778A-A8DA-4141-A59F-760D5BB16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7A945-E38A-4268-8F48-43ABF9A31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8148F-9868-48C2-83FC-AD137DB77A12}"/>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6" name="Footer Placeholder 5">
            <a:extLst>
              <a:ext uri="{FF2B5EF4-FFF2-40B4-BE49-F238E27FC236}">
                <a16:creationId xmlns:a16="http://schemas.microsoft.com/office/drawing/2014/main" id="{49F0E8D9-DCEE-4DAF-9602-CD95E6009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EBC9B-1921-4A3E-AEF0-4AF38CBF5FB2}"/>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102008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1407-1F75-446A-8488-441FCE236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8F9A3-0E44-436D-874D-624D04744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894F4-2692-4833-8FF9-F093FD0F2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4B77C4-A915-495E-B3FE-7EE6CB66B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EAAA4-B8C2-4DAC-A215-EFB1D201D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A2CCC-4FC2-442F-922E-804E71BDC71A}"/>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8" name="Footer Placeholder 7">
            <a:extLst>
              <a:ext uri="{FF2B5EF4-FFF2-40B4-BE49-F238E27FC236}">
                <a16:creationId xmlns:a16="http://schemas.microsoft.com/office/drawing/2014/main" id="{50588706-BDAE-49E4-9C54-CBDC95150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B671E-090A-4E0C-8130-C6B169891096}"/>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120753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3751-697C-46A6-AC57-EFA680D0FC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DC0C91-75A4-4FDA-A559-D00E288902F5}"/>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4" name="Footer Placeholder 3">
            <a:extLst>
              <a:ext uri="{FF2B5EF4-FFF2-40B4-BE49-F238E27FC236}">
                <a16:creationId xmlns:a16="http://schemas.microsoft.com/office/drawing/2014/main" id="{40D44A11-ADDE-4C07-A8DF-39B559221B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FE1637-5029-4B32-9C47-37F400761C30}"/>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375810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058DC-383C-489C-8B00-6590B008FACA}"/>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3" name="Footer Placeholder 2">
            <a:extLst>
              <a:ext uri="{FF2B5EF4-FFF2-40B4-BE49-F238E27FC236}">
                <a16:creationId xmlns:a16="http://schemas.microsoft.com/office/drawing/2014/main" id="{2092726B-7D22-4E6D-9722-D9B84992E9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C0123-EFC4-4400-9607-21437CD47C57}"/>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381168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C30C-CF18-4061-B0E6-EEB8182A5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6BF0C-570A-4BB9-A3BF-4E6086395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05F02F-7E49-42EB-90C3-8F8D9C83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A881F-67CF-4331-BA69-8AA145020C32}"/>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6" name="Footer Placeholder 5">
            <a:extLst>
              <a:ext uri="{FF2B5EF4-FFF2-40B4-BE49-F238E27FC236}">
                <a16:creationId xmlns:a16="http://schemas.microsoft.com/office/drawing/2014/main" id="{3F05C460-DD04-43AA-A13E-9669EB8DA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F5485-9391-4A04-95C7-4F3296A077BA}"/>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272040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13B8-8CD2-48F4-A1A1-56DEBE689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D1EEE-1965-469A-8144-CAA7BC670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1978DB-23FC-486E-85A6-58D6188B2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B0E9-1A45-40CC-BD1D-A45C75B7252C}"/>
              </a:ext>
            </a:extLst>
          </p:cNvPr>
          <p:cNvSpPr>
            <a:spLocks noGrp="1"/>
          </p:cNvSpPr>
          <p:nvPr>
            <p:ph type="dt" sz="half" idx="10"/>
          </p:nvPr>
        </p:nvSpPr>
        <p:spPr/>
        <p:txBody>
          <a:bodyPr/>
          <a:lstStyle/>
          <a:p>
            <a:fld id="{31DA83F1-CDD2-4285-9755-2C7209ACEDBC}" type="datetimeFigureOut">
              <a:rPr lang="en-US" smtClean="0"/>
              <a:t>4/2/2020</a:t>
            </a:fld>
            <a:endParaRPr lang="en-US"/>
          </a:p>
        </p:txBody>
      </p:sp>
      <p:sp>
        <p:nvSpPr>
          <p:cNvPr id="6" name="Footer Placeholder 5">
            <a:extLst>
              <a:ext uri="{FF2B5EF4-FFF2-40B4-BE49-F238E27FC236}">
                <a16:creationId xmlns:a16="http://schemas.microsoft.com/office/drawing/2014/main" id="{C586A1BA-BBEC-4DA3-B902-4275D0078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2B3C3-05CD-450F-A774-FA049ECF7217}"/>
              </a:ext>
            </a:extLst>
          </p:cNvPr>
          <p:cNvSpPr>
            <a:spLocks noGrp="1"/>
          </p:cNvSpPr>
          <p:nvPr>
            <p:ph type="sldNum" sz="quarter" idx="12"/>
          </p:nvPr>
        </p:nvSpPr>
        <p:spPr/>
        <p:txBody>
          <a:bodyPr/>
          <a:lstStyle/>
          <a:p>
            <a:fld id="{68CAA755-D700-4BB8-AAC3-EF81B51EE664}" type="slidenum">
              <a:rPr lang="en-US" smtClean="0"/>
              <a:t>‹#›</a:t>
            </a:fld>
            <a:endParaRPr lang="en-US"/>
          </a:p>
        </p:txBody>
      </p:sp>
    </p:spTree>
    <p:extLst>
      <p:ext uri="{BB962C8B-B14F-4D97-AF65-F5344CB8AC3E}">
        <p14:creationId xmlns:p14="http://schemas.microsoft.com/office/powerpoint/2010/main" val="40464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5AF5A-9FB0-405E-9C73-15D70ADD4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14136-874B-4D43-9296-2759FF988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D9BB8-DB40-46D9-8F99-A25315213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A83F1-CDD2-4285-9755-2C7209ACEDBC}" type="datetimeFigureOut">
              <a:rPr lang="en-US" smtClean="0"/>
              <a:t>4/2/2020</a:t>
            </a:fld>
            <a:endParaRPr lang="en-US"/>
          </a:p>
        </p:txBody>
      </p:sp>
      <p:sp>
        <p:nvSpPr>
          <p:cNvPr id="5" name="Footer Placeholder 4">
            <a:extLst>
              <a:ext uri="{FF2B5EF4-FFF2-40B4-BE49-F238E27FC236}">
                <a16:creationId xmlns:a16="http://schemas.microsoft.com/office/drawing/2014/main" id="{1D3CDD55-1E08-4ADF-AD9C-21FDE75C8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B27E09-7B4B-40B2-919D-595E1CC0E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A755-D700-4BB8-AAC3-EF81B51EE664}" type="slidenum">
              <a:rPr lang="en-US" smtClean="0"/>
              <a:t>‹#›</a:t>
            </a:fld>
            <a:endParaRPr lang="en-US"/>
          </a:p>
        </p:txBody>
      </p:sp>
    </p:spTree>
    <p:extLst>
      <p:ext uri="{BB962C8B-B14F-4D97-AF65-F5344CB8AC3E}">
        <p14:creationId xmlns:p14="http://schemas.microsoft.com/office/powerpoint/2010/main" val="181509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592-86C6-4230-820A-A875BB1F70CD}"/>
              </a:ext>
            </a:extLst>
          </p:cNvPr>
          <p:cNvSpPr>
            <a:spLocks noGrp="1"/>
          </p:cNvSpPr>
          <p:nvPr>
            <p:ph type="ctrTitle"/>
          </p:nvPr>
        </p:nvSpPr>
        <p:spPr>
          <a:xfrm>
            <a:off x="1524000" y="1234905"/>
            <a:ext cx="9144000" cy="2387600"/>
          </a:xfrm>
        </p:spPr>
        <p:txBody>
          <a:bodyPr>
            <a:normAutofit fontScale="90000"/>
          </a:bodyPr>
          <a:lstStyle/>
          <a:p>
            <a:r>
              <a:rPr lang="en-US"/>
              <a:t>To what extent did the British colonization help Egypt gain independence?</a:t>
            </a:r>
          </a:p>
        </p:txBody>
      </p:sp>
      <p:sp>
        <p:nvSpPr>
          <p:cNvPr id="3" name="Subtitle 2">
            <a:extLst>
              <a:ext uri="{FF2B5EF4-FFF2-40B4-BE49-F238E27FC236}">
                <a16:creationId xmlns:a16="http://schemas.microsoft.com/office/drawing/2014/main" id="{17660EA0-76EA-4B75-B3A4-544D35419C53}"/>
              </a:ext>
            </a:extLst>
          </p:cNvPr>
          <p:cNvSpPr>
            <a:spLocks noGrp="1"/>
          </p:cNvSpPr>
          <p:nvPr>
            <p:ph type="subTitle" idx="1"/>
          </p:nvPr>
        </p:nvSpPr>
        <p:spPr>
          <a:xfrm>
            <a:off x="1524000" y="3714580"/>
            <a:ext cx="9144000" cy="1655762"/>
          </a:xfrm>
        </p:spPr>
        <p:txBody>
          <a:bodyPr/>
          <a:lstStyle/>
          <a:p>
            <a:r>
              <a:rPr lang="en-US"/>
              <a:t>By: Ethan, Rayed and Ishan</a:t>
            </a:r>
          </a:p>
        </p:txBody>
      </p:sp>
    </p:spTree>
    <p:extLst>
      <p:ext uri="{BB962C8B-B14F-4D97-AF65-F5344CB8AC3E}">
        <p14:creationId xmlns:p14="http://schemas.microsoft.com/office/powerpoint/2010/main" val="281371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3D0E-D260-4ADA-8F54-43D49A0C52E2}"/>
              </a:ext>
            </a:extLst>
          </p:cNvPr>
          <p:cNvSpPr>
            <a:spLocks noGrp="1"/>
          </p:cNvSpPr>
          <p:nvPr>
            <p:ph type="title"/>
          </p:nvPr>
        </p:nvSpPr>
        <p:spPr>
          <a:xfrm>
            <a:off x="409778" y="305709"/>
            <a:ext cx="4598320" cy="1818513"/>
          </a:xfrm>
        </p:spPr>
        <p:txBody>
          <a:bodyPr>
            <a:normAutofit/>
          </a:bodyPr>
          <a:lstStyle/>
          <a:p>
            <a:r>
              <a:rPr lang="en-US" sz="5400"/>
              <a:t>Egypt before the Ottomans</a:t>
            </a:r>
            <a:endParaRPr lang="en-US" sz="5400" dirty="0"/>
          </a:p>
        </p:txBody>
      </p:sp>
      <p:sp>
        <p:nvSpPr>
          <p:cNvPr id="3" name="Content Placeholder 2">
            <a:extLst>
              <a:ext uri="{FF2B5EF4-FFF2-40B4-BE49-F238E27FC236}">
                <a16:creationId xmlns:a16="http://schemas.microsoft.com/office/drawing/2014/main" id="{635FBAFA-5566-4757-9D7B-F0EB54E4EE4E}"/>
              </a:ext>
            </a:extLst>
          </p:cNvPr>
          <p:cNvSpPr>
            <a:spLocks noGrp="1"/>
          </p:cNvSpPr>
          <p:nvPr>
            <p:ph idx="1"/>
          </p:nvPr>
        </p:nvSpPr>
        <p:spPr>
          <a:xfrm>
            <a:off x="409777" y="2124222"/>
            <a:ext cx="4598319" cy="4099597"/>
          </a:xfrm>
        </p:spPr>
        <p:txBody>
          <a:bodyPr vert="horz" lIns="91440" tIns="45720" rIns="91440" bIns="45720" rtlCol="0">
            <a:normAutofit fontScale="92500"/>
          </a:bodyPr>
          <a:lstStyle/>
          <a:p>
            <a:pPr marL="0" indent="0">
              <a:buNone/>
            </a:pPr>
            <a:r>
              <a:rPr lang="en-US">
                <a:cs typeface="Calibri" panose="020F0502020204030204"/>
              </a:rPr>
              <a:t>Egypt is a very old nation, dating back to tens of thousands of years ago. The first main events of Egypt being taken over by other countries would be in 30 BC in which it was annexed by </a:t>
            </a:r>
            <a:r>
              <a:rPr lang="en-US" dirty="0">
                <a:cs typeface="Calibri" panose="020F0502020204030204"/>
              </a:rPr>
              <a:t>Rome- until 619 at which point control switched over to several dynasties</a:t>
            </a:r>
            <a:r>
              <a:rPr lang="en-US">
                <a:cs typeface="Calibri" panose="020F0502020204030204"/>
              </a:rPr>
              <a:t>. </a:t>
            </a:r>
            <a:r>
              <a:rPr lang="en-US" dirty="0">
                <a:cs typeface="Calibri" panose="020F0502020204030204"/>
              </a:rPr>
              <a:t>This remained until 1517, at which point the Ottomans took over.</a:t>
            </a:r>
            <a:endParaRPr lang="en-US">
              <a:cs typeface="Calibri" panose="020F0502020204030204"/>
            </a:endParaRPr>
          </a:p>
        </p:txBody>
      </p:sp>
      <p:pic>
        <p:nvPicPr>
          <p:cNvPr id="1026" name="Picture 2" descr="Image result for ancient egypt nile river farms">
            <a:extLst>
              <a:ext uri="{FF2B5EF4-FFF2-40B4-BE49-F238E27FC236}">
                <a16:creationId xmlns:a16="http://schemas.microsoft.com/office/drawing/2014/main" id="{1E28910F-8D1E-486B-8030-9010218EC9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85" b="1"/>
          <a:stretch/>
        </p:blipFill>
        <p:spPr bwMode="auto">
          <a:xfrm>
            <a:off x="5356508" y="126620"/>
            <a:ext cx="6553630" cy="5950624"/>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0870B6-6085-4897-958D-3401DD97ACBC}"/>
              </a:ext>
            </a:extLst>
          </p:cNvPr>
          <p:cNvSpPr txBox="1"/>
          <p:nvPr/>
        </p:nvSpPr>
        <p:spPr>
          <a:xfrm>
            <a:off x="5486400" y="6223819"/>
            <a:ext cx="6423738" cy="369332"/>
          </a:xfrm>
          <a:prstGeom prst="rect">
            <a:avLst/>
          </a:prstGeom>
          <a:noFill/>
        </p:spPr>
        <p:txBody>
          <a:bodyPr wrap="square" rtlCol="0">
            <a:spAutoFit/>
          </a:bodyPr>
          <a:lstStyle/>
          <a:p>
            <a:r>
              <a:rPr lang="en-US" dirty="0"/>
              <a:t>Early Egyptian life focused very much on farms near the Nile river.</a:t>
            </a:r>
          </a:p>
        </p:txBody>
      </p:sp>
    </p:spTree>
    <p:extLst>
      <p:ext uri="{BB962C8B-B14F-4D97-AF65-F5344CB8AC3E}">
        <p14:creationId xmlns:p14="http://schemas.microsoft.com/office/powerpoint/2010/main" val="93791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4D95-45B8-4103-B5F7-A63E3A1D6EE4}"/>
              </a:ext>
            </a:extLst>
          </p:cNvPr>
          <p:cNvSpPr>
            <a:spLocks noGrp="1"/>
          </p:cNvSpPr>
          <p:nvPr>
            <p:ph type="title"/>
          </p:nvPr>
        </p:nvSpPr>
        <p:spPr>
          <a:xfrm>
            <a:off x="838200" y="336990"/>
            <a:ext cx="10515600" cy="1325563"/>
          </a:xfrm>
        </p:spPr>
        <p:txBody>
          <a:bodyPr/>
          <a:lstStyle/>
          <a:p>
            <a:r>
              <a:rPr lang="en-US" dirty="0"/>
              <a:t>Egypt under the Ottoman rule</a:t>
            </a:r>
          </a:p>
        </p:txBody>
      </p:sp>
      <p:sp>
        <p:nvSpPr>
          <p:cNvPr id="3" name="Content Placeholder 2">
            <a:extLst>
              <a:ext uri="{FF2B5EF4-FFF2-40B4-BE49-F238E27FC236}">
                <a16:creationId xmlns:a16="http://schemas.microsoft.com/office/drawing/2014/main" id="{8C52B840-07A7-4C35-A0B5-1A5FD07FA634}"/>
              </a:ext>
            </a:extLst>
          </p:cNvPr>
          <p:cNvSpPr>
            <a:spLocks noGrp="1"/>
          </p:cNvSpPr>
          <p:nvPr>
            <p:ph idx="1"/>
          </p:nvPr>
        </p:nvSpPr>
        <p:spPr>
          <a:xfrm>
            <a:off x="533400" y="1655813"/>
            <a:ext cx="5562600" cy="4250710"/>
          </a:xfrm>
        </p:spPr>
        <p:txBody>
          <a:bodyPr/>
          <a:lstStyle/>
          <a:p>
            <a:pPr marL="0" indent="0">
              <a:buNone/>
            </a:pPr>
            <a:r>
              <a:rPr lang="en-US"/>
              <a:t>The Ottomans did not attempt Ottomanize the education system or culture, instead they allowed the Egyptians to follow their own culture and use their own education system.</a:t>
            </a:r>
            <a:r>
              <a:rPr lang="en-US" dirty="0"/>
              <a:t> They let it remain autonomous while they continued to conquer and rule over new areas. Even after leaving, the Ottomans influence and legacy affect Egypt for centuries afterwards.</a:t>
            </a:r>
          </a:p>
        </p:txBody>
      </p:sp>
      <p:pic>
        <p:nvPicPr>
          <p:cNvPr id="1026" name="Picture 2" descr="Image result for ottoman empire">
            <a:extLst>
              <a:ext uri="{FF2B5EF4-FFF2-40B4-BE49-F238E27FC236}">
                <a16:creationId xmlns:a16="http://schemas.microsoft.com/office/drawing/2014/main" id="{A5B06B52-ADD8-4D62-8DE1-15B8866A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446" y="1552369"/>
            <a:ext cx="5279983" cy="44575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3DE8D4-FEBF-4F2F-A7FD-61EB0214ED18}"/>
              </a:ext>
            </a:extLst>
          </p:cNvPr>
          <p:cNvSpPr txBox="1"/>
          <p:nvPr/>
        </p:nvSpPr>
        <p:spPr>
          <a:xfrm>
            <a:off x="6695769" y="6009967"/>
            <a:ext cx="5029200" cy="369332"/>
          </a:xfrm>
          <a:prstGeom prst="rect">
            <a:avLst/>
          </a:prstGeom>
          <a:noFill/>
        </p:spPr>
        <p:txBody>
          <a:bodyPr wrap="square" rtlCol="0">
            <a:spAutoFit/>
          </a:bodyPr>
          <a:lstStyle/>
          <a:p>
            <a:r>
              <a:rPr lang="en-US" dirty="0"/>
              <a:t>The Ottomans were very busy with taking over land.</a:t>
            </a:r>
          </a:p>
        </p:txBody>
      </p:sp>
    </p:spTree>
    <p:extLst>
      <p:ext uri="{BB962C8B-B14F-4D97-AF65-F5344CB8AC3E}">
        <p14:creationId xmlns:p14="http://schemas.microsoft.com/office/powerpoint/2010/main" val="169779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7F3F-DCAB-44A9-8CE7-89E5D071A142}"/>
              </a:ext>
            </a:extLst>
          </p:cNvPr>
          <p:cNvSpPr>
            <a:spLocks noGrp="1"/>
          </p:cNvSpPr>
          <p:nvPr>
            <p:ph type="title"/>
          </p:nvPr>
        </p:nvSpPr>
        <p:spPr>
          <a:xfrm>
            <a:off x="884505" y="228917"/>
            <a:ext cx="10515600" cy="1325563"/>
          </a:xfrm>
        </p:spPr>
        <p:txBody>
          <a:bodyPr>
            <a:normAutofit/>
          </a:bodyPr>
          <a:lstStyle/>
          <a:p>
            <a:r>
              <a:rPr lang="en-US" sz="5400" dirty="0"/>
              <a:t>The French Colonization of Egypt</a:t>
            </a:r>
          </a:p>
        </p:txBody>
      </p:sp>
      <p:sp>
        <p:nvSpPr>
          <p:cNvPr id="3" name="Content Placeholder 2">
            <a:extLst>
              <a:ext uri="{FF2B5EF4-FFF2-40B4-BE49-F238E27FC236}">
                <a16:creationId xmlns:a16="http://schemas.microsoft.com/office/drawing/2014/main" id="{2E5C4BC8-A473-4437-89C9-E8D6D8FC3D55}"/>
              </a:ext>
            </a:extLst>
          </p:cNvPr>
          <p:cNvSpPr>
            <a:spLocks noGrp="1"/>
          </p:cNvSpPr>
          <p:nvPr>
            <p:ph idx="1"/>
          </p:nvPr>
        </p:nvSpPr>
        <p:spPr>
          <a:xfrm>
            <a:off x="884505" y="1505242"/>
            <a:ext cx="6040902" cy="4727991"/>
          </a:xfrm>
        </p:spPr>
        <p:txBody>
          <a:bodyPr/>
          <a:lstStyle/>
          <a:p>
            <a:pPr marL="0" indent="0">
              <a:buNone/>
            </a:pPr>
            <a:r>
              <a:rPr lang="en-US" dirty="0"/>
              <a:t>The French invaded Egypt in 1798 for its agricultural aspects, the commercial aspects (much trading is done over Egypt) as well as the strategic advantage over the English they would have. They succeeded and for the next years, Egypt was ruled over by the French. The Egyptians did not enjoy French rule for several reasons and even tried to start a revolution at one point.</a:t>
            </a:r>
          </a:p>
        </p:txBody>
      </p:sp>
      <p:sp>
        <p:nvSpPr>
          <p:cNvPr id="4" name="TextBox 3">
            <a:extLst>
              <a:ext uri="{FF2B5EF4-FFF2-40B4-BE49-F238E27FC236}">
                <a16:creationId xmlns:a16="http://schemas.microsoft.com/office/drawing/2014/main" id="{2D7D8897-24CB-4FC2-820C-858BFA01ABCF}"/>
              </a:ext>
            </a:extLst>
          </p:cNvPr>
          <p:cNvSpPr txBox="1"/>
          <p:nvPr/>
        </p:nvSpPr>
        <p:spPr>
          <a:xfrm>
            <a:off x="7104475" y="5682824"/>
            <a:ext cx="4844562" cy="584775"/>
          </a:xfrm>
          <a:prstGeom prst="rect">
            <a:avLst/>
          </a:prstGeom>
          <a:noFill/>
        </p:spPr>
        <p:txBody>
          <a:bodyPr wrap="square" rtlCol="0">
            <a:spAutoFit/>
          </a:bodyPr>
          <a:lstStyle/>
          <a:p>
            <a:r>
              <a:rPr lang="en-US" sz="1600" dirty="0"/>
              <a:t>Egypt functioned as a gateway from Europe to Asia for the British, a reason that the French wanted it.</a:t>
            </a:r>
          </a:p>
        </p:txBody>
      </p:sp>
      <p:pic>
        <p:nvPicPr>
          <p:cNvPr id="1028" name="Picture 4" descr="Image result for egypt on map">
            <a:extLst>
              <a:ext uri="{FF2B5EF4-FFF2-40B4-BE49-F238E27FC236}">
                <a16:creationId xmlns:a16="http://schemas.microsoft.com/office/drawing/2014/main" id="{97E21D29-6E4A-4835-8775-5BEBDFF17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44" r="21259" b="23732"/>
          <a:stretch/>
        </p:blipFill>
        <p:spPr bwMode="auto">
          <a:xfrm>
            <a:off x="7471407" y="1388224"/>
            <a:ext cx="4110698" cy="429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2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9B93-C980-4DC1-8499-9D8CAEB6EB06}"/>
              </a:ext>
            </a:extLst>
          </p:cNvPr>
          <p:cNvSpPr>
            <a:spLocks noGrp="1"/>
          </p:cNvSpPr>
          <p:nvPr>
            <p:ph type="title"/>
          </p:nvPr>
        </p:nvSpPr>
        <p:spPr/>
        <p:txBody>
          <a:bodyPr/>
          <a:lstStyle/>
          <a:p>
            <a:r>
              <a:rPr lang="en-US"/>
              <a:t>The British Colonization of Egypt</a:t>
            </a:r>
          </a:p>
        </p:txBody>
      </p:sp>
      <p:sp>
        <p:nvSpPr>
          <p:cNvPr id="3" name="Content Placeholder 2">
            <a:extLst>
              <a:ext uri="{FF2B5EF4-FFF2-40B4-BE49-F238E27FC236}">
                <a16:creationId xmlns:a16="http://schemas.microsoft.com/office/drawing/2014/main" id="{ED50D23A-94BE-4AFB-B6A8-5F1710F88B16}"/>
              </a:ext>
            </a:extLst>
          </p:cNvPr>
          <p:cNvSpPr>
            <a:spLocks noGrp="1"/>
          </p:cNvSpPr>
          <p:nvPr>
            <p:ph idx="1"/>
          </p:nvPr>
        </p:nvSpPr>
        <p:spPr>
          <a:xfrm>
            <a:off x="838200" y="1690688"/>
            <a:ext cx="7420897" cy="4351338"/>
          </a:xfrm>
        </p:spPr>
        <p:txBody>
          <a:bodyPr/>
          <a:lstStyle/>
          <a:p>
            <a:pPr marL="0" indent="0">
              <a:buNone/>
            </a:pPr>
            <a:r>
              <a:rPr lang="en-US" dirty="0"/>
              <a:t>The British saw Egypt and wanted to take it for control of the Suez Canal and to keep their investments they had in it safe, as the country was on the brink of a civil war. A battle occurred and they took over the country. They took the country over, began to ran it without worries on the legal aspects, and enjoyed it. Even after they got independence, they continued to remain in the country for several reasons such as a military base.</a:t>
            </a:r>
          </a:p>
        </p:txBody>
      </p:sp>
      <p:pic>
        <p:nvPicPr>
          <p:cNvPr id="2050" name="Picture 2" descr="Image result for suez canal">
            <a:extLst>
              <a:ext uri="{FF2B5EF4-FFF2-40B4-BE49-F238E27FC236}">
                <a16:creationId xmlns:a16="http://schemas.microsoft.com/office/drawing/2014/main" id="{758C2C2C-770A-4836-9053-72ADFF158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799" y="665758"/>
            <a:ext cx="2667000" cy="513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2DBE11-0F47-4A5F-9606-A6B966858E80}"/>
              </a:ext>
            </a:extLst>
          </p:cNvPr>
          <p:cNvSpPr txBox="1"/>
          <p:nvPr/>
        </p:nvSpPr>
        <p:spPr>
          <a:xfrm>
            <a:off x="7889157" y="5799733"/>
            <a:ext cx="4302843" cy="646331"/>
          </a:xfrm>
          <a:prstGeom prst="rect">
            <a:avLst/>
          </a:prstGeom>
          <a:noFill/>
        </p:spPr>
        <p:txBody>
          <a:bodyPr wrap="square" rtlCol="0">
            <a:spAutoFit/>
          </a:bodyPr>
          <a:lstStyle/>
          <a:p>
            <a:r>
              <a:rPr lang="en-US" dirty="0"/>
              <a:t>The Suez Canal was heavily invested by other countries to due its benefits for trade.</a:t>
            </a:r>
          </a:p>
        </p:txBody>
      </p:sp>
    </p:spTree>
    <p:extLst>
      <p:ext uri="{BB962C8B-B14F-4D97-AF65-F5344CB8AC3E}">
        <p14:creationId xmlns:p14="http://schemas.microsoft.com/office/powerpoint/2010/main" val="394501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2C48-D64E-4111-BE59-3B2CC7037DF6}"/>
              </a:ext>
            </a:extLst>
          </p:cNvPr>
          <p:cNvSpPr>
            <a:spLocks noGrp="1"/>
          </p:cNvSpPr>
          <p:nvPr>
            <p:ph type="title"/>
          </p:nvPr>
        </p:nvSpPr>
        <p:spPr>
          <a:xfrm>
            <a:off x="545638" y="365124"/>
            <a:ext cx="10515600" cy="1325563"/>
          </a:xfrm>
        </p:spPr>
        <p:txBody>
          <a:bodyPr/>
          <a:lstStyle/>
          <a:p>
            <a:r>
              <a:rPr lang="en-US"/>
              <a:t>Independence-Ethan</a:t>
            </a:r>
          </a:p>
        </p:txBody>
      </p:sp>
      <p:sp>
        <p:nvSpPr>
          <p:cNvPr id="3" name="Content Placeholder 2">
            <a:extLst>
              <a:ext uri="{FF2B5EF4-FFF2-40B4-BE49-F238E27FC236}">
                <a16:creationId xmlns:a16="http://schemas.microsoft.com/office/drawing/2014/main" id="{78499196-3136-4FCF-B8DC-B65C36DC6B7E}"/>
              </a:ext>
            </a:extLst>
          </p:cNvPr>
          <p:cNvSpPr>
            <a:spLocks noGrp="1"/>
          </p:cNvSpPr>
          <p:nvPr>
            <p:ph idx="1"/>
          </p:nvPr>
        </p:nvSpPr>
        <p:spPr>
          <a:xfrm>
            <a:off x="545638" y="1471663"/>
            <a:ext cx="6034548" cy="4351338"/>
          </a:xfrm>
        </p:spPr>
        <p:txBody>
          <a:bodyPr/>
          <a:lstStyle/>
          <a:p>
            <a:pPr marL="0" indent="0">
              <a:buNone/>
            </a:pPr>
            <a:r>
              <a:rPr lang="en-US" dirty="0"/>
              <a:t>Nationalist movements led to the rise of a desire for independence. Demonstrations and protests continued to occur. Violent clashes with police and overwhelming support led to Britain declaring Egypt to be independent. However, Egypt still had many trials to overcome- especially after having such complicated relations with other countries due to being ruled by such a large number of different parties.</a:t>
            </a:r>
          </a:p>
        </p:txBody>
      </p:sp>
      <p:pic>
        <p:nvPicPr>
          <p:cNvPr id="3074" name="Picture 2" descr="Image result for egypt">
            <a:extLst>
              <a:ext uri="{FF2B5EF4-FFF2-40B4-BE49-F238E27FC236}">
                <a16:creationId xmlns:a16="http://schemas.microsoft.com/office/drawing/2014/main" id="{B3694853-56E1-47E1-97C7-97E7F98FB7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48"/>
          <a:stretch/>
        </p:blipFill>
        <p:spPr bwMode="auto">
          <a:xfrm>
            <a:off x="6872748" y="1175390"/>
            <a:ext cx="4773614" cy="3706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3756ED-19A0-48C7-950D-C80BF7C751F0}"/>
              </a:ext>
            </a:extLst>
          </p:cNvPr>
          <p:cNvSpPr txBox="1"/>
          <p:nvPr/>
        </p:nvSpPr>
        <p:spPr>
          <a:xfrm>
            <a:off x="6767077" y="4881716"/>
            <a:ext cx="5191433" cy="646331"/>
          </a:xfrm>
          <a:prstGeom prst="rect">
            <a:avLst/>
          </a:prstGeom>
          <a:noFill/>
        </p:spPr>
        <p:txBody>
          <a:bodyPr wrap="square" rtlCol="0">
            <a:spAutoFit/>
          </a:bodyPr>
          <a:lstStyle/>
          <a:p>
            <a:r>
              <a:rPr lang="en-US" dirty="0"/>
              <a:t>Egypt’s modern borders (notice that the bottom of it has 2 different borders because it is disputed area)</a:t>
            </a:r>
          </a:p>
        </p:txBody>
      </p:sp>
    </p:spTree>
    <p:extLst>
      <p:ext uri="{BB962C8B-B14F-4D97-AF65-F5344CB8AC3E}">
        <p14:creationId xmlns:p14="http://schemas.microsoft.com/office/powerpoint/2010/main" val="405700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0EB7-3525-4424-AE3B-8C974B577D4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60E501-B6B9-4935-9F4C-5B5A1CCE2CAE}"/>
              </a:ext>
            </a:extLst>
          </p:cNvPr>
          <p:cNvSpPr>
            <a:spLocks noGrp="1"/>
          </p:cNvSpPr>
          <p:nvPr>
            <p:ph idx="1"/>
          </p:nvPr>
        </p:nvSpPr>
        <p:spPr>
          <a:xfrm>
            <a:off x="838200" y="1558338"/>
            <a:ext cx="10515600" cy="4351338"/>
          </a:xfrm>
        </p:spPr>
        <p:txBody>
          <a:bodyPr/>
          <a:lstStyle/>
          <a:p>
            <a:pPr marL="0" indent="0">
              <a:buNone/>
            </a:pPr>
            <a:r>
              <a:rPr lang="en-US" dirty="0"/>
              <a:t>British colonization was simply another colonization in Egypt’s lifespan. It helped deal with the effects of other colonization's such as the French and Ottoman, but Egypt may have been better off alone too. It may have lead to the independence of the nation quicker than if it was still under French rule because of how much Egyptians hated the British rule, but they hated the French too. However, they were given independence without a large-scale battle with many causalities. In the end, there is no way to be sure- but is likely that British rule slightly aided in the independence of Egypt.</a:t>
            </a:r>
          </a:p>
        </p:txBody>
      </p:sp>
    </p:spTree>
    <p:extLst>
      <p:ext uri="{BB962C8B-B14F-4D97-AF65-F5344CB8AC3E}">
        <p14:creationId xmlns:p14="http://schemas.microsoft.com/office/powerpoint/2010/main" val="119903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E3EA-B9D8-448A-A461-106E8BAB8993}"/>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FBA51D5C-DBEA-448A-BD07-A364EAD3D099}"/>
              </a:ext>
            </a:extLst>
          </p:cNvPr>
          <p:cNvSpPr>
            <a:spLocks noGrp="1"/>
          </p:cNvSpPr>
          <p:nvPr>
            <p:ph idx="1"/>
          </p:nvPr>
        </p:nvSpPr>
        <p:spPr/>
        <p:txBody>
          <a:bodyPr vert="horz" lIns="91440" tIns="45720" rIns="91440" bIns="45720" rtlCol="0" anchor="t">
            <a:normAutofit/>
          </a:bodyPr>
          <a:lstStyle/>
          <a:p>
            <a:r>
              <a:rPr lang="en-US" i="1" dirty="0"/>
              <a:t>Egypt - The French Invasion and Occupation, 1798-1801</a:t>
            </a:r>
            <a:r>
              <a:rPr lang="en-US" dirty="0"/>
              <a:t>, countrystudies.us/</a:t>
            </a:r>
            <a:r>
              <a:rPr lang="en-US" dirty="0" err="1"/>
              <a:t>egypt</a:t>
            </a:r>
            <a:r>
              <a:rPr lang="en-US" dirty="0"/>
              <a:t>/20.htm.</a:t>
            </a:r>
          </a:p>
          <a:p>
            <a:r>
              <a:rPr lang="en-US" dirty="0"/>
              <a:t>“Egypt Eyalet.” </a:t>
            </a:r>
            <a:r>
              <a:rPr lang="en-US" i="1" dirty="0"/>
              <a:t>Wikipedia</a:t>
            </a:r>
            <a:r>
              <a:rPr lang="en-US" dirty="0"/>
              <a:t>, Wikimedia Foundation, 10 Mar. 2020, en.wikipedia.org/wiki/</a:t>
            </a:r>
            <a:r>
              <a:rPr lang="en-US" dirty="0" err="1"/>
              <a:t>Egypt_Eyalet</a:t>
            </a:r>
            <a:r>
              <a:rPr lang="en-US" dirty="0"/>
              <a:t>.</a:t>
            </a:r>
          </a:p>
          <a:p>
            <a:r>
              <a:rPr lang="en-US" i="1" dirty="0"/>
              <a:t>Study.com</a:t>
            </a:r>
            <a:r>
              <a:rPr lang="en-US"/>
              <a:t>, Study.com, study.com/academy/lesson/egypt-under-european-rule-summary-timeline.html.</a:t>
            </a:r>
          </a:p>
          <a:p>
            <a:r>
              <a:rPr lang="en-US"/>
              <a:t>" The New African State Of South Sudan. ." </a:t>
            </a:r>
            <a:r>
              <a:rPr lang="en-US" i="1"/>
              <a:t>Gurtong.net</a:t>
            </a:r>
            <a:r>
              <a:rPr lang="en-US"/>
              <a:t>. N. p., 2020. Web. 30 Mar. 2020.</a:t>
            </a:r>
            <a:endParaRPr lang="en-US" dirty="0">
              <a:cs typeface="Calibri"/>
            </a:endParaRPr>
          </a:p>
          <a:p>
            <a:endParaRPr lang="en-US" dirty="0">
              <a:cs typeface="Calibri"/>
            </a:endParaRPr>
          </a:p>
        </p:txBody>
      </p:sp>
    </p:spTree>
    <p:extLst>
      <p:ext uri="{BB962C8B-B14F-4D97-AF65-F5344CB8AC3E}">
        <p14:creationId xmlns:p14="http://schemas.microsoft.com/office/powerpoint/2010/main" val="3686053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5323CF7D180448D02C7BB94D2F3AD" ma:contentTypeVersion="7" ma:contentTypeDescription="Create a new document." ma:contentTypeScope="" ma:versionID="c22c6ef9cd1d8780710cea2a95e98867">
  <xsd:schema xmlns:xsd="http://www.w3.org/2001/XMLSchema" xmlns:xs="http://www.w3.org/2001/XMLSchema" xmlns:p="http://schemas.microsoft.com/office/2006/metadata/properties" xmlns:ns3="d9892ff1-0429-4a71-8d80-dacd937c2f84" xmlns:ns4="a2148e59-9771-41f2-ad97-eb413875b16f" targetNamespace="http://schemas.microsoft.com/office/2006/metadata/properties" ma:root="true" ma:fieldsID="f33e728d90417b148586546aa102b097" ns3:_="" ns4:_="">
    <xsd:import namespace="d9892ff1-0429-4a71-8d80-dacd937c2f84"/>
    <xsd:import namespace="a2148e59-9771-41f2-ad97-eb413875b16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892ff1-0429-4a71-8d80-dacd937c2f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148e59-9771-41f2-ad97-eb413875b1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A5EB26-E2BF-48B5-AA31-96CCE0ED5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892ff1-0429-4a71-8d80-dacd937c2f84"/>
    <ds:schemaRef ds:uri="a2148e59-9771-41f2-ad97-eb413875b1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8B7A3B-9E88-4871-A447-27166AB4CBE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9434CD-6F20-4540-A0E1-77440D956D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Widescreen</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To what extent did the British colonization help Egypt gain independence?</vt:lpstr>
      <vt:lpstr>Egypt before the Ottomans</vt:lpstr>
      <vt:lpstr>Egypt under the Ottoman rule</vt:lpstr>
      <vt:lpstr>The French Colonization of Egypt</vt:lpstr>
      <vt:lpstr>The British Colonization of Egypt</vt:lpstr>
      <vt:lpstr>Independence-Ethan</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what extent did the British colonization help Egypt gain independence?</dc:title>
  <dc:creator>Rayed Hamayun</dc:creator>
  <cp:lastModifiedBy>Ethan Rego</cp:lastModifiedBy>
  <cp:revision>10</cp:revision>
  <dcterms:created xsi:type="dcterms:W3CDTF">2020-03-03T14:46:08Z</dcterms:created>
  <dcterms:modified xsi:type="dcterms:W3CDTF">2020-04-02T15:49:31Z</dcterms:modified>
</cp:coreProperties>
</file>