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8" r:id="rId6"/>
    <p:sldId id="269" r:id="rId7"/>
    <p:sldId id="274" r:id="rId8"/>
    <p:sldId id="276" r:id="rId9"/>
    <p:sldId id="279" r:id="rId10"/>
    <p:sldId id="287" r:id="rId11"/>
    <p:sldId id="278" r:id="rId12"/>
    <p:sldId id="282" r:id="rId13"/>
    <p:sldId id="309" r:id="rId14"/>
    <p:sldId id="285" r:id="rId15"/>
    <p:sldId id="310" r:id="rId16"/>
    <p:sldId id="288" r:id="rId17"/>
    <p:sldId id="289" r:id="rId18"/>
    <p:sldId id="290" r:id="rId19"/>
    <p:sldId id="291" r:id="rId20"/>
    <p:sldId id="294" r:id="rId21"/>
    <p:sldId id="293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4" r:id="rId30"/>
    <p:sldId id="305" r:id="rId31"/>
    <p:sldId id="306" r:id="rId32"/>
    <p:sldId id="307" r:id="rId33"/>
    <p:sldId id="308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1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it.co/blog/interactive-documents-an-incredibly-easy-way-to-use-shiny/" TargetMode="External"/><Relationship Id="rId4" Type="http://schemas.openxmlformats.org/officeDocument/2006/relationships/hyperlink" Target="https://mastering-shiny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146" y="720581"/>
            <a:ext cx="9144000" cy="2387600"/>
          </a:xfrm>
        </p:spPr>
        <p:txBody>
          <a:bodyPr/>
          <a:lstStyle/>
          <a:p>
            <a:r>
              <a:rPr lang="en-US" dirty="0"/>
              <a:t>Intro to shiny Apps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6" y="3200257"/>
            <a:ext cx="9144000" cy="1371744"/>
          </a:xfrm>
        </p:spPr>
        <p:txBody>
          <a:bodyPr>
            <a:normAutofit/>
          </a:bodyPr>
          <a:lstStyle/>
          <a:p>
            <a:r>
              <a:rPr lang="en-US" dirty="0"/>
              <a:t>QIB Data Science group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EC58D-CD10-2842-8733-CDD4FD39E9FE}"/>
              </a:ext>
            </a:extLst>
          </p:cNvPr>
          <p:cNvSpPr/>
          <p:nvPr/>
        </p:nvSpPr>
        <p:spPr>
          <a:xfrm>
            <a:off x="1136073" y="5209308"/>
            <a:ext cx="10044545" cy="1094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code, presentation and tutorial for this workshop is accessible at: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quadram</a:t>
            </a:r>
            <a:r>
              <a:rPr lang="en-US" dirty="0"/>
              <a:t>-institute-bioscience/</a:t>
            </a:r>
            <a:r>
              <a:rPr lang="en-US" dirty="0" err="1"/>
              <a:t>datasciencegroup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6EE5A-5D38-E14E-AD51-C24D4241745A}"/>
              </a:ext>
            </a:extLst>
          </p:cNvPr>
          <p:cNvSpPr/>
          <p:nvPr/>
        </p:nvSpPr>
        <p:spPr>
          <a:xfrm>
            <a:off x="8700655" y="1856509"/>
            <a:ext cx="3061854" cy="1537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It used to be recommended to store the UI and Server as two separate scripts.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9C1A-3FF0-91EE-A36D-C00034EFBBC7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46416CE9-CC98-D753-2B44-777F9B6745EE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0147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4627417" y="4808347"/>
            <a:ext cx="6109854" cy="872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18A74-7A65-73F9-7ACE-B46E6D4C3EEB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ZoneTexte 3">
            <a:extLst>
              <a:ext uri="{FF2B5EF4-FFF2-40B4-BE49-F238E27FC236}">
                <a16:creationId xmlns:a16="http://schemas.microsoft.com/office/drawing/2014/main" id="{13310806-58E6-CB87-12C5-2B391AA1AC61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67187" y="2573576"/>
            <a:ext cx="757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for this app is derived </a:t>
            </a:r>
          </a:p>
          <a:p>
            <a:r>
              <a:rPr lang="en-US" sz="2400" dirty="0"/>
              <a:t>from the </a:t>
            </a:r>
            <a:r>
              <a:rPr lang="en-US" sz="2400" dirty="0">
                <a:hlinkClick r:id="rId2"/>
              </a:rPr>
              <a:t>Ramen Rating dataset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774586"/>
            <a:ext cx="3145279" cy="2410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9F8567-F7DE-9E28-7979-850D24E787EB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ZoneTexte 3">
            <a:extLst>
              <a:ext uri="{FF2B5EF4-FFF2-40B4-BE49-F238E27FC236}">
                <a16:creationId xmlns:a16="http://schemas.microsoft.com/office/drawing/2014/main" id="{9667A076-9F04-CA7A-8F69-A7959F55C976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8B0F81-48F9-7ECB-C4EC-0032F5FC05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5CD33-DCAC-2873-9465-5C6EEA0D34B3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9C60CEC6-0829-A9BA-4398-AD2A73BB79E4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accent1"/>
                </a:solidFill>
              </a:rPr>
              <a:t>Part 2: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12282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UI: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9C986-FAD0-8444-B0CF-D810DB3A140C}"/>
              </a:ext>
            </a:extLst>
          </p:cNvPr>
          <p:cNvSpPr txBox="1"/>
          <p:nvPr/>
        </p:nvSpPr>
        <p:spPr>
          <a:xfrm>
            <a:off x="495300" y="1218217"/>
            <a:ext cx="10823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Layouts to organize your app </a:t>
            </a:r>
          </a:p>
          <a:p>
            <a:endParaRPr lang="en-US" sz="2800" dirty="0"/>
          </a:p>
          <a:p>
            <a:r>
              <a:rPr lang="en-US" sz="2800" dirty="0"/>
              <a:t>Include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Shiny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HTML()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IncludeHTML</a:t>
            </a:r>
            <a:r>
              <a:rPr lang="en-US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Add widgets for user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C37B8-CDB9-8D33-9C75-3F16233C4DB6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CA83FA2-178C-74BB-0971-A0BE37E17C6F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6501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BB71A-F9BD-DA3F-7BDA-5FE41A4145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75A89-8D01-1304-649C-10292CAF037F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F70A9BC-3F07-913E-E064-BC4815952B28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accent1"/>
                </a:solidFill>
              </a:rPr>
              <a:t>Part 3: Server </a:t>
            </a:r>
            <a:r>
              <a:rPr lang="fr-FR" sz="3733" dirty="0" err="1">
                <a:solidFill>
                  <a:schemeClr val="accent1"/>
                </a:solidFill>
              </a:rPr>
              <a:t>side</a:t>
            </a:r>
            <a:endParaRPr lang="fr-FR" sz="37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6EE2C-6976-2863-348B-E48FE567CF4A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1EB0D6B1-225E-C289-13A3-867BDE3C869E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640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33E9E-81D7-84D5-DA02-0D81F4096147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823463C6-246A-211A-1EA1-69CBACDF8F2A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97446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FD840-0D60-C241-B574-E860106C799C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9205F-283B-5C54-2AF3-E09038C0AC9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311E51DB-A484-05D3-AF20-3E1886D75603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61261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1DF30-71CE-E946-9911-9C772BD1DD8D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updated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D7C3C-2252-C44C-A4EE-A0FA0F7DFC9D}"/>
              </a:ext>
            </a:extLst>
          </p:cNvPr>
          <p:cNvCxnSpPr>
            <a:cxnSpLocks/>
          </p:cNvCxnSpPr>
          <p:nvPr/>
        </p:nvCxnSpPr>
        <p:spPr>
          <a:xfrm>
            <a:off x="7800109" y="2438400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1E0532-ECEB-ED4B-BF26-CE406EA7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355" y="2203801"/>
            <a:ext cx="2970645" cy="4678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D70288-3BFF-A26F-B265-2148202222E9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EF032F2B-36B0-E894-5779-C7F95CF758CB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5652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accent1"/>
                </a:solidFill>
              </a:rPr>
              <a:t>Introduction: </a:t>
            </a:r>
            <a:r>
              <a:rPr lang="fr-FR" sz="3733" dirty="0" err="1">
                <a:solidFill>
                  <a:schemeClr val="accent1"/>
                </a:solidFill>
              </a:rPr>
              <a:t>What</a:t>
            </a:r>
            <a:r>
              <a:rPr lang="fr-FR" sz="3733" dirty="0">
                <a:solidFill>
                  <a:schemeClr val="accent1"/>
                </a:solidFill>
              </a:rPr>
              <a:t> </a:t>
            </a:r>
            <a:r>
              <a:rPr lang="fr-FR" sz="3733" dirty="0" err="1">
                <a:solidFill>
                  <a:schemeClr val="accent1"/>
                </a:solidFill>
              </a:rPr>
              <a:t>is</a:t>
            </a:r>
            <a:r>
              <a:rPr lang="fr-FR" sz="3733" dirty="0">
                <a:solidFill>
                  <a:schemeClr val="accent1"/>
                </a:solidFill>
              </a:rPr>
              <a:t> a </a:t>
            </a:r>
            <a:r>
              <a:rPr lang="fr-FR" sz="3733" dirty="0" err="1">
                <a:solidFill>
                  <a:schemeClr val="accent1"/>
                </a:solidFill>
              </a:rPr>
              <a:t>Shiny</a:t>
            </a:r>
            <a:r>
              <a:rPr lang="fr-FR" sz="3733" dirty="0">
                <a:solidFill>
                  <a:schemeClr val="accent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16BC3-3009-9457-4B23-C6157109AA88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EDF2C68A-F454-BAE3-138E-34A39530C9CF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1851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47069-4B71-D811-5248-2E55BC8A391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9ECA294-805C-987B-BB54-A2A98603984D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92470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/>
              <a:t>  </a:t>
            </a:r>
            <a:r>
              <a:rPr lang="en-US" dirty="0" err="1"/>
              <a:t>display_dataset</a:t>
            </a:r>
            <a:r>
              <a:rPr lang="en-US" dirty="0"/>
              <a:t> &lt;- reactive({</a:t>
            </a:r>
          </a:p>
          <a:p>
            <a:r>
              <a:rPr lang="en-US" dirty="0"/>
              <a:t>    </a:t>
            </a:r>
            <a:r>
              <a:rPr lang="en-US" dirty="0" err="1"/>
              <a:t>ramen_ratings</a:t>
            </a:r>
            <a:r>
              <a:rPr lang="en-US" dirty="0"/>
              <a:t> %&gt;% filter(style %in% </a:t>
            </a:r>
            <a:r>
              <a:rPr lang="en-US" dirty="0" err="1"/>
              <a:t>input$style</a:t>
            </a:r>
            <a:r>
              <a:rPr lang="en-US" dirty="0"/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24C57-ECC4-F208-AC7B-827AC7CF6A47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895765E8-F7E0-9E27-8949-66BF9A749416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73310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54C00-4DB1-2451-C12A-3BE351ED0B4C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14BA2A93-FE82-BFA3-0A75-6113ACE5C3D8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133454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38699-9770-11B8-4244-F243FFE136C0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B5632B8F-1BAC-BF4A-317B-B8DFB8E35C90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38276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output$top3 &lt;- </a:t>
            </a:r>
            <a:r>
              <a:rPr lang="en-US" dirty="0" err="1">
                <a:solidFill>
                  <a:srgbClr val="C00000"/>
                </a:solidFill>
              </a:rPr>
              <a:t>renderTable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%&gt;% arrange(desc(stars, 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)) %&gt;% slice(1:3) %&gt;% select(-continent, -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E9900B-D4E0-8513-EF22-F41EE4736C49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09689D68-BA2C-F017-730E-DB55BD15957B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93835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149681-AF5E-9427-3794-8D5A8C2E6F65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ZoneTexte 3">
            <a:extLst>
              <a:ext uri="{FF2B5EF4-FFF2-40B4-BE49-F238E27FC236}">
                <a16:creationId xmlns:a16="http://schemas.microsoft.com/office/drawing/2014/main" id="{B4C90732-CAE3-05A1-B3F8-65F6763D1E13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B8D82-3AE7-5F40-B5EE-1AE8C780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77" y="5499740"/>
            <a:ext cx="5055178" cy="13582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FB52C-CA09-9A4C-9D3E-6E0E4F57444B}"/>
              </a:ext>
            </a:extLst>
          </p:cNvPr>
          <p:cNvCxnSpPr>
            <a:cxnSpLocks/>
          </p:cNvCxnSpPr>
          <p:nvPr/>
        </p:nvCxnSpPr>
        <p:spPr>
          <a:xfrm>
            <a:off x="6567049" y="468284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5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4CE1F-47F4-24F2-AF5C-6B9CB265E17A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E4622687-C006-023D-F93C-1BFD4E6832CA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01239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153890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E514B-4E28-EAC7-C173-948B81F48437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C416E079-1817-4D7E-B972-E022AEEECE38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43839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/>
              <a:t>ntext</a:t>
            </a:r>
            <a:r>
              <a:rPr lang="en-US" dirty="0"/>
              <a:t> &lt;- </a:t>
            </a:r>
            <a:r>
              <a:rPr lang="en-US" dirty="0" err="1"/>
              <a:t>eventReactive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/>
              <a:t>, {</a:t>
            </a:r>
          </a:p>
          <a:p>
            <a:r>
              <a:rPr lang="en-US" dirty="0"/>
              <a:t>    </a:t>
            </a:r>
            <a:r>
              <a:rPr lang="en-US" dirty="0" err="1"/>
              <a:t>input$country</a:t>
            </a:r>
            <a:endParaRPr lang="en-US" dirty="0"/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00860-51C6-B602-EA9C-3483E2FEC99F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CD3311A1-0BCB-CA03-4D4E-D6A0F345FF7A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72260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980219" y="4835237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897E4-FDA8-300F-5A95-821DCE639724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ZoneTexte 3">
            <a:extLst>
              <a:ext uri="{FF2B5EF4-FFF2-40B4-BE49-F238E27FC236}">
                <a16:creationId xmlns:a16="http://schemas.microsoft.com/office/drawing/2014/main" id="{0F01EC27-F741-B7B5-F525-EE855E7E680B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FF18D-ACFF-AAAD-636D-3BE38C880529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974F74B2-AD06-269C-60D6-0E11DA62EA66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53748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/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3753A3-AE8B-21E5-9311-CD76D7D81C56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ZoneTexte 3">
            <a:extLst>
              <a:ext uri="{FF2B5EF4-FFF2-40B4-BE49-F238E27FC236}">
                <a16:creationId xmlns:a16="http://schemas.microsoft.com/office/drawing/2014/main" id="{3C290925-B46A-7A8D-1DDB-4E837B47A14F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362131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3A66A1-F6B3-E054-69B2-DAAD05480804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ZoneTexte 3">
            <a:extLst>
              <a:ext uri="{FF2B5EF4-FFF2-40B4-BE49-F238E27FC236}">
                <a16:creationId xmlns:a16="http://schemas.microsoft.com/office/drawing/2014/main" id="{7FA7FE99-645F-AC0B-86EE-D5C002E1267A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070780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04853E-754F-B7EE-3563-EF80BED830EC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ZoneTexte 3">
            <a:extLst>
              <a:ext uri="{FF2B5EF4-FFF2-40B4-BE49-F238E27FC236}">
                <a16:creationId xmlns:a16="http://schemas.microsoft.com/office/drawing/2014/main" id="{CA786CDA-49B7-DA7F-A400-6E70DAD866F6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9E1FF-665B-374D-99EC-15BBF886015F}"/>
              </a:ext>
            </a:extLst>
          </p:cNvPr>
          <p:cNvCxnSpPr/>
          <p:nvPr/>
        </p:nvCxnSpPr>
        <p:spPr>
          <a:xfrm>
            <a:off x="6179128" y="4100946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88DD20-89AE-FA43-8AA5-5C1841BB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9" y="4951556"/>
            <a:ext cx="5017078" cy="1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AFCA09-E886-7DC9-8952-820D5BFB8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ABAD6-D70D-DDAC-DA50-CF463F642A9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261408CD-38BE-AE5D-0309-411D74594404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accent1"/>
                </a:solidFill>
              </a:rPr>
              <a:t>Final </a:t>
            </a:r>
            <a:r>
              <a:rPr lang="fr-FR" sz="3733" dirty="0" err="1">
                <a:solidFill>
                  <a:schemeClr val="accent1"/>
                </a:solidFill>
              </a:rPr>
              <a:t>thoughs</a:t>
            </a:r>
            <a:r>
              <a:rPr lang="fr-FR" sz="3733" dirty="0">
                <a:solidFill>
                  <a:schemeClr val="accent1"/>
                </a:solidFill>
              </a:rPr>
              <a:t>: </a:t>
            </a:r>
            <a:r>
              <a:rPr lang="fr-FR" sz="3733" dirty="0" err="1">
                <a:solidFill>
                  <a:schemeClr val="accent1"/>
                </a:solidFill>
              </a:rPr>
              <a:t>Want</a:t>
            </a:r>
            <a:r>
              <a:rPr lang="fr-FR" sz="3733" dirty="0">
                <a:solidFill>
                  <a:schemeClr val="accent1"/>
                </a:solidFill>
              </a:rPr>
              <a:t> more </a:t>
            </a:r>
            <a:r>
              <a:rPr lang="fr-FR" sz="3733" dirty="0" err="1">
                <a:solidFill>
                  <a:schemeClr val="accent1"/>
                </a:solidFill>
              </a:rPr>
              <a:t>Shiny</a:t>
            </a:r>
            <a:r>
              <a:rPr lang="fr-FR" sz="3733" dirty="0">
                <a:solidFill>
                  <a:schemeClr val="accent1"/>
                </a:solidFill>
              </a:rPr>
              <a:t> in </a:t>
            </a:r>
            <a:r>
              <a:rPr lang="fr-FR" sz="3733" dirty="0" err="1">
                <a:solidFill>
                  <a:schemeClr val="accent1"/>
                </a:solidFill>
              </a:rPr>
              <a:t>your</a:t>
            </a:r>
            <a:r>
              <a:rPr lang="fr-FR" sz="3733" dirty="0">
                <a:solidFill>
                  <a:schemeClr val="accent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67C10-92EF-F743-848F-6083DE38A8D9}"/>
              </a:ext>
            </a:extLst>
          </p:cNvPr>
          <p:cNvSpPr txBox="1"/>
          <p:nvPr/>
        </p:nvSpPr>
        <p:spPr>
          <a:xfrm>
            <a:off x="637309" y="1011382"/>
            <a:ext cx="107649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inspiration from the Shiny Gallery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Shiny provides good tutorials (video and articles)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Mastering Shiny book by Hadley Wickham:</a:t>
            </a:r>
          </a:p>
          <a:p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en-US" sz="20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https://mastering-shiny.org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400" dirty="0"/>
              <a:t>To create interactive documents in </a:t>
            </a:r>
            <a:r>
              <a:rPr lang="en-US" sz="2400" dirty="0" err="1"/>
              <a:t>Rmarkdown</a:t>
            </a:r>
            <a:r>
              <a:rPr lang="en-US" sz="2400" dirty="0"/>
              <a:t> using Shiny</a:t>
            </a:r>
          </a:p>
          <a:p>
            <a:r>
              <a:rPr lang="en-US" sz="2000" dirty="0">
                <a:hlinkClick r:id="rId5"/>
              </a:rPr>
              <a:t>https://posit.co/blog/interactive-documents-an-incredibly-easy-way-to-use-shiny/</a:t>
            </a:r>
            <a:r>
              <a:rPr lang="en-US" sz="2000" dirty="0"/>
              <a:t>  </a:t>
            </a: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94564-84C6-76D2-CFB6-0F4E87371842}"/>
              </a:ext>
            </a:extLst>
          </p:cNvPr>
          <p:cNvSpPr/>
          <p:nvPr/>
        </p:nvSpPr>
        <p:spPr>
          <a:xfrm>
            <a:off x="0" y="6225905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54DBB588-A2A5-8F77-D7F3-98E617BD1599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5" y="1333005"/>
            <a:ext cx="7093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Shinyapps.io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BB05F4-65DB-6C22-4A9A-9EC9D98C4660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E4C7E2D3-EAC9-FAE2-A731-CC386FC85582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E4C80-8881-26FB-6F9D-0B5585737F31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15C79A7-D368-A7C1-48C7-BD01AC055815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A66E79-0EAB-D5B9-DA96-0AA0504670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42D14-A391-EB5B-A38A-539B6F5402B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33039F56-DA7F-6332-DA72-CC40FB86100B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accent1"/>
                </a:solidFill>
              </a:rPr>
              <a:t>Part 1: Architecture of a </a:t>
            </a:r>
            <a:r>
              <a:rPr lang="fr-FR" sz="3733" dirty="0" err="1">
                <a:solidFill>
                  <a:schemeClr val="accent1"/>
                </a:solidFill>
              </a:rPr>
              <a:t>Shiny</a:t>
            </a:r>
            <a:r>
              <a:rPr lang="fr-FR" sz="3733" dirty="0">
                <a:solidFill>
                  <a:schemeClr val="accent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F2E50-C374-7D4C-9BAA-388264BB3F7F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EB75DED-76D8-36D4-AFE9-9CF13BEE8E68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C49F2-9E3A-BCE1-89EF-74152FB4EA1E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6D7814EF-6E60-2F5C-1330-BBB98FD7CDFD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EB04B-8AE5-AF8E-3684-5CE8A06624C2}"/>
              </a:ext>
            </a:extLst>
          </p:cNvPr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ZoneTexte 3">
            <a:extLst>
              <a:ext uri="{FF2B5EF4-FFF2-40B4-BE49-F238E27FC236}">
                <a16:creationId xmlns:a16="http://schemas.microsoft.com/office/drawing/2014/main" id="{B9006B11-F546-8A71-D364-5EB623369268}"/>
              </a:ext>
            </a:extLst>
          </p:cNvPr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– QIB 2024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6579</TotalTime>
  <Words>1544</Words>
  <Application>Microsoft Macintosh PowerPoint</Application>
  <PresentationFormat>Widescreen</PresentationFormat>
  <Paragraphs>284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Intro to shiny Apps </vt:lpstr>
      <vt:lpstr>PowerPoint Presentation</vt:lpstr>
      <vt:lpstr>What is a Shiny App?</vt:lpstr>
      <vt:lpstr>Why do I want a Shiny App?</vt:lpstr>
      <vt:lpstr>Overview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Ramen Rating Shiny App</vt:lpstr>
      <vt:lpstr>PowerPoint Presentation</vt:lpstr>
      <vt:lpstr>UI:</vt:lpstr>
      <vt:lpstr>PowerPoint Presentation</vt:lpstr>
      <vt:lpstr>Cascade of updates: Case 1</vt:lpstr>
      <vt:lpstr>Cascade of updates: Case 1</vt:lpstr>
      <vt:lpstr>Cascade of updates: Case 1</vt:lpstr>
      <vt:lpstr>Cascade of updates: Case 1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Ponsero, Alise</cp:lastModifiedBy>
  <cp:revision>48</cp:revision>
  <dcterms:created xsi:type="dcterms:W3CDTF">2020-05-06T17:18:41Z</dcterms:created>
  <dcterms:modified xsi:type="dcterms:W3CDTF">2024-04-23T12:19:02Z</dcterms:modified>
</cp:coreProperties>
</file>