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80" r:id="rId8"/>
    <p:sldId id="576" r:id="rId9"/>
    <p:sldId id="581" r:id="rId10"/>
    <p:sldId id="577" r:id="rId11"/>
    <p:sldId id="579" r:id="rId12"/>
    <p:sldId id="578" r:id="rId13"/>
    <p:sldId id="570" r:id="rId1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85" d="100"/>
          <a:sy n="85" d="100"/>
        </p:scale>
        <p:origin x="45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13/05/2025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13/05/2025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13/05/2025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13/05/2025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13/05/2025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13/05/2025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13/05/2025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cikit-learn.org/" TargetMode="External"/><Relationship Id="rId2" Type="http://schemas.openxmlformats.org/officeDocument/2006/relationships/hyperlink" Target="https://www.kaggle.com/datasets/thedevastator/higher-education-predictors-of-student-retenti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679731"/>
            <a:ext cx="4877364" cy="2386161"/>
          </a:xfrm>
        </p:spPr>
        <p:txBody>
          <a:bodyPr vert="horz" lIns="91440" tIns="45720" rIns="91440" bIns="45720" rtlCol="0">
            <a:normAutofit fontScale="90000"/>
          </a:bodyPr>
          <a:lstStyle/>
          <a:p>
            <a:pPr algn="l"/>
            <a:r>
              <a:rPr lang="en-US" sz="2200" b="1" kern="1200" dirty="0">
                <a:latin typeface="+mj-lt"/>
                <a:ea typeface="+mj-ea"/>
                <a:cs typeface="+mj-cs"/>
              </a:rPr>
              <a:t>CAPSTONE PROJECT</a:t>
            </a:r>
            <a:br>
              <a:rPr lang="en-US" sz="2000" b="1" dirty="0"/>
            </a:br>
            <a:br>
              <a:rPr lang="en-US" sz="5100" b="1" dirty="0"/>
            </a:br>
            <a:r>
              <a:rPr lang="en-US" sz="4400" b="1" dirty="0"/>
              <a:t>Predicting Student Dropout Risk Using Machine Learning</a:t>
            </a:r>
            <a:endParaRPr lang="en-US" sz="4400" b="1" kern="1200" dirty="0"/>
          </a:p>
        </p:txBody>
      </p:sp>
      <p:sp>
        <p:nvSpPr>
          <p:cNvPr id="3" name="Subtitle 2"/>
          <p:cNvSpPr>
            <a:spLocks noGrp="1"/>
          </p:cNvSpPr>
          <p:nvPr>
            <p:ph type="subTitle" idx="1"/>
          </p:nvPr>
        </p:nvSpPr>
        <p:spPr>
          <a:xfrm>
            <a:off x="599609" y="4200379"/>
            <a:ext cx="4171994" cy="1570170"/>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 SUHAN AKTAR MAZUMDER</a:t>
            </a:r>
          </a:p>
          <a:p>
            <a:pPr algn="l">
              <a:spcAft>
                <a:spcPts val="600"/>
              </a:spcAft>
            </a:pPr>
            <a:r>
              <a:rPr lang="en-US" sz="1600" b="1" cap="all" dirty="0"/>
              <a:t>College Name: </a:t>
            </a:r>
            <a:r>
              <a:rPr lang="en-US" sz="1600" b="1" cap="all" dirty="0" err="1"/>
              <a:t>GURUCharAN</a:t>
            </a:r>
            <a:r>
              <a:rPr lang="en-US" sz="1600" b="1" cap="all" dirty="0"/>
              <a:t> COLLEGE</a:t>
            </a:r>
          </a:p>
          <a:p>
            <a:pPr algn="l">
              <a:spcAft>
                <a:spcPts val="600"/>
              </a:spcAft>
            </a:pPr>
            <a:r>
              <a:rPr lang="en-US" sz="1600" b="1" cap="all" dirty="0"/>
              <a:t>Department: COMPUTER SCIENCE</a:t>
            </a:r>
          </a:p>
          <a:p>
            <a:pPr algn="l">
              <a:spcAft>
                <a:spcPts val="600"/>
              </a:spcAft>
            </a:pPr>
            <a:r>
              <a:rPr lang="en-US" sz="1600" b="1" cap="all" dirty="0"/>
              <a:t>Email ID: SUHANKTAREDU@GMAIL.COM</a:t>
            </a:r>
          </a:p>
          <a:p>
            <a:pPr algn="l">
              <a:spcAft>
                <a:spcPts val="600"/>
              </a:spcAft>
            </a:pPr>
            <a:r>
              <a:rPr lang="en-US" sz="1600" b="1" cap="all" dirty="0"/>
              <a:t>AICTE Student ID: </a:t>
            </a:r>
            <a:r>
              <a:rPr lang="en-US" sz="1800" b="1" dirty="0"/>
              <a:t>STU663709e41ddaa1714883044</a:t>
            </a:r>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6C88B05-FBA1-489F-BB94-E323ABDA0DC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26565"/>
          <a:stretch/>
        </p:blipFill>
        <p:spPr>
          <a:xfrm>
            <a:off x="8444987" y="379900"/>
            <a:ext cx="2928244" cy="3193097"/>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400" dirty="0"/>
              <a:t>The model successfully predicts whether a student is at risk of dropping out, with an accuracy of </a:t>
            </a:r>
            <a:r>
              <a:rPr lang="en-US" sz="2400" b="1" dirty="0"/>
              <a:t>86.3%</a:t>
            </a:r>
            <a:r>
              <a:rPr lang="en-US" sz="2400" dirty="0"/>
              <a:t>. Logistic regression worked well with the given dataset and helped identify patterns in academic and background features. This kind of system can help colleges take early action to support students who might otherwise leave.</a:t>
            </a:r>
            <a:endParaRPr lang="en-US" sz="2200" dirty="0"/>
          </a:p>
        </p:txBody>
      </p:sp>
    </p:spTree>
    <p:extLst>
      <p:ext uri="{BB962C8B-B14F-4D97-AF65-F5344CB8AC3E}">
        <p14:creationId xmlns:p14="http://schemas.microsoft.com/office/powerpoint/2010/main" val="2245309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r>
              <a:rPr lang="en-US" sz="2400" dirty="0"/>
              <a:t>While the current model performs well, it can be improved by using more advanced algorithms like Random Forest or </a:t>
            </a:r>
            <a:r>
              <a:rPr lang="en-US" sz="2400" dirty="0" err="1"/>
              <a:t>XGBoost</a:t>
            </a:r>
            <a:r>
              <a:rPr lang="en-US" sz="2400" dirty="0"/>
              <a:t>.</a:t>
            </a:r>
            <a:br>
              <a:rPr lang="en-US" sz="2400" dirty="0"/>
            </a:br>
            <a:r>
              <a:rPr lang="en-US" sz="2400" dirty="0"/>
              <a:t>In the future, it could be turned into a web-based tool for college staff to upload student data and get real-time dropout risk analysis.</a:t>
            </a:r>
            <a:br>
              <a:rPr lang="en-US" sz="2400" dirty="0"/>
            </a:br>
            <a:r>
              <a:rPr lang="en-US" sz="2400" dirty="0"/>
              <a:t>Adding more features like attendance records, online activity, or behavioral data could make predictions even more accurate.</a:t>
            </a:r>
            <a:endParaRPr lang="en-GB" sz="2200" dirty="0"/>
          </a:p>
        </p:txBody>
      </p:sp>
    </p:spTree>
    <p:extLst>
      <p:ext uri="{BB962C8B-B14F-4D97-AF65-F5344CB8AC3E}">
        <p14:creationId xmlns:p14="http://schemas.microsoft.com/office/powerpoint/2010/main" val="3744199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endParaRPr lang="en-IN" sz="2200" u="sng" dirty="0">
              <a:solidFill>
                <a:srgbClr val="0070C0"/>
              </a:solidFill>
              <a:latin typeface="Franklin Gothic Book"/>
            </a:endParaRPr>
          </a:p>
          <a:p>
            <a:r>
              <a:rPr lang="en-US" sz="2400" dirty="0"/>
              <a:t>Kaggle Dataset: </a:t>
            </a:r>
            <a:r>
              <a:rPr lang="en-US" sz="2400" dirty="0">
                <a:hlinkClick r:id="rId2"/>
              </a:rPr>
              <a:t>The Portuguese Student Dropout Prediction Dataset </a:t>
            </a:r>
            <a:endParaRPr lang="en-US" sz="2400" dirty="0"/>
          </a:p>
          <a:p>
            <a:r>
              <a:rPr lang="en-US" sz="2400" dirty="0" err="1"/>
              <a:t>scikit</a:t>
            </a:r>
            <a:r>
              <a:rPr lang="en-US" sz="2400" dirty="0"/>
              <a:t>-learn documentation: </a:t>
            </a:r>
            <a:r>
              <a:rPr lang="en-US" sz="2400" dirty="0">
                <a:hlinkClick r:id="rId3"/>
              </a:rPr>
              <a:t>https://scikit-learn.org</a:t>
            </a:r>
            <a:endParaRPr lang="en-US" sz="2400" dirty="0"/>
          </a:p>
          <a:p>
            <a:r>
              <a:rPr lang="en-US" sz="2400" dirty="0"/>
              <a:t>matplotlib &amp; seaborn for visualization</a:t>
            </a:r>
          </a:p>
          <a:p>
            <a:pPr marL="0" indent="0">
              <a:buNone/>
            </a:pP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 </a:t>
            </a:r>
          </a:p>
          <a:p>
            <a:pPr marL="305435" indent="-305435">
              <a:spcBef>
                <a:spcPct val="20000"/>
              </a:spcBef>
              <a:spcAft>
                <a:spcPts val="600"/>
              </a:spcAft>
            </a:pPr>
            <a:r>
              <a:rPr lang="en-US" sz="2200" b="1" dirty="0">
                <a:latin typeface="Arial"/>
                <a:cs typeface="Arial"/>
              </a:rPr>
              <a:t>Proposed System/Solution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 </a:t>
            </a:r>
            <a:r>
              <a:rPr lang="en-US" sz="2200" dirty="0">
                <a:latin typeface="Arial"/>
                <a:cs typeface="Arial"/>
              </a:rPr>
              <a:t> </a:t>
            </a: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a:t>
            </a:r>
            <a:endParaRPr lang="en-US" sz="2200" dirty="0">
              <a:latin typeface="Arial"/>
              <a:cs typeface="Arial"/>
            </a:endParaRP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400" dirty="0"/>
              <a:t>In colleges and universities, student dropout is a serious issue that affects academic success rates and institutional performance. It's often hard to predict who might drop out until it’s too late. Teachers and staff usually don’t have the tools or data to identify struggling students early. This project focuses on finding a way to spot students who are at risk of dropping out using patterns in their academic and background data, so colleges can support them in time.</a:t>
            </a:r>
            <a:endParaRPr lang="en-US" sz="2200" dirty="0"/>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Proposed Solution</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r>
              <a:rPr lang="en-US" sz="2400" dirty="0"/>
              <a:t>To help identify students who might drop out, I built a machine learning model using real academic data. The system looks at things like grades, course details, and student background to predict the chances of a student dropping out. I used a logistic regression model, which turned out to be a good fit for this kind of problem. The idea is that, with this kind of tool, colleges could spot students at risk early and offer help before it’s too late.</a:t>
            </a:r>
          </a:p>
          <a:p>
            <a:pPr marL="0" indent="0">
              <a:spcBef>
                <a:spcPct val="20000"/>
              </a:spcBef>
              <a:spcAft>
                <a:spcPts val="600"/>
              </a:spcAft>
              <a:buNone/>
            </a:pPr>
            <a:endParaRPr lang="en-US" sz="2400" dirty="0"/>
          </a:p>
          <a:p>
            <a:r>
              <a:rPr lang="en-US" sz="2400" dirty="0"/>
              <a:t>Uses past student data (grades, demographics, etc.)</a:t>
            </a:r>
          </a:p>
          <a:p>
            <a:r>
              <a:rPr lang="en-US" sz="2400" dirty="0"/>
              <a:t>Predicts dropout risk with ~86% accuracy</a:t>
            </a:r>
          </a:p>
          <a:p>
            <a:r>
              <a:rPr lang="en-US" sz="2400" dirty="0"/>
              <a:t>Helps institutions act before students drop out</a:t>
            </a:r>
          </a:p>
          <a:p>
            <a:pPr marL="0" indent="0">
              <a:spcBef>
                <a:spcPct val="20000"/>
              </a:spcBef>
              <a:spcAft>
                <a:spcPts val="600"/>
              </a:spcAft>
              <a:buNone/>
            </a:pPr>
            <a:endParaRPr lang="en-US" sz="1800" dirty="0"/>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System  Approach</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21">
            <a:extLst>
              <a:ext uri="{FF2B5EF4-FFF2-40B4-BE49-F238E27FC236}">
                <a16:creationId xmlns:a16="http://schemas.microsoft.com/office/drawing/2014/main" id="{50AA22E4-BDD1-41A9-ABA8-7131F8E7A7D7}"/>
              </a:ext>
            </a:extLst>
          </p:cNvPr>
          <p:cNvSpPr>
            <a:spLocks noGrp="1"/>
          </p:cNvSpPr>
          <p:nvPr>
            <p:ph idx="1"/>
          </p:nvPr>
        </p:nvSpPr>
        <p:spPr/>
        <p:txBody>
          <a:bodyPr>
            <a:normAutofit/>
          </a:bodyPr>
          <a:lstStyle/>
          <a:p>
            <a:pPr marL="0" indent="0">
              <a:buNone/>
            </a:pPr>
            <a:r>
              <a:rPr lang="en-US" sz="2400" dirty="0"/>
              <a:t>The system was developed using Python in a </a:t>
            </a:r>
            <a:r>
              <a:rPr lang="en-US" sz="2400" dirty="0" err="1"/>
              <a:t>Jupyter</a:t>
            </a:r>
            <a:r>
              <a:rPr lang="en-US" sz="2400" dirty="0"/>
              <a:t> Notebook environment. I used pandas for handling the dataset, </a:t>
            </a:r>
            <a:r>
              <a:rPr lang="en-US" sz="2400" dirty="0" err="1"/>
              <a:t>scikit</a:t>
            </a:r>
            <a:r>
              <a:rPr lang="en-US" sz="2400" dirty="0"/>
              <a:t>-learn for building the machine learning model, and matplotlib/seaborn for basic visualizations. The data came from a public dataset that includes student academic records and background details. After cleaning and preparing the data, I trained a logistic regression model to predict whether a student is likely to drop out.</a:t>
            </a:r>
          </a:p>
          <a:p>
            <a:pPr marL="0" indent="0">
              <a:buNone/>
            </a:pPr>
            <a:endParaRPr lang="en-US" sz="2000" dirty="0"/>
          </a:p>
          <a:p>
            <a:r>
              <a:rPr lang="en-US" sz="2200" b="1" dirty="0"/>
              <a:t>Tools used</a:t>
            </a:r>
            <a:r>
              <a:rPr lang="en-US" sz="2200" dirty="0"/>
              <a:t>: Python, pandas, </a:t>
            </a:r>
            <a:r>
              <a:rPr lang="en-US" sz="2200" dirty="0" err="1"/>
              <a:t>scikit</a:t>
            </a:r>
            <a:r>
              <a:rPr lang="en-US" sz="2200" dirty="0"/>
              <a:t>-learn, </a:t>
            </a:r>
            <a:r>
              <a:rPr lang="en-US" sz="2200" dirty="0" err="1"/>
              <a:t>Jupyter</a:t>
            </a:r>
            <a:r>
              <a:rPr lang="en-US" sz="2200" dirty="0"/>
              <a:t> Notebook</a:t>
            </a:r>
          </a:p>
          <a:p>
            <a:r>
              <a:rPr lang="en-US" sz="2200" b="1" dirty="0"/>
              <a:t>Dataset</a:t>
            </a:r>
            <a:r>
              <a:rPr lang="en-US" sz="2200" dirty="0"/>
              <a:t>: Student dropout dataset from Kaggle</a:t>
            </a:r>
          </a:p>
          <a:p>
            <a:r>
              <a:rPr lang="en-US" sz="2200" b="1" dirty="0"/>
              <a:t>Approach</a:t>
            </a:r>
            <a:r>
              <a:rPr lang="en-US" sz="2200" dirty="0"/>
              <a:t>: Data cleaning → model training → evaluation</a:t>
            </a:r>
          </a:p>
          <a:p>
            <a:pPr marL="0" indent="0">
              <a:buNone/>
            </a:pPr>
            <a:endParaRPr lang="en-US" sz="2400" dirty="0"/>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buFont typeface="Arial"/>
              <a:buChar char="•"/>
            </a:pPr>
            <a:r>
              <a:rPr lang="en-IN" sz="1500" b="1" dirty="0">
                <a:latin typeface="Franklin Gothic Book"/>
              </a:rPr>
              <a:t>Algorithm Selection:</a:t>
            </a:r>
            <a:endParaRPr lang="en-IN" sz="1500" dirty="0">
              <a:latin typeface="Franklin Gothic Book"/>
            </a:endParaRPr>
          </a:p>
          <a:p>
            <a:pPr marL="629920" lvl="1" indent="-305435">
              <a:spcBef>
                <a:spcPct val="20000"/>
              </a:spcBef>
              <a:spcAft>
                <a:spcPts val="600"/>
              </a:spcAft>
              <a:buFont typeface="Arial"/>
              <a:buChar char="•"/>
            </a:pPr>
            <a:r>
              <a:rPr lang="en-US" sz="1600" dirty="0"/>
              <a:t>I used Logistic Regression because it’s a simple and effective model for binary classification. It was a good fit for predicting dropout (yes/no) based on student data.</a:t>
            </a:r>
            <a:endParaRPr lang="en-IN" sz="1500" dirty="0">
              <a:latin typeface="Franklin Gothic Book"/>
            </a:endParaRPr>
          </a:p>
          <a:p>
            <a:pPr marL="305435" indent="-305435">
              <a:spcBef>
                <a:spcPct val="20000"/>
              </a:spcBef>
              <a:spcAft>
                <a:spcPts val="600"/>
              </a:spcAft>
              <a:buFont typeface="Arial"/>
              <a:buChar char="•"/>
            </a:pPr>
            <a:r>
              <a:rPr lang="en-IN" sz="1500" b="1" dirty="0">
                <a:latin typeface="Franklin Gothic Book"/>
              </a:rPr>
              <a:t>Data Input:</a:t>
            </a:r>
            <a:endParaRPr lang="en-IN" sz="1500" dirty="0">
              <a:latin typeface="Franklin Gothic Book"/>
            </a:endParaRPr>
          </a:p>
          <a:p>
            <a:pPr marL="629920" lvl="1" indent="-305435">
              <a:spcBef>
                <a:spcPct val="20000"/>
              </a:spcBef>
              <a:spcAft>
                <a:spcPts val="600"/>
              </a:spcAft>
              <a:buFont typeface="Arial"/>
              <a:buChar char="•"/>
            </a:pPr>
            <a:r>
              <a:rPr lang="en-US" sz="1600" dirty="0"/>
              <a:t>The model takes 34 input features, including student age, past grades, scholarship info, course type, and more.</a:t>
            </a:r>
            <a:endParaRPr lang="en-IN" sz="1500" dirty="0">
              <a:latin typeface="Franklin Gothic Book"/>
            </a:endParaRPr>
          </a:p>
          <a:p>
            <a:pPr marL="305435" indent="-305435">
              <a:spcBef>
                <a:spcPct val="20000"/>
              </a:spcBef>
              <a:spcAft>
                <a:spcPts val="600"/>
              </a:spcAft>
              <a:buFont typeface="Arial"/>
              <a:buChar char="•"/>
            </a:pPr>
            <a:r>
              <a:rPr lang="en-IN" sz="1500" b="1" dirty="0">
                <a:latin typeface="Franklin Gothic Book"/>
              </a:rPr>
              <a:t>Training Process:</a:t>
            </a:r>
            <a:endParaRPr lang="en-IN" sz="1500" dirty="0">
              <a:latin typeface="Franklin Gothic Book"/>
            </a:endParaRPr>
          </a:p>
          <a:p>
            <a:pPr marL="629920" lvl="1" indent="-305435">
              <a:spcBef>
                <a:spcPct val="20000"/>
              </a:spcBef>
              <a:spcAft>
                <a:spcPts val="600"/>
              </a:spcAft>
              <a:buFont typeface="Arial"/>
              <a:buChar char="•"/>
            </a:pPr>
            <a:r>
              <a:rPr lang="en-US" sz="1600" dirty="0"/>
              <a:t>The dataset was split into 80% training and 20% testing. I trained the model using </a:t>
            </a:r>
            <a:r>
              <a:rPr lang="en-US" sz="1600" dirty="0" err="1"/>
              <a:t>scikit</a:t>
            </a:r>
            <a:r>
              <a:rPr lang="en-US" sz="1600" dirty="0"/>
              <a:t>-learn with default parameters, and set the maximum iterations to 1000 to ensure it converges.</a:t>
            </a:r>
            <a:endParaRPr lang="en-IN" sz="1500" dirty="0">
              <a:latin typeface="Franklin Gothic Book"/>
            </a:endParaRPr>
          </a:p>
          <a:p>
            <a:pPr marL="305435" indent="-305435">
              <a:spcBef>
                <a:spcPct val="20000"/>
              </a:spcBef>
              <a:spcAft>
                <a:spcPts val="600"/>
              </a:spcAft>
              <a:buFont typeface="Arial"/>
              <a:buChar char="•"/>
            </a:pPr>
            <a:r>
              <a:rPr lang="en-IN" sz="1500" b="1" dirty="0">
                <a:latin typeface="Franklin Gothic Book"/>
              </a:rPr>
              <a:t>Prediction Process:</a:t>
            </a:r>
            <a:endParaRPr lang="en-IN" sz="1500" dirty="0">
              <a:latin typeface="Franklin Gothic Book"/>
            </a:endParaRPr>
          </a:p>
          <a:p>
            <a:pPr marL="629920" lvl="1" indent="-305435">
              <a:spcBef>
                <a:spcPct val="20000"/>
              </a:spcBef>
              <a:spcAft>
                <a:spcPts val="600"/>
              </a:spcAft>
              <a:buFont typeface="Arial"/>
              <a:buChar char="•"/>
            </a:pPr>
            <a:r>
              <a:rPr lang="en-US" sz="1600" dirty="0"/>
              <a:t>Once trained, the model predicts whether a student is likely to drop out. It returns 1 for dropout and 0 for non-dropout. I evaluated its predictions using accuracy, precision, recall, and a confusion matrix.</a:t>
            </a:r>
            <a:endParaRPr lang="en-GB" sz="1500" dirty="0"/>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400" dirty="0"/>
              <a:t>The model achieved an accuracy of </a:t>
            </a:r>
            <a:r>
              <a:rPr lang="en-US" sz="2400" b="1" dirty="0"/>
              <a:t>86.3%</a:t>
            </a:r>
            <a:r>
              <a:rPr lang="en-US" sz="2400" dirty="0"/>
              <a:t> on the test set. It was able to correctly identify most of the students who were at risk of dropping out.</a:t>
            </a:r>
          </a:p>
          <a:p>
            <a:r>
              <a:rPr lang="en-US" sz="2400" dirty="0"/>
              <a:t>Out of 885 students in the test data:</a:t>
            </a:r>
          </a:p>
          <a:p>
            <a:r>
              <a:rPr lang="en-US" sz="2400" dirty="0"/>
              <a:t>233 actual dropouts were correctly predicted</a:t>
            </a:r>
          </a:p>
          <a:p>
            <a:r>
              <a:rPr lang="en-US" sz="2400" dirty="0"/>
              <a:t>531 non-dropouts were also correctly predicted</a:t>
            </a:r>
          </a:p>
          <a:p>
            <a:r>
              <a:rPr lang="en-US" sz="2400" dirty="0"/>
              <a:t>I also plotted a confusion matrix to visualize the results, which shows how many correct vs incorrect predictions were made.</a:t>
            </a:r>
          </a:p>
          <a:p>
            <a:pPr marL="0" indent="0">
              <a:buNone/>
            </a:pPr>
            <a:endParaRPr lang="en-US" sz="2200" dirty="0"/>
          </a:p>
        </p:txBody>
      </p:sp>
    </p:spTree>
    <p:extLst>
      <p:ext uri="{BB962C8B-B14F-4D97-AF65-F5344CB8AC3E}">
        <p14:creationId xmlns:p14="http://schemas.microsoft.com/office/powerpoint/2010/main" val="4013831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Result</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A4B63D0D-C9E5-4C4C-BA45-33EF70A4550F}"/>
              </a:ext>
            </a:extLst>
          </p:cNvPr>
          <p:cNvPicPr>
            <a:picLocks noGrp="1" noChangeAspect="1"/>
          </p:cNvPicPr>
          <p:nvPr>
            <p:ph idx="1"/>
          </p:nvPr>
        </p:nvPicPr>
        <p:blipFill>
          <a:blip r:embed="rId2"/>
          <a:stretch>
            <a:fillRect/>
          </a:stretch>
        </p:blipFill>
        <p:spPr>
          <a:xfrm>
            <a:off x="3667125" y="2183606"/>
            <a:ext cx="4857750" cy="3743325"/>
          </a:xfrm>
          <a:prstGeom prst="rect">
            <a:avLst/>
          </a:prstGeom>
        </p:spPr>
      </p:pic>
    </p:spTree>
    <p:extLst>
      <p:ext uri="{BB962C8B-B14F-4D97-AF65-F5344CB8AC3E}">
        <p14:creationId xmlns:p14="http://schemas.microsoft.com/office/powerpoint/2010/main" val="58742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F315AFE-6D26-4825-9050-791E9E9F13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2794" y="2226465"/>
            <a:ext cx="5486411" cy="3657607"/>
          </a:xfrm>
        </p:spPr>
      </p:pic>
    </p:spTree>
    <p:extLst>
      <p:ext uri="{BB962C8B-B14F-4D97-AF65-F5344CB8AC3E}">
        <p14:creationId xmlns:p14="http://schemas.microsoft.com/office/powerpoint/2010/main" val="699784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68</TotalTime>
  <Words>752</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Franklin Gothic Book</vt:lpstr>
      <vt:lpstr>office theme</vt:lpstr>
      <vt:lpstr>CAPSTONE PROJECT  Predicting Student Dropout Risk Using Machine Learning</vt:lpstr>
      <vt:lpstr>OUTLINE</vt:lpstr>
      <vt:lpstr>Problem Statement</vt:lpstr>
      <vt:lpstr>Proposed Solution</vt:lpstr>
      <vt:lpstr>System  Approach</vt:lpstr>
      <vt:lpstr>Algorithm &amp; Deployment</vt:lpstr>
      <vt:lpstr>Result</vt:lpstr>
      <vt:lpstr>Result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SUHAN AKTAR MAZUMDER</cp:lastModifiedBy>
  <cp:revision>20</cp:revision>
  <dcterms:created xsi:type="dcterms:W3CDTF">2013-07-15T20:26:40Z</dcterms:created>
  <dcterms:modified xsi:type="dcterms:W3CDTF">2025-05-13T08:56:12Z</dcterms:modified>
</cp:coreProperties>
</file>