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2808525" cy="30279975"/>
  <p:notesSz cx="6858000" cy="9144000"/>
  <p:defaultText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7860" y="5136"/>
      </p:cViewPr>
      <p:guideLst>
        <p:guide orient="horz" pos="9537"/>
        <p:guide pos="134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2407980" y="23621306"/>
            <a:ext cx="40400545" cy="10513"/>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417643" tIns="208822" rIns="417643" bIns="208822" anchor="t" compatLnSpc="1"/>
          <a:lstStyle/>
          <a:p>
            <a:endParaRPr kumimoji="0" lang="en-US"/>
          </a:p>
        </p:txBody>
      </p:sp>
      <p:sp>
        <p:nvSpPr>
          <p:cNvPr id="29" name="Title 28"/>
          <p:cNvSpPr>
            <a:spLocks noGrp="1"/>
          </p:cNvSpPr>
          <p:nvPr>
            <p:ph type="ctrTitle"/>
          </p:nvPr>
        </p:nvSpPr>
        <p:spPr>
          <a:xfrm>
            <a:off x="1783688" y="21429160"/>
            <a:ext cx="39597886" cy="539712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1783688" y="17158653"/>
            <a:ext cx="39597886" cy="4037330"/>
          </a:xfrm>
        </p:spPr>
        <p:txBody>
          <a:bodyPr anchor="b"/>
          <a:lstStyle>
            <a:lvl1pPr marL="0" indent="0" algn="l">
              <a:buNone/>
              <a:defRPr sz="11000">
                <a:solidFill>
                  <a:schemeClr val="tx2">
                    <a:shade val="75000"/>
                  </a:schemeClr>
                </a:solidFill>
              </a:defRPr>
            </a:lvl1pPr>
            <a:lvl2pPr marL="2088215" indent="0" algn="ctr">
              <a:buNone/>
            </a:lvl2pPr>
            <a:lvl3pPr marL="4176431" indent="0" algn="ctr">
              <a:buNone/>
            </a:lvl3pPr>
            <a:lvl4pPr marL="6264646" indent="0" algn="ctr">
              <a:buNone/>
            </a:lvl4pPr>
            <a:lvl5pPr marL="8352861" indent="0" algn="ctr">
              <a:buNone/>
            </a:lvl5pPr>
            <a:lvl6pPr marL="10441076" indent="0" algn="ctr">
              <a:buNone/>
            </a:lvl6pPr>
            <a:lvl7pPr marL="12529292" indent="0" algn="ctr">
              <a:buNone/>
            </a:lvl7pPr>
            <a:lvl8pPr marL="14617507" indent="0" algn="ctr">
              <a:buNone/>
            </a:lvl8pPr>
            <a:lvl9pPr marL="16705722"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27D56C07-FB3C-46F1-8E55-01529C1C0F7B}" type="datetimeFigureOut">
              <a:rPr lang="en-CA" smtClean="0"/>
              <a:t>25/07/2014</a:t>
            </a:fld>
            <a:endParaRPr lang="en-CA"/>
          </a:p>
        </p:txBody>
      </p:sp>
      <p:sp>
        <p:nvSpPr>
          <p:cNvPr id="2" name="Footer Placeholder 1"/>
          <p:cNvSpPr>
            <a:spLocks noGrp="1"/>
          </p:cNvSpPr>
          <p:nvPr>
            <p:ph type="ftr" sz="quarter" idx="11"/>
          </p:nvPr>
        </p:nvSpPr>
        <p:spPr/>
        <p:txBody>
          <a:bodyPr/>
          <a:lstStyle/>
          <a:p>
            <a:endParaRPr lang="en-CA"/>
          </a:p>
        </p:txBody>
      </p:sp>
      <p:sp>
        <p:nvSpPr>
          <p:cNvPr id="15" name="Slide Number Placeholder 14"/>
          <p:cNvSpPr>
            <a:spLocks noGrp="1"/>
          </p:cNvSpPr>
          <p:nvPr>
            <p:ph type="sldNum" sz="quarter" idx="12"/>
          </p:nvPr>
        </p:nvSpPr>
        <p:spPr>
          <a:xfrm>
            <a:off x="38527672" y="28584296"/>
            <a:ext cx="3553108" cy="1090079"/>
          </a:xfrm>
        </p:spPr>
        <p:txBody>
          <a:bodyPr/>
          <a:lstStyle/>
          <a:p>
            <a:fld id="{8D734F2E-DEFA-4BCD-98AF-4A0FFA8F41FA}"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D56C07-FB3C-46F1-8E55-01529C1C0F7B}" type="datetimeFigureOut">
              <a:rPr lang="en-CA" smtClean="0"/>
              <a:t>25/07/2014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D734F2E-DEFA-4BCD-98AF-4A0FFA8F41FA}"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106394" y="2425208"/>
            <a:ext cx="8561705" cy="25836108"/>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2140426" y="2425208"/>
            <a:ext cx="29252492" cy="25836108"/>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D56C07-FB3C-46F1-8E55-01529C1C0F7B}" type="datetimeFigureOut">
              <a:rPr lang="en-CA" smtClean="0"/>
              <a:t>25/07/2014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D734F2E-DEFA-4BCD-98AF-4A0FFA8F41FA}"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27D56C07-FB3C-46F1-8E55-01529C1C0F7B}" type="datetimeFigureOut">
              <a:rPr lang="en-CA" smtClean="0"/>
              <a:t>25/07/2014</a:t>
            </a:fld>
            <a:endParaRPr lang="en-CA"/>
          </a:p>
        </p:txBody>
      </p:sp>
      <p:sp>
        <p:nvSpPr>
          <p:cNvPr id="19" name="Footer Placeholder 18"/>
          <p:cNvSpPr>
            <a:spLocks noGrp="1"/>
          </p:cNvSpPr>
          <p:nvPr>
            <p:ph type="ftr" sz="quarter" idx="11"/>
          </p:nvPr>
        </p:nvSpPr>
        <p:spPr>
          <a:xfrm>
            <a:off x="16766672" y="336446"/>
            <a:ext cx="13556033" cy="1275684"/>
          </a:xfrm>
        </p:spPr>
        <p:txBody>
          <a:bodyPr/>
          <a:lstStyle/>
          <a:p>
            <a:endParaRPr lang="en-CA"/>
          </a:p>
        </p:txBody>
      </p:sp>
      <p:sp>
        <p:nvSpPr>
          <p:cNvPr id="16" name="Slide Number Placeholder 15"/>
          <p:cNvSpPr>
            <a:spLocks noGrp="1"/>
          </p:cNvSpPr>
          <p:nvPr>
            <p:ph type="sldNum" sz="quarter" idx="12"/>
          </p:nvPr>
        </p:nvSpPr>
        <p:spPr>
          <a:xfrm>
            <a:off x="38527672" y="28584296"/>
            <a:ext cx="3553108" cy="1090079"/>
          </a:xfrm>
        </p:spPr>
        <p:txBody>
          <a:bodyPr/>
          <a:lstStyle/>
          <a:p>
            <a:fld id="{8D734F2E-DEFA-4BCD-98AF-4A0FFA8F41FA}"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2407980" y="15210201"/>
            <a:ext cx="40400545" cy="10513"/>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417643" tIns="208822" rIns="417643" bIns="208822" anchor="t" compatLnSpc="1"/>
          <a:lstStyle/>
          <a:p>
            <a:endParaRPr kumimoji="0" lang="en-US"/>
          </a:p>
        </p:txBody>
      </p:sp>
      <p:sp>
        <p:nvSpPr>
          <p:cNvPr id="6" name="Text Placeholder 5"/>
          <p:cNvSpPr>
            <a:spLocks noGrp="1"/>
          </p:cNvSpPr>
          <p:nvPr>
            <p:ph type="body" idx="1"/>
          </p:nvPr>
        </p:nvSpPr>
        <p:spPr>
          <a:xfrm>
            <a:off x="1783688" y="7401772"/>
            <a:ext cx="39597886" cy="5383107"/>
          </a:xfrm>
        </p:spPr>
        <p:txBody>
          <a:bodyPr anchor="b"/>
          <a:lstStyle>
            <a:lvl1pPr marL="0" indent="0" algn="r">
              <a:buNone/>
              <a:defRPr sz="9100">
                <a:solidFill>
                  <a:schemeClr val="tx2">
                    <a:shade val="75000"/>
                  </a:schemeClr>
                </a:solidFill>
              </a:defRPr>
            </a:lvl1pPr>
            <a:lvl2pPr>
              <a:buNone/>
              <a:defRPr sz="8200">
                <a:solidFill>
                  <a:schemeClr val="tx1">
                    <a:tint val="75000"/>
                  </a:schemeClr>
                </a:solidFill>
              </a:defRPr>
            </a:lvl2pPr>
            <a:lvl3pPr>
              <a:buNone/>
              <a:defRPr sz="7300">
                <a:solidFill>
                  <a:schemeClr val="tx1">
                    <a:tint val="75000"/>
                  </a:schemeClr>
                </a:solidFill>
              </a:defRPr>
            </a:lvl3pPr>
            <a:lvl4pPr>
              <a:buNone/>
              <a:defRPr sz="6400">
                <a:solidFill>
                  <a:schemeClr val="tx1">
                    <a:tint val="75000"/>
                  </a:schemeClr>
                </a:solidFill>
              </a:defRPr>
            </a:lvl4pPr>
            <a:lvl5pPr>
              <a:buNone/>
              <a:defRPr sz="6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27D56C07-FB3C-46F1-8E55-01529C1C0F7B}" type="datetimeFigureOut">
              <a:rPr lang="en-CA" smtClean="0"/>
              <a:t>25/07/2014</a:t>
            </a:fld>
            <a:endParaRPr lang="en-CA"/>
          </a:p>
        </p:txBody>
      </p:sp>
      <p:sp>
        <p:nvSpPr>
          <p:cNvPr id="11" name="Footer Placeholder 10"/>
          <p:cNvSpPr>
            <a:spLocks noGrp="1"/>
          </p:cNvSpPr>
          <p:nvPr>
            <p:ph type="ftr" sz="quarter" idx="11"/>
          </p:nvPr>
        </p:nvSpPr>
        <p:spPr/>
        <p:txBody>
          <a:bodyPr/>
          <a:lstStyle/>
          <a:p>
            <a:endParaRPr lang="en-CA"/>
          </a:p>
        </p:txBody>
      </p:sp>
      <p:sp>
        <p:nvSpPr>
          <p:cNvPr id="16" name="Slide Number Placeholder 15"/>
          <p:cNvSpPr>
            <a:spLocks noGrp="1"/>
          </p:cNvSpPr>
          <p:nvPr>
            <p:ph type="sldNum" sz="quarter" idx="12"/>
          </p:nvPr>
        </p:nvSpPr>
        <p:spPr/>
        <p:txBody>
          <a:bodyPr/>
          <a:lstStyle/>
          <a:p>
            <a:fld id="{8D734F2E-DEFA-4BCD-98AF-4A0FFA8F41FA}" type="slidenum">
              <a:rPr lang="en-CA" smtClean="0"/>
              <a:t>‹#›</a:t>
            </a:fld>
            <a:endParaRPr lang="en-CA"/>
          </a:p>
        </p:txBody>
      </p:sp>
      <p:sp>
        <p:nvSpPr>
          <p:cNvPr id="8" name="Title 7"/>
          <p:cNvSpPr>
            <a:spLocks noGrp="1"/>
          </p:cNvSpPr>
          <p:nvPr>
            <p:ph type="title"/>
          </p:nvPr>
        </p:nvSpPr>
        <p:spPr>
          <a:xfrm>
            <a:off x="844911" y="13012201"/>
            <a:ext cx="40668099" cy="5231331"/>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1412681" y="2018665"/>
            <a:ext cx="40668099" cy="3714344"/>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1426951" y="7065328"/>
            <a:ext cx="19620574" cy="20859538"/>
          </a:xfrm>
        </p:spPr>
        <p:txBody>
          <a:bodyPr/>
          <a:lstStyle>
            <a:lvl1pPr>
              <a:defRPr sz="12800"/>
            </a:lvl1pPr>
            <a:lvl2pPr>
              <a:defRPr sz="11000"/>
            </a:lvl2pPr>
            <a:lvl3pPr>
              <a:defRPr sz="9100"/>
            </a:lvl3pPr>
            <a:lvl4pPr>
              <a:defRPr sz="8200"/>
            </a:lvl4pPr>
            <a:lvl5pPr>
              <a:defRPr sz="8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21761000" y="7065328"/>
            <a:ext cx="20334049" cy="20859538"/>
          </a:xfrm>
        </p:spPr>
        <p:txBody>
          <a:bodyPr/>
          <a:lstStyle>
            <a:lvl1pPr>
              <a:defRPr sz="12800"/>
            </a:lvl1pPr>
            <a:lvl2pPr>
              <a:defRPr sz="11000"/>
            </a:lvl2pPr>
            <a:lvl3pPr>
              <a:defRPr sz="9100"/>
            </a:lvl3pPr>
            <a:lvl4pPr>
              <a:defRPr sz="8200"/>
            </a:lvl4pPr>
            <a:lvl5pPr>
              <a:defRPr sz="8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27D56C07-FB3C-46F1-8E55-01529C1C0F7B}" type="datetimeFigureOut">
              <a:rPr lang="en-CA" smtClean="0"/>
              <a:t>25/07/2014</a:t>
            </a:fld>
            <a:endParaRPr lang="en-CA"/>
          </a:p>
        </p:txBody>
      </p:sp>
      <p:sp>
        <p:nvSpPr>
          <p:cNvPr id="10" name="Footer Placeholder 9"/>
          <p:cNvSpPr>
            <a:spLocks noGrp="1"/>
          </p:cNvSpPr>
          <p:nvPr>
            <p:ph type="ftr" sz="quarter" idx="11"/>
          </p:nvPr>
        </p:nvSpPr>
        <p:spPr/>
        <p:txBody>
          <a:bodyPr/>
          <a:lstStyle/>
          <a:p>
            <a:endParaRPr lang="en-CA"/>
          </a:p>
        </p:txBody>
      </p:sp>
      <p:sp>
        <p:nvSpPr>
          <p:cNvPr id="31" name="Slide Number Placeholder 30"/>
          <p:cNvSpPr>
            <a:spLocks noGrp="1"/>
          </p:cNvSpPr>
          <p:nvPr>
            <p:ph type="sldNum" sz="quarter" idx="12"/>
          </p:nvPr>
        </p:nvSpPr>
        <p:spPr/>
        <p:txBody>
          <a:bodyPr/>
          <a:lstStyle/>
          <a:p>
            <a:fld id="{8D734F2E-DEFA-4BCD-98AF-4A0FFA8F41FA}"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1426951" y="23887536"/>
            <a:ext cx="40311361" cy="3897145"/>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1317607" y="2943886"/>
            <a:ext cx="20086655" cy="2824727"/>
          </a:xfrm>
        </p:spPr>
        <p:txBody>
          <a:bodyPr anchor="ctr"/>
          <a:lstStyle>
            <a:lvl1pPr marL="0" indent="0">
              <a:buNone/>
              <a:defRPr sz="8200" b="0" cap="all" baseline="0">
                <a:solidFill>
                  <a:schemeClr val="accent1">
                    <a:shade val="50000"/>
                  </a:schemeClr>
                </a:solidFill>
                <a:latin typeface="+mj-lt"/>
                <a:ea typeface="+mj-ea"/>
                <a:cs typeface="+mj-cs"/>
              </a:defRPr>
            </a:lvl1pPr>
            <a:lvl2pPr>
              <a:buNone/>
              <a:defRPr sz="9100" b="1"/>
            </a:lvl2pPr>
            <a:lvl3pPr>
              <a:buNone/>
              <a:defRPr sz="8200" b="1"/>
            </a:lvl3pPr>
            <a:lvl4pPr>
              <a:buNone/>
              <a:defRPr sz="7300" b="1"/>
            </a:lvl4pPr>
            <a:lvl5pPr>
              <a:buNone/>
              <a:defRPr sz="73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21746138" y="2943886"/>
            <a:ext cx="20094544" cy="2824727"/>
          </a:xfrm>
        </p:spPr>
        <p:txBody>
          <a:bodyPr anchor="ctr"/>
          <a:lstStyle>
            <a:lvl1pPr marL="0" indent="0">
              <a:buNone/>
              <a:defRPr sz="8200" b="0" cap="all" baseline="0">
                <a:solidFill>
                  <a:schemeClr val="accent1">
                    <a:shade val="50000"/>
                  </a:schemeClr>
                </a:solidFill>
                <a:latin typeface="+mj-lt"/>
                <a:ea typeface="+mj-ea"/>
                <a:cs typeface="+mj-cs"/>
              </a:defRPr>
            </a:lvl1pPr>
            <a:lvl2pPr>
              <a:buNone/>
              <a:defRPr sz="9100" b="1"/>
            </a:lvl2pPr>
            <a:lvl3pPr>
              <a:buNone/>
              <a:defRPr sz="8200" b="1"/>
            </a:lvl3pPr>
            <a:lvl4pPr>
              <a:buNone/>
              <a:defRPr sz="7300" b="1"/>
            </a:lvl4pPr>
            <a:lvl5pPr>
              <a:buNone/>
              <a:defRPr sz="73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1317607" y="5810671"/>
            <a:ext cx="20086655" cy="17403979"/>
          </a:xfrm>
        </p:spPr>
        <p:txBody>
          <a:bodyPr/>
          <a:lstStyle>
            <a:lvl1pPr>
              <a:defRPr sz="11000"/>
            </a:lvl1pPr>
            <a:lvl2pPr>
              <a:defRPr sz="9100"/>
            </a:lvl2pPr>
            <a:lvl3pPr>
              <a:defRPr sz="8200"/>
            </a:lvl3pPr>
            <a:lvl4pPr>
              <a:defRPr sz="7300"/>
            </a:lvl4pPr>
            <a:lvl5pPr>
              <a:defRPr sz="73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21763482" y="5810671"/>
            <a:ext cx="20077198" cy="17403979"/>
          </a:xfrm>
        </p:spPr>
        <p:txBody>
          <a:bodyPr/>
          <a:lstStyle>
            <a:lvl1pPr>
              <a:defRPr sz="11000"/>
            </a:lvl1pPr>
            <a:lvl2pPr>
              <a:defRPr sz="9100"/>
            </a:lvl2pPr>
            <a:lvl3pPr>
              <a:defRPr sz="8200"/>
            </a:lvl3pPr>
            <a:lvl4pPr>
              <a:defRPr sz="7300"/>
            </a:lvl4pPr>
            <a:lvl5pPr>
              <a:defRPr sz="73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27D56C07-FB3C-46F1-8E55-01529C1C0F7B}" type="datetimeFigureOut">
              <a:rPr lang="en-CA" smtClean="0"/>
              <a:t>25/07/2014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38527673" y="28597754"/>
            <a:ext cx="3567377" cy="1090079"/>
          </a:xfrm>
        </p:spPr>
        <p:txBody>
          <a:bodyPr/>
          <a:lstStyle/>
          <a:p>
            <a:fld id="{8D734F2E-DEFA-4BCD-98AF-4A0FFA8F41FA}" type="slidenum">
              <a:rPr lang="en-CA" smtClean="0"/>
              <a:t>‹#›</a:t>
            </a:fld>
            <a:endParaRPr lang="en-CA"/>
          </a:p>
        </p:txBody>
      </p:sp>
      <p:sp>
        <p:nvSpPr>
          <p:cNvPr id="11" name="Straight Connector 10"/>
          <p:cNvSpPr>
            <a:spLocks noChangeShapeType="1"/>
          </p:cNvSpPr>
          <p:nvPr/>
        </p:nvSpPr>
        <p:spPr bwMode="auto">
          <a:xfrm>
            <a:off x="2407980" y="26579091"/>
            <a:ext cx="40400545" cy="10513"/>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417643" tIns="208822" rIns="417643" bIns="208822"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1412681" y="2018665"/>
            <a:ext cx="40668099" cy="3714344"/>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7D56C07-FB3C-46F1-8E55-01529C1C0F7B}" type="datetimeFigureOut">
              <a:rPr lang="en-CA" smtClean="0"/>
              <a:t>25/07/2014</a:t>
            </a:fld>
            <a:endParaRPr lang="en-CA"/>
          </a:p>
        </p:txBody>
      </p:sp>
      <p:sp>
        <p:nvSpPr>
          <p:cNvPr id="21" name="Footer Placeholder 20"/>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D734F2E-DEFA-4BCD-98AF-4A0FFA8F41FA}"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7D56C07-FB3C-46F1-8E55-01529C1C0F7B}" type="datetimeFigureOut">
              <a:rPr lang="en-CA" smtClean="0"/>
              <a:t>25/07/2014</a:t>
            </a:fld>
            <a:endParaRPr lang="en-CA"/>
          </a:p>
        </p:txBody>
      </p:sp>
      <p:sp>
        <p:nvSpPr>
          <p:cNvPr id="24" name="Footer Placeholder 23"/>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D734F2E-DEFA-4BCD-98AF-4A0FFA8F41FA}"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2407980" y="25825478"/>
            <a:ext cx="40400545" cy="10513"/>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417643" tIns="208822" rIns="417643" bIns="208822" anchor="t" compatLnSpc="1"/>
          <a:lstStyle/>
          <a:p>
            <a:endParaRPr kumimoji="0" lang="en-US"/>
          </a:p>
        </p:txBody>
      </p:sp>
      <p:sp>
        <p:nvSpPr>
          <p:cNvPr id="12" name="Title 11"/>
          <p:cNvSpPr>
            <a:spLocks noGrp="1"/>
          </p:cNvSpPr>
          <p:nvPr>
            <p:ph type="title"/>
          </p:nvPr>
        </p:nvSpPr>
        <p:spPr>
          <a:xfrm>
            <a:off x="2140426" y="24223980"/>
            <a:ext cx="39597886" cy="2299035"/>
          </a:xfrm>
        </p:spPr>
        <p:txBody>
          <a:bodyPr anchor="ctr"/>
          <a:lstStyle>
            <a:lvl1pPr algn="l">
              <a:buNone/>
              <a:defRPr sz="91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2140428" y="2691553"/>
            <a:ext cx="14083710" cy="21195983"/>
          </a:xfrm>
        </p:spPr>
        <p:txBody>
          <a:bodyPr/>
          <a:lstStyle>
            <a:lvl1pPr marL="0" indent="0">
              <a:buNone/>
              <a:defRPr sz="6400"/>
            </a:lvl1pPr>
            <a:lvl2pPr>
              <a:buNone/>
              <a:defRPr sz="5500"/>
            </a:lvl2pPr>
            <a:lvl3pPr>
              <a:buNone/>
              <a:defRPr sz="4600"/>
            </a:lvl3pPr>
            <a:lvl4pPr>
              <a:buNone/>
              <a:defRPr sz="4100"/>
            </a:lvl4pPr>
            <a:lvl5pPr>
              <a:buNone/>
              <a:defRPr sz="41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16736944" y="2691553"/>
            <a:ext cx="25001368" cy="21195983"/>
          </a:xfrm>
        </p:spPr>
        <p:txBody>
          <a:bodyPr/>
          <a:lstStyle>
            <a:lvl1pPr>
              <a:defRPr sz="14600"/>
            </a:lvl1pPr>
            <a:lvl2pPr>
              <a:defRPr sz="12800"/>
            </a:lvl2pPr>
            <a:lvl3pPr>
              <a:defRPr sz="11000"/>
            </a:lvl3pPr>
            <a:lvl4pPr>
              <a:defRPr sz="9100"/>
            </a:lvl4pPr>
            <a:lvl5pPr>
              <a:defRPr sz="9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27D56C07-FB3C-46F1-8E55-01529C1C0F7B}" type="datetimeFigureOut">
              <a:rPr lang="en-CA" smtClean="0"/>
              <a:t>25/07/2014</a:t>
            </a:fld>
            <a:endParaRPr lang="en-CA"/>
          </a:p>
        </p:txBody>
      </p:sp>
      <p:sp>
        <p:nvSpPr>
          <p:cNvPr id="29" name="Footer Placeholder 28"/>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D734F2E-DEFA-4BCD-98AF-4A0FFA8F41FA}"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16409934" y="2722610"/>
            <a:ext cx="23544689" cy="1614932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146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27D56C07-FB3C-46F1-8E55-01529C1C0F7B}" type="datetimeFigureOut">
              <a:rPr lang="en-CA" smtClean="0"/>
              <a:t>25/07/2014</a:t>
            </a:fld>
            <a:endParaRPr lang="en-CA"/>
          </a:p>
        </p:txBody>
      </p:sp>
      <p:sp>
        <p:nvSpPr>
          <p:cNvPr id="5" name="Footer Placeholder 4"/>
          <p:cNvSpPr>
            <a:spLocks noGrp="1"/>
          </p:cNvSpPr>
          <p:nvPr>
            <p:ph type="ftr" sz="quarter" idx="11"/>
          </p:nvPr>
        </p:nvSpPr>
        <p:spPr/>
        <p:txBody>
          <a:bodyPr/>
          <a:lstStyle/>
          <a:p>
            <a:endParaRPr lang="en-CA"/>
          </a:p>
        </p:txBody>
      </p:sp>
      <p:sp>
        <p:nvSpPr>
          <p:cNvPr id="31" name="Slide Number Placeholder 30"/>
          <p:cNvSpPr>
            <a:spLocks noGrp="1"/>
          </p:cNvSpPr>
          <p:nvPr>
            <p:ph type="sldNum" sz="quarter" idx="12"/>
          </p:nvPr>
        </p:nvSpPr>
        <p:spPr/>
        <p:txBody>
          <a:bodyPr/>
          <a:lstStyle/>
          <a:p>
            <a:fld id="{8D734F2E-DEFA-4BCD-98AF-4A0FFA8F41FA}" type="slidenum">
              <a:rPr lang="en-CA" smtClean="0"/>
              <a:t>‹#›</a:t>
            </a:fld>
            <a:endParaRPr lang="en-CA"/>
          </a:p>
        </p:txBody>
      </p:sp>
      <p:sp>
        <p:nvSpPr>
          <p:cNvPr id="17" name="Title 16"/>
          <p:cNvSpPr>
            <a:spLocks noGrp="1"/>
          </p:cNvSpPr>
          <p:nvPr>
            <p:ph type="title"/>
          </p:nvPr>
        </p:nvSpPr>
        <p:spPr>
          <a:xfrm>
            <a:off x="1783688" y="22048837"/>
            <a:ext cx="27468804" cy="2306047"/>
          </a:xfrm>
        </p:spPr>
        <p:txBody>
          <a:bodyPr anchor="ctr"/>
          <a:lstStyle>
            <a:lvl1pPr algn="l">
              <a:buNone/>
              <a:defRPr sz="91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1783688" y="24430694"/>
            <a:ext cx="27468804" cy="3392479"/>
          </a:xfrm>
        </p:spPr>
        <p:txBody>
          <a:bodyPr lIns="501172" tIns="0"/>
          <a:lstStyle>
            <a:lvl1pPr marL="0" indent="0">
              <a:buNone/>
              <a:defRPr sz="6400"/>
            </a:lvl1pPr>
            <a:lvl2pPr>
              <a:defRPr sz="5500"/>
            </a:lvl2pPr>
            <a:lvl3pPr>
              <a:defRPr sz="4600"/>
            </a:lvl3pPr>
            <a:lvl4pPr>
              <a:defRPr sz="4100"/>
            </a:lvl4pPr>
            <a:lvl5pPr>
              <a:defRPr sz="41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2407980" y="4640009"/>
            <a:ext cx="40400545" cy="10513"/>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417643" tIns="208822" rIns="417643" bIns="208822" anchor="t" compatLnSpc="1"/>
          <a:lstStyle/>
          <a:p>
            <a:endParaRPr kumimoji="0" lang="en-US"/>
          </a:p>
        </p:txBody>
      </p:sp>
      <p:sp>
        <p:nvSpPr>
          <p:cNvPr id="8" name="Text Placeholder 7"/>
          <p:cNvSpPr>
            <a:spLocks noGrp="1"/>
          </p:cNvSpPr>
          <p:nvPr>
            <p:ph type="body" idx="1"/>
          </p:nvPr>
        </p:nvSpPr>
        <p:spPr>
          <a:xfrm>
            <a:off x="1426951" y="6862059"/>
            <a:ext cx="40668099" cy="19983384"/>
          </a:xfrm>
          <a:prstGeom prst="rect">
            <a:avLst/>
          </a:prstGeom>
        </p:spPr>
        <p:txBody>
          <a:bodyPr vert="horz" lIns="417643" tIns="208822" rIns="417643" bIns="208822">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30322705" y="336446"/>
            <a:ext cx="11772344" cy="1275684"/>
          </a:xfrm>
          <a:prstGeom prst="rect">
            <a:avLst/>
          </a:prstGeom>
        </p:spPr>
        <p:txBody>
          <a:bodyPr vert="horz" lIns="417643" tIns="208822" rIns="417643" bIns="208822"/>
          <a:lstStyle>
            <a:lvl1pPr algn="l" eaLnBrk="1" latinLnBrk="0" hangingPunct="1">
              <a:defRPr kumimoji="0" sz="5500">
                <a:solidFill>
                  <a:schemeClr val="accent1">
                    <a:shade val="75000"/>
                  </a:schemeClr>
                </a:solidFill>
              </a:defRPr>
            </a:lvl1pPr>
          </a:lstStyle>
          <a:p>
            <a:fld id="{27D56C07-FB3C-46F1-8E55-01529C1C0F7B}" type="datetimeFigureOut">
              <a:rPr lang="en-CA" smtClean="0"/>
              <a:t>25/07/2014</a:t>
            </a:fld>
            <a:endParaRPr lang="en-CA"/>
          </a:p>
        </p:txBody>
      </p:sp>
      <p:sp>
        <p:nvSpPr>
          <p:cNvPr id="28" name="Footer Placeholder 27"/>
          <p:cNvSpPr>
            <a:spLocks noGrp="1"/>
          </p:cNvSpPr>
          <p:nvPr>
            <p:ph type="ftr" sz="quarter" idx="3"/>
          </p:nvPr>
        </p:nvSpPr>
        <p:spPr>
          <a:xfrm>
            <a:off x="14626246" y="336446"/>
            <a:ext cx="15696459" cy="1275684"/>
          </a:xfrm>
          <a:prstGeom prst="rect">
            <a:avLst/>
          </a:prstGeom>
        </p:spPr>
        <p:txBody>
          <a:bodyPr vert="horz" lIns="417643" tIns="208822" rIns="417643" bIns="208822"/>
          <a:lstStyle>
            <a:lvl1pPr algn="r" eaLnBrk="1" latinLnBrk="0" hangingPunct="1">
              <a:defRPr kumimoji="0" sz="5500">
                <a:solidFill>
                  <a:schemeClr val="accent1">
                    <a:shade val="75000"/>
                  </a:schemeClr>
                </a:solidFill>
              </a:defRPr>
            </a:lvl1pPr>
          </a:lstStyle>
          <a:p>
            <a:endParaRPr lang="en-CA"/>
          </a:p>
        </p:txBody>
      </p:sp>
      <p:sp>
        <p:nvSpPr>
          <p:cNvPr id="5" name="Slide Number Placeholder 4"/>
          <p:cNvSpPr>
            <a:spLocks noGrp="1"/>
          </p:cNvSpPr>
          <p:nvPr>
            <p:ph type="sldNum" sz="quarter" idx="4"/>
          </p:nvPr>
        </p:nvSpPr>
        <p:spPr>
          <a:xfrm>
            <a:off x="38527673" y="28597756"/>
            <a:ext cx="3567377" cy="1079425"/>
          </a:xfrm>
          <a:prstGeom prst="rect">
            <a:avLst/>
          </a:prstGeom>
        </p:spPr>
        <p:txBody>
          <a:bodyPr vert="horz" lIns="417643" tIns="208822" rIns="417643" bIns="208822"/>
          <a:lstStyle>
            <a:lvl1pPr algn="r" eaLnBrk="1" latinLnBrk="0" hangingPunct="1">
              <a:defRPr kumimoji="0" sz="5500">
                <a:solidFill>
                  <a:schemeClr val="accent1">
                    <a:shade val="75000"/>
                  </a:schemeClr>
                </a:solidFill>
              </a:defRPr>
            </a:lvl1pPr>
          </a:lstStyle>
          <a:p>
            <a:fld id="{8D734F2E-DEFA-4BCD-98AF-4A0FFA8F41FA}" type="slidenum">
              <a:rPr lang="en-CA" smtClean="0"/>
              <a:t>‹#›</a:t>
            </a:fld>
            <a:endParaRPr lang="en-CA"/>
          </a:p>
        </p:txBody>
      </p:sp>
      <p:sp>
        <p:nvSpPr>
          <p:cNvPr id="10" name="Title Placeholder 9"/>
          <p:cNvSpPr>
            <a:spLocks noGrp="1"/>
          </p:cNvSpPr>
          <p:nvPr>
            <p:ph type="title"/>
          </p:nvPr>
        </p:nvSpPr>
        <p:spPr>
          <a:xfrm>
            <a:off x="1426951" y="2018665"/>
            <a:ext cx="40668099" cy="3700886"/>
          </a:xfrm>
          <a:prstGeom prst="rect">
            <a:avLst/>
          </a:prstGeom>
        </p:spPr>
        <p:txBody>
          <a:bodyPr vert="horz" lIns="417643" tIns="208822" rIns="417643" bIns="208822"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2407980" y="4640009"/>
            <a:ext cx="40400545" cy="10513"/>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417643" tIns="208822" rIns="417643" bIns="208822" anchor="t" compatLnSpc="1"/>
          <a:lstStyle/>
          <a:p>
            <a:endParaRPr kumimoji="0" lang="en-US"/>
          </a:p>
        </p:txBody>
      </p:sp>
      <p:sp>
        <p:nvSpPr>
          <p:cNvPr id="12" name="Straight Connector 11"/>
          <p:cNvSpPr>
            <a:spLocks noChangeShapeType="1"/>
          </p:cNvSpPr>
          <p:nvPr/>
        </p:nvSpPr>
        <p:spPr bwMode="auto">
          <a:xfrm>
            <a:off x="2407980" y="4671304"/>
            <a:ext cx="40400545" cy="10513"/>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417643" tIns="208822" rIns="417643" bIns="208822"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164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1566161" indent="-1566161" algn="l" rtl="0" eaLnBrk="1" latinLnBrk="0" hangingPunct="1">
        <a:spcBef>
          <a:spcPct val="20000"/>
        </a:spcBef>
        <a:buClr>
          <a:schemeClr val="accent1"/>
        </a:buClr>
        <a:buSzPct val="70000"/>
        <a:buFont typeface="Wingdings 2"/>
        <a:buChar char=""/>
        <a:defRPr kumimoji="0" sz="14600" kern="1200">
          <a:solidFill>
            <a:schemeClr val="tx2"/>
          </a:solidFill>
          <a:latin typeface="+mn-lt"/>
          <a:ea typeface="+mn-ea"/>
          <a:cs typeface="+mn-cs"/>
        </a:defRPr>
      </a:lvl1pPr>
      <a:lvl2pPr marL="3393350" indent="-1305135" algn="l" rtl="0" eaLnBrk="1" latinLnBrk="0" hangingPunct="1">
        <a:spcBef>
          <a:spcPct val="20000"/>
        </a:spcBef>
        <a:buClr>
          <a:schemeClr val="accent1"/>
        </a:buClr>
        <a:buSzPct val="70000"/>
        <a:buFont typeface="Wingdings 2"/>
        <a:buChar char=""/>
        <a:defRPr kumimoji="0" sz="12800" kern="1200">
          <a:solidFill>
            <a:schemeClr val="tx2"/>
          </a:solidFill>
          <a:latin typeface="+mn-lt"/>
          <a:ea typeface="+mn-ea"/>
          <a:cs typeface="+mn-cs"/>
        </a:defRPr>
      </a:lvl2pPr>
      <a:lvl3pPr marL="5220538" indent="-1044108" algn="l" rtl="0" eaLnBrk="1" latinLnBrk="0" hangingPunct="1">
        <a:spcBef>
          <a:spcPct val="20000"/>
        </a:spcBef>
        <a:buClr>
          <a:schemeClr val="accent1"/>
        </a:buClr>
        <a:buSzPct val="70000"/>
        <a:buFont typeface="Wingdings 2"/>
        <a:buChar char=""/>
        <a:defRPr kumimoji="0" sz="11000" kern="1200">
          <a:solidFill>
            <a:schemeClr val="tx2"/>
          </a:solidFill>
          <a:latin typeface="+mn-lt"/>
          <a:ea typeface="+mn-ea"/>
          <a:cs typeface="+mn-cs"/>
        </a:defRPr>
      </a:lvl3pPr>
      <a:lvl4pPr marL="7308753" indent="-1044108" algn="l" rtl="0" eaLnBrk="1" latinLnBrk="0" hangingPunct="1">
        <a:spcBef>
          <a:spcPct val="20000"/>
        </a:spcBef>
        <a:buClr>
          <a:schemeClr val="accent1"/>
        </a:buClr>
        <a:buSzPct val="70000"/>
        <a:buFont typeface="Wingdings 2"/>
        <a:buChar char=""/>
        <a:defRPr kumimoji="0" sz="9100" kern="1200">
          <a:solidFill>
            <a:schemeClr val="tx2"/>
          </a:solidFill>
          <a:latin typeface="+mn-lt"/>
          <a:ea typeface="+mn-ea"/>
          <a:cs typeface="+mn-cs"/>
        </a:defRPr>
      </a:lvl4pPr>
      <a:lvl5pPr marL="9396969" indent="-1044108" algn="l" rtl="0" eaLnBrk="1" latinLnBrk="0" hangingPunct="1">
        <a:spcBef>
          <a:spcPct val="20000"/>
        </a:spcBef>
        <a:buClr>
          <a:schemeClr val="accent1"/>
        </a:buClr>
        <a:buSzPct val="60000"/>
        <a:buFont typeface="Wingdings 2"/>
        <a:buChar char=""/>
        <a:defRPr kumimoji="0" sz="8200" kern="1200">
          <a:solidFill>
            <a:schemeClr val="tx2"/>
          </a:solidFill>
          <a:latin typeface="+mn-lt"/>
          <a:ea typeface="+mn-ea"/>
          <a:cs typeface="+mn-cs"/>
        </a:defRPr>
      </a:lvl5pPr>
      <a:lvl6pPr marL="11485184" indent="-1044108" algn="l" rtl="0" eaLnBrk="1" latinLnBrk="0" hangingPunct="1">
        <a:spcBef>
          <a:spcPct val="20000"/>
        </a:spcBef>
        <a:buClr>
          <a:schemeClr val="accent1"/>
        </a:buClr>
        <a:buSzPct val="60000"/>
        <a:buFont typeface="Wingdings 2"/>
        <a:buChar char=""/>
        <a:defRPr kumimoji="0" sz="8200" kern="1200">
          <a:solidFill>
            <a:schemeClr val="tx2"/>
          </a:solidFill>
          <a:latin typeface="+mn-lt"/>
          <a:ea typeface="+mn-ea"/>
          <a:cs typeface="+mn-cs"/>
        </a:defRPr>
      </a:lvl6pPr>
      <a:lvl7pPr marL="13573399" indent="-1044108" algn="l" rtl="0" eaLnBrk="1" latinLnBrk="0" hangingPunct="1">
        <a:spcBef>
          <a:spcPct val="20000"/>
        </a:spcBef>
        <a:buClr>
          <a:schemeClr val="accent1"/>
        </a:buClr>
        <a:buSzPct val="60000"/>
        <a:buFont typeface="Wingdings 2"/>
        <a:buChar char=""/>
        <a:defRPr kumimoji="0" sz="7300" kern="1200">
          <a:solidFill>
            <a:schemeClr val="tx2"/>
          </a:solidFill>
          <a:latin typeface="+mn-lt"/>
          <a:ea typeface="+mn-ea"/>
          <a:cs typeface="+mn-cs"/>
        </a:defRPr>
      </a:lvl7pPr>
      <a:lvl8pPr marL="15661615" indent="-1044108" algn="l" rtl="0" eaLnBrk="1" latinLnBrk="0" hangingPunct="1">
        <a:spcBef>
          <a:spcPct val="20000"/>
        </a:spcBef>
        <a:buClr>
          <a:schemeClr val="accent1"/>
        </a:buClr>
        <a:buSzPct val="60000"/>
        <a:buFont typeface="Wingdings 2"/>
        <a:buChar char=""/>
        <a:defRPr kumimoji="0" sz="7300" kern="1200" baseline="0">
          <a:solidFill>
            <a:schemeClr val="tx2"/>
          </a:solidFill>
          <a:latin typeface="+mn-lt"/>
          <a:ea typeface="+mn-ea"/>
          <a:cs typeface="+mn-cs"/>
        </a:defRPr>
      </a:lvl8pPr>
      <a:lvl9pPr marL="17749830" indent="-1044108" algn="l" rtl="0" eaLnBrk="1" latinLnBrk="0" hangingPunct="1">
        <a:spcBef>
          <a:spcPct val="20000"/>
        </a:spcBef>
        <a:buClr>
          <a:schemeClr val="accent1"/>
        </a:buClr>
        <a:buSzPct val="60000"/>
        <a:buFont typeface="Wingdings 2"/>
        <a:buChar char=""/>
        <a:defRPr kumimoji="0" sz="6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088215" algn="l" rtl="0" eaLnBrk="1" latinLnBrk="0" hangingPunct="1">
        <a:defRPr kumimoji="0" kern="1200">
          <a:solidFill>
            <a:schemeClr val="tx1"/>
          </a:solidFill>
          <a:latin typeface="+mn-lt"/>
          <a:ea typeface="+mn-ea"/>
          <a:cs typeface="+mn-cs"/>
        </a:defRPr>
      </a:lvl2pPr>
      <a:lvl3pPr marL="4176431" algn="l" rtl="0" eaLnBrk="1" latinLnBrk="0" hangingPunct="1">
        <a:defRPr kumimoji="0" kern="1200">
          <a:solidFill>
            <a:schemeClr val="tx1"/>
          </a:solidFill>
          <a:latin typeface="+mn-lt"/>
          <a:ea typeface="+mn-ea"/>
          <a:cs typeface="+mn-cs"/>
        </a:defRPr>
      </a:lvl3pPr>
      <a:lvl4pPr marL="6264646" algn="l" rtl="0" eaLnBrk="1" latinLnBrk="0" hangingPunct="1">
        <a:defRPr kumimoji="0" kern="1200">
          <a:solidFill>
            <a:schemeClr val="tx1"/>
          </a:solidFill>
          <a:latin typeface="+mn-lt"/>
          <a:ea typeface="+mn-ea"/>
          <a:cs typeface="+mn-cs"/>
        </a:defRPr>
      </a:lvl4pPr>
      <a:lvl5pPr marL="8352861" algn="l" rtl="0" eaLnBrk="1" latinLnBrk="0" hangingPunct="1">
        <a:defRPr kumimoji="0" kern="1200">
          <a:solidFill>
            <a:schemeClr val="tx1"/>
          </a:solidFill>
          <a:latin typeface="+mn-lt"/>
          <a:ea typeface="+mn-ea"/>
          <a:cs typeface="+mn-cs"/>
        </a:defRPr>
      </a:lvl5pPr>
      <a:lvl6pPr marL="10441076" algn="l" rtl="0" eaLnBrk="1" latinLnBrk="0" hangingPunct="1">
        <a:defRPr kumimoji="0" kern="1200">
          <a:solidFill>
            <a:schemeClr val="tx1"/>
          </a:solidFill>
          <a:latin typeface="+mn-lt"/>
          <a:ea typeface="+mn-ea"/>
          <a:cs typeface="+mn-cs"/>
        </a:defRPr>
      </a:lvl6pPr>
      <a:lvl7pPr marL="12529292" algn="l" rtl="0" eaLnBrk="1" latinLnBrk="0" hangingPunct="1">
        <a:defRPr kumimoji="0" kern="1200">
          <a:solidFill>
            <a:schemeClr val="tx1"/>
          </a:solidFill>
          <a:latin typeface="+mn-lt"/>
          <a:ea typeface="+mn-ea"/>
          <a:cs typeface="+mn-cs"/>
        </a:defRPr>
      </a:lvl7pPr>
      <a:lvl8pPr marL="14617507" algn="l" rtl="0" eaLnBrk="1" latinLnBrk="0" hangingPunct="1">
        <a:defRPr kumimoji="0" kern="1200">
          <a:solidFill>
            <a:schemeClr val="tx1"/>
          </a:solidFill>
          <a:latin typeface="+mn-lt"/>
          <a:ea typeface="+mn-ea"/>
          <a:cs typeface="+mn-cs"/>
        </a:defRPr>
      </a:lvl8pPr>
      <a:lvl9pPr marL="1670572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78326" y="1934647"/>
            <a:ext cx="35383020" cy="2215991"/>
          </a:xfrm>
          <a:prstGeom prst="rect">
            <a:avLst/>
          </a:prstGeom>
          <a:noFill/>
        </p:spPr>
        <p:txBody>
          <a:bodyPr wrap="none" rtlCol="0">
            <a:spAutoFit/>
          </a:bodyPr>
          <a:lstStyle/>
          <a:p>
            <a:r>
              <a:rPr lang="en-CA" sz="13800" b="1" dirty="0" smtClean="0"/>
              <a:t>A Natural Generalization of Jeffrey Conditioning</a:t>
            </a:r>
            <a:endParaRPr lang="en-CA" sz="13800" b="1" dirty="0"/>
          </a:p>
        </p:txBody>
      </p:sp>
      <p:sp>
        <p:nvSpPr>
          <p:cNvPr id="5" name="TextBox 4"/>
          <p:cNvSpPr txBox="1"/>
          <p:nvPr/>
        </p:nvSpPr>
        <p:spPr>
          <a:xfrm>
            <a:off x="16017208" y="6517254"/>
            <a:ext cx="11305256" cy="2308324"/>
          </a:xfrm>
          <a:prstGeom prst="rect">
            <a:avLst/>
          </a:prstGeom>
          <a:noFill/>
        </p:spPr>
        <p:txBody>
          <a:bodyPr wrap="square" rtlCol="0">
            <a:spAutoFit/>
          </a:bodyPr>
          <a:lstStyle/>
          <a:p>
            <a:r>
              <a:rPr lang="en-CA" sz="2400" b="1" dirty="0" smtClean="0"/>
              <a:t>Carl Wagner’s Solution</a:t>
            </a:r>
          </a:p>
          <a:p>
            <a:endParaRPr lang="en-CA" sz="2400" dirty="0"/>
          </a:p>
          <a:p>
            <a:r>
              <a:rPr lang="en-CA" sz="2400" dirty="0" smtClean="0"/>
              <a:t>Carl Wagner develops a generalization of Jeffrey Conditioning which can handle our story. The generalization is based on a plausible intuition: leave the ratio of probabilities alone unless you have a reason to change them in the updating process, given your new evidence. Call this generalization </a:t>
            </a:r>
            <a:r>
              <a:rPr lang="en-CA" sz="2400" b="1" dirty="0" smtClean="0"/>
              <a:t>(W)</a:t>
            </a:r>
            <a:r>
              <a:rPr lang="en-CA" sz="2400" dirty="0" smtClean="0"/>
              <a:t>.</a:t>
            </a:r>
            <a:endParaRPr lang="en-CA" sz="2400" dirty="0"/>
          </a:p>
        </p:txBody>
      </p:sp>
      <p:sp>
        <p:nvSpPr>
          <p:cNvPr id="6" name="TextBox 5"/>
          <p:cNvSpPr txBox="1"/>
          <p:nvPr/>
        </p:nvSpPr>
        <p:spPr>
          <a:xfrm>
            <a:off x="1898478" y="6291387"/>
            <a:ext cx="11305256" cy="5632311"/>
          </a:xfrm>
          <a:prstGeom prst="rect">
            <a:avLst/>
          </a:prstGeom>
          <a:noFill/>
        </p:spPr>
        <p:txBody>
          <a:bodyPr wrap="square" rtlCol="0">
            <a:spAutoFit/>
          </a:bodyPr>
          <a:lstStyle/>
          <a:p>
            <a:r>
              <a:rPr lang="en-CA" sz="2400" b="1" dirty="0" smtClean="0"/>
              <a:t>The Story</a:t>
            </a:r>
          </a:p>
          <a:p>
            <a:endParaRPr lang="en-CA" sz="2400" dirty="0"/>
          </a:p>
          <a:p>
            <a:r>
              <a:rPr lang="en-CA" sz="2400" dirty="0" smtClean="0"/>
              <a:t>You encounter the native of a certain foreign country and wonder whether he is a Catholic northerner, a Catholic southerner, a Protestant northerner, or a Protestant southerner. Your prior probability over these possibilities (based, say, on population statistics and the judgment that it is reasonable to regard this individual as a random representative of his country) is (0.2,0.3,0.4,0.1), respectively. The individual now utters a phrase in his native tongue which, due to the aural similarity of the phrases in question, might be a traditional Catholic piety, an epithet uncomplimentary to Protestants, an innocuous southern regionalism, or a slang expression used throughout the country in question. After reflecting on the matter you assign subjective probabilities (0.4,0.3,0.2,0.1), respectively, to these alternatives. In the light of this new evidence how should you revise your prior </a:t>
            </a:r>
            <a:r>
              <a:rPr lang="en-CA" sz="2400" dirty="0" err="1" smtClean="0"/>
              <a:t>probabilties</a:t>
            </a:r>
            <a:r>
              <a:rPr lang="en-CA" sz="2400" dirty="0" smtClean="0"/>
              <a:t> for the identity of the native?</a:t>
            </a:r>
          </a:p>
          <a:p>
            <a:endParaRPr lang="en-CA" sz="2400" dirty="0"/>
          </a:p>
        </p:txBody>
      </p:sp>
      <p:sp>
        <p:nvSpPr>
          <p:cNvPr id="7" name="TextBox 6"/>
          <p:cNvSpPr txBox="1"/>
          <p:nvPr/>
        </p:nvSpPr>
        <p:spPr>
          <a:xfrm>
            <a:off x="29325142" y="6522513"/>
            <a:ext cx="11305256" cy="3046988"/>
          </a:xfrm>
          <a:prstGeom prst="rect">
            <a:avLst/>
          </a:prstGeom>
          <a:noFill/>
        </p:spPr>
        <p:txBody>
          <a:bodyPr wrap="square" rtlCol="0">
            <a:spAutoFit/>
          </a:bodyPr>
          <a:lstStyle/>
          <a:p>
            <a:r>
              <a:rPr lang="en-CA" sz="2400" b="1" dirty="0" smtClean="0"/>
              <a:t>The Problem: MAXENT undermined</a:t>
            </a:r>
          </a:p>
          <a:p>
            <a:endParaRPr lang="en-CA" sz="2400" dirty="0"/>
          </a:p>
          <a:p>
            <a:r>
              <a:rPr lang="en-CA" sz="2400" dirty="0" smtClean="0"/>
              <a:t>Another plausible intuition suggests that we should gain as little information as possible in the updating process. This intuition leads to an updating method called </a:t>
            </a:r>
            <a:r>
              <a:rPr lang="en-CA" sz="2400" i="1" dirty="0" err="1" smtClean="0"/>
              <a:t>Infomin</a:t>
            </a:r>
            <a:r>
              <a:rPr lang="en-CA" sz="2400" i="1" dirty="0" smtClean="0"/>
              <a:t>. </a:t>
            </a:r>
            <a:r>
              <a:rPr lang="en-CA" sz="2400" dirty="0" smtClean="0"/>
              <a:t>It is a relative of MAXENT, the principle of maximum entropy. We will call this method </a:t>
            </a:r>
            <a:r>
              <a:rPr lang="en-CA" sz="2400" b="1" dirty="0" smtClean="0"/>
              <a:t>(M)</a:t>
            </a:r>
            <a:r>
              <a:rPr lang="en-CA" sz="2400" dirty="0" smtClean="0"/>
              <a:t>. Wagner shows that </a:t>
            </a:r>
            <a:r>
              <a:rPr lang="en-CA" sz="2400" b="1" dirty="0" smtClean="0"/>
              <a:t>(W) </a:t>
            </a:r>
            <a:r>
              <a:rPr lang="en-CA" sz="2400" dirty="0" smtClean="0"/>
              <a:t>contradicts </a:t>
            </a:r>
            <a:r>
              <a:rPr lang="en-CA" sz="2400" b="1" dirty="0" smtClean="0"/>
              <a:t>(M)</a:t>
            </a:r>
            <a:r>
              <a:rPr lang="en-CA" sz="2400" dirty="0" smtClean="0"/>
              <a:t> with its results for our story and that </a:t>
            </a:r>
            <a:r>
              <a:rPr lang="en-CA" sz="2400" b="1" dirty="0" smtClean="0"/>
              <a:t>(W)</a:t>
            </a:r>
            <a:r>
              <a:rPr lang="en-CA" sz="2400" dirty="0" smtClean="0"/>
              <a:t>’s results are much more plausible. This is a problem for advocates of </a:t>
            </a:r>
            <a:r>
              <a:rPr lang="en-CA" sz="2400" b="1" dirty="0" smtClean="0"/>
              <a:t>(M)</a:t>
            </a:r>
            <a:r>
              <a:rPr lang="en-CA" sz="2400" dirty="0" smtClean="0"/>
              <a:t> as a method that is supposed to work </a:t>
            </a:r>
            <a:r>
              <a:rPr lang="en-CA" sz="2400" smtClean="0"/>
              <a:t>in general. </a:t>
            </a:r>
            <a:endParaRPr lang="en-CA"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4438" y="11120970"/>
            <a:ext cx="12340480" cy="11662287"/>
          </a:xfrm>
          <a:prstGeom prst="rect">
            <a:avLst/>
          </a:prstGeom>
        </p:spPr>
      </p:pic>
      <p:sp>
        <p:nvSpPr>
          <p:cNvPr id="8" name="TextBox 7"/>
          <p:cNvSpPr txBox="1"/>
          <p:nvPr/>
        </p:nvSpPr>
        <p:spPr>
          <a:xfrm>
            <a:off x="2050878" y="16661841"/>
            <a:ext cx="11305256" cy="3046988"/>
          </a:xfrm>
          <a:prstGeom prst="rect">
            <a:avLst/>
          </a:prstGeom>
          <a:noFill/>
        </p:spPr>
        <p:txBody>
          <a:bodyPr wrap="square" rtlCol="0">
            <a:spAutoFit/>
          </a:bodyPr>
          <a:lstStyle/>
          <a:p>
            <a:r>
              <a:rPr lang="en-CA" sz="2400" b="1" dirty="0" smtClean="0"/>
              <a:t>The </a:t>
            </a:r>
            <a:r>
              <a:rPr lang="en-CA" sz="2400" b="1" dirty="0" err="1" smtClean="0"/>
              <a:t>Laplacean</a:t>
            </a:r>
            <a:r>
              <a:rPr lang="en-CA" sz="2400" b="1" dirty="0" smtClean="0"/>
              <a:t> Principle</a:t>
            </a:r>
            <a:endParaRPr lang="en-CA" sz="2400" b="1" dirty="0" smtClean="0"/>
          </a:p>
          <a:p>
            <a:endParaRPr lang="en-CA" sz="2400" dirty="0"/>
          </a:p>
          <a:p>
            <a:r>
              <a:rPr lang="en-CA" sz="2400" dirty="0" smtClean="0"/>
              <a:t>Bayesians used to subscribe to the claim that sharp </a:t>
            </a:r>
            <a:r>
              <a:rPr lang="en-CA" sz="2400" dirty="0" err="1" smtClean="0"/>
              <a:t>credences</a:t>
            </a:r>
            <a:r>
              <a:rPr lang="en-CA" sz="2400" dirty="0" smtClean="0"/>
              <a:t> can be elicited from rational agents with respect to well-defined events. This is no longer true. There are Bayesians who advocate that the </a:t>
            </a:r>
            <a:r>
              <a:rPr lang="en-CA" sz="2400" dirty="0" err="1" smtClean="0"/>
              <a:t>credences</a:t>
            </a:r>
            <a:r>
              <a:rPr lang="en-CA" sz="2400" dirty="0" smtClean="0"/>
              <a:t> of a rational agent may be imprecise and/or indeterminate, considering that evidence may be incomplete or ambiguous. </a:t>
            </a:r>
            <a:r>
              <a:rPr lang="en-CA" sz="2400" dirty="0" smtClean="0"/>
              <a:t>Let </a:t>
            </a:r>
            <a:r>
              <a:rPr lang="en-CA" sz="2400" b="1" dirty="0" smtClean="0"/>
              <a:t>(L) </a:t>
            </a:r>
            <a:r>
              <a:rPr lang="en-CA" sz="2400" dirty="0" smtClean="0"/>
              <a:t>be the </a:t>
            </a:r>
            <a:r>
              <a:rPr lang="en-CA" sz="2400" dirty="0" err="1" smtClean="0"/>
              <a:t>Laplacean</a:t>
            </a:r>
            <a:r>
              <a:rPr lang="en-CA" sz="2400" dirty="0" smtClean="0"/>
              <a:t> principle, which adds to the usual Bayesian convictions that the </a:t>
            </a:r>
            <a:r>
              <a:rPr lang="en-CA" sz="2400" dirty="0" err="1" smtClean="0"/>
              <a:t>credences</a:t>
            </a:r>
            <a:r>
              <a:rPr lang="en-CA" sz="2400" dirty="0" smtClean="0"/>
              <a:t> of a rational agent are always precise and determinate (or sharp).</a:t>
            </a:r>
            <a:endParaRPr lang="en-CA" sz="2400" dirty="0"/>
          </a:p>
        </p:txBody>
      </p:sp>
      <p:sp>
        <p:nvSpPr>
          <p:cNvPr id="9" name="TextBox 8"/>
          <p:cNvSpPr txBox="1"/>
          <p:nvPr/>
        </p:nvSpPr>
        <p:spPr>
          <a:xfrm>
            <a:off x="16016678" y="24647664"/>
            <a:ext cx="11305256" cy="3046988"/>
          </a:xfrm>
          <a:prstGeom prst="rect">
            <a:avLst/>
          </a:prstGeom>
          <a:noFill/>
        </p:spPr>
        <p:txBody>
          <a:bodyPr wrap="square" rtlCol="0">
            <a:spAutoFit/>
          </a:bodyPr>
          <a:lstStyle/>
          <a:p>
            <a:r>
              <a:rPr lang="en-CA" sz="2400" b="1" dirty="0" smtClean="0"/>
              <a:t>The </a:t>
            </a:r>
            <a:r>
              <a:rPr lang="en-CA" sz="2400" b="1" dirty="0" smtClean="0"/>
              <a:t>Conclusion</a:t>
            </a:r>
            <a:endParaRPr lang="en-CA" sz="2400" b="1" dirty="0" smtClean="0"/>
          </a:p>
          <a:p>
            <a:endParaRPr lang="en-CA" sz="2400" dirty="0"/>
          </a:p>
          <a:p>
            <a:r>
              <a:rPr lang="en-CA" sz="2400" dirty="0" smtClean="0"/>
              <a:t>My paper shows that formally Wagner’s undermining of </a:t>
            </a:r>
            <a:r>
              <a:rPr lang="en-CA" sz="2400" b="1" dirty="0" smtClean="0"/>
              <a:t>(M) </a:t>
            </a:r>
            <a:r>
              <a:rPr lang="en-CA" sz="2400" dirty="0" smtClean="0"/>
              <a:t>is only effective if non-</a:t>
            </a:r>
            <a:r>
              <a:rPr lang="en-CA" sz="2400" b="1" dirty="0" smtClean="0"/>
              <a:t>(L)</a:t>
            </a:r>
            <a:r>
              <a:rPr lang="en-CA" sz="2400" dirty="0" smtClean="0"/>
              <a:t> is assumed. On any reasonable interpretation of </a:t>
            </a:r>
            <a:r>
              <a:rPr lang="en-CA" sz="2400" b="1" dirty="0" smtClean="0"/>
              <a:t>(M)</a:t>
            </a:r>
            <a:r>
              <a:rPr lang="en-CA" sz="2400" dirty="0" smtClean="0"/>
              <a:t>, </a:t>
            </a:r>
            <a:r>
              <a:rPr lang="en-CA" sz="2400" b="1" dirty="0" smtClean="0"/>
              <a:t>(M)</a:t>
            </a:r>
            <a:r>
              <a:rPr lang="en-CA" sz="2400" dirty="0" smtClean="0"/>
              <a:t> implies </a:t>
            </a:r>
            <a:r>
              <a:rPr lang="en-CA" sz="2400" b="1" dirty="0" smtClean="0"/>
              <a:t>(L)</a:t>
            </a:r>
            <a:r>
              <a:rPr lang="en-CA" sz="2400" dirty="0" smtClean="0"/>
              <a:t>, so undermining </a:t>
            </a:r>
            <a:r>
              <a:rPr lang="en-CA" sz="2400" b="1" dirty="0" smtClean="0"/>
              <a:t>(M)</a:t>
            </a:r>
            <a:r>
              <a:rPr lang="en-CA" sz="2400" dirty="0" smtClean="0"/>
              <a:t> by assuming non-</a:t>
            </a:r>
            <a:r>
              <a:rPr lang="en-CA" sz="2400" b="1" dirty="0" smtClean="0"/>
              <a:t>(L) </a:t>
            </a:r>
            <a:r>
              <a:rPr lang="en-CA" sz="2400" dirty="0" smtClean="0"/>
              <a:t>is not going to be persuasive. </a:t>
            </a:r>
            <a:r>
              <a:rPr lang="en-CA" sz="2400" b="1" dirty="0" smtClean="0"/>
              <a:t>(M) </a:t>
            </a:r>
            <a:r>
              <a:rPr lang="en-CA" sz="2400" dirty="0" smtClean="0"/>
              <a:t>is vindicated and offers a much more integrated natural generalization of Jeffrey conditioning which agrees with all of Wagner’s intuitions about keeping ratios stable as much as the evidence allows.</a:t>
            </a:r>
            <a:endParaRPr lang="en-CA" sz="2400" dirty="0" smtClean="0"/>
          </a:p>
          <a:p>
            <a:endParaRPr lang="en-CA" sz="2400" dirty="0"/>
          </a:p>
        </p:txBody>
      </p:sp>
      <p:sp>
        <p:nvSpPr>
          <p:cNvPr id="10" name="TextBox 9"/>
          <p:cNvSpPr txBox="1"/>
          <p:nvPr/>
        </p:nvSpPr>
        <p:spPr>
          <a:xfrm>
            <a:off x="29370618" y="16952114"/>
            <a:ext cx="11305256" cy="3785652"/>
          </a:xfrm>
          <a:prstGeom prst="rect">
            <a:avLst/>
          </a:prstGeom>
          <a:noFill/>
        </p:spPr>
        <p:txBody>
          <a:bodyPr wrap="square" rtlCol="0">
            <a:spAutoFit/>
          </a:bodyPr>
          <a:lstStyle/>
          <a:p>
            <a:r>
              <a:rPr lang="en-CA" sz="2400" b="1" dirty="0" smtClean="0"/>
              <a:t>Remark about the Relationship between (M) and (L)</a:t>
            </a:r>
            <a:endParaRPr lang="en-CA" sz="2400" b="1" dirty="0" smtClean="0"/>
          </a:p>
          <a:p>
            <a:endParaRPr lang="en-CA" sz="2400" dirty="0"/>
          </a:p>
          <a:p>
            <a:r>
              <a:rPr lang="en-CA" sz="2400" b="1" dirty="0" smtClean="0"/>
              <a:t>(L) </a:t>
            </a:r>
            <a:r>
              <a:rPr lang="en-CA" sz="2400" dirty="0" smtClean="0"/>
              <a:t>Is currently highly controversial in the literature. My assumption is that although many Bayesians reject </a:t>
            </a:r>
            <a:r>
              <a:rPr lang="en-CA" sz="2400" b="1" dirty="0" smtClean="0"/>
              <a:t>(L)</a:t>
            </a:r>
            <a:r>
              <a:rPr lang="en-CA" sz="2400" dirty="0" smtClean="0"/>
              <a:t>, no advocates of </a:t>
            </a:r>
            <a:r>
              <a:rPr lang="en-CA" sz="2400" b="1" dirty="0" smtClean="0"/>
              <a:t>(M)</a:t>
            </a:r>
            <a:r>
              <a:rPr lang="en-CA" sz="2400" dirty="0" smtClean="0"/>
              <a:t> do. The reason is that advocates of </a:t>
            </a:r>
            <a:r>
              <a:rPr lang="en-CA" sz="2400" b="1" dirty="0" smtClean="0"/>
              <a:t>(M) </a:t>
            </a:r>
            <a:r>
              <a:rPr lang="en-CA" sz="2400" dirty="0" smtClean="0"/>
              <a:t>tend to be more “strict” in their interpretation of </a:t>
            </a:r>
            <a:r>
              <a:rPr lang="en-CA" sz="2400" dirty="0" err="1" smtClean="0"/>
              <a:t>Bayesianism</a:t>
            </a:r>
            <a:r>
              <a:rPr lang="en-CA" sz="2400" dirty="0" smtClean="0"/>
              <a:t> and fall more naturally on the side of sharp </a:t>
            </a:r>
            <a:r>
              <a:rPr lang="en-CA" sz="2400" dirty="0" err="1" smtClean="0"/>
              <a:t>credences</a:t>
            </a:r>
            <a:r>
              <a:rPr lang="en-CA" sz="2400" dirty="0" smtClean="0"/>
              <a:t>. I think it would be difficult to articulate </a:t>
            </a:r>
            <a:r>
              <a:rPr lang="en-CA" sz="2400" b="1" dirty="0" smtClean="0"/>
              <a:t>(M)</a:t>
            </a:r>
            <a:r>
              <a:rPr lang="en-CA" sz="2400" dirty="0" smtClean="0"/>
              <a:t> for mushy </a:t>
            </a:r>
            <a:r>
              <a:rPr lang="en-CA" sz="2400" dirty="0" err="1" smtClean="0"/>
              <a:t>credences</a:t>
            </a:r>
            <a:r>
              <a:rPr lang="en-CA" sz="2400" dirty="0" smtClean="0"/>
              <a:t>, since a measure of information would have to be defined on sets of permissible probability distributions. Even if this were to succeed, my paper could be used to show that, without intending to, Wagner has conclusively demonstrated that </a:t>
            </a:r>
            <a:r>
              <a:rPr lang="en-CA" sz="2400" b="1" dirty="0" smtClean="0"/>
              <a:t>(M)</a:t>
            </a:r>
            <a:r>
              <a:rPr lang="en-CA" sz="2400" dirty="0" smtClean="0"/>
              <a:t> and non-</a:t>
            </a:r>
            <a:r>
              <a:rPr lang="en-CA" sz="2400" b="1" dirty="0" smtClean="0"/>
              <a:t>(L)</a:t>
            </a:r>
            <a:r>
              <a:rPr lang="en-CA" sz="2400" dirty="0" smtClean="0"/>
              <a:t> </a:t>
            </a:r>
            <a:r>
              <a:rPr lang="en-CA" sz="2400" smtClean="0"/>
              <a:t>are incompatible.</a:t>
            </a:r>
            <a:endParaRPr lang="en-CA" sz="2400" b="1" dirty="0"/>
          </a:p>
        </p:txBody>
      </p:sp>
    </p:spTree>
    <p:extLst>
      <p:ext uri="{BB962C8B-B14F-4D97-AF65-F5344CB8AC3E}">
        <p14:creationId xmlns:p14="http://schemas.microsoft.com/office/powerpoint/2010/main" val="11570986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64</TotalTime>
  <Words>651</Words>
  <Application>Microsoft Office PowerPoint</Application>
  <PresentationFormat>Custom</PresentationFormat>
  <Paragraphs>19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Trek</vt:lpstr>
      <vt:lpstr>PowerPoint Presentation</vt:lpstr>
    </vt:vector>
  </TitlesOfParts>
  <Company>Vancouver Community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VCC</dc:creator>
  <cp:lastModifiedBy>VCC</cp:lastModifiedBy>
  <cp:revision>8</cp:revision>
  <dcterms:created xsi:type="dcterms:W3CDTF">2014-07-24T07:26:24Z</dcterms:created>
  <dcterms:modified xsi:type="dcterms:W3CDTF">2014-07-25T08:00:19Z</dcterms:modified>
</cp:coreProperties>
</file>