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59" r:id="rId5"/>
    <p:sldId id="263" r:id="rId6"/>
    <p:sldId id="260" r:id="rId7"/>
    <p:sldId id="278" r:id="rId8"/>
    <p:sldId id="264" r:id="rId9"/>
    <p:sldId id="279" r:id="rId10"/>
    <p:sldId id="272" r:id="rId11"/>
    <p:sldId id="274" r:id="rId12"/>
    <p:sldId id="275" r:id="rId13"/>
    <p:sldId id="261" r:id="rId14"/>
    <p:sldId id="282" r:id="rId15"/>
    <p:sldId id="280" r:id="rId16"/>
    <p:sldId id="281" r:id="rId17"/>
    <p:sldId id="265" r:id="rId18"/>
    <p:sldId id="269" r:id="rId19"/>
    <p:sldId id="267" r:id="rId20"/>
    <p:sldId id="268" r:id="rId21"/>
    <p:sldId id="262" r:id="rId22"/>
    <p:sldId id="257" r:id="rId23"/>
    <p:sldId id="276" r:id="rId24"/>
    <p:sldId id="284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02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8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283F-0DDE-42D6-942C-FF628C3BACD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4764-3843-4DFD-8FAF-98B4618A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Review for </a:t>
            </a:r>
            <a:r>
              <a:rPr lang="en-US" b="1" dirty="0" err="1" smtClean="0">
                <a:solidFill>
                  <a:srgbClr val="C00000"/>
                </a:solidFill>
              </a:rPr>
              <a:t>Chem</a:t>
            </a:r>
            <a:r>
              <a:rPr lang="en-US" b="1" dirty="0" smtClean="0">
                <a:solidFill>
                  <a:srgbClr val="C00000"/>
                </a:solidFill>
              </a:rPr>
              <a:t> 10301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First in-class exam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February 26, 2015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Periodic Table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What is the name of the element of the 4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group 6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period?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Name two elements that have similar properties to N.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What noble gas has the same number of electrons as the Cs</a:t>
            </a:r>
            <a:r>
              <a:rPr lang="en-US" sz="2400" b="1" baseline="30000" dirty="0" smtClean="0"/>
              <a:t>+</a:t>
            </a:r>
            <a:r>
              <a:rPr lang="en-US" sz="2400" b="1" dirty="0" smtClean="0"/>
              <a:t>  ion?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13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Moles and Avogadro’s number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How many moles of Na atoms are there in 1.50 g of Na?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How many Na atoms are there in 1.50 g of Na?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How many electrons are there in 1.50 g of Na?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90800" y="657616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</a:rPr>
              <a:t> = 6.022 x 10 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23</a:t>
            </a:r>
            <a:r>
              <a:rPr lang="en-US" sz="2400" b="1" dirty="0" smtClean="0">
                <a:solidFill>
                  <a:srgbClr val="C00000"/>
                </a:solidFill>
              </a:rPr>
              <a:t> /mole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Moles and Avogadro’s number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is the mass in </a:t>
            </a:r>
            <a:r>
              <a:rPr lang="en-US" sz="2400" b="1" dirty="0" err="1" smtClean="0"/>
              <a:t>amu</a:t>
            </a:r>
            <a:r>
              <a:rPr lang="en-US" sz="2400" b="1" dirty="0" smtClean="0"/>
              <a:t> of 2.0 x 10</a:t>
            </a:r>
            <a:r>
              <a:rPr lang="en-US" sz="2400" b="1" baseline="30000" dirty="0" smtClean="0"/>
              <a:t>24</a:t>
            </a:r>
            <a:r>
              <a:rPr lang="en-US" sz="2400" b="1" dirty="0" smtClean="0"/>
              <a:t> atoms of Carbon-12?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What is the mass in grams of 2.0 x 10</a:t>
            </a:r>
            <a:r>
              <a:rPr lang="en-US" sz="2400" b="1" baseline="30000" dirty="0" smtClean="0"/>
              <a:t>24</a:t>
            </a:r>
            <a:r>
              <a:rPr lang="en-US" sz="2400" b="1" dirty="0" smtClean="0"/>
              <a:t> atoms of Carbon-12?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90800" y="657616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</a:rPr>
              <a:t> = 6.022 x 10 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23</a:t>
            </a:r>
            <a:r>
              <a:rPr lang="en-US" sz="2400" b="1" dirty="0" smtClean="0">
                <a:solidFill>
                  <a:srgbClr val="C00000"/>
                </a:solidFill>
              </a:rPr>
              <a:t> /mole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Chapter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915400" cy="6400800"/>
          </a:xfrm>
        </p:spPr>
        <p:txBody>
          <a:bodyPr>
            <a:normAutofit fontScale="40000" lnSpcReduction="20000"/>
          </a:bodyPr>
          <a:lstStyle/>
          <a:p>
            <a:r>
              <a:rPr lang="en-US" sz="7000" b="1" dirty="0" smtClean="0"/>
              <a:t>Formulas: molecular and ionic compounds</a:t>
            </a:r>
          </a:p>
          <a:p>
            <a:r>
              <a:rPr lang="en-US" sz="7000" b="1" dirty="0" smtClean="0"/>
              <a:t>Mole of a compound, an element, any particle</a:t>
            </a:r>
          </a:p>
          <a:p>
            <a:r>
              <a:rPr lang="en-US" sz="7000" b="1" dirty="0" smtClean="0"/>
              <a:t>% composition from a formula</a:t>
            </a:r>
          </a:p>
          <a:p>
            <a:r>
              <a:rPr lang="en-US" sz="7000" b="1" dirty="0" smtClean="0"/>
              <a:t>Empirical formula (and molecular formula) from % composition</a:t>
            </a:r>
          </a:p>
          <a:p>
            <a:r>
              <a:rPr lang="en-US" sz="7000" b="1" dirty="0" smtClean="0"/>
              <a:t>Combustion analysis</a:t>
            </a:r>
          </a:p>
          <a:p>
            <a:r>
              <a:rPr lang="en-US" sz="7000" b="1" dirty="0" smtClean="0"/>
              <a:t>Oxidation states </a:t>
            </a:r>
            <a:r>
              <a:rPr lang="en-US" sz="5000" b="1" dirty="0" smtClean="0"/>
              <a:t>(useful for naming compounds, and more)</a:t>
            </a:r>
          </a:p>
          <a:p>
            <a:r>
              <a:rPr lang="en-US" sz="7000" b="1" dirty="0" smtClean="0"/>
              <a:t>Names of inorganic compounds</a:t>
            </a:r>
          </a:p>
          <a:p>
            <a:pPr lvl="1"/>
            <a:r>
              <a:rPr lang="en-US" sz="5100" b="1" dirty="0" smtClean="0"/>
              <a:t>Binary compounds of metals and nonmetals</a:t>
            </a:r>
          </a:p>
          <a:p>
            <a:pPr lvl="1"/>
            <a:r>
              <a:rPr lang="en-US" sz="5100" b="1" dirty="0" smtClean="0"/>
              <a:t>Binary compounds of two nonmetals</a:t>
            </a:r>
          </a:p>
          <a:p>
            <a:pPr lvl="1"/>
            <a:r>
              <a:rPr lang="en-US" sz="5100" b="1" dirty="0" smtClean="0"/>
              <a:t>Binary acids</a:t>
            </a:r>
          </a:p>
          <a:p>
            <a:pPr lvl="1"/>
            <a:r>
              <a:rPr lang="en-US" sz="5100" b="1" dirty="0" smtClean="0"/>
              <a:t>Polyatomic ions</a:t>
            </a:r>
          </a:p>
          <a:p>
            <a:pPr lvl="1"/>
            <a:r>
              <a:rPr lang="en-US" sz="5100" b="1" dirty="0" smtClean="0"/>
              <a:t>Oxo acids</a:t>
            </a:r>
          </a:p>
          <a:p>
            <a:r>
              <a:rPr lang="en-US" sz="7000" b="1" dirty="0" smtClean="0"/>
              <a:t>Names of common organic compounds</a:t>
            </a:r>
          </a:p>
          <a:p>
            <a:pPr lvl="1"/>
            <a:r>
              <a:rPr lang="en-US" sz="5100" b="1" dirty="0" smtClean="0"/>
              <a:t>Hydrocarbons</a:t>
            </a:r>
          </a:p>
          <a:p>
            <a:pPr lvl="1"/>
            <a:r>
              <a:rPr lang="en-US" sz="5100" b="1" dirty="0" smtClean="0"/>
              <a:t>Functional groups</a:t>
            </a:r>
          </a:p>
          <a:p>
            <a:pPr lvl="1"/>
            <a:r>
              <a:rPr lang="en-US" sz="5100" b="1" dirty="0" smtClean="0"/>
              <a:t>Common names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Chapter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915400" cy="6400800"/>
          </a:xfrm>
        </p:spPr>
        <p:txBody>
          <a:bodyPr>
            <a:normAutofit fontScale="40000" lnSpcReduction="20000"/>
          </a:bodyPr>
          <a:lstStyle/>
          <a:p>
            <a:r>
              <a:rPr lang="en-US" sz="7000" b="1" dirty="0" smtClean="0"/>
              <a:t>Formulas: molecular and ionic compounds</a:t>
            </a:r>
          </a:p>
          <a:p>
            <a:r>
              <a:rPr lang="en-US" sz="7000" b="1" dirty="0" smtClean="0"/>
              <a:t>Mole of a compound, an element, any particle</a:t>
            </a:r>
          </a:p>
          <a:p>
            <a:r>
              <a:rPr lang="en-US" sz="7000" b="1" dirty="0" smtClean="0"/>
              <a:t>% composition from a formula</a:t>
            </a:r>
          </a:p>
          <a:p>
            <a:r>
              <a:rPr lang="en-US" sz="7000" b="1" dirty="0" smtClean="0">
                <a:solidFill>
                  <a:srgbClr val="C00000"/>
                </a:solidFill>
              </a:rPr>
              <a:t>Empirical formula (and molecular formula) from % composition</a:t>
            </a:r>
          </a:p>
          <a:p>
            <a:r>
              <a:rPr lang="en-US" sz="7000" b="1" dirty="0" smtClean="0">
                <a:solidFill>
                  <a:srgbClr val="C00000"/>
                </a:solidFill>
              </a:rPr>
              <a:t>Combustion analysis</a:t>
            </a:r>
          </a:p>
          <a:p>
            <a:r>
              <a:rPr lang="en-US" sz="7000" b="1" dirty="0" smtClean="0">
                <a:solidFill>
                  <a:srgbClr val="C00000"/>
                </a:solidFill>
              </a:rPr>
              <a:t>Oxidation states </a:t>
            </a:r>
            <a:r>
              <a:rPr lang="en-US" sz="5000" b="1" dirty="0" smtClean="0">
                <a:solidFill>
                  <a:srgbClr val="C00000"/>
                </a:solidFill>
              </a:rPr>
              <a:t>(useful for naming compounds</a:t>
            </a:r>
            <a:r>
              <a:rPr lang="en-US" sz="5000" b="1" dirty="0" smtClean="0"/>
              <a:t>, and more)</a:t>
            </a:r>
          </a:p>
          <a:p>
            <a:r>
              <a:rPr lang="en-US" sz="7000" b="1" dirty="0" smtClean="0">
                <a:solidFill>
                  <a:srgbClr val="C00000"/>
                </a:solidFill>
              </a:rPr>
              <a:t>Names of inorganic compounds</a:t>
            </a:r>
          </a:p>
          <a:p>
            <a:pPr lvl="1"/>
            <a:r>
              <a:rPr lang="en-US" sz="5100" b="1" dirty="0" smtClean="0">
                <a:solidFill>
                  <a:srgbClr val="C00000"/>
                </a:solidFill>
              </a:rPr>
              <a:t>Binary compounds of metals and nonmetals</a:t>
            </a:r>
          </a:p>
          <a:p>
            <a:pPr lvl="1"/>
            <a:r>
              <a:rPr lang="en-US" sz="5100" b="1" dirty="0" smtClean="0">
                <a:solidFill>
                  <a:srgbClr val="C00000"/>
                </a:solidFill>
              </a:rPr>
              <a:t>Binary compounds of two nonmetals</a:t>
            </a:r>
          </a:p>
          <a:p>
            <a:pPr lvl="1"/>
            <a:r>
              <a:rPr lang="en-US" sz="5100" b="1" dirty="0" smtClean="0">
                <a:solidFill>
                  <a:srgbClr val="C00000"/>
                </a:solidFill>
              </a:rPr>
              <a:t>Binary acids</a:t>
            </a:r>
          </a:p>
          <a:p>
            <a:pPr lvl="1"/>
            <a:r>
              <a:rPr lang="en-US" sz="5100" b="1" dirty="0" smtClean="0">
                <a:solidFill>
                  <a:srgbClr val="C00000"/>
                </a:solidFill>
              </a:rPr>
              <a:t>Polyatomic ions</a:t>
            </a:r>
          </a:p>
          <a:p>
            <a:pPr lvl="1"/>
            <a:r>
              <a:rPr lang="en-US" sz="5100" b="1" dirty="0" smtClean="0">
                <a:solidFill>
                  <a:srgbClr val="C00000"/>
                </a:solidFill>
              </a:rPr>
              <a:t>Oxo acids</a:t>
            </a:r>
          </a:p>
          <a:p>
            <a:r>
              <a:rPr lang="en-US" sz="7000" b="1" dirty="0" smtClean="0">
                <a:solidFill>
                  <a:srgbClr val="C00000"/>
                </a:solidFill>
              </a:rPr>
              <a:t>Names of common organic compounds</a:t>
            </a:r>
          </a:p>
          <a:p>
            <a:pPr lvl="1"/>
            <a:r>
              <a:rPr lang="en-US" sz="5100" b="1" dirty="0" smtClean="0">
                <a:solidFill>
                  <a:srgbClr val="C00000"/>
                </a:solidFill>
              </a:rPr>
              <a:t>Hydrocarbons</a:t>
            </a:r>
          </a:p>
          <a:p>
            <a:pPr lvl="1"/>
            <a:r>
              <a:rPr lang="en-US" sz="5100" b="1" dirty="0" smtClean="0">
                <a:solidFill>
                  <a:srgbClr val="C00000"/>
                </a:solidFill>
              </a:rPr>
              <a:t>Functional groups</a:t>
            </a:r>
          </a:p>
          <a:p>
            <a:pPr lvl="1"/>
            <a:r>
              <a:rPr lang="en-US" sz="5100" b="1" dirty="0" smtClean="0">
                <a:solidFill>
                  <a:srgbClr val="C00000"/>
                </a:solidFill>
              </a:rPr>
              <a:t>Common names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Rules for Naming Compounds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172200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sz="5100" b="1" dirty="0" smtClean="0"/>
              <a:t>Inorganic</a:t>
            </a:r>
          </a:p>
          <a:p>
            <a:pPr lvl="1"/>
            <a:r>
              <a:rPr lang="en-US" sz="3800" b="1" dirty="0" smtClean="0"/>
              <a:t>Binary compounds of metals and nonmetals</a:t>
            </a:r>
          </a:p>
          <a:p>
            <a:pPr lvl="1"/>
            <a:endParaRPr lang="en-US" sz="3800" b="1" dirty="0" smtClean="0"/>
          </a:p>
          <a:p>
            <a:pPr lvl="1"/>
            <a:r>
              <a:rPr lang="en-US" sz="3800" b="1" dirty="0" smtClean="0"/>
              <a:t>Binary compounds of two nonmetals</a:t>
            </a:r>
          </a:p>
          <a:p>
            <a:pPr lvl="1"/>
            <a:endParaRPr lang="en-US" sz="3800" b="1" dirty="0" smtClean="0"/>
          </a:p>
          <a:p>
            <a:pPr lvl="1"/>
            <a:r>
              <a:rPr lang="en-US" sz="3800" b="1" dirty="0" smtClean="0"/>
              <a:t>Binary acids</a:t>
            </a:r>
          </a:p>
          <a:p>
            <a:pPr lvl="1"/>
            <a:endParaRPr lang="en-US" sz="3800" b="1" dirty="0" smtClean="0"/>
          </a:p>
          <a:p>
            <a:pPr lvl="1"/>
            <a:r>
              <a:rPr lang="en-US" sz="3800" b="1" dirty="0" smtClean="0"/>
              <a:t>Polyatomic ions</a:t>
            </a:r>
          </a:p>
          <a:p>
            <a:pPr lvl="1"/>
            <a:endParaRPr lang="en-US" sz="3800" b="1" dirty="0" smtClean="0"/>
          </a:p>
          <a:p>
            <a:pPr lvl="1"/>
            <a:r>
              <a:rPr lang="en-US" sz="3800" b="1" dirty="0" smtClean="0"/>
              <a:t>Oxo acids</a:t>
            </a:r>
          </a:p>
          <a:p>
            <a:pPr lvl="1"/>
            <a:endParaRPr lang="en-US" sz="2900" b="1" dirty="0" smtClean="0"/>
          </a:p>
          <a:p>
            <a:pPr marL="457200" lvl="1" indent="0">
              <a:buNone/>
            </a:pPr>
            <a:r>
              <a:rPr lang="en-US" sz="5100" b="1" dirty="0" smtClean="0"/>
              <a:t>Organic</a:t>
            </a:r>
          </a:p>
          <a:p>
            <a:pPr lvl="1"/>
            <a:r>
              <a:rPr lang="en-US" sz="3800" b="1" dirty="0" smtClean="0"/>
              <a:t>Hydrocarbons</a:t>
            </a:r>
          </a:p>
          <a:p>
            <a:pPr lvl="1"/>
            <a:endParaRPr lang="en-US" sz="3800" b="1" dirty="0" smtClean="0"/>
          </a:p>
          <a:p>
            <a:pPr lvl="1"/>
            <a:r>
              <a:rPr lang="en-US" sz="3800" b="1" dirty="0" smtClean="0"/>
              <a:t>Functional groups</a:t>
            </a:r>
          </a:p>
          <a:p>
            <a:pPr lvl="1"/>
            <a:endParaRPr lang="en-US" sz="3800" b="1" dirty="0" smtClean="0"/>
          </a:p>
          <a:p>
            <a:pPr marL="457200" lvl="1" indent="0">
              <a:buNone/>
            </a:pPr>
            <a:r>
              <a:rPr lang="en-US" sz="5100" b="1" dirty="0" smtClean="0"/>
              <a:t>Compounds with common names: </a:t>
            </a:r>
            <a:r>
              <a:rPr lang="en-US" sz="3600" b="1" dirty="0" smtClean="0">
                <a:solidFill>
                  <a:srgbClr val="00B050"/>
                </a:solidFill>
              </a:rPr>
              <a:t>water, ammonia, urea, …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1066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Metal nonmetal(ide)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Metal(OS)nonmetal(ide)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19928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Positive OS element negative OS element(ide); prefixes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5830" y="2503118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(hydro) name of element (</a:t>
            </a:r>
            <a:r>
              <a:rPr lang="en-US" b="1" dirty="0" err="1" smtClean="0">
                <a:solidFill>
                  <a:srgbClr val="00B050"/>
                </a:solidFill>
              </a:rPr>
              <a:t>ic</a:t>
            </a:r>
            <a:r>
              <a:rPr lang="en-US" b="1" dirty="0" smtClean="0">
                <a:solidFill>
                  <a:srgbClr val="00B050"/>
                </a:solidFill>
              </a:rPr>
              <a:t>) acid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3276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Oxo ions &amp; others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8422" y="3811044"/>
            <a:ext cx="61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(hypo) name (</a:t>
            </a:r>
            <a:r>
              <a:rPr lang="en-US" b="1" dirty="0" err="1" smtClean="0">
                <a:solidFill>
                  <a:srgbClr val="00B050"/>
                </a:solidFill>
              </a:rPr>
              <a:t>ous</a:t>
            </a:r>
            <a:r>
              <a:rPr lang="en-US" b="1" dirty="0" smtClean="0">
                <a:solidFill>
                  <a:srgbClr val="00B050"/>
                </a:solidFill>
              </a:rPr>
              <a:t>); </a:t>
            </a:r>
            <a:r>
              <a:rPr lang="en-US" b="1" dirty="0" smtClean="0">
                <a:solidFill>
                  <a:schemeClr val="tx2"/>
                </a:solidFill>
              </a:rPr>
              <a:t>name (</a:t>
            </a:r>
            <a:r>
              <a:rPr lang="en-US" b="1" dirty="0" err="1" smtClean="0">
                <a:solidFill>
                  <a:schemeClr val="tx2"/>
                </a:solidFill>
              </a:rPr>
              <a:t>ous</a:t>
            </a:r>
            <a:r>
              <a:rPr lang="en-US" b="1" dirty="0" smtClean="0">
                <a:solidFill>
                  <a:schemeClr val="tx2"/>
                </a:solidFill>
              </a:rPr>
              <a:t>); name (</a:t>
            </a:r>
            <a:r>
              <a:rPr lang="en-US" b="1" dirty="0" err="1" smtClean="0">
                <a:solidFill>
                  <a:schemeClr val="tx2"/>
                </a:solidFill>
              </a:rPr>
              <a:t>ic</a:t>
            </a:r>
            <a:r>
              <a:rPr lang="en-US" b="1" dirty="0" smtClean="0">
                <a:solidFill>
                  <a:schemeClr val="tx2"/>
                </a:solidFill>
              </a:rPr>
              <a:t>); </a:t>
            </a:r>
            <a:r>
              <a:rPr lang="en-US" b="1" dirty="0" smtClean="0">
                <a:solidFill>
                  <a:srgbClr val="00B050"/>
                </a:solidFill>
              </a:rPr>
              <a:t>(per) name (</a:t>
            </a:r>
            <a:r>
              <a:rPr lang="en-US" b="1" dirty="0" err="1" smtClean="0">
                <a:solidFill>
                  <a:srgbClr val="00B050"/>
                </a:solidFill>
              </a:rPr>
              <a:t>ic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3638" y="310583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Remember what you can from the table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Oxidation states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0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</a:t>
            </a:r>
            <a:r>
              <a:rPr lang="en-US" baseline="-25000" dirty="0" smtClean="0"/>
              <a:t>4			</a:t>
            </a:r>
            <a:r>
              <a:rPr lang="en-US" dirty="0"/>
              <a:t>	</a:t>
            </a:r>
            <a:r>
              <a:rPr lang="en-US" dirty="0" smtClean="0"/>
              <a:t>	(NO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–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			</a:t>
            </a:r>
            <a:r>
              <a:rPr lang="en-US" dirty="0" smtClean="0"/>
              <a:t>		CaCl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989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Naming compounds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sz="2800" b="1" dirty="0" smtClean="0"/>
              <a:t>Cl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O</a:t>
            </a:r>
          </a:p>
          <a:p>
            <a:pPr>
              <a:spcBef>
                <a:spcPts val="2400"/>
              </a:spcBef>
            </a:pPr>
            <a:r>
              <a:rPr lang="en-US" sz="2800" b="1" dirty="0" smtClean="0"/>
              <a:t>Aluminum sulfate</a:t>
            </a:r>
          </a:p>
          <a:p>
            <a:pPr>
              <a:spcBef>
                <a:spcPts val="2400"/>
              </a:spcBef>
            </a:pPr>
            <a:r>
              <a:rPr lang="en-US" sz="2800" b="1" dirty="0" smtClean="0"/>
              <a:t>Chromium (III) oxide</a:t>
            </a:r>
          </a:p>
          <a:p>
            <a:pPr>
              <a:spcBef>
                <a:spcPts val="2400"/>
              </a:spcBef>
            </a:pPr>
            <a:r>
              <a:rPr lang="en-US" sz="2800" b="1" dirty="0" smtClean="0"/>
              <a:t>Ba(NO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)</a:t>
            </a:r>
            <a:r>
              <a:rPr lang="en-US" sz="2800" b="1" baseline="-25000" dirty="0" smtClean="0"/>
              <a:t>2</a:t>
            </a:r>
          </a:p>
          <a:p>
            <a:pPr>
              <a:spcBef>
                <a:spcPts val="2400"/>
              </a:spcBef>
            </a:pPr>
            <a:r>
              <a:rPr lang="en-US" sz="2800" b="1" dirty="0" err="1" smtClean="0"/>
              <a:t>Hydrobromic</a:t>
            </a:r>
            <a:r>
              <a:rPr lang="en-US" sz="2800" b="1" dirty="0" smtClean="0"/>
              <a:t> acid</a:t>
            </a:r>
          </a:p>
          <a:p>
            <a:pPr>
              <a:spcBef>
                <a:spcPts val="2400"/>
              </a:spcBef>
            </a:pPr>
            <a:r>
              <a:rPr lang="en-US" sz="2800" b="1" dirty="0" smtClean="0"/>
              <a:t>Bromic acid</a:t>
            </a:r>
          </a:p>
          <a:p>
            <a:pPr>
              <a:spcBef>
                <a:spcPts val="2400"/>
              </a:spcBef>
            </a:pPr>
            <a:r>
              <a:rPr lang="en-US" sz="2800" b="1" dirty="0"/>
              <a:t>A</a:t>
            </a:r>
            <a:r>
              <a:rPr lang="en-US" sz="2800" b="1" dirty="0" smtClean="0"/>
              <a:t>mmonia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34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Naming compounds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>Cl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</a:p>
          <a:p>
            <a:pPr>
              <a:spcBef>
                <a:spcPts val="2400"/>
              </a:spcBef>
            </a:pPr>
            <a:r>
              <a:rPr lang="en-US" sz="2800" b="1" dirty="0" smtClean="0"/>
              <a:t>Aluminum sulfate</a:t>
            </a:r>
          </a:p>
          <a:p>
            <a:pPr>
              <a:spcBef>
                <a:spcPts val="240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>Chromium (III) oxide</a:t>
            </a:r>
          </a:p>
          <a:p>
            <a:pPr>
              <a:spcBef>
                <a:spcPts val="2400"/>
              </a:spcBef>
            </a:pPr>
            <a:r>
              <a:rPr lang="en-US" sz="2800" b="1" dirty="0" smtClean="0"/>
              <a:t>Ba(NO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)</a:t>
            </a:r>
            <a:r>
              <a:rPr lang="en-US" sz="2800" b="1" baseline="-25000" dirty="0" smtClean="0"/>
              <a:t>2</a:t>
            </a:r>
          </a:p>
          <a:p>
            <a:pPr>
              <a:spcBef>
                <a:spcPts val="2400"/>
              </a:spcBef>
            </a:pPr>
            <a:r>
              <a:rPr lang="en-US" sz="2800" b="1" dirty="0" err="1" smtClean="0">
                <a:solidFill>
                  <a:srgbClr val="C00000"/>
                </a:solidFill>
              </a:rPr>
              <a:t>Hydrobromic</a:t>
            </a:r>
            <a:r>
              <a:rPr lang="en-US" sz="2800" b="1" dirty="0" smtClean="0">
                <a:solidFill>
                  <a:srgbClr val="C00000"/>
                </a:solidFill>
              </a:rPr>
              <a:t> acid</a:t>
            </a:r>
          </a:p>
          <a:p>
            <a:pPr>
              <a:spcBef>
                <a:spcPts val="2400"/>
              </a:spcBef>
            </a:pPr>
            <a:r>
              <a:rPr lang="en-US" sz="2800" b="1" dirty="0" smtClean="0"/>
              <a:t>Bromic acid</a:t>
            </a:r>
          </a:p>
          <a:p>
            <a:pPr>
              <a:spcBef>
                <a:spcPts val="2400"/>
              </a:spcBef>
            </a:pP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</a:rPr>
              <a:t>mmonia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121084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Binary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Formula from % composition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 compound of carbon and hydrogen consists of 94.34% C and 5.66% H by mass. The molecular mass is 178 u. What is its molecular formula?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9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Chapter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Substances and Mixtures</a:t>
            </a:r>
          </a:p>
          <a:p>
            <a:r>
              <a:rPr lang="en-US" b="1" dirty="0" smtClean="0"/>
              <a:t>States of matter</a:t>
            </a:r>
          </a:p>
          <a:p>
            <a:r>
              <a:rPr lang="en-US" b="1" dirty="0" smtClean="0"/>
              <a:t>Measurement</a:t>
            </a:r>
          </a:p>
          <a:p>
            <a:pPr lvl="1"/>
            <a:r>
              <a:rPr lang="en-US" b="1" dirty="0" smtClean="0"/>
              <a:t>Mass, time, temperature</a:t>
            </a:r>
          </a:p>
          <a:p>
            <a:pPr lvl="1"/>
            <a:r>
              <a:rPr lang="en-US" b="1" dirty="0" smtClean="0"/>
              <a:t>Density and % composition</a:t>
            </a:r>
          </a:p>
          <a:p>
            <a:pPr lvl="1"/>
            <a:r>
              <a:rPr lang="en-US" b="1" dirty="0" smtClean="0"/>
              <a:t>Significant figures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Combustion analysis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 1.562 g sample of 2-butanol (CH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CHOHCH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CH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) is burned in excess oxygen. What masses of CO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and H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O are obtained?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9051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Chapter 4 (part 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Balancing Equations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16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Balancing Equations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1430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 the following equation: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SO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Cl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   +   HI   →    H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S  +   H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O   +   </a:t>
            </a:r>
            <a:r>
              <a:rPr lang="en-US" sz="2400" b="1" dirty="0" err="1" smtClean="0"/>
              <a:t>HCl</a:t>
            </a:r>
            <a:r>
              <a:rPr lang="en-US" sz="2400" b="1" dirty="0" smtClean="0"/>
              <a:t>   +   I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1478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Write a balanced equation for: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Aqueous silver sulfate  plus  aqueous barium iodide produces  solid barium sulfate  and  solid silver iodide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12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Write a balanced equation for: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 </a:t>
            </a:r>
            <a:r>
              <a:rPr lang="en-US" sz="2400" b="1" dirty="0" err="1" smtClean="0"/>
              <a:t>PbO</a:t>
            </a:r>
            <a:r>
              <a:rPr lang="en-US" sz="2400" b="1" dirty="0" smtClean="0"/>
              <a:t>   +     NH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     →          </a:t>
            </a:r>
            <a:r>
              <a:rPr lang="en-US" sz="2400" b="1" dirty="0" err="1" smtClean="0"/>
              <a:t>Pb</a:t>
            </a:r>
            <a:r>
              <a:rPr lang="en-US" sz="2400" b="1" dirty="0" smtClean="0"/>
              <a:t>       +      N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     +     H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O</a:t>
            </a:r>
            <a:endParaRPr lang="en-US" sz="2400" b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8459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0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Chapter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Substances and Mixtures</a:t>
            </a:r>
          </a:p>
          <a:p>
            <a:r>
              <a:rPr lang="en-US" b="1" dirty="0" smtClean="0"/>
              <a:t>States of matter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Measurement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Mass, time, temperature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Density and % composition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Significant figures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Significant figures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All non-zero digits </a:t>
            </a:r>
            <a:r>
              <a:rPr lang="en-US" sz="2400" b="1" dirty="0" smtClean="0"/>
              <a:t>are significant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Zeros</a:t>
            </a:r>
            <a:r>
              <a:rPr lang="en-US" sz="2400" b="1" dirty="0" smtClean="0"/>
              <a:t> are also significant, except: before a decimal point or after a decimal point but before the first non-zero digit.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Terminal zeros</a:t>
            </a:r>
            <a:r>
              <a:rPr lang="en-US" sz="2400" b="1" dirty="0" smtClean="0"/>
              <a:t> are significant if assume a decimal point after them.</a:t>
            </a:r>
          </a:p>
          <a:p>
            <a:r>
              <a:rPr lang="en-US" sz="2400" b="1" dirty="0" smtClean="0"/>
              <a:t>Calculations: </a:t>
            </a: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Multiplication &amp; division: </a:t>
            </a:r>
            <a:r>
              <a:rPr lang="en-US" sz="2000" b="1" dirty="0" smtClean="0"/>
              <a:t>least precise quantity in the calculation</a:t>
            </a: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Addition &amp; subtraction</a:t>
            </a:r>
            <a:r>
              <a:rPr lang="en-US" sz="2000" b="1" dirty="0" smtClean="0"/>
              <a:t>: same number of decimal places as the quantity with the least number of decimal places.</a:t>
            </a:r>
          </a:p>
          <a:p>
            <a:r>
              <a:rPr lang="en-US" sz="2400" b="1" dirty="0" smtClean="0"/>
              <a:t>Rounding off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1054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All answers must be given with the correct number of significant figures, and rounded. </a:t>
            </a:r>
          </a:p>
          <a:p>
            <a:r>
              <a:rPr lang="en-US" sz="2000" b="1" i="1" u="sng" dirty="0" smtClean="0">
                <a:solidFill>
                  <a:srgbClr val="C00000"/>
                </a:solidFill>
              </a:rPr>
              <a:t>One-half point </a:t>
            </a:r>
            <a:r>
              <a:rPr lang="en-US" sz="2000" b="1" dirty="0" smtClean="0">
                <a:solidFill>
                  <a:srgbClr val="C00000"/>
                </a:solidFill>
              </a:rPr>
              <a:t>will be deducted if the answer is correct but not with the correct number of significant figures. 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Density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the mass in grams of 0.250 L of methanol?</a:t>
            </a:r>
          </a:p>
          <a:p>
            <a:pPr marL="0" indent="0">
              <a:buNone/>
            </a:pPr>
            <a:r>
              <a:rPr lang="en-US" sz="2800" b="1" dirty="0" smtClean="0"/>
              <a:t>(d = 0.7913 g/mL)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53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Chapter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Background concepts</a:t>
            </a:r>
          </a:p>
          <a:p>
            <a:pPr lvl="1"/>
            <a:r>
              <a:rPr lang="en-US" b="1" dirty="0" smtClean="0"/>
              <a:t>Law of Conservation of Mass</a:t>
            </a:r>
          </a:p>
          <a:p>
            <a:pPr lvl="1"/>
            <a:r>
              <a:rPr lang="en-US" b="1" dirty="0" smtClean="0"/>
              <a:t>Law of Constant Composition</a:t>
            </a:r>
          </a:p>
          <a:p>
            <a:pPr lvl="1"/>
            <a:r>
              <a:rPr lang="en-US" b="1" dirty="0" smtClean="0"/>
              <a:t>Dalton’s Atomic Theory</a:t>
            </a:r>
          </a:p>
          <a:p>
            <a:r>
              <a:rPr lang="en-US" b="1" dirty="0" smtClean="0"/>
              <a:t>The nuclear atom</a:t>
            </a:r>
          </a:p>
          <a:p>
            <a:pPr lvl="1"/>
            <a:r>
              <a:rPr lang="en-US" b="1" dirty="0" smtClean="0"/>
              <a:t>Subatomic particles: electrons, protons, neutrons</a:t>
            </a:r>
          </a:p>
          <a:p>
            <a:pPr lvl="1"/>
            <a:r>
              <a:rPr lang="en-US" b="1" dirty="0" smtClean="0"/>
              <a:t>X-rays</a:t>
            </a:r>
          </a:p>
          <a:p>
            <a:r>
              <a:rPr lang="en-US" b="1" dirty="0" smtClean="0"/>
              <a:t>Isotopes</a:t>
            </a:r>
          </a:p>
          <a:p>
            <a:r>
              <a:rPr lang="en-US" b="1" dirty="0" smtClean="0"/>
              <a:t>Atomic Mass</a:t>
            </a:r>
          </a:p>
          <a:p>
            <a:r>
              <a:rPr lang="en-US" b="1" dirty="0" smtClean="0"/>
              <a:t>The Periodic Table</a:t>
            </a:r>
          </a:p>
          <a:p>
            <a:r>
              <a:rPr lang="en-US" b="1" dirty="0" smtClean="0"/>
              <a:t>Mole</a:t>
            </a:r>
          </a:p>
          <a:p>
            <a:r>
              <a:rPr lang="en-US" b="1" dirty="0" smtClean="0"/>
              <a:t>Avogadro’s number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97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Chapter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Background concepts</a:t>
            </a:r>
          </a:p>
          <a:p>
            <a:pPr lvl="1"/>
            <a:r>
              <a:rPr lang="en-US" b="1" dirty="0" smtClean="0"/>
              <a:t>Law of Conservation of Mass</a:t>
            </a:r>
          </a:p>
          <a:p>
            <a:pPr lvl="1"/>
            <a:r>
              <a:rPr lang="en-US" b="1" dirty="0" smtClean="0"/>
              <a:t>Law of Constant Composition</a:t>
            </a:r>
          </a:p>
          <a:p>
            <a:pPr lvl="1"/>
            <a:r>
              <a:rPr lang="en-US" b="1" dirty="0" smtClean="0"/>
              <a:t>Dalton’s Atomic Theory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 nuclear atom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Subatomic particles: electrons, protons, neutrons</a:t>
            </a:r>
          </a:p>
          <a:p>
            <a:pPr lvl="1"/>
            <a:r>
              <a:rPr lang="en-US" b="1" dirty="0" smtClean="0"/>
              <a:t>X-rays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Isotopes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Atomic Mass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 Periodic Table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Mole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Avogadro’s number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Symbols &amp; Particles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aseline="30000" dirty="0" smtClean="0"/>
              <a:t>112</a:t>
            </a:r>
            <a:r>
              <a:rPr lang="en-US" baseline="-25000" dirty="0" smtClean="0"/>
              <a:t>50</a:t>
            </a:r>
            <a:r>
              <a:rPr lang="en-US" dirty="0" smtClean="0"/>
              <a:t> </a:t>
            </a:r>
            <a:r>
              <a:rPr lang="en-US" sz="3600" dirty="0" smtClean="0"/>
              <a:t>Sn</a:t>
            </a:r>
          </a:p>
          <a:p>
            <a:pPr marL="0" indent="0">
              <a:buNone/>
            </a:pPr>
            <a:endParaRPr lang="en-US" sz="3600" baseline="30000" dirty="0" smtClean="0"/>
          </a:p>
          <a:p>
            <a:pPr marL="0" indent="0">
              <a:buNone/>
            </a:pPr>
            <a:endParaRPr lang="en-US" sz="3600" baseline="30000" dirty="0"/>
          </a:p>
          <a:p>
            <a:pPr marL="0" indent="0">
              <a:buNone/>
            </a:pPr>
            <a:r>
              <a:rPr lang="en-US" baseline="30000" dirty="0" smtClean="0"/>
              <a:t>59</a:t>
            </a:r>
            <a:r>
              <a:rPr lang="en-US" baseline="-25000" dirty="0" smtClean="0"/>
              <a:t>29 </a:t>
            </a:r>
            <a:r>
              <a:rPr lang="en-US" sz="3600" dirty="0" smtClean="0"/>
              <a:t>Cu</a:t>
            </a:r>
          </a:p>
          <a:p>
            <a:pPr marL="0" indent="0">
              <a:buNone/>
            </a:pPr>
            <a:endParaRPr lang="en-US" sz="3600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r>
              <a:rPr lang="en-US" baseline="30000" dirty="0" smtClean="0"/>
              <a:t>24</a:t>
            </a:r>
            <a:r>
              <a:rPr lang="en-US" sz="3600" dirty="0" smtClean="0"/>
              <a:t>Mg</a:t>
            </a:r>
            <a:r>
              <a:rPr lang="en-US" baseline="30000" dirty="0" smtClean="0"/>
              <a:t>2+</a:t>
            </a:r>
            <a:endParaRPr lang="en-US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9906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many electrons, protons and neutrons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63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B818D"/>
              </a:buClr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lr>
                <a:srgbClr val="2B818D"/>
              </a:buClr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818D"/>
              </a:buCl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CA" altLang="en-US" sz="1200" smtClean="0">
                <a:latin typeface="Times" charset="0"/>
                <a:cs typeface="Times" charset="0"/>
              </a:rPr>
              <a:t>Copyright © 2011 Pearson Canada Inc.</a:t>
            </a:r>
            <a:endParaRPr lang="en-US" altLang="en-US" sz="1200" smtClean="0">
              <a:latin typeface="Times" charset="0"/>
              <a:cs typeface="Times New Roman" pitchFamily="18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B818D"/>
              </a:buClr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20000"/>
              </a:spcBef>
              <a:buClr>
                <a:srgbClr val="2B818D"/>
              </a:buClr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818D"/>
              </a:buCl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B818D"/>
              </a:buCl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400" smtClean="0">
                <a:latin typeface="Times" charset="0"/>
                <a:cs typeface="Times" charset="0"/>
              </a:rPr>
              <a:t>General Chemistry:  Chapter 2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28600"/>
            <a:ext cx="3959225" cy="609600"/>
          </a:xfrm>
        </p:spPr>
        <p:txBody>
          <a:bodyPr/>
          <a:lstStyle/>
          <a:p>
            <a:pPr algn="ctr" eaLnBrk="1" hangingPunct="1"/>
            <a:r>
              <a:rPr lang="en-US" altLang="en-US" sz="2800" smtClean="0">
                <a:ea typeface="ＭＳ Ｐゴシック" pitchFamily="34" charset="-128"/>
              </a:rPr>
              <a:t>The Periodic table</a:t>
            </a:r>
          </a:p>
        </p:txBody>
      </p:sp>
      <p:pic>
        <p:nvPicPr>
          <p:cNvPr id="26629" name="Picture 4" descr="FG02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57288"/>
            <a:ext cx="76200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28600" y="304800"/>
            <a:ext cx="1981200" cy="4267200"/>
            <a:chOff x="144" y="192"/>
            <a:chExt cx="1248" cy="2688"/>
          </a:xfrm>
        </p:grpSpPr>
        <p:sp>
          <p:nvSpPr>
            <p:cNvPr id="26660" name="Text Box 5"/>
            <p:cNvSpPr txBox="1">
              <a:spLocks noChangeArrowheads="1"/>
            </p:cNvSpPr>
            <p:nvPr/>
          </p:nvSpPr>
          <p:spPr bwMode="auto">
            <a:xfrm>
              <a:off x="144" y="192"/>
              <a:ext cx="1248" cy="31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en-US" sz="2400"/>
                <a:t>Alkali Metals</a:t>
              </a:r>
            </a:p>
          </p:txBody>
        </p:sp>
        <p:sp>
          <p:nvSpPr>
            <p:cNvPr id="26661" name="Rectangle 7"/>
            <p:cNvSpPr>
              <a:spLocks noChangeArrowheads="1"/>
            </p:cNvSpPr>
            <p:nvPr/>
          </p:nvSpPr>
          <p:spPr bwMode="auto">
            <a:xfrm>
              <a:off x="528" y="1008"/>
              <a:ext cx="240" cy="18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endParaRPr lang="en-CA" altLang="en-US" sz="2400"/>
            </a:p>
          </p:txBody>
        </p:sp>
        <p:sp>
          <p:nvSpPr>
            <p:cNvPr id="26662" name="Line 37"/>
            <p:cNvSpPr>
              <a:spLocks noChangeShapeType="1"/>
            </p:cNvSpPr>
            <p:nvPr/>
          </p:nvSpPr>
          <p:spPr bwMode="auto">
            <a:xfrm flipH="1" flipV="1">
              <a:off x="144" y="506"/>
              <a:ext cx="384" cy="50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19200" y="990600"/>
            <a:ext cx="2362200" cy="3581400"/>
            <a:chOff x="768" y="624"/>
            <a:chExt cx="1488" cy="2256"/>
          </a:xfrm>
        </p:grpSpPr>
        <p:sp>
          <p:nvSpPr>
            <p:cNvPr id="26657" name="Rectangle 9"/>
            <p:cNvSpPr>
              <a:spLocks noChangeArrowheads="1"/>
            </p:cNvSpPr>
            <p:nvPr/>
          </p:nvSpPr>
          <p:spPr bwMode="auto">
            <a:xfrm>
              <a:off x="788" y="1296"/>
              <a:ext cx="240" cy="158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endParaRPr lang="en-CA" altLang="en-US" sz="2400"/>
            </a:p>
          </p:txBody>
        </p:sp>
        <p:sp>
          <p:nvSpPr>
            <p:cNvPr id="26658" name="Text Box 10"/>
            <p:cNvSpPr txBox="1">
              <a:spLocks noChangeArrowheads="1"/>
            </p:cNvSpPr>
            <p:nvPr/>
          </p:nvSpPr>
          <p:spPr bwMode="auto">
            <a:xfrm>
              <a:off x="768" y="624"/>
              <a:ext cx="1488" cy="31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en-US" sz="2400"/>
                <a:t>Alkaline Earths</a:t>
              </a:r>
            </a:p>
          </p:txBody>
        </p:sp>
        <p:sp>
          <p:nvSpPr>
            <p:cNvPr id="26659" name="Line 38"/>
            <p:cNvSpPr>
              <a:spLocks noChangeShapeType="1"/>
            </p:cNvSpPr>
            <p:nvPr/>
          </p:nvSpPr>
          <p:spPr bwMode="auto">
            <a:xfrm flipV="1">
              <a:off x="1008" y="932"/>
              <a:ext cx="484" cy="3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676400" y="1828800"/>
            <a:ext cx="4114800" cy="2743200"/>
            <a:chOff x="1056" y="1152"/>
            <a:chExt cx="2592" cy="1728"/>
          </a:xfrm>
        </p:grpSpPr>
        <p:sp>
          <p:nvSpPr>
            <p:cNvPr id="26654" name="Rectangle 11"/>
            <p:cNvSpPr>
              <a:spLocks noChangeArrowheads="1"/>
            </p:cNvSpPr>
            <p:nvPr/>
          </p:nvSpPr>
          <p:spPr bwMode="auto">
            <a:xfrm>
              <a:off x="1056" y="1824"/>
              <a:ext cx="2592" cy="105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endParaRPr lang="en-CA" altLang="en-US" sz="2400"/>
            </a:p>
          </p:txBody>
        </p:sp>
        <p:sp>
          <p:nvSpPr>
            <p:cNvPr id="26655" name="Text Box 12"/>
            <p:cNvSpPr txBox="1">
              <a:spLocks noChangeArrowheads="1"/>
            </p:cNvSpPr>
            <p:nvPr/>
          </p:nvSpPr>
          <p:spPr bwMode="auto">
            <a:xfrm>
              <a:off x="1488" y="1152"/>
              <a:ext cx="1536" cy="3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en-US" sz="2400"/>
                <a:t>Transition Metals</a:t>
              </a:r>
            </a:p>
          </p:txBody>
        </p:sp>
        <p:sp>
          <p:nvSpPr>
            <p:cNvPr id="26656" name="Line 39"/>
            <p:cNvSpPr>
              <a:spLocks noChangeShapeType="1"/>
            </p:cNvSpPr>
            <p:nvPr/>
          </p:nvSpPr>
          <p:spPr bwMode="auto">
            <a:xfrm flipV="1">
              <a:off x="2112" y="1474"/>
              <a:ext cx="0" cy="35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038600" y="1066800"/>
            <a:ext cx="3859213" cy="3505200"/>
            <a:chOff x="2544" y="672"/>
            <a:chExt cx="2431" cy="2208"/>
          </a:xfrm>
        </p:grpSpPr>
        <p:sp>
          <p:nvSpPr>
            <p:cNvPr id="26651" name="Rectangle 13"/>
            <p:cNvSpPr>
              <a:spLocks noChangeArrowheads="1"/>
            </p:cNvSpPr>
            <p:nvPr/>
          </p:nvSpPr>
          <p:spPr bwMode="auto">
            <a:xfrm>
              <a:off x="4704" y="1296"/>
              <a:ext cx="271" cy="1584"/>
            </a:xfrm>
            <a:prstGeom prst="rect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endParaRPr lang="en-CA" altLang="en-US" sz="2400"/>
            </a:p>
          </p:txBody>
        </p:sp>
        <p:sp>
          <p:nvSpPr>
            <p:cNvPr id="26652" name="Text Box 16"/>
            <p:cNvSpPr txBox="1">
              <a:spLocks noChangeArrowheads="1"/>
            </p:cNvSpPr>
            <p:nvPr/>
          </p:nvSpPr>
          <p:spPr bwMode="auto">
            <a:xfrm>
              <a:off x="2544" y="672"/>
              <a:ext cx="960" cy="312"/>
            </a:xfrm>
            <a:prstGeom prst="rect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en-US" sz="2400"/>
                <a:t>Halogens</a:t>
              </a:r>
            </a:p>
          </p:txBody>
        </p:sp>
        <p:sp>
          <p:nvSpPr>
            <p:cNvPr id="26653" name="Line 40"/>
            <p:cNvSpPr>
              <a:spLocks noChangeShapeType="1"/>
            </p:cNvSpPr>
            <p:nvPr/>
          </p:nvSpPr>
          <p:spPr bwMode="auto">
            <a:xfrm>
              <a:off x="3024" y="984"/>
              <a:ext cx="1680" cy="816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6705600" y="228600"/>
            <a:ext cx="1771650" cy="4351338"/>
            <a:chOff x="4224" y="144"/>
            <a:chExt cx="1116" cy="2741"/>
          </a:xfrm>
        </p:grpSpPr>
        <p:sp>
          <p:nvSpPr>
            <p:cNvPr id="26648" name="Rectangle 22"/>
            <p:cNvSpPr>
              <a:spLocks noChangeArrowheads="1"/>
            </p:cNvSpPr>
            <p:nvPr/>
          </p:nvSpPr>
          <p:spPr bwMode="auto">
            <a:xfrm>
              <a:off x="4992" y="1019"/>
              <a:ext cx="242" cy="1866"/>
            </a:xfrm>
            <a:prstGeom prst="rect">
              <a:avLst/>
            </a:prstGeom>
            <a:noFill/>
            <a:ln w="3810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endParaRPr lang="en-CA" altLang="en-US" sz="2400"/>
            </a:p>
          </p:txBody>
        </p:sp>
        <p:sp>
          <p:nvSpPr>
            <p:cNvPr id="26649" name="Text Box 23"/>
            <p:cNvSpPr txBox="1">
              <a:spLocks noChangeArrowheads="1"/>
            </p:cNvSpPr>
            <p:nvPr/>
          </p:nvSpPr>
          <p:spPr bwMode="auto">
            <a:xfrm>
              <a:off x="4224" y="144"/>
              <a:ext cx="1116" cy="312"/>
            </a:xfrm>
            <a:prstGeom prst="rect">
              <a:avLst/>
            </a:prstGeom>
            <a:noFill/>
            <a:ln w="3810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en-US" sz="2400"/>
                <a:t>Noble Gases</a:t>
              </a:r>
            </a:p>
          </p:txBody>
        </p:sp>
        <p:sp>
          <p:nvSpPr>
            <p:cNvPr id="26650" name="Line 41"/>
            <p:cNvSpPr>
              <a:spLocks noChangeShapeType="1"/>
            </p:cNvSpPr>
            <p:nvPr/>
          </p:nvSpPr>
          <p:spPr bwMode="auto">
            <a:xfrm flipH="1" flipV="1">
              <a:off x="4752" y="449"/>
              <a:ext cx="240" cy="57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057400" y="3719513"/>
            <a:ext cx="6276975" cy="2490787"/>
            <a:chOff x="1296" y="2343"/>
            <a:chExt cx="3954" cy="1569"/>
          </a:xfrm>
        </p:grpSpPr>
        <p:sp>
          <p:nvSpPr>
            <p:cNvPr id="26643" name="Text Box 29"/>
            <p:cNvSpPr txBox="1">
              <a:spLocks noChangeArrowheads="1"/>
            </p:cNvSpPr>
            <p:nvPr/>
          </p:nvSpPr>
          <p:spPr bwMode="auto">
            <a:xfrm>
              <a:off x="1680" y="3600"/>
              <a:ext cx="2256" cy="31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en-US" sz="2400"/>
                <a:t>Lanthanides and Actinides</a:t>
              </a:r>
            </a:p>
          </p:txBody>
        </p:sp>
        <p:sp>
          <p:nvSpPr>
            <p:cNvPr id="26644" name="Rectangle 35"/>
            <p:cNvSpPr>
              <a:spLocks noChangeArrowheads="1"/>
            </p:cNvSpPr>
            <p:nvPr/>
          </p:nvSpPr>
          <p:spPr bwMode="auto">
            <a:xfrm>
              <a:off x="1554" y="2976"/>
              <a:ext cx="3696" cy="52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endParaRPr lang="en-CA" altLang="en-US" sz="2400"/>
            </a:p>
          </p:txBody>
        </p:sp>
        <p:sp>
          <p:nvSpPr>
            <p:cNvPr id="26645" name="Line 42"/>
            <p:cNvSpPr>
              <a:spLocks noChangeShapeType="1"/>
            </p:cNvSpPr>
            <p:nvPr/>
          </p:nvSpPr>
          <p:spPr bwMode="auto">
            <a:xfrm flipV="1">
              <a:off x="2832" y="3504"/>
              <a:ext cx="1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55"/>
            <p:cNvSpPr>
              <a:spLocks noChangeShapeType="1"/>
            </p:cNvSpPr>
            <p:nvPr/>
          </p:nvSpPr>
          <p:spPr bwMode="auto">
            <a:xfrm>
              <a:off x="1301" y="2343"/>
              <a:ext cx="0" cy="5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56"/>
            <p:cNvSpPr>
              <a:spLocks noChangeShapeType="1"/>
            </p:cNvSpPr>
            <p:nvPr/>
          </p:nvSpPr>
          <p:spPr bwMode="auto">
            <a:xfrm>
              <a:off x="1296" y="2907"/>
              <a:ext cx="265" cy="7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57200" y="914400"/>
            <a:ext cx="7354888" cy="5295900"/>
            <a:chOff x="288" y="576"/>
            <a:chExt cx="4633" cy="3336"/>
          </a:xfrm>
        </p:grpSpPr>
        <p:sp>
          <p:nvSpPr>
            <p:cNvPr id="26637" name="AutoShape 17"/>
            <p:cNvSpPr>
              <a:spLocks/>
            </p:cNvSpPr>
            <p:nvPr/>
          </p:nvSpPr>
          <p:spPr bwMode="auto">
            <a:xfrm rot="-5400000">
              <a:off x="4249" y="408"/>
              <a:ext cx="144" cy="1200"/>
            </a:xfrm>
            <a:prstGeom prst="rightBrace">
              <a:avLst>
                <a:gd name="adj1" fmla="val 6944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endParaRPr lang="en-CA" altLang="en-US" sz="2400"/>
            </a:p>
          </p:txBody>
        </p:sp>
        <p:sp>
          <p:nvSpPr>
            <p:cNvPr id="26638" name="Text Box 18"/>
            <p:cNvSpPr txBox="1">
              <a:spLocks noChangeArrowheads="1"/>
            </p:cNvSpPr>
            <p:nvPr/>
          </p:nvSpPr>
          <p:spPr bwMode="auto">
            <a:xfrm>
              <a:off x="3648" y="576"/>
              <a:ext cx="1084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en-US" sz="2400"/>
                <a:t>Main Group</a:t>
              </a:r>
            </a:p>
          </p:txBody>
        </p:sp>
        <p:sp>
          <p:nvSpPr>
            <p:cNvPr id="26639" name="AutoShape 51"/>
            <p:cNvSpPr>
              <a:spLocks/>
            </p:cNvSpPr>
            <p:nvPr/>
          </p:nvSpPr>
          <p:spPr bwMode="auto">
            <a:xfrm rot="5400000">
              <a:off x="720" y="2640"/>
              <a:ext cx="144" cy="624"/>
            </a:xfrm>
            <a:prstGeom prst="rightBrace">
              <a:avLst>
                <a:gd name="adj1" fmla="val 3611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endParaRPr lang="en-CA" altLang="en-US" sz="2400"/>
            </a:p>
          </p:txBody>
        </p:sp>
        <p:sp>
          <p:nvSpPr>
            <p:cNvPr id="26640" name="Text Box 52"/>
            <p:cNvSpPr txBox="1">
              <a:spLocks noChangeArrowheads="1"/>
            </p:cNvSpPr>
            <p:nvPr/>
          </p:nvSpPr>
          <p:spPr bwMode="auto">
            <a:xfrm>
              <a:off x="288" y="3600"/>
              <a:ext cx="1084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B818D"/>
                </a:buClr>
                <a:defRPr sz="3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37931725" indent="-37474525" eaLnBrk="0" hangingPunct="0">
                <a:spcBef>
                  <a:spcPct val="20000"/>
                </a:spcBef>
                <a:buClr>
                  <a:srgbClr val="2B818D"/>
                </a:buClr>
                <a:defRPr sz="28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818D"/>
                </a:buCl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B818D"/>
                </a:buClr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en-US" sz="2400"/>
                <a:t>Main Group</a:t>
              </a:r>
            </a:p>
          </p:txBody>
        </p:sp>
        <p:sp>
          <p:nvSpPr>
            <p:cNvPr id="26641" name="Line 53"/>
            <p:cNvSpPr>
              <a:spLocks noChangeShapeType="1"/>
            </p:cNvSpPr>
            <p:nvPr/>
          </p:nvSpPr>
          <p:spPr bwMode="auto">
            <a:xfrm>
              <a:off x="788" y="2988"/>
              <a:ext cx="0" cy="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59"/>
            <p:cNvSpPr>
              <a:spLocks noChangeShapeType="1"/>
            </p:cNvSpPr>
            <p:nvPr/>
          </p:nvSpPr>
          <p:spPr bwMode="auto">
            <a:xfrm>
              <a:off x="4324" y="89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77000" y="61354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Learn names of elements: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First 3 periods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964" y="1653848"/>
            <a:ext cx="304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</a:p>
          <a:p>
            <a:endParaRPr lang="en-US" sz="1400" b="1" dirty="0"/>
          </a:p>
          <a:p>
            <a:r>
              <a:rPr lang="en-US" sz="1400" b="1" dirty="0" smtClean="0"/>
              <a:t>2</a:t>
            </a:r>
          </a:p>
          <a:p>
            <a:endParaRPr lang="en-US" sz="1400" b="1" dirty="0"/>
          </a:p>
          <a:p>
            <a:r>
              <a:rPr lang="en-US" sz="1400" b="1" dirty="0" smtClean="0"/>
              <a:t>3</a:t>
            </a:r>
          </a:p>
          <a:p>
            <a:endParaRPr lang="en-US" sz="1400" b="1" dirty="0"/>
          </a:p>
          <a:p>
            <a:r>
              <a:rPr lang="en-US" sz="1400" b="1" dirty="0" smtClean="0"/>
              <a:t>4</a:t>
            </a:r>
          </a:p>
          <a:p>
            <a:endParaRPr lang="en-US" sz="1400" b="1" dirty="0"/>
          </a:p>
          <a:p>
            <a:r>
              <a:rPr lang="en-US" sz="1400" b="1" dirty="0" smtClean="0"/>
              <a:t>5</a:t>
            </a:r>
          </a:p>
          <a:p>
            <a:endParaRPr lang="en-US" sz="1400" b="1" dirty="0"/>
          </a:p>
          <a:p>
            <a:r>
              <a:rPr lang="en-US" sz="1400" b="1" dirty="0" smtClean="0"/>
              <a:t>6</a:t>
            </a:r>
          </a:p>
          <a:p>
            <a:endParaRPr lang="en-US" sz="1400" b="1" dirty="0"/>
          </a:p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02023" y="26537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periods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49166" y="69409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68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858</Words>
  <Application>Microsoft Office PowerPoint</Application>
  <PresentationFormat>On-screen Show (4:3)</PresentationFormat>
  <Paragraphs>224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Review for Chem 10301</vt:lpstr>
      <vt:lpstr>Chapter 1</vt:lpstr>
      <vt:lpstr>Chapter 1</vt:lpstr>
      <vt:lpstr>Significant figures</vt:lpstr>
      <vt:lpstr>Density</vt:lpstr>
      <vt:lpstr>Chapter 2</vt:lpstr>
      <vt:lpstr>Chapter 2</vt:lpstr>
      <vt:lpstr>Symbols &amp; Particles</vt:lpstr>
      <vt:lpstr>The Periodic table</vt:lpstr>
      <vt:lpstr>Periodic Table</vt:lpstr>
      <vt:lpstr>Moles and Avogadro’s number</vt:lpstr>
      <vt:lpstr>Moles and Avogadro’s number</vt:lpstr>
      <vt:lpstr>Chapter 3</vt:lpstr>
      <vt:lpstr>Chapter 3</vt:lpstr>
      <vt:lpstr>Rules for Naming Compounds</vt:lpstr>
      <vt:lpstr>Oxidation states</vt:lpstr>
      <vt:lpstr>Naming compounds</vt:lpstr>
      <vt:lpstr>Naming compounds</vt:lpstr>
      <vt:lpstr>Formula from % composition</vt:lpstr>
      <vt:lpstr>Combustion analysis</vt:lpstr>
      <vt:lpstr>Chapter 4 (part 1)</vt:lpstr>
      <vt:lpstr>Balancing Equations</vt:lpstr>
      <vt:lpstr>Write a balanced equation for:</vt:lpstr>
      <vt:lpstr>Write a balanced equation for: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Chem 10301</dc:title>
  <dc:creator>scf</dc:creator>
  <cp:lastModifiedBy>scf</cp:lastModifiedBy>
  <cp:revision>25</cp:revision>
  <dcterms:created xsi:type="dcterms:W3CDTF">2015-02-26T15:18:35Z</dcterms:created>
  <dcterms:modified xsi:type="dcterms:W3CDTF">2015-02-26T22:22:34Z</dcterms:modified>
</cp:coreProperties>
</file>