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7C93A-FBA6-4273-B69E-3B20F917B590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5AF43-66E1-40D9-936A-9B15FEAFC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2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F43-66E1-40D9-936A-9B15FEAFC7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F43-66E1-40D9-936A-9B15FEAFC7C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8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F43-66E1-40D9-936A-9B15FEAFC7C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6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F43-66E1-40D9-936A-9B15FEAFC7C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3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AF43-66E1-40D9-936A-9B15FEAFC7C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08-Mar-18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C3C6-B643-4CFE-A56D-C574105B8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Simrank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8328A-9D7B-410E-BD1C-E04865AC3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Data Mining Presentation by </a:t>
            </a:r>
            <a:r>
              <a:rPr lang="en-US" dirty="0" err="1"/>
              <a:t>Divij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40688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1C5C2A-AC58-4C2A-BFC0-043AAAAE5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6510"/>
            <a:ext cx="12192000" cy="4800600"/>
          </a:xfrm>
          <a:solidFill>
            <a:schemeClr val="tx1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4738B-F1F1-4CB7-A6BB-B9CA72A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Animatrix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F5623-10F2-415A-94AF-967C0DE5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0" y="5367337"/>
            <a:ext cx="10561418" cy="1369793"/>
          </a:xfrm>
        </p:spPr>
        <p:txBody>
          <a:bodyPr>
            <a:noAutofit/>
          </a:bodyPr>
          <a:lstStyle/>
          <a:p>
            <a:r>
              <a:rPr lang="en-US" sz="1800" dirty="0"/>
              <a:t>If we start with V= n, then the sequence estimating the distribution of the walker is as above.</a:t>
            </a:r>
          </a:p>
          <a:p>
            <a:r>
              <a:rPr lang="en-US" sz="1800" dirty="0"/>
              <a:t>From the limit, we observe that the walker is more than twice as likely to be at Picture 3 than 2, confirming our intuition.</a:t>
            </a:r>
          </a:p>
          <a:p>
            <a:r>
              <a:rPr lang="en-US" sz="1800" dirty="0"/>
              <a:t>Do note that this analysis only applies to Picture 1, and must be redone for any other picture.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2A4353-1085-473C-AEB3-180E8030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4" y="819807"/>
            <a:ext cx="11817010" cy="24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7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FF0E-3209-4CB3-8107-09D0B2086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BE600-A014-4462-9E01-C797F4BD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(That’s about it)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5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1F18-7224-4846-98E3-F7B86DFF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</a:t>
            </a:r>
            <a:r>
              <a:rPr lang="en-US" dirty="0" err="1"/>
              <a:t>SimRank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1969-4EBA-4270-8647-DF281E76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</a:t>
            </a:r>
            <a:r>
              <a:rPr lang="en-US" dirty="0" err="1"/>
              <a:t>Simrank</a:t>
            </a:r>
            <a:r>
              <a:rPr lang="en-US" dirty="0"/>
              <a:t> considers two objects to be similar if they are referenced by similar objects.</a:t>
            </a:r>
          </a:p>
          <a:p>
            <a:r>
              <a:rPr lang="en-US" dirty="0"/>
              <a:t>It is done by starting at a specific node, and following a random walker as it traverses the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69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4236-9AB8-4D7D-9014-593F8467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Strolling Through the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495F-10C1-4888-A169-E0493929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person randomly ‘walking’ on a social graph from node N. There is an equal probability of the person moving to any node sharing an edge with N, i.e. the neighbors of N.</a:t>
            </a:r>
          </a:p>
        </p:txBody>
      </p:sp>
    </p:spTree>
    <p:extLst>
      <p:ext uri="{BB962C8B-B14F-4D97-AF65-F5344CB8AC3E}">
        <p14:creationId xmlns:p14="http://schemas.microsoft.com/office/powerpoint/2010/main" val="340462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9FDA6F9-84CE-45EE-BC05-4F89FC8E2F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972" r="997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02BE8-38EF-43E6-B82D-76674A58F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759" y="735724"/>
            <a:ext cx="5831125" cy="5125325"/>
          </a:xfrm>
        </p:spPr>
        <p:txBody>
          <a:bodyPr/>
          <a:lstStyle/>
          <a:p>
            <a:r>
              <a:rPr lang="en-US" sz="1800" dirty="0"/>
              <a:t>Take the example on the right. We’ll start at node T1. From here, we can either go to U1 or W1.</a:t>
            </a:r>
          </a:p>
          <a:p>
            <a:r>
              <a:rPr lang="en-US" sz="1800" dirty="0"/>
              <a:t>If we go to U1, we can go to T1 or T2 from there. If we go to U1, we can go to T1, T2 or T3.</a:t>
            </a:r>
          </a:p>
          <a:p>
            <a:r>
              <a:rPr lang="en-US" sz="1800" dirty="0"/>
              <a:t>So we see that by starting at T1, there is a decent chance of the walker visiting T2, better than the chance of it visiting T3 or T4.</a:t>
            </a:r>
          </a:p>
          <a:p>
            <a:r>
              <a:rPr lang="en-US" sz="1800" dirty="0"/>
              <a:t>You could try to infer that T1 and T2 are similar in a way, since they are both on a common webpage W1, and are both used by a common tagger, U1.</a:t>
            </a:r>
          </a:p>
          <a:p>
            <a:r>
              <a:rPr lang="en-US" sz="1800" dirty="0"/>
              <a:t>However, allow the walk to continue traversing the graph at random, and the probability of it being at any node is independent of the start.</a:t>
            </a:r>
            <a:r>
              <a:rPr lang="en-IN" sz="1800" dirty="0"/>
              <a:t> (Via the theory of Markov processes)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87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8AD7-D3C7-401F-A61D-C95FF0CB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was the point of that?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66BE-9E2C-44D1-8BA4-B82CDD72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from the previous slide that you cannot measure similarity to a specific node just by looking at the limited distribution of the walker.</a:t>
            </a:r>
          </a:p>
          <a:p>
            <a:r>
              <a:rPr lang="en-US" dirty="0"/>
              <a:t>However, we know from </a:t>
            </a:r>
            <a:r>
              <a:rPr lang="en-US" dirty="0" err="1"/>
              <a:t>Pagerank</a:t>
            </a:r>
            <a:r>
              <a:rPr lang="en-US" dirty="0"/>
              <a:t> that we can introduce a small probability that the walker will stop walking. We also see that we can select a subset of web pages as a teleport set, pages which the walker will go to when it stops surfing.</a:t>
            </a:r>
          </a:p>
          <a:p>
            <a:r>
              <a:rPr lang="en-US" dirty="0"/>
              <a:t>So, let’s take this idea to a greater level. We focus on a particular node N, and modify the matrix of transition probabilities to have a small, additional probability of transitioning to N from any node.</a:t>
            </a:r>
          </a:p>
          <a:p>
            <a:r>
              <a:rPr lang="en-US" dirty="0"/>
              <a:t>Let M be the transition matrix of graph G. That means the entry in row I, column j, of M is 1/k if node j of G has degree k, and one of the adjacent nodes is </a:t>
            </a:r>
            <a:r>
              <a:rPr lang="en-US" dirty="0" err="1"/>
              <a:t>i</a:t>
            </a:r>
            <a:r>
              <a:rPr lang="en-US" dirty="0"/>
              <a:t>. Otherwise, the entry is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56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A2D2-CC86-44B1-B226-6FEEB76A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kind of confusing. Let’s take an example.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93DF-0154-4E6E-9BA3-CF6D6FCB84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Say we have a network with three pictures, and two tags; sky and tree.</a:t>
            </a:r>
          </a:p>
          <a:p>
            <a:r>
              <a:rPr lang="en-US" dirty="0"/>
              <a:t>Picture 1 and 3 have both tags, while 2 only has ‘Sky’. Intuitively, we know that Picture 1 is more similar to 3 than 2 is.</a:t>
            </a:r>
          </a:p>
          <a:p>
            <a:r>
              <a:rPr lang="en-US" dirty="0"/>
              <a:t>Let’s use a random walker to </a:t>
            </a:r>
            <a:r>
              <a:rPr lang="en-US" dirty="0" err="1"/>
              <a:t>analyse</a:t>
            </a:r>
            <a:r>
              <a:rPr lang="en-US" dirty="0"/>
              <a:t> this.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B0993-5F34-433C-9F0D-C4EF42F48E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7417" y="2222287"/>
            <a:ext cx="5669446" cy="3638763"/>
          </a:xfrm>
        </p:spPr>
      </p:pic>
    </p:spTree>
    <p:extLst>
      <p:ext uri="{BB962C8B-B14F-4D97-AF65-F5344CB8AC3E}">
        <p14:creationId xmlns:p14="http://schemas.microsoft.com/office/powerpoint/2010/main" val="92049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9DC-C622-4BA9-8787-C5057FFF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090A-77B1-44D1-9379-3566CCBC25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We’ll order the nodes in rows and columns, as Picture 1,2,3, Sky, and Tree. We get the matrix on the right.</a:t>
            </a:r>
          </a:p>
          <a:p>
            <a:r>
              <a:rPr lang="en-US" dirty="0"/>
              <a:t>For instance the fourth column represents Sky, which connects to the 3 picture nodes, giving it degree 3. Thus the non-zero entries are 1/3.</a:t>
            </a:r>
            <a:r>
              <a:rPr lang="en-IN" dirty="0"/>
              <a:t> </a:t>
            </a:r>
          </a:p>
          <a:p>
            <a:r>
              <a:rPr lang="en-IN" dirty="0"/>
              <a:t>Since the first three nodes are the picture nodes, they are non-zero. Sky does not share an edge with itself or tree, so the other two entries are 0.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D8D1B8-5BCC-47F9-B8AC-F182E76FB6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5409" y="2779575"/>
            <a:ext cx="4993796" cy="2524186"/>
          </a:xfrm>
        </p:spPr>
      </p:pic>
    </p:spTree>
    <p:extLst>
      <p:ext uri="{BB962C8B-B14F-4D97-AF65-F5344CB8AC3E}">
        <p14:creationId xmlns:p14="http://schemas.microsoft.com/office/powerpoint/2010/main" val="369557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3E80-8B3B-4A5C-B8C9-379CBFCC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 Reloaded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FB7EB-FEC4-4FF4-AC94-E285962E08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2222287"/>
                <a:ext cx="10571998" cy="3638763"/>
              </a:xfrm>
            </p:spPr>
            <p:txBody>
              <a:bodyPr/>
              <a:lstStyle/>
              <a:p>
                <a:r>
                  <a:rPr lang="en-US" dirty="0"/>
                  <a:t>Taking </a:t>
                </a:r>
                <a:r>
                  <a:rPr lang="el-GR" dirty="0"/>
                  <a:t>β</a:t>
                </a:r>
                <a:r>
                  <a:rPr lang="en-US" dirty="0"/>
                  <a:t> as probability that the walker continues at random, 1-</a:t>
                </a:r>
                <a:r>
                  <a:rPr lang="el-GR" dirty="0"/>
                  <a:t> β</a:t>
                </a:r>
                <a:r>
                  <a:rPr lang="en-US" dirty="0"/>
                  <a:t> is the probability that it teleports to the initial node N.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dirty="0"/>
                  <a:t> be the column vector that has 1 in the row for node N, and 0 elsewhere. Then if we take v as the column vector that reflects the probability the walker is at each of the nodes at a particular round, and v’ is the probability the walker is at each of the nodes at the next round, v is related to v’ by:</a:t>
                </a:r>
              </a:p>
              <a:p>
                <a:r>
                  <a:rPr lang="en-US" dirty="0"/>
                  <a:t>v’ = </a:t>
                </a:r>
                <a:r>
                  <a:rPr lang="el-GR" dirty="0"/>
                  <a:t>β</a:t>
                </a:r>
                <a:r>
                  <a:rPr lang="en-US" dirty="0" err="1"/>
                  <a:t>Mv</a:t>
                </a:r>
                <a:r>
                  <a:rPr lang="en-US" dirty="0"/>
                  <a:t> + (1-</a:t>
                </a:r>
                <a:r>
                  <a:rPr lang="el-GR" dirty="0"/>
                  <a:t> β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FB7EB-FEC4-4FF4-AC94-E285962E0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2222287"/>
                <a:ext cx="10571998" cy="3638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08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589-623D-47F5-AD40-C1A81FDE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 Revolutions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00F7-53DF-4067-893B-6CDECE453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 let’s take </a:t>
            </a:r>
            <a:r>
              <a:rPr lang="el-GR" dirty="0"/>
              <a:t>β</a:t>
            </a:r>
            <a:r>
              <a:rPr lang="en-US" dirty="0"/>
              <a:t>=0.8, and that node N is Picture 1.</a:t>
            </a:r>
          </a:p>
          <a:p>
            <a:r>
              <a:rPr lang="en-US" dirty="0"/>
              <a:t>Then the equation for the new value of v’ is the first figure on the right.</a:t>
            </a:r>
          </a:p>
          <a:p>
            <a:r>
              <a:rPr lang="en-US" dirty="0"/>
              <a:t>Since the graph is connected, the matrix M is stochastic, and both v and v’ will have components that sum to 1.</a:t>
            </a:r>
          </a:p>
          <a:p>
            <a:r>
              <a:rPr lang="en-US" dirty="0"/>
              <a:t>Thus we can simplify the equation by adding 1/5 to each entry in the first row, giving us the second figure.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ECD23A-854E-4515-9A55-F53535E528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7417" y="2315019"/>
            <a:ext cx="5196091" cy="18977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4AC25-90E0-44A4-B5FA-C6AA5A11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17" y="4412877"/>
            <a:ext cx="5164060" cy="19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03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623</TotalTime>
  <Words>868</Words>
  <Application>Microsoft Office PowerPoint</Application>
  <PresentationFormat>Widescreen</PresentationFormat>
  <Paragraphs>45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Century Gothic</vt:lpstr>
      <vt:lpstr>Wingdings 2</vt:lpstr>
      <vt:lpstr>Quotable</vt:lpstr>
      <vt:lpstr>Simrank</vt:lpstr>
      <vt:lpstr>So what is SimRank?</vt:lpstr>
      <vt:lpstr>Strolling Through the Graph</vt:lpstr>
      <vt:lpstr>PowerPoint Presentation</vt:lpstr>
      <vt:lpstr>So what was the point of that?</vt:lpstr>
      <vt:lpstr>That’s kind of confusing. Let’s take an example.</vt:lpstr>
      <vt:lpstr>The Matrix</vt:lpstr>
      <vt:lpstr>The Matrix Reloaded</vt:lpstr>
      <vt:lpstr>The Matrix Revolutions</vt:lpstr>
      <vt:lpstr>The Animatrix</vt:lpstr>
      <vt:lpstr>Yup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Simrank</dc:title>
  <dc:creator>Quagzlor</dc:creator>
  <cp:lastModifiedBy>Quagzlor</cp:lastModifiedBy>
  <cp:revision>15</cp:revision>
  <dcterms:created xsi:type="dcterms:W3CDTF">2018-03-08T10:10:42Z</dcterms:created>
  <dcterms:modified xsi:type="dcterms:W3CDTF">2018-03-08T20:35:07Z</dcterms:modified>
</cp:coreProperties>
</file>