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2673318"/>
            <a:ext cx="18288000" cy="4940364"/>
            <a:chOff x="0" y="0"/>
            <a:chExt cx="20014536" cy="5406775"/>
          </a:xfrm>
        </p:grpSpPr>
        <p:sp>
          <p:nvSpPr>
            <p:cNvPr name="Freeform 5" id="5"/>
            <p:cNvSpPr/>
            <p:nvPr/>
          </p:nvSpPr>
          <p:spPr>
            <a:xfrm flipH="false" flipV="false" rot="0">
              <a:off x="0" y="0"/>
              <a:ext cx="20014536" cy="5406775"/>
            </a:xfrm>
            <a:custGeom>
              <a:avLst/>
              <a:gdLst/>
              <a:ahLst/>
              <a:cxnLst/>
              <a:rect r="r" b="b" t="t" l="l"/>
              <a:pathLst>
                <a:path h="5406775" w="20014536">
                  <a:moveTo>
                    <a:pt x="0" y="0"/>
                  </a:moveTo>
                  <a:lnTo>
                    <a:pt x="20014536" y="0"/>
                  </a:lnTo>
                  <a:lnTo>
                    <a:pt x="20014536" y="5406775"/>
                  </a:lnTo>
                  <a:lnTo>
                    <a:pt x="0" y="5406775"/>
                  </a:lnTo>
                  <a:close/>
                </a:path>
              </a:pathLst>
            </a:custGeom>
            <a:solidFill>
              <a:srgbClr val="FFD4C1"/>
            </a:solidFill>
          </p:spPr>
        </p:sp>
      </p:grpSp>
      <p:sp>
        <p:nvSpPr>
          <p:cNvPr name="TextBox 6" id="6"/>
          <p:cNvSpPr txBox="true"/>
          <p:nvPr/>
        </p:nvSpPr>
        <p:spPr>
          <a:xfrm rot="0">
            <a:off x="883564" y="565804"/>
            <a:ext cx="1699025" cy="1608586"/>
          </a:xfrm>
          <a:prstGeom prst="rect">
            <a:avLst/>
          </a:prstGeom>
        </p:spPr>
        <p:txBody>
          <a:bodyPr anchor="t" rtlCol="false" tIns="0" lIns="0" bIns="0" rIns="0">
            <a:spAutoFit/>
          </a:bodyPr>
          <a:lstStyle/>
          <a:p>
            <a:pPr algn="ctr">
              <a:lnSpc>
                <a:spcPts val="3901"/>
              </a:lnSpc>
            </a:pPr>
            <a:r>
              <a:rPr lang="en-US" sz="2786" spc="298">
                <a:solidFill>
                  <a:srgbClr val="FFD4C1"/>
                </a:solidFill>
                <a:latin typeface="Glacial Indifference"/>
              </a:rPr>
              <a:t>SQL Case Study</a:t>
            </a:r>
          </a:p>
          <a:p>
            <a:pPr algn="ctr">
              <a:lnSpc>
                <a:spcPts val="3901"/>
              </a:lnSpc>
            </a:pPr>
          </a:p>
          <a:p>
            <a:pPr algn="ctr">
              <a:lnSpc>
                <a:spcPts val="3901"/>
              </a:lnSpc>
            </a:pPr>
          </a:p>
        </p:txBody>
      </p:sp>
      <p:sp>
        <p:nvSpPr>
          <p:cNvPr name="TextBox 7" id="7"/>
          <p:cNvSpPr txBox="true"/>
          <p:nvPr/>
        </p:nvSpPr>
        <p:spPr>
          <a:xfrm rot="0">
            <a:off x="11818679" y="8474290"/>
            <a:ext cx="5440621" cy="614319"/>
          </a:xfrm>
          <a:prstGeom prst="rect">
            <a:avLst/>
          </a:prstGeom>
        </p:spPr>
        <p:txBody>
          <a:bodyPr anchor="t" rtlCol="false" tIns="0" lIns="0" bIns="0" rIns="0">
            <a:spAutoFit/>
          </a:bodyPr>
          <a:lstStyle/>
          <a:p>
            <a:pPr algn="r">
              <a:lnSpc>
                <a:spcPts val="4989"/>
              </a:lnSpc>
              <a:spcBef>
                <a:spcPct val="0"/>
              </a:spcBef>
            </a:pPr>
            <a:r>
              <a:rPr lang="en-US" sz="3564" spc="484">
                <a:solidFill>
                  <a:srgbClr val="FFD4C1"/>
                </a:solidFill>
                <a:latin typeface="Glacial Indifference Bold"/>
              </a:rPr>
              <a:t>FOODIE-FI</a:t>
            </a:r>
          </a:p>
        </p:txBody>
      </p:sp>
      <p:sp>
        <p:nvSpPr>
          <p:cNvPr name="TextBox 8" id="8"/>
          <p:cNvSpPr txBox="true"/>
          <p:nvPr/>
        </p:nvSpPr>
        <p:spPr>
          <a:xfrm rot="0">
            <a:off x="3234298" y="2804511"/>
            <a:ext cx="11819404" cy="6284098"/>
          </a:xfrm>
          <a:prstGeom prst="rect">
            <a:avLst/>
          </a:prstGeom>
        </p:spPr>
        <p:txBody>
          <a:bodyPr anchor="t" rtlCol="false" tIns="0" lIns="0" bIns="0" rIns="0">
            <a:spAutoFit/>
          </a:bodyPr>
          <a:lstStyle/>
          <a:p>
            <a:pPr algn="ctr">
              <a:lnSpc>
                <a:spcPts val="16688"/>
              </a:lnSpc>
            </a:pPr>
            <a:r>
              <a:rPr lang="en-US" sz="11920" spc="1621">
                <a:solidFill>
                  <a:srgbClr val="1D1A2B"/>
                </a:solidFill>
                <a:latin typeface="Canva Sans Bold"/>
              </a:rPr>
              <a:t>SQL CASE STUDY</a:t>
            </a:r>
          </a:p>
          <a:p>
            <a:pPr algn="ctr">
              <a:lnSpc>
                <a:spcPts val="16688"/>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470999" y="2309266"/>
            <a:ext cx="10757984" cy="2255978"/>
          </a:xfrm>
          <a:custGeom>
            <a:avLst/>
            <a:gdLst/>
            <a:ahLst/>
            <a:cxnLst/>
            <a:rect r="r" b="b" t="t" l="l"/>
            <a:pathLst>
              <a:path h="2255978" w="10757984">
                <a:moveTo>
                  <a:pt x="0" y="0"/>
                </a:moveTo>
                <a:lnTo>
                  <a:pt x="10757984" y="0"/>
                </a:lnTo>
                <a:lnTo>
                  <a:pt x="10757984" y="2255977"/>
                </a:lnTo>
                <a:lnTo>
                  <a:pt x="0" y="2255977"/>
                </a:lnTo>
                <a:lnTo>
                  <a:pt x="0" y="0"/>
                </a:lnTo>
                <a:close/>
              </a:path>
            </a:pathLst>
          </a:custGeom>
          <a:blipFill>
            <a:blip r:embed="rId4"/>
            <a:stretch>
              <a:fillRect l="0" t="0" r="0" b="0"/>
            </a:stretch>
          </a:blipFill>
        </p:spPr>
      </p:sp>
      <p:sp>
        <p:nvSpPr>
          <p:cNvPr name="Freeform 8" id="8"/>
          <p:cNvSpPr/>
          <p:nvPr/>
        </p:nvSpPr>
        <p:spPr>
          <a:xfrm flipH="false" flipV="false" rot="0">
            <a:off x="5510076" y="5143500"/>
            <a:ext cx="9092976" cy="2541737"/>
          </a:xfrm>
          <a:custGeom>
            <a:avLst/>
            <a:gdLst/>
            <a:ahLst/>
            <a:cxnLst/>
            <a:rect r="r" b="b" t="t" l="l"/>
            <a:pathLst>
              <a:path h="2541737" w="9092976">
                <a:moveTo>
                  <a:pt x="0" y="0"/>
                </a:moveTo>
                <a:lnTo>
                  <a:pt x="9092976" y="0"/>
                </a:lnTo>
                <a:lnTo>
                  <a:pt x="9092976" y="2541737"/>
                </a:lnTo>
                <a:lnTo>
                  <a:pt x="0" y="2541737"/>
                </a:lnTo>
                <a:lnTo>
                  <a:pt x="0" y="0"/>
                </a:lnTo>
                <a:close/>
              </a:path>
            </a:pathLst>
          </a:custGeom>
          <a:blipFill>
            <a:blip r:embed="rId5"/>
            <a:stretch>
              <a:fillRect l="0" t="0" r="0" b="0"/>
            </a:stretch>
          </a:blipFill>
        </p:spPr>
      </p:sp>
      <p:sp>
        <p:nvSpPr>
          <p:cNvPr name="TextBox 9" id="9"/>
          <p:cNvSpPr txBox="true"/>
          <p:nvPr/>
        </p:nvSpPr>
        <p:spPr>
          <a:xfrm rot="0">
            <a:off x="470999" y="1350931"/>
            <a:ext cx="16788301" cy="580391"/>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8. How many customers have upgraded to an annual plan in 2020?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198718" y="2774498"/>
            <a:ext cx="13769504" cy="3365193"/>
          </a:xfrm>
          <a:custGeom>
            <a:avLst/>
            <a:gdLst/>
            <a:ahLst/>
            <a:cxnLst/>
            <a:rect r="r" b="b" t="t" l="l"/>
            <a:pathLst>
              <a:path h="3365193" w="13769504">
                <a:moveTo>
                  <a:pt x="0" y="0"/>
                </a:moveTo>
                <a:lnTo>
                  <a:pt x="13769504" y="0"/>
                </a:lnTo>
                <a:lnTo>
                  <a:pt x="13769504" y="3365192"/>
                </a:lnTo>
                <a:lnTo>
                  <a:pt x="0" y="3365192"/>
                </a:lnTo>
                <a:lnTo>
                  <a:pt x="0" y="0"/>
                </a:lnTo>
                <a:close/>
              </a:path>
            </a:pathLst>
          </a:custGeom>
          <a:blipFill>
            <a:blip r:embed="rId4"/>
            <a:stretch>
              <a:fillRect l="0" t="0" r="0" b="0"/>
            </a:stretch>
          </a:blipFill>
        </p:spPr>
      </p:sp>
      <p:sp>
        <p:nvSpPr>
          <p:cNvPr name="Freeform 8" id="8"/>
          <p:cNvSpPr/>
          <p:nvPr/>
        </p:nvSpPr>
        <p:spPr>
          <a:xfrm flipH="false" flipV="false" rot="0">
            <a:off x="6856668" y="6506568"/>
            <a:ext cx="9220443" cy="2214228"/>
          </a:xfrm>
          <a:custGeom>
            <a:avLst/>
            <a:gdLst/>
            <a:ahLst/>
            <a:cxnLst/>
            <a:rect r="r" b="b" t="t" l="l"/>
            <a:pathLst>
              <a:path h="2214228" w="9220443">
                <a:moveTo>
                  <a:pt x="0" y="0"/>
                </a:moveTo>
                <a:lnTo>
                  <a:pt x="9220443" y="0"/>
                </a:lnTo>
                <a:lnTo>
                  <a:pt x="9220443" y="2214228"/>
                </a:lnTo>
                <a:lnTo>
                  <a:pt x="0" y="2214228"/>
                </a:lnTo>
                <a:lnTo>
                  <a:pt x="0" y="0"/>
                </a:lnTo>
                <a:close/>
              </a:path>
            </a:pathLst>
          </a:custGeom>
          <a:blipFill>
            <a:blip r:embed="rId5"/>
            <a:stretch>
              <a:fillRect l="0" t="0" r="0" b="0"/>
            </a:stretch>
          </a:blipFill>
        </p:spPr>
      </p:sp>
      <p:sp>
        <p:nvSpPr>
          <p:cNvPr name="TextBox 9" id="9"/>
          <p:cNvSpPr txBox="true"/>
          <p:nvPr/>
        </p:nvSpPr>
        <p:spPr>
          <a:xfrm rot="0">
            <a:off x="198718" y="1307751"/>
            <a:ext cx="17060582"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9. How many days on average does it take for a customer to an annual plan from the day they join Foodie-Fi?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198718" y="2742048"/>
            <a:ext cx="8212218" cy="5964348"/>
          </a:xfrm>
          <a:custGeom>
            <a:avLst/>
            <a:gdLst/>
            <a:ahLst/>
            <a:cxnLst/>
            <a:rect r="r" b="b" t="t" l="l"/>
            <a:pathLst>
              <a:path h="5964348" w="8212218">
                <a:moveTo>
                  <a:pt x="0" y="0"/>
                </a:moveTo>
                <a:lnTo>
                  <a:pt x="8212218" y="0"/>
                </a:lnTo>
                <a:lnTo>
                  <a:pt x="8212218" y="5964349"/>
                </a:lnTo>
                <a:lnTo>
                  <a:pt x="0" y="5964349"/>
                </a:lnTo>
                <a:lnTo>
                  <a:pt x="0" y="0"/>
                </a:lnTo>
                <a:close/>
              </a:path>
            </a:pathLst>
          </a:custGeom>
          <a:blipFill>
            <a:blip r:embed="rId4"/>
            <a:stretch>
              <a:fillRect l="0" t="0" r="0" b="0"/>
            </a:stretch>
          </a:blipFill>
        </p:spPr>
      </p:sp>
      <p:sp>
        <p:nvSpPr>
          <p:cNvPr name="Freeform 8" id="8"/>
          <p:cNvSpPr/>
          <p:nvPr/>
        </p:nvSpPr>
        <p:spPr>
          <a:xfrm flipH="false" flipV="false" rot="0">
            <a:off x="8729009" y="3646893"/>
            <a:ext cx="9011800" cy="3966789"/>
          </a:xfrm>
          <a:custGeom>
            <a:avLst/>
            <a:gdLst/>
            <a:ahLst/>
            <a:cxnLst/>
            <a:rect r="r" b="b" t="t" l="l"/>
            <a:pathLst>
              <a:path h="3966789" w="9011800">
                <a:moveTo>
                  <a:pt x="0" y="0"/>
                </a:moveTo>
                <a:lnTo>
                  <a:pt x="9011800" y="0"/>
                </a:lnTo>
                <a:lnTo>
                  <a:pt x="9011800" y="3966789"/>
                </a:lnTo>
                <a:lnTo>
                  <a:pt x="0" y="3966789"/>
                </a:lnTo>
                <a:lnTo>
                  <a:pt x="0" y="0"/>
                </a:lnTo>
                <a:close/>
              </a:path>
            </a:pathLst>
          </a:custGeom>
          <a:blipFill>
            <a:blip r:embed="rId5"/>
            <a:stretch>
              <a:fillRect l="0" t="0" r="-8393" b="0"/>
            </a:stretch>
          </a:blipFill>
        </p:spPr>
      </p:sp>
      <p:sp>
        <p:nvSpPr>
          <p:cNvPr name="TextBox 9" id="9"/>
          <p:cNvSpPr txBox="true"/>
          <p:nvPr/>
        </p:nvSpPr>
        <p:spPr>
          <a:xfrm rot="0">
            <a:off x="198718" y="1307751"/>
            <a:ext cx="17060582"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10. Can you further breakdown this average value into 30 day periods (i.e. 0-30 days, 31-60 days etc)?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198718" y="2743887"/>
            <a:ext cx="13604184" cy="3362544"/>
          </a:xfrm>
          <a:custGeom>
            <a:avLst/>
            <a:gdLst/>
            <a:ahLst/>
            <a:cxnLst/>
            <a:rect r="r" b="b" t="t" l="l"/>
            <a:pathLst>
              <a:path h="3362544" w="13604184">
                <a:moveTo>
                  <a:pt x="0" y="0"/>
                </a:moveTo>
                <a:lnTo>
                  <a:pt x="13604183" y="0"/>
                </a:lnTo>
                <a:lnTo>
                  <a:pt x="13604183" y="3362543"/>
                </a:lnTo>
                <a:lnTo>
                  <a:pt x="0" y="3362543"/>
                </a:lnTo>
                <a:lnTo>
                  <a:pt x="0" y="0"/>
                </a:lnTo>
                <a:close/>
              </a:path>
            </a:pathLst>
          </a:custGeom>
          <a:blipFill>
            <a:blip r:embed="rId4"/>
            <a:stretch>
              <a:fillRect l="0" t="0" r="0" b="0"/>
            </a:stretch>
          </a:blipFill>
        </p:spPr>
      </p:sp>
      <p:sp>
        <p:nvSpPr>
          <p:cNvPr name="Freeform 8" id="8"/>
          <p:cNvSpPr/>
          <p:nvPr/>
        </p:nvSpPr>
        <p:spPr>
          <a:xfrm flipH="false" flipV="false" rot="0">
            <a:off x="11889138" y="6578180"/>
            <a:ext cx="4905012" cy="2071005"/>
          </a:xfrm>
          <a:custGeom>
            <a:avLst/>
            <a:gdLst/>
            <a:ahLst/>
            <a:cxnLst/>
            <a:rect r="r" b="b" t="t" l="l"/>
            <a:pathLst>
              <a:path h="2071005" w="4905012">
                <a:moveTo>
                  <a:pt x="0" y="0"/>
                </a:moveTo>
                <a:lnTo>
                  <a:pt x="4905012" y="0"/>
                </a:lnTo>
                <a:lnTo>
                  <a:pt x="4905012" y="2071005"/>
                </a:lnTo>
                <a:lnTo>
                  <a:pt x="0" y="2071005"/>
                </a:lnTo>
                <a:lnTo>
                  <a:pt x="0" y="0"/>
                </a:lnTo>
                <a:close/>
              </a:path>
            </a:pathLst>
          </a:custGeom>
          <a:blipFill>
            <a:blip r:embed="rId5"/>
            <a:stretch>
              <a:fillRect l="0" t="0" r="0" b="0"/>
            </a:stretch>
          </a:blipFill>
        </p:spPr>
      </p:sp>
      <p:sp>
        <p:nvSpPr>
          <p:cNvPr name="TextBox 9" id="9"/>
          <p:cNvSpPr txBox="true"/>
          <p:nvPr/>
        </p:nvSpPr>
        <p:spPr>
          <a:xfrm rot="0">
            <a:off x="198718" y="1307751"/>
            <a:ext cx="17060582"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11. How many customers downgraded from a pro monthly to a basic monthly plan in 2020?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7150" y="1153118"/>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588789" y="2864589"/>
            <a:ext cx="1885584" cy="0"/>
          </a:xfrm>
          <a:prstGeom prst="line">
            <a:avLst/>
          </a:prstGeom>
          <a:ln cap="rnd" w="19050">
            <a:solidFill>
              <a:srgbClr val="000000"/>
            </a:solidFill>
            <a:prstDash val="sysDot"/>
            <a:headEnd type="none" len="sm" w="sm"/>
            <a:tailEnd type="arrow" len="sm" w="med"/>
          </a:ln>
        </p:spPr>
      </p:sp>
      <p:sp>
        <p:nvSpPr>
          <p:cNvPr name="TextBox 7" id="7"/>
          <p:cNvSpPr txBox="true"/>
          <p:nvPr/>
        </p:nvSpPr>
        <p:spPr>
          <a:xfrm rot="0">
            <a:off x="1295297" y="1533056"/>
            <a:ext cx="14695134" cy="7659395"/>
          </a:xfrm>
          <a:prstGeom prst="rect">
            <a:avLst/>
          </a:prstGeom>
        </p:spPr>
        <p:txBody>
          <a:bodyPr anchor="t" rtlCol="false" tIns="0" lIns="0" bIns="0" rIns="0">
            <a:spAutoFit/>
          </a:bodyPr>
          <a:lstStyle/>
          <a:p>
            <a:pPr algn="just">
              <a:lnSpc>
                <a:spcPts val="4653"/>
              </a:lnSpc>
            </a:pPr>
            <a:r>
              <a:rPr lang="en-US" sz="3324" spc="452">
                <a:solidFill>
                  <a:srgbClr val="000000"/>
                </a:solidFill>
                <a:latin typeface="Glacial Indifference Bold"/>
              </a:rPr>
              <a:t>INTRODUCTION:</a:t>
            </a:r>
          </a:p>
          <a:p>
            <a:pPr algn="just">
              <a:lnSpc>
                <a:spcPts val="4653"/>
              </a:lnSpc>
            </a:pPr>
            <a:r>
              <a:rPr lang="en-US" sz="3324" spc="452">
                <a:solidFill>
                  <a:srgbClr val="000000"/>
                </a:solidFill>
                <a:latin typeface="Glacial Indifference"/>
              </a:rPr>
              <a:t>Foodie-Fi is a cool website where you can sign up to watch lots of cooking shows from all over the world. Danny, who started Foodie-Fi, knows that to make the website even better, he has to look at what shows people like and how they watch them. This study is all about how Danny uses numbers to make good choices for Foodie-Fi, making it a favorite place for people who love food.</a:t>
            </a:r>
          </a:p>
          <a:p>
            <a:pPr algn="just">
              <a:lnSpc>
                <a:spcPts val="4653"/>
              </a:lnSpc>
            </a:pPr>
            <a:r>
              <a:rPr lang="en-US" sz="3324" spc="452">
                <a:solidFill>
                  <a:srgbClr val="000000"/>
                </a:solidFill>
                <a:latin typeface="Glacial Indifference"/>
              </a:rPr>
              <a:t>We’re going to look closely at two big pieces of information (tables) from the Foodie-Fi database and even try to make a totally new piece of information (table).</a:t>
            </a:r>
          </a:p>
          <a:p>
            <a:pPr algn="just">
              <a:lnSpc>
                <a:spcPts val="4653"/>
              </a:lnSpc>
            </a:pPr>
          </a:p>
          <a:p>
            <a:pPr algn="just">
              <a:lnSpc>
                <a:spcPts val="465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470999" y="2464540"/>
            <a:ext cx="10580717" cy="1253215"/>
          </a:xfrm>
          <a:custGeom>
            <a:avLst/>
            <a:gdLst/>
            <a:ahLst/>
            <a:cxnLst/>
            <a:rect r="r" b="b" t="t" l="l"/>
            <a:pathLst>
              <a:path h="1253215" w="10580717">
                <a:moveTo>
                  <a:pt x="0" y="0"/>
                </a:moveTo>
                <a:lnTo>
                  <a:pt x="10580717" y="0"/>
                </a:lnTo>
                <a:lnTo>
                  <a:pt x="10580717" y="1253215"/>
                </a:lnTo>
                <a:lnTo>
                  <a:pt x="0" y="1253215"/>
                </a:lnTo>
                <a:lnTo>
                  <a:pt x="0" y="0"/>
                </a:lnTo>
                <a:close/>
              </a:path>
            </a:pathLst>
          </a:custGeom>
          <a:blipFill>
            <a:blip r:embed="rId4"/>
            <a:stretch>
              <a:fillRect l="0" t="0" r="0" b="0"/>
            </a:stretch>
          </a:blipFill>
        </p:spPr>
      </p:sp>
      <p:sp>
        <p:nvSpPr>
          <p:cNvPr name="Freeform 8" id="8"/>
          <p:cNvSpPr/>
          <p:nvPr/>
        </p:nvSpPr>
        <p:spPr>
          <a:xfrm flipH="false" flipV="false" rot="0">
            <a:off x="5038344" y="4332169"/>
            <a:ext cx="9354589" cy="4677295"/>
          </a:xfrm>
          <a:custGeom>
            <a:avLst/>
            <a:gdLst/>
            <a:ahLst/>
            <a:cxnLst/>
            <a:rect r="r" b="b" t="t" l="l"/>
            <a:pathLst>
              <a:path h="4677295" w="9354589">
                <a:moveTo>
                  <a:pt x="0" y="0"/>
                </a:moveTo>
                <a:lnTo>
                  <a:pt x="9354589" y="0"/>
                </a:lnTo>
                <a:lnTo>
                  <a:pt x="9354589" y="4677294"/>
                </a:lnTo>
                <a:lnTo>
                  <a:pt x="0" y="4677294"/>
                </a:lnTo>
                <a:lnTo>
                  <a:pt x="0" y="0"/>
                </a:lnTo>
                <a:close/>
              </a:path>
            </a:pathLst>
          </a:custGeom>
          <a:blipFill>
            <a:blip r:embed="rId5"/>
            <a:stretch>
              <a:fillRect l="0" t="0" r="0" b="0"/>
            </a:stretch>
          </a:blipFill>
        </p:spPr>
      </p:sp>
      <p:sp>
        <p:nvSpPr>
          <p:cNvPr name="TextBox 9" id="9"/>
          <p:cNvSpPr txBox="true"/>
          <p:nvPr/>
        </p:nvSpPr>
        <p:spPr>
          <a:xfrm rot="0">
            <a:off x="470999" y="1798730"/>
            <a:ext cx="12476204" cy="580391"/>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1. How many customers has Foodie-Fi ever had?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0" y="3255485"/>
            <a:ext cx="10909645" cy="1888015"/>
          </a:xfrm>
          <a:custGeom>
            <a:avLst/>
            <a:gdLst/>
            <a:ahLst/>
            <a:cxnLst/>
            <a:rect r="r" b="b" t="t" l="l"/>
            <a:pathLst>
              <a:path h="1888015" w="10909645">
                <a:moveTo>
                  <a:pt x="0" y="0"/>
                </a:moveTo>
                <a:lnTo>
                  <a:pt x="10909645" y="0"/>
                </a:lnTo>
                <a:lnTo>
                  <a:pt x="10909645" y="1888015"/>
                </a:lnTo>
                <a:lnTo>
                  <a:pt x="0" y="1888015"/>
                </a:lnTo>
                <a:lnTo>
                  <a:pt x="0" y="0"/>
                </a:lnTo>
                <a:close/>
              </a:path>
            </a:pathLst>
          </a:custGeom>
          <a:blipFill>
            <a:blip r:embed="rId4"/>
            <a:stretch>
              <a:fillRect l="0" t="0" r="-3445" b="0"/>
            </a:stretch>
          </a:blipFill>
        </p:spPr>
      </p:sp>
      <p:sp>
        <p:nvSpPr>
          <p:cNvPr name="Freeform 8" id="8"/>
          <p:cNvSpPr/>
          <p:nvPr/>
        </p:nvSpPr>
        <p:spPr>
          <a:xfrm flipH="false" flipV="false" rot="0">
            <a:off x="12045412" y="3091147"/>
            <a:ext cx="4340878" cy="5810358"/>
          </a:xfrm>
          <a:custGeom>
            <a:avLst/>
            <a:gdLst/>
            <a:ahLst/>
            <a:cxnLst/>
            <a:rect r="r" b="b" t="t" l="l"/>
            <a:pathLst>
              <a:path h="5810358" w="4340878">
                <a:moveTo>
                  <a:pt x="0" y="0"/>
                </a:moveTo>
                <a:lnTo>
                  <a:pt x="4340878" y="0"/>
                </a:lnTo>
                <a:lnTo>
                  <a:pt x="4340878" y="5810358"/>
                </a:lnTo>
                <a:lnTo>
                  <a:pt x="0" y="5810358"/>
                </a:lnTo>
                <a:lnTo>
                  <a:pt x="0" y="0"/>
                </a:lnTo>
                <a:close/>
              </a:path>
            </a:pathLst>
          </a:custGeom>
          <a:blipFill>
            <a:blip r:embed="rId5"/>
            <a:stretch>
              <a:fillRect l="0" t="0" r="0" b="0"/>
            </a:stretch>
          </a:blipFill>
        </p:spPr>
      </p:sp>
      <p:sp>
        <p:nvSpPr>
          <p:cNvPr name="TextBox 9" id="9"/>
          <p:cNvSpPr txBox="true"/>
          <p:nvPr/>
        </p:nvSpPr>
        <p:spPr>
          <a:xfrm rot="0">
            <a:off x="281250" y="1310606"/>
            <a:ext cx="17605849"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2. What is the monthly distribution of trial plan start_date values for our dataset - use the start of the month as the group by value?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198718" y="2491072"/>
            <a:ext cx="10644354" cy="4057086"/>
          </a:xfrm>
          <a:custGeom>
            <a:avLst/>
            <a:gdLst/>
            <a:ahLst/>
            <a:cxnLst/>
            <a:rect r="r" b="b" t="t" l="l"/>
            <a:pathLst>
              <a:path h="4057086" w="10644354">
                <a:moveTo>
                  <a:pt x="0" y="0"/>
                </a:moveTo>
                <a:lnTo>
                  <a:pt x="10644354" y="0"/>
                </a:lnTo>
                <a:lnTo>
                  <a:pt x="10644354" y="4057086"/>
                </a:lnTo>
                <a:lnTo>
                  <a:pt x="0" y="4057086"/>
                </a:lnTo>
                <a:lnTo>
                  <a:pt x="0" y="0"/>
                </a:lnTo>
                <a:close/>
              </a:path>
            </a:pathLst>
          </a:custGeom>
          <a:blipFill>
            <a:blip r:embed="rId4"/>
            <a:stretch>
              <a:fillRect l="-1043" t="0" r="-1043" b="0"/>
            </a:stretch>
          </a:blipFill>
        </p:spPr>
      </p:sp>
      <p:sp>
        <p:nvSpPr>
          <p:cNvPr name="Freeform 8" id="8"/>
          <p:cNvSpPr/>
          <p:nvPr/>
        </p:nvSpPr>
        <p:spPr>
          <a:xfrm flipH="false" flipV="false" rot="0">
            <a:off x="7415151" y="4639785"/>
            <a:ext cx="9513803" cy="3816747"/>
          </a:xfrm>
          <a:custGeom>
            <a:avLst/>
            <a:gdLst/>
            <a:ahLst/>
            <a:cxnLst/>
            <a:rect r="r" b="b" t="t" l="l"/>
            <a:pathLst>
              <a:path h="3816747" w="9513803">
                <a:moveTo>
                  <a:pt x="0" y="0"/>
                </a:moveTo>
                <a:lnTo>
                  <a:pt x="9513802" y="0"/>
                </a:lnTo>
                <a:lnTo>
                  <a:pt x="9513802" y="3816747"/>
                </a:lnTo>
                <a:lnTo>
                  <a:pt x="0" y="3816747"/>
                </a:lnTo>
                <a:lnTo>
                  <a:pt x="0" y="0"/>
                </a:lnTo>
                <a:close/>
              </a:path>
            </a:pathLst>
          </a:custGeom>
          <a:blipFill>
            <a:blip r:embed="rId5"/>
            <a:stretch>
              <a:fillRect l="0" t="0" r="0" b="0"/>
            </a:stretch>
          </a:blipFill>
        </p:spPr>
      </p:sp>
      <p:sp>
        <p:nvSpPr>
          <p:cNvPr name="TextBox 9" id="9"/>
          <p:cNvSpPr txBox="true"/>
          <p:nvPr/>
        </p:nvSpPr>
        <p:spPr>
          <a:xfrm rot="0">
            <a:off x="198718" y="1310606"/>
            <a:ext cx="17937262"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3. What plan start_date values occur after the year 2020 for our dataset? Show the breakdown by count of events for each plan_name?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311509" y="2749637"/>
            <a:ext cx="15457219" cy="2014169"/>
          </a:xfrm>
          <a:custGeom>
            <a:avLst/>
            <a:gdLst/>
            <a:ahLst/>
            <a:cxnLst/>
            <a:rect r="r" b="b" t="t" l="l"/>
            <a:pathLst>
              <a:path h="2014169" w="15457219">
                <a:moveTo>
                  <a:pt x="0" y="0"/>
                </a:moveTo>
                <a:lnTo>
                  <a:pt x="15457219" y="0"/>
                </a:lnTo>
                <a:lnTo>
                  <a:pt x="15457219" y="2014169"/>
                </a:lnTo>
                <a:lnTo>
                  <a:pt x="0" y="2014169"/>
                </a:lnTo>
                <a:lnTo>
                  <a:pt x="0" y="0"/>
                </a:lnTo>
                <a:close/>
              </a:path>
            </a:pathLst>
          </a:custGeom>
          <a:blipFill>
            <a:blip r:embed="rId4"/>
            <a:stretch>
              <a:fillRect l="0" t="0" r="0" b="0"/>
            </a:stretch>
          </a:blipFill>
        </p:spPr>
      </p:sp>
      <p:sp>
        <p:nvSpPr>
          <p:cNvPr name="Freeform 8" id="8"/>
          <p:cNvSpPr/>
          <p:nvPr/>
        </p:nvSpPr>
        <p:spPr>
          <a:xfrm flipH="false" flipV="false" rot="0">
            <a:off x="3937059" y="5415877"/>
            <a:ext cx="9103292" cy="2773659"/>
          </a:xfrm>
          <a:custGeom>
            <a:avLst/>
            <a:gdLst/>
            <a:ahLst/>
            <a:cxnLst/>
            <a:rect r="r" b="b" t="t" l="l"/>
            <a:pathLst>
              <a:path h="2773659" w="9103292">
                <a:moveTo>
                  <a:pt x="0" y="0"/>
                </a:moveTo>
                <a:lnTo>
                  <a:pt x="9103292" y="0"/>
                </a:lnTo>
                <a:lnTo>
                  <a:pt x="9103292" y="2773659"/>
                </a:lnTo>
                <a:lnTo>
                  <a:pt x="0" y="2773659"/>
                </a:lnTo>
                <a:lnTo>
                  <a:pt x="0" y="0"/>
                </a:lnTo>
                <a:close/>
              </a:path>
            </a:pathLst>
          </a:custGeom>
          <a:blipFill>
            <a:blip r:embed="rId5"/>
            <a:stretch>
              <a:fillRect l="0" t="0" r="0" b="0"/>
            </a:stretch>
          </a:blipFill>
        </p:spPr>
      </p:sp>
      <p:sp>
        <p:nvSpPr>
          <p:cNvPr name="TextBox 9" id="9"/>
          <p:cNvSpPr txBox="true"/>
          <p:nvPr/>
        </p:nvSpPr>
        <p:spPr>
          <a:xfrm rot="0">
            <a:off x="311509" y="1307751"/>
            <a:ext cx="17664981"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4. What is the customer count and percentage of customers who have churned rounded to 1 decimal place?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0" y="2488217"/>
            <a:ext cx="14081340" cy="3877280"/>
          </a:xfrm>
          <a:custGeom>
            <a:avLst/>
            <a:gdLst/>
            <a:ahLst/>
            <a:cxnLst/>
            <a:rect r="r" b="b" t="t" l="l"/>
            <a:pathLst>
              <a:path h="3877280" w="14081340">
                <a:moveTo>
                  <a:pt x="0" y="0"/>
                </a:moveTo>
                <a:lnTo>
                  <a:pt x="14081340" y="0"/>
                </a:lnTo>
                <a:lnTo>
                  <a:pt x="14081340" y="3877281"/>
                </a:lnTo>
                <a:lnTo>
                  <a:pt x="0" y="3877281"/>
                </a:lnTo>
                <a:lnTo>
                  <a:pt x="0" y="0"/>
                </a:lnTo>
                <a:close/>
              </a:path>
            </a:pathLst>
          </a:custGeom>
          <a:blipFill>
            <a:blip r:embed="rId4"/>
            <a:stretch>
              <a:fillRect l="0" t="0" r="0" b="0"/>
            </a:stretch>
          </a:blipFill>
        </p:spPr>
      </p:sp>
      <p:sp>
        <p:nvSpPr>
          <p:cNvPr name="Freeform 8" id="8"/>
          <p:cNvSpPr/>
          <p:nvPr/>
        </p:nvSpPr>
        <p:spPr>
          <a:xfrm flipH="false" flipV="false" rot="0">
            <a:off x="8971228" y="6513094"/>
            <a:ext cx="9164752" cy="2496369"/>
          </a:xfrm>
          <a:custGeom>
            <a:avLst/>
            <a:gdLst/>
            <a:ahLst/>
            <a:cxnLst/>
            <a:rect r="r" b="b" t="t" l="l"/>
            <a:pathLst>
              <a:path h="2496369" w="9164752">
                <a:moveTo>
                  <a:pt x="0" y="0"/>
                </a:moveTo>
                <a:lnTo>
                  <a:pt x="9164752" y="0"/>
                </a:lnTo>
                <a:lnTo>
                  <a:pt x="9164752" y="2496369"/>
                </a:lnTo>
                <a:lnTo>
                  <a:pt x="0" y="2496369"/>
                </a:lnTo>
                <a:lnTo>
                  <a:pt x="0" y="0"/>
                </a:lnTo>
                <a:close/>
              </a:path>
            </a:pathLst>
          </a:custGeom>
          <a:blipFill>
            <a:blip r:embed="rId5"/>
            <a:stretch>
              <a:fillRect l="0" t="0" r="0" b="0"/>
            </a:stretch>
          </a:blipFill>
        </p:spPr>
      </p:sp>
      <p:sp>
        <p:nvSpPr>
          <p:cNvPr name="TextBox 9" id="9"/>
          <p:cNvSpPr txBox="true"/>
          <p:nvPr/>
        </p:nvSpPr>
        <p:spPr>
          <a:xfrm rot="0">
            <a:off x="198718" y="1307751"/>
            <a:ext cx="17599824"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5. How many customers have churned straight after their initial free trial - what percentage is this rounded to the nearest whole number?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0" y="2488217"/>
            <a:ext cx="12248780" cy="3419007"/>
          </a:xfrm>
          <a:custGeom>
            <a:avLst/>
            <a:gdLst/>
            <a:ahLst/>
            <a:cxnLst/>
            <a:rect r="r" b="b" t="t" l="l"/>
            <a:pathLst>
              <a:path h="3419007" w="12248780">
                <a:moveTo>
                  <a:pt x="0" y="0"/>
                </a:moveTo>
                <a:lnTo>
                  <a:pt x="12248780" y="0"/>
                </a:lnTo>
                <a:lnTo>
                  <a:pt x="12248780" y="3419007"/>
                </a:lnTo>
                <a:lnTo>
                  <a:pt x="0" y="3419007"/>
                </a:lnTo>
                <a:lnTo>
                  <a:pt x="0" y="0"/>
                </a:lnTo>
                <a:close/>
              </a:path>
            </a:pathLst>
          </a:custGeom>
          <a:blipFill>
            <a:blip r:embed="rId4"/>
            <a:stretch>
              <a:fillRect l="0" t="0" r="0" b="0"/>
            </a:stretch>
          </a:blipFill>
        </p:spPr>
      </p:sp>
      <p:sp>
        <p:nvSpPr>
          <p:cNvPr name="Freeform 8" id="8"/>
          <p:cNvSpPr/>
          <p:nvPr/>
        </p:nvSpPr>
        <p:spPr>
          <a:xfrm flipH="false" flipV="false" rot="0">
            <a:off x="7055882" y="5019082"/>
            <a:ext cx="9817538" cy="3830052"/>
          </a:xfrm>
          <a:custGeom>
            <a:avLst/>
            <a:gdLst/>
            <a:ahLst/>
            <a:cxnLst/>
            <a:rect r="r" b="b" t="t" l="l"/>
            <a:pathLst>
              <a:path h="3830052" w="9817538">
                <a:moveTo>
                  <a:pt x="0" y="0"/>
                </a:moveTo>
                <a:lnTo>
                  <a:pt x="9817538" y="0"/>
                </a:lnTo>
                <a:lnTo>
                  <a:pt x="9817538" y="3830052"/>
                </a:lnTo>
                <a:lnTo>
                  <a:pt x="0" y="3830052"/>
                </a:lnTo>
                <a:lnTo>
                  <a:pt x="0" y="0"/>
                </a:lnTo>
                <a:close/>
              </a:path>
            </a:pathLst>
          </a:custGeom>
          <a:blipFill>
            <a:blip r:embed="rId5"/>
            <a:stretch>
              <a:fillRect l="0" t="0" r="0" b="0"/>
            </a:stretch>
          </a:blipFill>
        </p:spPr>
      </p:sp>
      <p:sp>
        <p:nvSpPr>
          <p:cNvPr name="TextBox 9" id="9"/>
          <p:cNvSpPr txBox="true"/>
          <p:nvPr/>
        </p:nvSpPr>
        <p:spPr>
          <a:xfrm rot="0">
            <a:off x="198718" y="1307751"/>
            <a:ext cx="17060582"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6. What is the number and percentage of customer plans after their initial free trial?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D1A2B"/>
        </a:solidFill>
      </p:bgPr>
    </p:bg>
    <p:spTree>
      <p:nvGrpSpPr>
        <p:cNvPr id="1" name=""/>
        <p:cNvGrpSpPr/>
        <p:nvPr/>
      </p:nvGrpSpPr>
      <p:grpSpPr>
        <a:xfrm>
          <a:off x="0" y="0"/>
          <a:ext cx="0" cy="0"/>
          <a:chOff x="0" y="0"/>
          <a:chExt cx="0" cy="0"/>
        </a:xfrm>
      </p:grpSpPr>
      <p:sp>
        <p:nvSpPr>
          <p:cNvPr name="Freeform 2" id="2"/>
          <p:cNvSpPr/>
          <p:nvPr/>
        </p:nvSpPr>
        <p:spPr>
          <a:xfrm flipH="false" flipV="true" rot="0">
            <a:off x="-1900990" y="-2507843"/>
            <a:ext cx="16840683" cy="7073087"/>
          </a:xfrm>
          <a:custGeom>
            <a:avLst/>
            <a:gdLst/>
            <a:ahLst/>
            <a:cxnLst/>
            <a:rect r="r" b="b" t="t" l="l"/>
            <a:pathLst>
              <a:path h="7073087" w="16840683">
                <a:moveTo>
                  <a:pt x="0" y="7073086"/>
                </a:moveTo>
                <a:lnTo>
                  <a:pt x="16840684" y="7073086"/>
                </a:lnTo>
                <a:lnTo>
                  <a:pt x="16840684" y="0"/>
                </a:lnTo>
                <a:lnTo>
                  <a:pt x="0" y="0"/>
                </a:lnTo>
                <a:lnTo>
                  <a:pt x="0" y="707308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295297" y="7613682"/>
            <a:ext cx="16840683" cy="7073087"/>
          </a:xfrm>
          <a:custGeom>
            <a:avLst/>
            <a:gdLst/>
            <a:ahLst/>
            <a:cxnLst/>
            <a:rect r="r" b="b" t="t" l="l"/>
            <a:pathLst>
              <a:path h="7073087" w="16840683">
                <a:moveTo>
                  <a:pt x="0" y="7073087"/>
                </a:moveTo>
                <a:lnTo>
                  <a:pt x="16840683" y="7073087"/>
                </a:lnTo>
                <a:lnTo>
                  <a:pt x="16840683" y="0"/>
                </a:lnTo>
                <a:lnTo>
                  <a:pt x="0" y="0"/>
                </a:lnTo>
                <a:lnTo>
                  <a:pt x="0" y="707308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28700"/>
            <a:ext cx="18417917" cy="7980763"/>
            <a:chOff x="0" y="0"/>
            <a:chExt cx="20156718" cy="8734212"/>
          </a:xfrm>
        </p:grpSpPr>
        <p:sp>
          <p:nvSpPr>
            <p:cNvPr name="Freeform 5" id="5"/>
            <p:cNvSpPr/>
            <p:nvPr/>
          </p:nvSpPr>
          <p:spPr>
            <a:xfrm flipH="false" flipV="false" rot="0">
              <a:off x="0" y="0"/>
              <a:ext cx="20156718" cy="8734213"/>
            </a:xfrm>
            <a:custGeom>
              <a:avLst/>
              <a:gdLst/>
              <a:ahLst/>
              <a:cxnLst/>
              <a:rect r="r" b="b" t="t" l="l"/>
              <a:pathLst>
                <a:path h="8734213" w="20156718">
                  <a:moveTo>
                    <a:pt x="0" y="0"/>
                  </a:moveTo>
                  <a:lnTo>
                    <a:pt x="20156718" y="0"/>
                  </a:lnTo>
                  <a:lnTo>
                    <a:pt x="20156718" y="8734213"/>
                  </a:lnTo>
                  <a:lnTo>
                    <a:pt x="0" y="8734213"/>
                  </a:lnTo>
                  <a:close/>
                </a:path>
              </a:pathLst>
            </a:custGeom>
            <a:solidFill>
              <a:srgbClr val="FFD4C1"/>
            </a:solidFill>
          </p:spPr>
        </p:sp>
      </p:grpSp>
      <p:sp>
        <p:nvSpPr>
          <p:cNvPr name="AutoShape 6" id="6"/>
          <p:cNvSpPr/>
          <p:nvPr/>
        </p:nvSpPr>
        <p:spPr>
          <a:xfrm rot="5400000">
            <a:off x="16951668" y="2501710"/>
            <a:ext cx="1159825" cy="0"/>
          </a:xfrm>
          <a:prstGeom prst="line">
            <a:avLst/>
          </a:prstGeom>
          <a:ln cap="rnd" w="19050">
            <a:solidFill>
              <a:srgbClr val="000000"/>
            </a:solidFill>
            <a:prstDash val="sysDot"/>
            <a:headEnd type="none" len="sm" w="sm"/>
            <a:tailEnd type="arrow" len="sm" w="med"/>
          </a:ln>
        </p:spPr>
      </p:sp>
      <p:sp>
        <p:nvSpPr>
          <p:cNvPr name="Freeform 7" id="7"/>
          <p:cNvSpPr/>
          <p:nvPr/>
        </p:nvSpPr>
        <p:spPr>
          <a:xfrm flipH="false" flipV="false" rot="0">
            <a:off x="235499" y="2694598"/>
            <a:ext cx="12528581" cy="2448902"/>
          </a:xfrm>
          <a:custGeom>
            <a:avLst/>
            <a:gdLst/>
            <a:ahLst/>
            <a:cxnLst/>
            <a:rect r="r" b="b" t="t" l="l"/>
            <a:pathLst>
              <a:path h="2448902" w="12528581">
                <a:moveTo>
                  <a:pt x="0" y="0"/>
                </a:moveTo>
                <a:lnTo>
                  <a:pt x="12528581" y="0"/>
                </a:lnTo>
                <a:lnTo>
                  <a:pt x="12528581" y="2448902"/>
                </a:lnTo>
                <a:lnTo>
                  <a:pt x="0" y="2448902"/>
                </a:lnTo>
                <a:lnTo>
                  <a:pt x="0" y="0"/>
                </a:lnTo>
                <a:close/>
              </a:path>
            </a:pathLst>
          </a:custGeom>
          <a:blipFill>
            <a:blip r:embed="rId4"/>
            <a:stretch>
              <a:fillRect l="0" t="0" r="0" b="0"/>
            </a:stretch>
          </a:blipFill>
        </p:spPr>
      </p:sp>
      <p:sp>
        <p:nvSpPr>
          <p:cNvPr name="Freeform 8" id="8"/>
          <p:cNvSpPr/>
          <p:nvPr/>
        </p:nvSpPr>
        <p:spPr>
          <a:xfrm flipH="false" flipV="false" rot="0">
            <a:off x="7804558" y="4565243"/>
            <a:ext cx="9919044" cy="3962983"/>
          </a:xfrm>
          <a:custGeom>
            <a:avLst/>
            <a:gdLst/>
            <a:ahLst/>
            <a:cxnLst/>
            <a:rect r="r" b="b" t="t" l="l"/>
            <a:pathLst>
              <a:path h="3962983" w="9919044">
                <a:moveTo>
                  <a:pt x="0" y="0"/>
                </a:moveTo>
                <a:lnTo>
                  <a:pt x="9919044" y="0"/>
                </a:lnTo>
                <a:lnTo>
                  <a:pt x="9919044" y="3962983"/>
                </a:lnTo>
                <a:lnTo>
                  <a:pt x="0" y="3962983"/>
                </a:lnTo>
                <a:lnTo>
                  <a:pt x="0" y="0"/>
                </a:lnTo>
                <a:close/>
              </a:path>
            </a:pathLst>
          </a:custGeom>
          <a:blipFill>
            <a:blip r:embed="rId5"/>
            <a:stretch>
              <a:fillRect l="0" t="0" r="0" b="0"/>
            </a:stretch>
          </a:blipFill>
        </p:spPr>
      </p:sp>
      <p:sp>
        <p:nvSpPr>
          <p:cNvPr name="TextBox 9" id="9"/>
          <p:cNvSpPr txBox="true"/>
          <p:nvPr/>
        </p:nvSpPr>
        <p:spPr>
          <a:xfrm rot="0">
            <a:off x="235499" y="1307751"/>
            <a:ext cx="17817001" cy="1180466"/>
          </a:xfrm>
          <a:prstGeom prst="rect">
            <a:avLst/>
          </a:prstGeom>
        </p:spPr>
        <p:txBody>
          <a:bodyPr anchor="t" rtlCol="false" tIns="0" lIns="0" bIns="0" rIns="0">
            <a:spAutoFit/>
          </a:bodyPr>
          <a:lstStyle/>
          <a:p>
            <a:pPr algn="just">
              <a:lnSpc>
                <a:spcPts val="4759"/>
              </a:lnSpc>
              <a:spcBef>
                <a:spcPct val="0"/>
              </a:spcBef>
            </a:pPr>
            <a:r>
              <a:rPr lang="en-US" sz="3399" spc="462">
                <a:solidFill>
                  <a:srgbClr val="000000"/>
                </a:solidFill>
                <a:latin typeface="Glacial Indifference"/>
              </a:rPr>
              <a:t>7. What is the customer count and percentage breakdown of all 5 plan_name values at 2020-12-31?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DAGEOxvaLic</dc:identifier>
  <dcterms:modified xsi:type="dcterms:W3CDTF">2011-08-01T06:04:30Z</dcterms:modified>
  <cp:revision>1</cp:revision>
  <dc:title>Salford &amp; Co. Case Study</dc:title>
</cp:coreProperties>
</file>