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eed2a9b0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eed2a9b0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eed2a9b0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eed2a9b0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eed2a9b0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eed2a9b0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eed2a9b0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eed2a9b0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eed2a9b0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eed2a9b0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eed2a9b0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eed2a9b0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eed2a9b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eed2a9b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eed2a9b0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eed2a9b0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eed2a9b0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eed2a9b0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eed2a9b0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eed2a9b0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eed2a9b0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eed2a9b0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eed2a9b0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eed2a9b0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eed2a9b0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eed2a9b0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Statistics Simplified: Explore, </a:t>
            </a:r>
            <a:r>
              <a:rPr lang="en-GB"/>
              <a:t>Analyze</a:t>
            </a:r>
            <a:r>
              <a:rPr lang="en-GB"/>
              <a:t>, Visualize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Presented by: Quaid Khalid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Measure of Spread</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Variance</a:t>
            </a:r>
            <a:endParaRPr b="1"/>
          </a:p>
          <a:p>
            <a:pPr indent="0" lvl="0" marL="457200" rtl="0" algn="l">
              <a:spcBef>
                <a:spcPts val="1200"/>
              </a:spcBef>
              <a:spcAft>
                <a:spcPts val="0"/>
              </a:spcAft>
              <a:buNone/>
            </a:pPr>
            <a:r>
              <a:rPr lang="en-GB"/>
              <a:t>Average distance from each data point to the data’s mean</a:t>
            </a:r>
            <a:endParaRPr/>
          </a:p>
          <a:p>
            <a:pPr indent="0" lvl="0" marL="457200" rtl="0" algn="l">
              <a:spcBef>
                <a:spcPts val="1200"/>
              </a:spcBef>
              <a:spcAft>
                <a:spcPts val="0"/>
              </a:spcAft>
              <a:buNone/>
            </a:pPr>
            <a:r>
              <a:rPr lang="en-GB"/>
              <a:t>Higher the variance, more spread data is </a:t>
            </a:r>
            <a:endParaRPr/>
          </a:p>
          <a:p>
            <a:pPr indent="-342900" lvl="0" marL="457200" rtl="0" algn="l">
              <a:spcBef>
                <a:spcPts val="1200"/>
              </a:spcBef>
              <a:spcAft>
                <a:spcPts val="0"/>
              </a:spcAft>
              <a:buSzPts val="1800"/>
              <a:buChar char="➔"/>
            </a:pPr>
            <a:r>
              <a:rPr b="1" lang="en-GB"/>
              <a:t>Standard Deviation</a:t>
            </a:r>
            <a:endParaRPr b="1"/>
          </a:p>
          <a:p>
            <a:pPr indent="0" lvl="0" marL="457200" rtl="0" algn="l">
              <a:spcBef>
                <a:spcPts val="1200"/>
              </a:spcBef>
              <a:spcAft>
                <a:spcPts val="1200"/>
              </a:spcAft>
              <a:buNone/>
            </a:pPr>
            <a:r>
              <a:rPr lang="en-GB"/>
              <a:t>Square root of variance</a:t>
            </a:r>
            <a:endParaRPr/>
          </a:p>
        </p:txBody>
      </p:sp>
      <p:pic>
        <p:nvPicPr>
          <p:cNvPr id="114" name="Google Shape;114;p22"/>
          <p:cNvPicPr preferRelativeResize="0"/>
          <p:nvPr/>
        </p:nvPicPr>
        <p:blipFill>
          <a:blip r:embed="rId3">
            <a:alphaModFix/>
          </a:blip>
          <a:stretch>
            <a:fillRect/>
          </a:stretch>
        </p:blipFill>
        <p:spPr>
          <a:xfrm>
            <a:off x="4056575" y="2685675"/>
            <a:ext cx="4571990" cy="166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3"/>
          <p:cNvPicPr preferRelativeResize="0"/>
          <p:nvPr/>
        </p:nvPicPr>
        <p:blipFill>
          <a:blip r:embed="rId3">
            <a:alphaModFix/>
          </a:blip>
          <a:stretch>
            <a:fillRect/>
          </a:stretch>
        </p:blipFill>
        <p:spPr>
          <a:xfrm>
            <a:off x="531800" y="1152475"/>
            <a:ext cx="8080401" cy="311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Quartiles</a:t>
            </a:r>
            <a:endParaRPr b="1"/>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solidFill>
                  <a:srgbClr val="001D35"/>
                </a:solidFill>
                <a:highlight>
                  <a:srgbClr val="FFFFFF"/>
                </a:highlight>
              </a:rPr>
              <a:t>Quartiles divide a set of numbers into four equal parts. The first quartile is the middle term between the median and the first term, the second quartile is the median, and the third quartile is the middle term between the median and the last term.</a:t>
            </a:r>
            <a:endParaRPr>
              <a:solidFill>
                <a:srgbClr val="001D35"/>
              </a:solidFill>
              <a:highlight>
                <a:srgbClr val="FFFFFF"/>
              </a:highlight>
            </a:endParaRPr>
          </a:p>
          <a:p>
            <a:pPr indent="-342900" lvl="0" marL="457200" rtl="0" algn="l">
              <a:spcBef>
                <a:spcPts val="0"/>
              </a:spcBef>
              <a:spcAft>
                <a:spcPts val="0"/>
              </a:spcAft>
              <a:buClr>
                <a:srgbClr val="001D35"/>
              </a:buClr>
              <a:buSzPts val="1800"/>
              <a:buChar char="●"/>
            </a:pPr>
            <a:r>
              <a:rPr lang="en-GB">
                <a:solidFill>
                  <a:srgbClr val="001D35"/>
                </a:solidFill>
                <a:highlight>
                  <a:srgbClr val="FFFFFF"/>
                </a:highlight>
              </a:rPr>
              <a:t>also called percentiles</a:t>
            </a:r>
            <a:endParaRPr>
              <a:solidFill>
                <a:srgbClr val="001D35"/>
              </a:solidFill>
              <a:highlight>
                <a:srgbClr val="FFFFFF"/>
              </a:highlight>
            </a:endParaRPr>
          </a:p>
          <a:p>
            <a:pPr indent="0" lvl="0" marL="457200" rtl="0" algn="l">
              <a:spcBef>
                <a:spcPts val="1200"/>
              </a:spcBef>
              <a:spcAft>
                <a:spcPts val="1200"/>
              </a:spcAft>
              <a:buNone/>
            </a:pPr>
            <a:r>
              <a:t/>
            </a:r>
            <a:endParaRPr>
              <a:solidFill>
                <a:srgbClr val="001D35"/>
              </a:solidFill>
              <a:highlight>
                <a:srgbClr val="FFFFFF"/>
              </a:highlight>
            </a:endParaRPr>
          </a:p>
        </p:txBody>
      </p:sp>
      <p:pic>
        <p:nvPicPr>
          <p:cNvPr id="128" name="Google Shape;128;p24"/>
          <p:cNvPicPr preferRelativeResize="0"/>
          <p:nvPr/>
        </p:nvPicPr>
        <p:blipFill>
          <a:blip r:embed="rId3">
            <a:alphaModFix/>
          </a:blip>
          <a:stretch>
            <a:fillRect/>
          </a:stretch>
        </p:blipFill>
        <p:spPr>
          <a:xfrm>
            <a:off x="948588" y="2897163"/>
            <a:ext cx="7077075" cy="1895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Interquartile Range</a:t>
            </a:r>
            <a:endParaRPr b="1"/>
          </a:p>
        </p:txBody>
      </p:sp>
      <p:sp>
        <p:nvSpPr>
          <p:cNvPr id="134" name="Google Shape;134;p25"/>
          <p:cNvSpPr txBox="1"/>
          <p:nvPr>
            <p:ph idx="1" type="body"/>
          </p:nvPr>
        </p:nvSpPr>
        <p:spPr>
          <a:xfrm>
            <a:off x="311700" y="1152475"/>
            <a:ext cx="8520600" cy="376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solidFill>
                  <a:srgbClr val="001D35"/>
                </a:solidFill>
                <a:highlight>
                  <a:srgbClr val="FFFFFF"/>
                </a:highlight>
              </a:rPr>
              <a:t>The interquartile range (IQR) is the difference between the lower and upper quartile. It is a measure of the spread of the data and the width of the “box” on a box plot.</a:t>
            </a:r>
            <a:endParaRPr>
              <a:solidFill>
                <a:srgbClr val="001D35"/>
              </a:solidFill>
              <a:highlight>
                <a:srgbClr val="FFFFFF"/>
              </a:highlight>
            </a:endParaRPr>
          </a:p>
          <a:p>
            <a:pPr indent="-342900" lvl="0" marL="457200" rtl="0" algn="l">
              <a:spcBef>
                <a:spcPts val="0"/>
              </a:spcBef>
              <a:spcAft>
                <a:spcPts val="0"/>
              </a:spcAft>
              <a:buClr>
                <a:srgbClr val="001D35"/>
              </a:buClr>
              <a:buSzPts val="1800"/>
              <a:buChar char="●"/>
            </a:pPr>
            <a:r>
              <a:rPr lang="en-GB">
                <a:solidFill>
                  <a:srgbClr val="001D35"/>
                </a:solidFill>
                <a:highlight>
                  <a:srgbClr val="FFFFFF"/>
                </a:highlight>
              </a:rPr>
              <a:t>Distance between the 25th and 75th </a:t>
            </a:r>
            <a:endParaRPr>
              <a:solidFill>
                <a:srgbClr val="001D35"/>
              </a:solidFill>
              <a:highlight>
                <a:srgbClr val="FFFFFF"/>
              </a:highlight>
            </a:endParaRPr>
          </a:p>
          <a:p>
            <a:pPr indent="0" lvl="0" marL="457200" rtl="0" algn="l">
              <a:spcBef>
                <a:spcPts val="1200"/>
              </a:spcBef>
              <a:spcAft>
                <a:spcPts val="0"/>
              </a:spcAft>
              <a:buNone/>
            </a:pPr>
            <a:r>
              <a:rPr lang="en-GB">
                <a:solidFill>
                  <a:srgbClr val="001D35"/>
                </a:solidFill>
                <a:highlight>
                  <a:srgbClr val="FFFFFF"/>
                </a:highlight>
              </a:rPr>
              <a:t>percentile</a:t>
            </a:r>
            <a:endParaRPr>
              <a:solidFill>
                <a:srgbClr val="001D35"/>
              </a:solidFill>
              <a:highlight>
                <a:srgbClr val="FFFFFF"/>
              </a:highlight>
            </a:endParaRPr>
          </a:p>
          <a:p>
            <a:pPr indent="-342900" lvl="0" marL="457200" rtl="0" algn="l">
              <a:spcBef>
                <a:spcPts val="1200"/>
              </a:spcBef>
              <a:spcAft>
                <a:spcPts val="0"/>
              </a:spcAft>
              <a:buClr>
                <a:srgbClr val="001D35"/>
              </a:buClr>
              <a:buSzPts val="1800"/>
              <a:buChar char="●"/>
            </a:pPr>
            <a:r>
              <a:rPr lang="en-GB">
                <a:solidFill>
                  <a:srgbClr val="001D35"/>
                </a:solidFill>
                <a:highlight>
                  <a:srgbClr val="FFFFFF"/>
                </a:highlight>
              </a:rPr>
              <a:t>Height of the box in a box plot</a:t>
            </a:r>
            <a:endParaRPr>
              <a:solidFill>
                <a:srgbClr val="001D35"/>
              </a:solidFill>
              <a:highlight>
                <a:srgbClr val="FFFFFF"/>
              </a:highlight>
            </a:endParaRPr>
          </a:p>
          <a:p>
            <a:pPr indent="0" lvl="0" marL="457200" rtl="0" algn="l">
              <a:spcBef>
                <a:spcPts val="1200"/>
              </a:spcBef>
              <a:spcAft>
                <a:spcPts val="1200"/>
              </a:spcAft>
              <a:buNone/>
            </a:pPr>
            <a:r>
              <a:t/>
            </a:r>
            <a:endParaRPr>
              <a:solidFill>
                <a:srgbClr val="001D35"/>
              </a:solidFill>
              <a:highlight>
                <a:srgbClr val="FFFFFF"/>
              </a:highlight>
            </a:endParaRPr>
          </a:p>
        </p:txBody>
      </p:sp>
      <p:pic>
        <p:nvPicPr>
          <p:cNvPr id="135" name="Google Shape;135;p25"/>
          <p:cNvPicPr preferRelativeResize="0"/>
          <p:nvPr/>
        </p:nvPicPr>
        <p:blipFill>
          <a:blip r:embed="rId3">
            <a:alphaModFix/>
          </a:blip>
          <a:stretch>
            <a:fillRect/>
          </a:stretch>
        </p:blipFill>
        <p:spPr>
          <a:xfrm>
            <a:off x="5468975" y="1892700"/>
            <a:ext cx="3465650" cy="295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Outliers</a:t>
            </a:r>
            <a:endParaRPr b="1"/>
          </a:p>
        </p:txBody>
      </p:sp>
      <p:sp>
        <p:nvSpPr>
          <p:cNvPr id="141" name="Google Shape;141;p2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solidFill>
                  <a:srgbClr val="4D5156"/>
                </a:solidFill>
                <a:highlight>
                  <a:srgbClr val="FFFFFF"/>
                </a:highlight>
              </a:rPr>
              <a:t>An </a:t>
            </a:r>
            <a:r>
              <a:rPr b="1" lang="en-GB">
                <a:solidFill>
                  <a:srgbClr val="5F6368"/>
                </a:solidFill>
                <a:highlight>
                  <a:srgbClr val="FFFFFF"/>
                </a:highlight>
              </a:rPr>
              <a:t>outlier</a:t>
            </a:r>
            <a:r>
              <a:rPr lang="en-GB">
                <a:solidFill>
                  <a:srgbClr val="4D5156"/>
                </a:solidFill>
                <a:highlight>
                  <a:srgbClr val="FFFFFF"/>
                </a:highlight>
              </a:rPr>
              <a:t> is a data point that differs significantly from other observations</a:t>
            </a:r>
            <a:endParaRPr>
              <a:solidFill>
                <a:srgbClr val="4D5156"/>
              </a:solidFill>
              <a:highlight>
                <a:srgbClr val="FFFFFF"/>
              </a:highlight>
            </a:endParaRPr>
          </a:p>
          <a:p>
            <a:pPr indent="-342900" lvl="0" marL="457200" rtl="0" algn="l">
              <a:spcBef>
                <a:spcPts val="0"/>
              </a:spcBef>
              <a:spcAft>
                <a:spcPts val="0"/>
              </a:spcAft>
              <a:buClr>
                <a:srgbClr val="4D5156"/>
              </a:buClr>
              <a:buSzPts val="1800"/>
              <a:buChar char="●"/>
            </a:pPr>
            <a:r>
              <a:rPr lang="en-GB">
                <a:solidFill>
                  <a:srgbClr val="4D5156"/>
                </a:solidFill>
                <a:highlight>
                  <a:srgbClr val="FFFFFF"/>
                </a:highlight>
              </a:rPr>
              <a:t>But how we know that difference?</a:t>
            </a:r>
            <a:endParaRPr>
              <a:solidFill>
                <a:srgbClr val="4D5156"/>
              </a:solidFill>
              <a:highlight>
                <a:srgbClr val="FFFFFF"/>
              </a:highlight>
            </a:endParaRPr>
          </a:p>
          <a:p>
            <a:pPr indent="0" lvl="0" marL="457200" rtl="0" algn="l">
              <a:spcBef>
                <a:spcPts val="1200"/>
              </a:spcBef>
              <a:spcAft>
                <a:spcPts val="1200"/>
              </a:spcAft>
              <a:buNone/>
            </a:pPr>
            <a:r>
              <a:t/>
            </a:r>
            <a:endParaRPr>
              <a:solidFill>
                <a:srgbClr val="4D5156"/>
              </a:solidFill>
              <a:highlight>
                <a:srgbClr val="FFFFFF"/>
              </a:highlight>
            </a:endParaRPr>
          </a:p>
        </p:txBody>
      </p:sp>
      <p:pic>
        <p:nvPicPr>
          <p:cNvPr id="142" name="Google Shape;142;p26"/>
          <p:cNvPicPr preferRelativeResize="0"/>
          <p:nvPr/>
        </p:nvPicPr>
        <p:blipFill>
          <a:blip r:embed="rId3">
            <a:alphaModFix/>
          </a:blip>
          <a:stretch>
            <a:fillRect/>
          </a:stretch>
        </p:blipFill>
        <p:spPr>
          <a:xfrm>
            <a:off x="1025500" y="2016850"/>
            <a:ext cx="2781300" cy="838200"/>
          </a:xfrm>
          <a:prstGeom prst="rect">
            <a:avLst/>
          </a:prstGeom>
          <a:noFill/>
          <a:ln>
            <a:noFill/>
          </a:ln>
        </p:spPr>
      </p:pic>
      <p:pic>
        <p:nvPicPr>
          <p:cNvPr id="143" name="Google Shape;143;p26"/>
          <p:cNvPicPr preferRelativeResize="0"/>
          <p:nvPr/>
        </p:nvPicPr>
        <p:blipFill>
          <a:blip r:embed="rId4">
            <a:alphaModFix/>
          </a:blip>
          <a:stretch>
            <a:fillRect/>
          </a:stretch>
        </p:blipFill>
        <p:spPr>
          <a:xfrm>
            <a:off x="1210900" y="2855050"/>
            <a:ext cx="7033399" cy="198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What is </a:t>
            </a:r>
            <a:r>
              <a:rPr b="1" lang="en-GB"/>
              <a:t>Statistics</a:t>
            </a:r>
            <a:r>
              <a:rPr lang="en-GB"/>
              <a:t>? </a:t>
            </a:r>
            <a:endParaRPr/>
          </a:p>
          <a:p>
            <a:pPr indent="-342900" lvl="0" marL="457200" rtl="0" algn="l">
              <a:spcBef>
                <a:spcPts val="1200"/>
              </a:spcBef>
              <a:spcAft>
                <a:spcPts val="0"/>
              </a:spcAft>
              <a:buSzPts val="1800"/>
              <a:buChar char="●"/>
            </a:pPr>
            <a:r>
              <a:rPr lang="en-GB"/>
              <a:t>Collecting</a:t>
            </a:r>
            <a:r>
              <a:rPr lang="en-GB"/>
              <a:t>, </a:t>
            </a:r>
            <a:r>
              <a:rPr lang="en-GB"/>
              <a:t>analyzing</a:t>
            </a:r>
            <a:r>
              <a:rPr lang="en-GB"/>
              <a:t>, interpretation, presentation, and organization of data.</a:t>
            </a:r>
            <a:endParaRPr/>
          </a:p>
          <a:p>
            <a:pPr indent="0" lvl="0" marL="0" rtl="0" algn="l">
              <a:spcBef>
                <a:spcPts val="1200"/>
              </a:spcBef>
              <a:spcAft>
                <a:spcPts val="0"/>
              </a:spcAft>
              <a:buNone/>
            </a:pPr>
            <a:r>
              <a:rPr lang="en-GB"/>
              <a:t>What statistics can do?</a:t>
            </a:r>
            <a:endParaRPr/>
          </a:p>
          <a:p>
            <a:pPr indent="-342900" lvl="0" marL="457200" rtl="0" algn="l">
              <a:spcBef>
                <a:spcPts val="1200"/>
              </a:spcBef>
              <a:spcAft>
                <a:spcPts val="0"/>
              </a:spcAft>
              <a:buSzPts val="1800"/>
              <a:buChar char="●"/>
            </a:pPr>
            <a:r>
              <a:rPr lang="en-GB"/>
              <a:t>How likely is someone to purchase a product? Are people more likely to purchase it if they can use a different payment system?</a:t>
            </a:r>
            <a:endParaRPr/>
          </a:p>
          <a:p>
            <a:pPr indent="-342900" lvl="0" marL="457200" rtl="0" algn="l">
              <a:spcBef>
                <a:spcPts val="0"/>
              </a:spcBef>
              <a:spcAft>
                <a:spcPts val="0"/>
              </a:spcAft>
              <a:buSzPts val="1800"/>
              <a:buChar char="●"/>
            </a:pPr>
            <a:r>
              <a:rPr lang="en-GB"/>
              <a:t>How many sizes of jeans need to be manufactured so they can fit 95% of the population? Should the same number of each size be produced?</a:t>
            </a:r>
            <a:endParaRPr/>
          </a:p>
          <a:p>
            <a:pPr indent="-342900" lvl="0" marL="457200" rtl="0" algn="l">
              <a:spcBef>
                <a:spcPts val="0"/>
              </a:spcBef>
              <a:spcAft>
                <a:spcPts val="0"/>
              </a:spcAft>
              <a:buSzPts val="1800"/>
              <a:buChar char="●"/>
            </a:pPr>
            <a:r>
              <a:rPr lang="en-GB"/>
              <a:t>A/B testing: Which ad is more effective in getting people to purchase a product?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a:t>
            </a:r>
            <a:r>
              <a:rPr b="1" lang="en-GB"/>
              <a:t>Statistics</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solidFill>
                  <a:schemeClr val="dk1"/>
                </a:solidFill>
              </a:rPr>
              <a:t>Descriptive Stats</a:t>
            </a:r>
            <a:r>
              <a:rPr lang="en-GB"/>
              <a:t> </a:t>
            </a:r>
            <a:endParaRPr/>
          </a:p>
          <a:p>
            <a:pPr indent="-342900" lvl="0" marL="457200" rtl="0" algn="l">
              <a:spcBef>
                <a:spcPts val="1200"/>
              </a:spcBef>
              <a:spcAft>
                <a:spcPts val="0"/>
              </a:spcAft>
              <a:buSzPts val="1800"/>
              <a:buChar char="●"/>
            </a:pPr>
            <a:r>
              <a:rPr lang="en-GB"/>
              <a:t>describe and summarize data like mean, median, mode of </a:t>
            </a:r>
            <a:r>
              <a:rPr lang="en-GB"/>
              <a:t>population</a:t>
            </a:r>
            <a:r>
              <a:rPr lang="en-GB"/>
              <a:t>, it works for population.</a:t>
            </a:r>
            <a:endParaRPr/>
          </a:p>
          <a:p>
            <a:pPr indent="0" lvl="0" marL="0" rtl="0" algn="l">
              <a:spcBef>
                <a:spcPts val="1200"/>
              </a:spcBef>
              <a:spcAft>
                <a:spcPts val="0"/>
              </a:spcAft>
              <a:buNone/>
            </a:pPr>
            <a:r>
              <a:rPr b="1" lang="en-GB" u="sng"/>
              <a:t>Inferential Stats</a:t>
            </a:r>
            <a:endParaRPr b="1" u="sng"/>
          </a:p>
          <a:p>
            <a:pPr indent="-342900" lvl="0" marL="457200" rtl="0" algn="l">
              <a:spcBef>
                <a:spcPts val="1200"/>
              </a:spcBef>
              <a:spcAft>
                <a:spcPts val="0"/>
              </a:spcAft>
              <a:buSzPts val="1800"/>
              <a:buChar char="●"/>
            </a:pPr>
            <a:r>
              <a:rPr lang="en-GB"/>
              <a:t>use a sample of data to make </a:t>
            </a:r>
            <a:r>
              <a:rPr lang="en-GB"/>
              <a:t>inferences</a:t>
            </a:r>
            <a:r>
              <a:rPr lang="en-GB"/>
              <a:t> about a large population like A/B testing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a:t>
            </a:r>
            <a:r>
              <a:rPr b="1" lang="en-GB"/>
              <a:t>Data</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t>Numerical data (Quantitative)</a:t>
            </a:r>
            <a:endParaRPr u="sng"/>
          </a:p>
          <a:p>
            <a:pPr indent="0" lvl="0" marL="457200" rtl="0" algn="l">
              <a:spcBef>
                <a:spcPts val="1200"/>
              </a:spcBef>
              <a:spcAft>
                <a:spcPts val="0"/>
              </a:spcAft>
              <a:buNone/>
            </a:pPr>
            <a:r>
              <a:rPr lang="en-GB"/>
              <a:t>Continuous: that can be measured e.g. airplane speed, distance, time</a:t>
            </a:r>
            <a:endParaRPr/>
          </a:p>
          <a:p>
            <a:pPr indent="0" lvl="0" marL="457200" rtl="0" algn="l">
              <a:spcBef>
                <a:spcPts val="1200"/>
              </a:spcBef>
              <a:spcAft>
                <a:spcPts val="0"/>
              </a:spcAft>
              <a:buNone/>
            </a:pPr>
            <a:r>
              <a:rPr lang="en-GB"/>
              <a:t>Discrete: that can be counted, e.g. No of pets</a:t>
            </a:r>
            <a:endParaRPr/>
          </a:p>
          <a:p>
            <a:pPr indent="-342900" lvl="0" marL="457200" rtl="0" algn="l">
              <a:spcBef>
                <a:spcPts val="1200"/>
              </a:spcBef>
              <a:spcAft>
                <a:spcPts val="0"/>
              </a:spcAft>
              <a:buSzPts val="1800"/>
              <a:buChar char="➔"/>
            </a:pPr>
            <a:r>
              <a:rPr lang="en-GB" u="sng"/>
              <a:t>Categorical data (Qualitative)</a:t>
            </a:r>
            <a:endParaRPr u="sng"/>
          </a:p>
          <a:p>
            <a:pPr indent="0" lvl="0" marL="457200" rtl="0" algn="l">
              <a:spcBef>
                <a:spcPts val="1200"/>
              </a:spcBef>
              <a:spcAft>
                <a:spcPts val="0"/>
              </a:spcAft>
              <a:buNone/>
            </a:pPr>
            <a:r>
              <a:rPr lang="en-GB"/>
              <a:t>Nominal (unordered): like Marital status, married or unmarried</a:t>
            </a:r>
            <a:endParaRPr/>
          </a:p>
          <a:p>
            <a:pPr indent="0" lvl="0" marL="457200" rtl="0" algn="l">
              <a:spcBef>
                <a:spcPts val="1200"/>
              </a:spcBef>
              <a:spcAft>
                <a:spcPts val="1200"/>
              </a:spcAft>
              <a:buNone/>
            </a:pPr>
            <a:r>
              <a:rPr lang="en-GB"/>
              <a:t>Ordinal(ordered): grades like A, B+, B, C+, C, D+, D, 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Why does data types matter?</a:t>
            </a:r>
            <a:endParaRPr/>
          </a:p>
          <a:p>
            <a:pPr indent="-342900" lvl="0" marL="457200" rtl="0" algn="l">
              <a:spcBef>
                <a:spcPts val="0"/>
              </a:spcBef>
              <a:spcAft>
                <a:spcPts val="0"/>
              </a:spcAft>
              <a:buSzPts val="1800"/>
              <a:buChar char="●"/>
            </a:pPr>
            <a:r>
              <a:rPr lang="en-GB"/>
              <a:t>To know what kind of summary statistics applied</a:t>
            </a:r>
            <a:endParaRPr/>
          </a:p>
          <a:p>
            <a:pPr indent="-342900" lvl="0" marL="457200" rtl="0" algn="l">
              <a:spcBef>
                <a:spcPts val="0"/>
              </a:spcBef>
              <a:spcAft>
                <a:spcPts val="0"/>
              </a:spcAft>
              <a:buSzPts val="1800"/>
              <a:buChar char="●"/>
            </a:pPr>
            <a:r>
              <a:rPr lang="en-GB"/>
              <a:t>Visualize data correctly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For numerical data → mean, median, scatter plot</a:t>
            </a:r>
            <a:endParaRPr/>
          </a:p>
          <a:p>
            <a:pPr indent="-342900" lvl="0" marL="457200" rtl="0" algn="l">
              <a:spcBef>
                <a:spcPts val="0"/>
              </a:spcBef>
              <a:spcAft>
                <a:spcPts val="0"/>
              </a:spcAft>
              <a:buSzPts val="1800"/>
              <a:buChar char="➔"/>
            </a:pPr>
            <a:r>
              <a:rPr lang="en-GB"/>
              <a:t>For categorical → mode, bar plot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Statistics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Mean</a:t>
            </a:r>
            <a:endParaRPr b="1"/>
          </a:p>
          <a:p>
            <a:pPr indent="0" lvl="0" marL="457200" rtl="0" algn="l">
              <a:spcBef>
                <a:spcPts val="1200"/>
              </a:spcBef>
              <a:spcAft>
                <a:spcPts val="0"/>
              </a:spcAft>
              <a:buNone/>
            </a:pPr>
            <a:r>
              <a:t/>
            </a:r>
            <a:endParaRPr b="1"/>
          </a:p>
          <a:p>
            <a:pPr indent="0" lvl="0" marL="457200" rtl="0" algn="l">
              <a:spcBef>
                <a:spcPts val="1200"/>
              </a:spcBef>
              <a:spcAft>
                <a:spcPts val="0"/>
              </a:spcAft>
              <a:buNone/>
            </a:pPr>
            <a:r>
              <a:t/>
            </a:r>
            <a:endParaRPr b="1"/>
          </a:p>
          <a:p>
            <a:pPr indent="-342900" lvl="0" marL="457200" rtl="0" algn="l">
              <a:spcBef>
                <a:spcPts val="1200"/>
              </a:spcBef>
              <a:spcAft>
                <a:spcPts val="0"/>
              </a:spcAft>
              <a:buSzPts val="1800"/>
              <a:buChar char="➔"/>
            </a:pPr>
            <a:r>
              <a:rPr b="1" lang="en-GB"/>
              <a:t>Median</a:t>
            </a:r>
            <a:endParaRPr b="1"/>
          </a:p>
          <a:p>
            <a:pPr indent="0" lvl="0" marL="914400" rtl="0" algn="l">
              <a:spcBef>
                <a:spcPts val="1200"/>
              </a:spcBef>
              <a:spcAft>
                <a:spcPts val="0"/>
              </a:spcAft>
              <a:buNone/>
            </a:pPr>
            <a:r>
              <a:rPr b="1" lang="en-GB"/>
              <a:t>50% &lt; median &lt; 50%</a:t>
            </a:r>
            <a:endParaRPr b="1"/>
          </a:p>
          <a:p>
            <a:pPr indent="-342900" lvl="0" marL="457200" rtl="0" algn="l">
              <a:spcBef>
                <a:spcPts val="1200"/>
              </a:spcBef>
              <a:spcAft>
                <a:spcPts val="0"/>
              </a:spcAft>
              <a:buSzPts val="1800"/>
              <a:buChar char="➔"/>
            </a:pPr>
            <a:r>
              <a:rPr b="1" lang="en-GB"/>
              <a:t>Mode</a:t>
            </a:r>
            <a:endParaRPr b="1"/>
          </a:p>
          <a:p>
            <a:pPr indent="0" lvl="0" marL="457200" rtl="0" algn="l">
              <a:spcBef>
                <a:spcPts val="1200"/>
              </a:spcBef>
              <a:spcAft>
                <a:spcPts val="1200"/>
              </a:spcAft>
              <a:buNone/>
            </a:pPr>
            <a:r>
              <a:rPr b="1" lang="en-GB"/>
              <a:t>Most frequent </a:t>
            </a:r>
            <a:r>
              <a:rPr b="1" lang="en-GB"/>
              <a:t>value</a:t>
            </a:r>
            <a:r>
              <a:rPr b="1" lang="en-GB"/>
              <a:t> in data</a:t>
            </a:r>
            <a:endParaRPr b="1"/>
          </a:p>
        </p:txBody>
      </p:sp>
      <p:pic>
        <p:nvPicPr>
          <p:cNvPr id="86" name="Google Shape;86;p18"/>
          <p:cNvPicPr preferRelativeResize="0"/>
          <p:nvPr/>
        </p:nvPicPr>
        <p:blipFill>
          <a:blip r:embed="rId3">
            <a:alphaModFix/>
          </a:blip>
          <a:stretch>
            <a:fillRect/>
          </a:stretch>
        </p:blipFill>
        <p:spPr>
          <a:xfrm>
            <a:off x="2418670" y="1152475"/>
            <a:ext cx="2850825" cy="101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Distribution of data and </a:t>
            </a:r>
            <a:r>
              <a:rPr lang="en-GB"/>
              <a:t>skewness</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Normal Distribution</a:t>
            </a:r>
            <a:endParaRPr b="1"/>
          </a:p>
          <a:p>
            <a:pPr indent="0" lvl="0" marL="457200" rtl="0" algn="l">
              <a:spcBef>
                <a:spcPts val="1200"/>
              </a:spcBef>
              <a:spcAft>
                <a:spcPts val="1200"/>
              </a:spcAft>
              <a:buNone/>
            </a:pPr>
            <a:r>
              <a:t/>
            </a:r>
            <a:endParaRPr b="1"/>
          </a:p>
        </p:txBody>
      </p:sp>
      <p:pic>
        <p:nvPicPr>
          <p:cNvPr id="93" name="Google Shape;93;p19"/>
          <p:cNvPicPr preferRelativeResize="0"/>
          <p:nvPr/>
        </p:nvPicPr>
        <p:blipFill>
          <a:blip r:embed="rId3">
            <a:alphaModFix/>
          </a:blip>
          <a:stretch>
            <a:fillRect/>
          </a:stretch>
        </p:blipFill>
        <p:spPr>
          <a:xfrm>
            <a:off x="2042700" y="1594875"/>
            <a:ext cx="5601825" cy="297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Positively</a:t>
            </a:r>
            <a:r>
              <a:rPr b="1" lang="en-GB"/>
              <a:t> Skewed</a:t>
            </a:r>
            <a:endParaRPr b="1"/>
          </a:p>
          <a:p>
            <a:pPr indent="0" lvl="0" marL="457200" rtl="0" algn="l">
              <a:spcBef>
                <a:spcPts val="1200"/>
              </a:spcBef>
              <a:spcAft>
                <a:spcPts val="1200"/>
              </a:spcAft>
              <a:buNone/>
            </a:pPr>
            <a:r>
              <a:t/>
            </a:r>
            <a:endParaRPr b="1"/>
          </a:p>
        </p:txBody>
      </p:sp>
      <p:pic>
        <p:nvPicPr>
          <p:cNvPr id="100" name="Google Shape;100;p20"/>
          <p:cNvPicPr preferRelativeResize="0"/>
          <p:nvPr/>
        </p:nvPicPr>
        <p:blipFill>
          <a:blip r:embed="rId3">
            <a:alphaModFix/>
          </a:blip>
          <a:stretch>
            <a:fillRect/>
          </a:stretch>
        </p:blipFill>
        <p:spPr>
          <a:xfrm>
            <a:off x="1756850" y="1725825"/>
            <a:ext cx="4957474" cy="3252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Negative Skewed</a:t>
            </a:r>
            <a:endParaRPr b="1"/>
          </a:p>
          <a:p>
            <a:pPr indent="0" lvl="0" marL="457200" rtl="0" algn="l">
              <a:spcBef>
                <a:spcPts val="120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1917573" y="1578700"/>
            <a:ext cx="5713628"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