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587" r:id="rId2"/>
    <p:sldId id="722" r:id="rId3"/>
    <p:sldId id="717" r:id="rId4"/>
    <p:sldId id="934" r:id="rId5"/>
    <p:sldId id="728" r:id="rId6"/>
    <p:sldId id="724" r:id="rId7"/>
    <p:sldId id="718" r:id="rId8"/>
    <p:sldId id="719" r:id="rId9"/>
    <p:sldId id="959" r:id="rId10"/>
    <p:sldId id="960" r:id="rId11"/>
    <p:sldId id="726" r:id="rId12"/>
    <p:sldId id="961" r:id="rId13"/>
    <p:sldId id="720" r:id="rId14"/>
    <p:sldId id="958" r:id="rId15"/>
    <p:sldId id="721" r:id="rId16"/>
    <p:sldId id="962" r:id="rId17"/>
    <p:sldId id="965" r:id="rId18"/>
    <p:sldId id="964" r:id="rId19"/>
    <p:sldId id="725" r:id="rId20"/>
    <p:sldId id="716" r:id="rId21"/>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charset="0"/>
        <a:cs typeface="宋体" charset="0"/>
      </a:defRPr>
    </a:lvl1pPr>
    <a:lvl2pPr marL="457200" algn="l" rtl="0" fontAlgn="base">
      <a:spcBef>
        <a:spcPct val="0"/>
      </a:spcBef>
      <a:spcAft>
        <a:spcPct val="0"/>
      </a:spcAft>
      <a:defRPr sz="2000" kern="1200">
        <a:solidFill>
          <a:schemeClr val="tx1"/>
        </a:solidFill>
        <a:latin typeface="Arial" charset="0"/>
        <a:ea typeface="宋体" charset="0"/>
        <a:cs typeface="宋体" charset="0"/>
      </a:defRPr>
    </a:lvl2pPr>
    <a:lvl3pPr marL="914400" algn="l" rtl="0" fontAlgn="base">
      <a:spcBef>
        <a:spcPct val="0"/>
      </a:spcBef>
      <a:spcAft>
        <a:spcPct val="0"/>
      </a:spcAft>
      <a:defRPr sz="2000" kern="1200">
        <a:solidFill>
          <a:schemeClr val="tx1"/>
        </a:solidFill>
        <a:latin typeface="Arial" charset="0"/>
        <a:ea typeface="宋体" charset="0"/>
        <a:cs typeface="宋体" charset="0"/>
      </a:defRPr>
    </a:lvl3pPr>
    <a:lvl4pPr marL="1371600" algn="l" rtl="0" fontAlgn="base">
      <a:spcBef>
        <a:spcPct val="0"/>
      </a:spcBef>
      <a:spcAft>
        <a:spcPct val="0"/>
      </a:spcAft>
      <a:defRPr sz="2000" kern="1200">
        <a:solidFill>
          <a:schemeClr val="tx1"/>
        </a:solidFill>
        <a:latin typeface="Arial" charset="0"/>
        <a:ea typeface="宋体" charset="0"/>
        <a:cs typeface="宋体" charset="0"/>
      </a:defRPr>
    </a:lvl4pPr>
    <a:lvl5pPr marL="1828800" algn="l" rtl="0" fontAlgn="base">
      <a:spcBef>
        <a:spcPct val="0"/>
      </a:spcBef>
      <a:spcAft>
        <a:spcPct val="0"/>
      </a:spcAft>
      <a:defRPr sz="2000" kern="1200">
        <a:solidFill>
          <a:schemeClr val="tx1"/>
        </a:solidFill>
        <a:latin typeface="Arial" charset="0"/>
        <a:ea typeface="宋体" charset="0"/>
        <a:cs typeface="宋体" charset="0"/>
      </a:defRPr>
    </a:lvl5pPr>
    <a:lvl6pPr marL="2286000" algn="l" defTabSz="457200" rtl="0" eaLnBrk="1" latinLnBrk="0" hangingPunct="1">
      <a:defRPr sz="2000" kern="1200">
        <a:solidFill>
          <a:schemeClr val="tx1"/>
        </a:solidFill>
        <a:latin typeface="Arial" charset="0"/>
        <a:ea typeface="宋体" charset="0"/>
        <a:cs typeface="宋体" charset="0"/>
      </a:defRPr>
    </a:lvl6pPr>
    <a:lvl7pPr marL="2743200" algn="l" defTabSz="457200" rtl="0" eaLnBrk="1" latinLnBrk="0" hangingPunct="1">
      <a:defRPr sz="2000" kern="1200">
        <a:solidFill>
          <a:schemeClr val="tx1"/>
        </a:solidFill>
        <a:latin typeface="Arial" charset="0"/>
        <a:ea typeface="宋体" charset="0"/>
        <a:cs typeface="宋体" charset="0"/>
      </a:defRPr>
    </a:lvl7pPr>
    <a:lvl8pPr marL="3200400" algn="l" defTabSz="457200" rtl="0" eaLnBrk="1" latinLnBrk="0" hangingPunct="1">
      <a:defRPr sz="2000" kern="1200">
        <a:solidFill>
          <a:schemeClr val="tx1"/>
        </a:solidFill>
        <a:latin typeface="Arial" charset="0"/>
        <a:ea typeface="宋体" charset="0"/>
        <a:cs typeface="宋体" charset="0"/>
      </a:defRPr>
    </a:lvl8pPr>
    <a:lvl9pPr marL="3657600" algn="l" defTabSz="457200" rtl="0" eaLnBrk="1" latinLnBrk="0" hangingPunct="1">
      <a:defRPr sz="2000"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10BEB"/>
    <a:srgbClr val="00FF7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82" autoAdjust="0"/>
    <p:restoredTop sz="96879"/>
  </p:normalViewPr>
  <p:slideViewPr>
    <p:cSldViewPr snapToGrid="0" snapToObjects="1">
      <p:cViewPr varScale="1">
        <p:scale>
          <a:sx n="152" d="100"/>
          <a:sy n="152" d="100"/>
        </p:scale>
        <p:origin x="199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PMingLiU" charset="0"/>
              </a:defRPr>
            </a:lvl1pPr>
          </a:lstStyle>
          <a:p>
            <a:pPr>
              <a:defRPr/>
            </a:pPr>
            <a:endParaRPr lang="en-US" altLang="zh-TW"/>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PMingLiU" charset="0"/>
              </a:defRPr>
            </a:lvl1pPr>
          </a:lstStyle>
          <a:p>
            <a:pPr>
              <a:defRPr/>
            </a:pPr>
            <a:endParaRPr lang="zh-TW" alt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PMingLiU" charset="0"/>
              </a:defRPr>
            </a:lvl1pPr>
          </a:lstStyle>
          <a:p>
            <a:pPr>
              <a:defRPr/>
            </a:pPr>
            <a:endParaRPr lang="en-US" altLang="zh-TW"/>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PMingLiU" charset="0"/>
              </a:defRPr>
            </a:lvl1pPr>
          </a:lstStyle>
          <a:p>
            <a:pPr>
              <a:defRPr/>
            </a:pPr>
            <a:fld id="{BA9611C0-22CD-3B4D-A545-A25F1CC1E2EE}" type="slidenum">
              <a:rPr lang="zh-TW" altLang="en-US"/>
              <a:pPr>
                <a:defRPr/>
              </a:pPr>
              <a:t>‹#›</a:t>
            </a:fld>
            <a:endParaRPr lang="en-US" altLang="zh-TW"/>
          </a:p>
        </p:txBody>
      </p:sp>
    </p:spTree>
    <p:extLst>
      <p:ext uri="{BB962C8B-B14F-4D97-AF65-F5344CB8AC3E}">
        <p14:creationId xmlns:p14="http://schemas.microsoft.com/office/powerpoint/2010/main" val="122809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cs typeface="+mn-cs"/>
              </a:defRPr>
            </a:lvl1pPr>
          </a:lstStyle>
          <a:p>
            <a:pPr>
              <a:defRPr/>
            </a:pPr>
            <a:endParaRPr lang="de-DE"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altLang="zh-CN" noProof="0"/>
              <a:t>Textmasterformate durch Klicken bearbeiten</a:t>
            </a:r>
          </a:p>
          <a:p>
            <a:pPr lvl="1"/>
            <a:r>
              <a:rPr lang="de-DE" altLang="zh-CN" noProof="0"/>
              <a:t>Zweite Ebene</a:t>
            </a:r>
          </a:p>
          <a:p>
            <a:pPr lvl="2"/>
            <a:r>
              <a:rPr lang="de-DE" altLang="zh-CN" noProof="0"/>
              <a:t>Dritte Ebene</a:t>
            </a:r>
          </a:p>
          <a:p>
            <a:pPr lvl="3"/>
            <a:r>
              <a:rPr lang="de-DE" altLang="zh-CN" noProof="0"/>
              <a:t>Vierte Ebene</a:t>
            </a:r>
          </a:p>
          <a:p>
            <a:pPr lvl="4"/>
            <a:r>
              <a:rPr lang="de-DE" altLang="zh-CN" noProof="0"/>
              <a:t>Fünfte Ebene</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cs typeface="+mn-cs"/>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91BB238-3B1B-EE4E-BFC2-DF2FE134C0D2}" type="slidenum">
              <a:rPr lang="de-DE" altLang="zh-CN"/>
              <a:pPr>
                <a:defRPr/>
              </a:pPr>
              <a:t>‹#›</a:t>
            </a:fld>
            <a:endParaRPr lang="de-DE" altLang="zh-CN"/>
          </a:p>
        </p:txBody>
      </p:sp>
    </p:spTree>
    <p:extLst>
      <p:ext uri="{BB962C8B-B14F-4D97-AF65-F5344CB8AC3E}">
        <p14:creationId xmlns:p14="http://schemas.microsoft.com/office/powerpoint/2010/main" val="10557670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charset="0"/>
        <a:cs typeface="ＭＳ Ｐゴシック"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B91BB238-3B1B-EE4E-BFC2-DF2FE134C0D2}" type="slidenum">
              <a:rPr lang="de-DE" altLang="zh-CN" smtClean="0"/>
              <a:pPr>
                <a:defRPr/>
              </a:pPr>
              <a:t>1</a:t>
            </a:fld>
            <a:endParaRPr lang="de-DE" altLang="zh-CN"/>
          </a:p>
        </p:txBody>
      </p:sp>
    </p:spTree>
    <p:extLst>
      <p:ext uri="{BB962C8B-B14F-4D97-AF65-F5344CB8AC3E}">
        <p14:creationId xmlns:p14="http://schemas.microsoft.com/office/powerpoint/2010/main" val="142318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t>which leverages the Extended Berkeley Packet Filter (</a:t>
            </a:r>
            <a:r>
              <a:rPr lang="en-CA" sz="1200" dirty="0" err="1"/>
              <a:t>eBPF</a:t>
            </a:r>
            <a:r>
              <a:rPr lang="en-CA" sz="1200" dirty="0"/>
              <a:t>) technology to support just-in-time kernel hooking. </a:t>
            </a:r>
            <a:r>
              <a:rPr lang="en-CA" sz="1200" dirty="0" err="1"/>
              <a:t>eBPF</a:t>
            </a:r>
            <a:r>
              <a:rPr lang="en-CA" sz="1200" dirty="0"/>
              <a:t> is a kernel technology that allows programs to run in the kernel land without changing the kernel source code or adding additional modules. </a:t>
            </a:r>
          </a:p>
          <a:p>
            <a:endParaRPr lang="en-CA"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CA" sz="1200" dirty="0"/>
              <a:t>While the </a:t>
            </a:r>
            <a:r>
              <a:rPr lang="en-CA" sz="1200" dirty="0" err="1"/>
              <a:t>BadgerCTF</a:t>
            </a:r>
            <a:r>
              <a:rPr lang="en-CA" sz="1200" dirty="0"/>
              <a:t>+ was initially developed for cybersecurity courses, it can also be used for network courses to learn how Internet technologies work, such as network monitoring, route tracing, Border Gateway Protocol (BGP), packet inspection, and network performance analysis.</a:t>
            </a:r>
            <a:endParaRPr lang="en-US" sz="1200" dirty="0"/>
          </a:p>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3</a:t>
            </a:fld>
            <a:endParaRPr lang="de-DE" altLang="zh-CN"/>
          </a:p>
        </p:txBody>
      </p:sp>
    </p:spTree>
    <p:extLst>
      <p:ext uri="{BB962C8B-B14F-4D97-AF65-F5344CB8AC3E}">
        <p14:creationId xmlns:p14="http://schemas.microsoft.com/office/powerpoint/2010/main" val="4019730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anose="02020603050405020304" pitchFamily="18" charset="0"/>
                <a:ea typeface="SimSun" panose="02010600030101010101" pitchFamily="2" charset="-122"/>
              </a:rPr>
              <a:t>However, developing a pedagogically-effective programming project in the context of a complex Linux kernel codebase can be a challenge.</a:t>
            </a:r>
          </a:p>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5</a:t>
            </a:fld>
            <a:endParaRPr lang="de-DE" altLang="zh-CN"/>
          </a:p>
        </p:txBody>
      </p:sp>
    </p:spTree>
    <p:extLst>
      <p:ext uri="{BB962C8B-B14F-4D97-AF65-F5344CB8AC3E}">
        <p14:creationId xmlns:p14="http://schemas.microsoft.com/office/powerpoint/2010/main" val="316669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6</a:t>
            </a:fld>
            <a:endParaRPr lang="de-DE" altLang="zh-CN"/>
          </a:p>
        </p:txBody>
      </p:sp>
    </p:spTree>
    <p:extLst>
      <p:ext uri="{BB962C8B-B14F-4D97-AF65-F5344CB8AC3E}">
        <p14:creationId xmlns:p14="http://schemas.microsoft.com/office/powerpoint/2010/main" val="418851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CA" sz="1200" kern="1200" dirty="0">
                <a:solidFill>
                  <a:schemeClr val="tx1"/>
                </a:solidFill>
                <a:effectLst/>
                <a:latin typeface="Arial" charset="0"/>
                <a:ea typeface="ＭＳ Ｐゴシック" charset="0"/>
                <a:cs typeface="ＭＳ Ｐゴシック" charset="0"/>
              </a:rPr>
              <a:t>Our lab’s Python script will create a new system-level hook to gather information in the kernel land. Once the desired hook has been identified,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can be loaded into the Linux kernel via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system call. This is typically done using one of the available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libraries. As our lab program is loaded into the Linux kernel, it passes through two steps before being attached to the request hook:</a:t>
            </a:r>
            <a:endParaRPr kumimoji="1" lang="en-US" sz="1200" kern="1200" dirty="0">
              <a:solidFill>
                <a:schemeClr val="tx1"/>
              </a:solidFill>
              <a:effectLst/>
              <a:latin typeface="Arial" charset="0"/>
              <a:ea typeface="ＭＳ Ｐゴシック" charset="0"/>
              <a:cs typeface="ＭＳ Ｐゴシック" charset="0"/>
            </a:endParaRPr>
          </a:p>
          <a:p>
            <a:r>
              <a:rPr kumimoji="1" lang="en-CA" sz="1200" kern="1200" dirty="0">
                <a:solidFill>
                  <a:schemeClr val="tx1"/>
                </a:solidFill>
                <a:effectLst/>
                <a:latin typeface="Arial" charset="0"/>
                <a:ea typeface="ＭＳ Ｐゴシック" charset="0"/>
                <a:cs typeface="ＭＳ Ｐゴシック" charset="0"/>
              </a:rPr>
              <a:t> </a:t>
            </a:r>
            <a:endParaRPr kumimoji="1" lang="en-US" sz="1200" kern="1200" dirty="0">
              <a:solidFill>
                <a:schemeClr val="tx1"/>
              </a:solidFill>
              <a:effectLst/>
              <a:latin typeface="Arial" charset="0"/>
              <a:ea typeface="ＭＳ Ｐゴシック" charset="0"/>
              <a:cs typeface="ＭＳ Ｐゴシック" charset="0"/>
            </a:endParaRPr>
          </a:p>
          <a:p>
            <a:pPr lvl="0"/>
            <a:r>
              <a:rPr kumimoji="1" lang="en-CA" sz="1200" b="1" kern="1200" dirty="0">
                <a:solidFill>
                  <a:schemeClr val="tx1"/>
                </a:solidFill>
                <a:effectLst/>
                <a:latin typeface="Arial" charset="0"/>
                <a:ea typeface="ＭＳ Ｐゴシック" charset="0"/>
                <a:cs typeface="ＭＳ Ｐゴシック" charset="0"/>
              </a:rPr>
              <a:t>Verification: </a:t>
            </a:r>
            <a:r>
              <a:rPr kumimoji="1" lang="en-CA" sz="1200" kern="1200" dirty="0">
                <a:solidFill>
                  <a:schemeClr val="tx1"/>
                </a:solidFill>
                <a:effectLst/>
                <a:latin typeface="Arial" charset="0"/>
                <a:ea typeface="ＭＳ Ｐゴシック" charset="0"/>
                <a:cs typeface="ＭＳ Ｐゴシック" charset="0"/>
              </a:rPr>
              <a:t>As shown in Figure 2, the verification process ensures that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is safe to run. The verifier will validate that the program meets several conditions, including:</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process loading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holds the required privileges (Note that inside the </a:t>
            </a:r>
            <a:r>
              <a:rPr kumimoji="1" lang="en-CA" sz="1200" kern="1200" dirty="0" err="1">
                <a:solidFill>
                  <a:schemeClr val="tx1"/>
                </a:solidFill>
                <a:effectLst/>
                <a:latin typeface="Arial" charset="0"/>
                <a:ea typeface="ＭＳ Ｐゴシック" charset="0"/>
                <a:cs typeface="ＭＳ Ｐゴシック" charset="0"/>
              </a:rPr>
              <a:t>BadgerCTF</a:t>
            </a:r>
            <a:r>
              <a:rPr kumimoji="1" lang="en-CA" sz="1200" kern="1200" dirty="0">
                <a:solidFill>
                  <a:schemeClr val="tx1"/>
                </a:solidFill>
                <a:effectLst/>
                <a:latin typeface="Arial" charset="0"/>
                <a:ea typeface="ＭＳ Ｐゴシック" charset="0"/>
                <a:cs typeface="ＭＳ Ｐゴシック" charset="0"/>
              </a:rPr>
              <a:t>+ docker container, users have the root privileges by default).</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program does not crash the system.</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program does not contain any infinite loop and always runs to completion. </a:t>
            </a:r>
            <a:endParaRPr kumimoji="1" lang="en-US" sz="1200" kern="1200" dirty="0">
              <a:solidFill>
                <a:schemeClr val="tx1"/>
              </a:solidFill>
              <a:effectLst/>
              <a:latin typeface="Arial" charset="0"/>
              <a:ea typeface="ＭＳ Ｐゴシック" charset="0"/>
              <a:cs typeface="ＭＳ Ｐゴシック" charset="0"/>
            </a:endParaRPr>
          </a:p>
          <a:p>
            <a:pPr lvl="0"/>
            <a:r>
              <a:rPr kumimoji="1" lang="en-CA" sz="1200" b="1" kern="1200" dirty="0">
                <a:solidFill>
                  <a:schemeClr val="tx1"/>
                </a:solidFill>
                <a:effectLst/>
                <a:latin typeface="Arial" charset="0"/>
                <a:ea typeface="ＭＳ Ｐゴシック" charset="0"/>
                <a:cs typeface="ＭＳ Ｐゴシック" charset="0"/>
              </a:rPr>
              <a:t>JIT Compilation: </a:t>
            </a:r>
            <a:r>
              <a:rPr kumimoji="1" lang="en-CA" sz="1200" kern="1200" dirty="0">
                <a:solidFill>
                  <a:schemeClr val="tx1"/>
                </a:solidFill>
                <a:effectLst/>
                <a:latin typeface="Arial" charset="0"/>
                <a:ea typeface="ＭＳ Ｐゴシック" charset="0"/>
                <a:cs typeface="ＭＳ Ｐゴシック" charset="0"/>
              </a:rPr>
              <a:t>The Just-in-Time (JIT) compilation process translates the generic bytecode of the program into the machine specific instruction set to optimize the overall running performance of the program. This makes our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programs run as efficiently as natively compiled kernel code or as code inserted as a Loadable Kernel Module (LKM). </a:t>
            </a:r>
            <a:endParaRPr kumimoji="1" lang="en-US" sz="1200" kern="1200" dirty="0">
              <a:solidFill>
                <a:schemeClr val="tx1"/>
              </a:solidFill>
              <a:effectLst/>
              <a:latin typeface="Arial"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10</a:t>
            </a:fld>
            <a:endParaRPr lang="de-DE" altLang="zh-CN"/>
          </a:p>
        </p:txBody>
      </p:sp>
    </p:spTree>
    <p:extLst>
      <p:ext uri="{BB962C8B-B14F-4D97-AF65-F5344CB8AC3E}">
        <p14:creationId xmlns:p14="http://schemas.microsoft.com/office/powerpoint/2010/main" val="188091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CA" sz="1200" kern="1200" dirty="0">
                <a:solidFill>
                  <a:schemeClr val="tx1"/>
                </a:solidFill>
                <a:effectLst/>
                <a:latin typeface="Arial" charset="0"/>
                <a:ea typeface="ＭＳ Ｐゴシック" charset="0"/>
                <a:cs typeface="ＭＳ Ｐゴシック" charset="0"/>
              </a:rPr>
              <a:t>Our lab’s Python script will create a new system-level hook to gather information in the kernel land. Once the desired hook has been identified,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can be loaded into the Linux kernel via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system call. This is typically done using one of the available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libraries. As our lab program is loaded into the Linux kernel, it passes through two steps before being attached to the request hook:</a:t>
            </a:r>
            <a:endParaRPr kumimoji="1" lang="en-US" sz="1200" kern="1200" dirty="0">
              <a:solidFill>
                <a:schemeClr val="tx1"/>
              </a:solidFill>
              <a:effectLst/>
              <a:latin typeface="Arial" charset="0"/>
              <a:ea typeface="ＭＳ Ｐゴシック" charset="0"/>
              <a:cs typeface="ＭＳ Ｐゴシック" charset="0"/>
            </a:endParaRPr>
          </a:p>
          <a:p>
            <a:r>
              <a:rPr kumimoji="1" lang="en-CA" sz="1200" kern="1200" dirty="0">
                <a:solidFill>
                  <a:schemeClr val="tx1"/>
                </a:solidFill>
                <a:effectLst/>
                <a:latin typeface="Arial" charset="0"/>
                <a:ea typeface="ＭＳ Ｐゴシック" charset="0"/>
                <a:cs typeface="ＭＳ Ｐゴシック" charset="0"/>
              </a:rPr>
              <a:t> </a:t>
            </a:r>
            <a:endParaRPr kumimoji="1" lang="en-US" sz="1200" kern="1200" dirty="0">
              <a:solidFill>
                <a:schemeClr val="tx1"/>
              </a:solidFill>
              <a:effectLst/>
              <a:latin typeface="Arial" charset="0"/>
              <a:ea typeface="ＭＳ Ｐゴシック" charset="0"/>
              <a:cs typeface="ＭＳ Ｐゴシック" charset="0"/>
            </a:endParaRPr>
          </a:p>
          <a:p>
            <a:pPr lvl="0"/>
            <a:r>
              <a:rPr kumimoji="1" lang="en-CA" sz="1200" b="1" kern="1200" dirty="0">
                <a:solidFill>
                  <a:schemeClr val="tx1"/>
                </a:solidFill>
                <a:effectLst/>
                <a:latin typeface="Arial" charset="0"/>
                <a:ea typeface="ＭＳ Ｐゴシック" charset="0"/>
                <a:cs typeface="ＭＳ Ｐゴシック" charset="0"/>
              </a:rPr>
              <a:t>Verification: </a:t>
            </a:r>
            <a:r>
              <a:rPr kumimoji="1" lang="en-CA" sz="1200" kern="1200" dirty="0">
                <a:solidFill>
                  <a:schemeClr val="tx1"/>
                </a:solidFill>
                <a:effectLst/>
                <a:latin typeface="Arial" charset="0"/>
                <a:ea typeface="ＭＳ Ｐゴシック" charset="0"/>
                <a:cs typeface="ＭＳ Ｐゴシック" charset="0"/>
              </a:rPr>
              <a:t>As shown in Figure 2, the verification process ensures that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is safe to run. The verifier will validate that the program meets several conditions, including:</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process loading the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 holds the required privileges (Note that inside the </a:t>
            </a:r>
            <a:r>
              <a:rPr kumimoji="1" lang="en-CA" sz="1200" kern="1200" dirty="0" err="1">
                <a:solidFill>
                  <a:schemeClr val="tx1"/>
                </a:solidFill>
                <a:effectLst/>
                <a:latin typeface="Arial" charset="0"/>
                <a:ea typeface="ＭＳ Ｐゴシック" charset="0"/>
                <a:cs typeface="ＭＳ Ｐゴシック" charset="0"/>
              </a:rPr>
              <a:t>BadgerCTF</a:t>
            </a:r>
            <a:r>
              <a:rPr kumimoji="1" lang="en-CA" sz="1200" kern="1200" dirty="0">
                <a:solidFill>
                  <a:schemeClr val="tx1"/>
                </a:solidFill>
                <a:effectLst/>
                <a:latin typeface="Arial" charset="0"/>
                <a:ea typeface="ＭＳ Ｐゴシック" charset="0"/>
                <a:cs typeface="ＭＳ Ｐゴシック" charset="0"/>
              </a:rPr>
              <a:t>+ docker container, users have the root privileges by default).</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program does not crash the system.</a:t>
            </a:r>
            <a:endParaRPr kumimoji="1" lang="en-US" sz="1200" kern="1200" dirty="0">
              <a:solidFill>
                <a:schemeClr val="tx1"/>
              </a:solidFill>
              <a:effectLst/>
              <a:latin typeface="Arial" charset="0"/>
              <a:ea typeface="ＭＳ Ｐゴシック" charset="0"/>
              <a:cs typeface="ＭＳ Ｐゴシック" charset="0"/>
            </a:endParaRPr>
          </a:p>
          <a:p>
            <a:pPr lvl="1"/>
            <a:r>
              <a:rPr kumimoji="1" lang="en-CA" sz="1200" kern="1200" dirty="0">
                <a:solidFill>
                  <a:schemeClr val="tx1"/>
                </a:solidFill>
                <a:effectLst/>
                <a:latin typeface="Arial" charset="0"/>
                <a:ea typeface="ＭＳ Ｐゴシック" charset="0"/>
                <a:cs typeface="ＭＳ Ｐゴシック" charset="0"/>
              </a:rPr>
              <a:t>The program does not contain any infinite loop and always runs to completion. </a:t>
            </a:r>
            <a:endParaRPr kumimoji="1" lang="en-US" sz="1200" kern="1200" dirty="0">
              <a:solidFill>
                <a:schemeClr val="tx1"/>
              </a:solidFill>
              <a:effectLst/>
              <a:latin typeface="Arial" charset="0"/>
              <a:ea typeface="ＭＳ Ｐゴシック" charset="0"/>
              <a:cs typeface="ＭＳ Ｐゴシック" charset="0"/>
            </a:endParaRPr>
          </a:p>
          <a:p>
            <a:pPr lvl="0"/>
            <a:r>
              <a:rPr kumimoji="1" lang="en-CA" sz="1200" b="1" kern="1200" dirty="0">
                <a:solidFill>
                  <a:schemeClr val="tx1"/>
                </a:solidFill>
                <a:effectLst/>
                <a:latin typeface="Arial" charset="0"/>
                <a:ea typeface="ＭＳ Ｐゴシック" charset="0"/>
                <a:cs typeface="ＭＳ Ｐゴシック" charset="0"/>
              </a:rPr>
              <a:t>JIT Compilation: </a:t>
            </a:r>
            <a:r>
              <a:rPr kumimoji="1" lang="en-CA" sz="1200" kern="1200" dirty="0">
                <a:solidFill>
                  <a:schemeClr val="tx1"/>
                </a:solidFill>
                <a:effectLst/>
                <a:latin typeface="Arial" charset="0"/>
                <a:ea typeface="ＭＳ Ｐゴシック" charset="0"/>
                <a:cs typeface="ＭＳ Ｐゴシック" charset="0"/>
              </a:rPr>
              <a:t>The Just-in-Time (JIT) compilation process translates the generic bytecode of the program into the machine specific instruction set to optimize the overall running performance of the program. This makes our </a:t>
            </a:r>
            <a:r>
              <a:rPr kumimoji="1" lang="en-CA" sz="1200" kern="1200" dirty="0" err="1">
                <a:solidFill>
                  <a:schemeClr val="tx1"/>
                </a:solidFill>
                <a:effectLst/>
                <a:latin typeface="Arial" charset="0"/>
                <a:ea typeface="ＭＳ Ｐゴシック" charset="0"/>
                <a:cs typeface="ＭＳ Ｐゴシック" charset="0"/>
              </a:rPr>
              <a:t>eBPF</a:t>
            </a:r>
            <a:r>
              <a:rPr kumimoji="1" lang="en-CA" sz="1200" kern="1200" dirty="0">
                <a:solidFill>
                  <a:schemeClr val="tx1"/>
                </a:solidFill>
                <a:effectLst/>
                <a:latin typeface="Arial" charset="0"/>
                <a:ea typeface="ＭＳ Ｐゴシック" charset="0"/>
                <a:cs typeface="ＭＳ Ｐゴシック" charset="0"/>
              </a:rPr>
              <a:t> programs run as efficiently as natively compiled kernel code or as code inserted as a Loadable Kernel Module (LKM). </a:t>
            </a:r>
            <a:endParaRPr kumimoji="1" lang="en-US" sz="1200" kern="1200" dirty="0">
              <a:solidFill>
                <a:schemeClr val="tx1"/>
              </a:solidFill>
              <a:effectLst/>
              <a:latin typeface="Arial"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11</a:t>
            </a:fld>
            <a:endParaRPr lang="de-DE" altLang="zh-CN"/>
          </a:p>
        </p:txBody>
      </p:sp>
    </p:spTree>
    <p:extLst>
      <p:ext uri="{BB962C8B-B14F-4D97-AF65-F5344CB8AC3E}">
        <p14:creationId xmlns:p14="http://schemas.microsoft.com/office/powerpoint/2010/main" val="35631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charset="0"/>
                <a:ea typeface="ＭＳ Ｐゴシック" charset="0"/>
                <a:cs typeface="ＭＳ Ｐゴシック" charset="0"/>
              </a:rPr>
              <a:t>By relying on the </a:t>
            </a:r>
            <a:r>
              <a:rPr kumimoji="1" lang="en-US" sz="1200" kern="1200" dirty="0" err="1">
                <a:solidFill>
                  <a:schemeClr val="tx1"/>
                </a:solidFill>
                <a:effectLst/>
                <a:latin typeface="Arial" charset="0"/>
                <a:ea typeface="ＭＳ Ｐゴシック" charset="0"/>
                <a:cs typeface="ＭＳ Ｐゴシック" charset="0"/>
              </a:rPr>
              <a:t>eBPF</a:t>
            </a:r>
            <a:r>
              <a:rPr kumimoji="1" lang="en-US" sz="1200" kern="1200" dirty="0">
                <a:solidFill>
                  <a:schemeClr val="tx1"/>
                </a:solidFill>
                <a:effectLst/>
                <a:latin typeface="Arial" charset="0"/>
                <a:ea typeface="ＭＳ Ｐゴシック" charset="0"/>
                <a:cs typeface="ＭＳ Ｐゴシック" charset="0"/>
              </a:rPr>
              <a:t> technology of the Linux kernel, </a:t>
            </a:r>
            <a:r>
              <a:rPr kumimoji="1" lang="en-US" sz="1200" kern="1200" dirty="0" err="1">
                <a:solidFill>
                  <a:schemeClr val="tx1"/>
                </a:solidFill>
                <a:effectLst/>
                <a:latin typeface="Arial" charset="0"/>
                <a:ea typeface="ＭＳ Ｐゴシック" charset="0"/>
                <a:cs typeface="ＭＳ Ｐゴシック" charset="0"/>
              </a:rPr>
              <a:t>BadgerCTF</a:t>
            </a:r>
            <a:r>
              <a:rPr kumimoji="1" lang="en-US" sz="1200" kern="1200" dirty="0">
                <a:solidFill>
                  <a:schemeClr val="tx1"/>
                </a:solidFill>
                <a:effectLst/>
                <a:latin typeface="Arial" charset="0"/>
                <a:ea typeface="ＭＳ Ｐゴシック" charset="0"/>
                <a:cs typeface="ＭＳ Ｐゴシック" charset="0"/>
              </a:rPr>
              <a:t>+ achieves some of the desired requirements. </a:t>
            </a:r>
            <a:r>
              <a:rPr kumimoji="1" lang="en-US" sz="1200" kern="1200" dirty="0" err="1">
                <a:solidFill>
                  <a:schemeClr val="tx1"/>
                </a:solidFill>
                <a:effectLst/>
                <a:latin typeface="Arial" charset="0"/>
                <a:ea typeface="ＭＳ Ｐゴシック" charset="0"/>
                <a:cs typeface="ＭＳ Ｐゴシック" charset="0"/>
              </a:rPr>
              <a:t>BadgerCTF</a:t>
            </a:r>
            <a:r>
              <a:rPr kumimoji="1" lang="en-US" sz="1200" kern="1200" dirty="0">
                <a:solidFill>
                  <a:schemeClr val="tx1"/>
                </a:solidFill>
                <a:effectLst/>
                <a:latin typeface="Arial" charset="0"/>
                <a:ea typeface="ＭＳ Ｐゴシック" charset="0"/>
                <a:cs typeface="ＭＳ Ｐゴシック" charset="0"/>
              </a:rPr>
              <a:t>+ is able to trace almost any part of the Linux system kernel. It can log Linux API, native library functions, system calls and internal kernel functions. By collection all context levels of an application in a unified manner, </a:t>
            </a:r>
            <a:r>
              <a:rPr kumimoji="1" lang="en-US" sz="1200" kern="1200" dirty="0" err="1">
                <a:solidFill>
                  <a:schemeClr val="tx1"/>
                </a:solidFill>
                <a:effectLst/>
                <a:latin typeface="Arial" charset="0"/>
                <a:ea typeface="ＭＳ Ｐゴシック" charset="0"/>
                <a:cs typeface="ＭＳ Ｐゴシック" charset="0"/>
              </a:rPr>
              <a:t>BadgerCTF</a:t>
            </a:r>
            <a:r>
              <a:rPr kumimoji="1" lang="en-US" sz="1200" kern="1200" dirty="0">
                <a:solidFill>
                  <a:schemeClr val="tx1"/>
                </a:solidFill>
                <a:effectLst/>
                <a:latin typeface="Arial" charset="0"/>
                <a:ea typeface="ＭＳ Ｐゴシック" charset="0"/>
                <a:cs typeface="ＭＳ Ｐゴシック" charset="0"/>
              </a:rPr>
              <a:t>+ is able to provide a bunch of programming interface which can be directly used by the student for secondary development. </a:t>
            </a:r>
          </a:p>
          <a:p>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13</a:t>
            </a:fld>
            <a:endParaRPr lang="de-DE" altLang="zh-CN"/>
          </a:p>
        </p:txBody>
      </p:sp>
    </p:spTree>
    <p:extLst>
      <p:ext uri="{BB962C8B-B14F-4D97-AF65-F5344CB8AC3E}">
        <p14:creationId xmlns:p14="http://schemas.microsoft.com/office/powerpoint/2010/main" val="1675901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CA" sz="1200" kern="1200" dirty="0">
                <a:solidFill>
                  <a:schemeClr val="tx1"/>
                </a:solidFill>
                <a:effectLst/>
                <a:latin typeface="Arial" charset="0"/>
                <a:ea typeface="ＭＳ Ｐゴシック" charset="0"/>
                <a:cs typeface="ＭＳ Ｐゴシック" charset="0"/>
              </a:rPr>
              <a:t>Before </a:t>
            </a:r>
            <a:r>
              <a:rPr kumimoji="1" lang="en-CA" sz="1200" kern="1200" dirty="0" err="1">
                <a:solidFill>
                  <a:schemeClr val="tx1"/>
                </a:solidFill>
                <a:effectLst/>
                <a:latin typeface="Arial" charset="0"/>
                <a:ea typeface="ＭＳ Ｐゴシック" charset="0"/>
                <a:cs typeface="ＭＳ Ｐゴシック" charset="0"/>
              </a:rPr>
              <a:t>badgerCTF</a:t>
            </a:r>
            <a:r>
              <a:rPr kumimoji="1" lang="en-CA" sz="1200" kern="1200" dirty="0">
                <a:solidFill>
                  <a:schemeClr val="tx1"/>
                </a:solidFill>
                <a:effectLst/>
                <a:latin typeface="Arial" charset="0"/>
                <a:ea typeface="ＭＳ Ｐゴシック" charset="0"/>
                <a:cs typeface="ＭＳ Ｐゴシック" charset="0"/>
              </a:rPr>
              <a:t>+ is implemented, the three-way handshake, re-transmission, and TCP header information are examined by students using Wireshark. The TCP congestion control is only introduced in the lecture, without a comparison among different TCP congestion control algorithms. </a:t>
            </a:r>
            <a:endParaRPr lang="en-US" dirty="0"/>
          </a:p>
        </p:txBody>
      </p:sp>
      <p:sp>
        <p:nvSpPr>
          <p:cNvPr id="4" name="Slide Number Placeholder 3"/>
          <p:cNvSpPr>
            <a:spLocks noGrp="1"/>
          </p:cNvSpPr>
          <p:nvPr>
            <p:ph type="sldNum" sz="quarter" idx="5"/>
          </p:nvPr>
        </p:nvSpPr>
        <p:spPr/>
        <p:txBody>
          <a:bodyPr/>
          <a:lstStyle/>
          <a:p>
            <a:pPr>
              <a:defRPr/>
            </a:pPr>
            <a:fld id="{B91BB238-3B1B-EE4E-BFC2-DF2FE134C0D2}" type="slidenum">
              <a:rPr lang="de-DE" altLang="zh-CN" smtClean="0"/>
              <a:pPr>
                <a:defRPr/>
              </a:pPr>
              <a:t>19</a:t>
            </a:fld>
            <a:endParaRPr lang="de-DE" altLang="zh-CN"/>
          </a:p>
        </p:txBody>
      </p:sp>
    </p:spTree>
    <p:extLst>
      <p:ext uri="{BB962C8B-B14F-4D97-AF65-F5344CB8AC3E}">
        <p14:creationId xmlns:p14="http://schemas.microsoft.com/office/powerpoint/2010/main" val="3891201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693738" y="1435100"/>
            <a:ext cx="7754937" cy="1082675"/>
          </a:xfrm>
        </p:spPr>
        <p:txBody>
          <a:bodyPr anchor="b"/>
          <a:lstStyle>
            <a:lvl1pPr algn="ctr">
              <a:lnSpc>
                <a:spcPct val="110000"/>
              </a:lnSpc>
              <a:defRPr sz="3200"/>
            </a:lvl1pPr>
          </a:lstStyle>
          <a:p>
            <a:r>
              <a:rPr lang="de-DE"/>
              <a:t>Titelmasterformat durch</a:t>
            </a:r>
            <a:br>
              <a:rPr lang="de-DE"/>
            </a:br>
            <a:r>
              <a:rPr lang="de-DE"/>
              <a:t>Klicken bearbeiten</a:t>
            </a:r>
          </a:p>
        </p:txBody>
      </p:sp>
      <p:sp>
        <p:nvSpPr>
          <p:cNvPr id="111630" name="Rectangle 12"/>
          <p:cNvSpPr>
            <a:spLocks noGrp="1" noChangeArrowheads="1"/>
          </p:cNvSpPr>
          <p:nvPr>
            <p:ph type="subTitle" idx="1"/>
          </p:nvPr>
        </p:nvSpPr>
        <p:spPr bwMode="gray">
          <a:xfrm>
            <a:off x="696913" y="2517775"/>
            <a:ext cx="7751762" cy="800100"/>
          </a:xfrm>
        </p:spPr>
        <p:txBody>
          <a:bodyPr tIns="45720" bIns="45720"/>
          <a:lstStyle>
            <a:lvl1pPr marL="0" indent="0" algn="ctr">
              <a:buFont typeface="Wingdings" pitchFamily="2" charset="2"/>
              <a:buNone/>
              <a:defRPr sz="2400">
                <a:solidFill>
                  <a:schemeClr val="bg1"/>
                </a:solidFill>
              </a:defRPr>
            </a:lvl1pPr>
          </a:lstStyle>
          <a:p>
            <a:r>
              <a:rPr lang="de-DE"/>
              <a:t>Formatvorlage des Untertitelmasters durch Klicken bearbeiten</a:t>
            </a:r>
          </a:p>
        </p:txBody>
      </p:sp>
      <p:sp>
        <p:nvSpPr>
          <p:cNvPr id="4" name="Rectangle 5"/>
          <p:cNvSpPr>
            <a:spLocks noGrp="1" noChangeArrowheads="1"/>
          </p:cNvSpPr>
          <p:nvPr>
            <p:ph type="ftr" sz="quarter" idx="10"/>
          </p:nvPr>
        </p:nvSpPr>
        <p:spPr>
          <a:xfrm>
            <a:off x="3124200" y="6245225"/>
            <a:ext cx="2895600" cy="476250"/>
          </a:xfrm>
        </p:spPr>
        <p:txBody>
          <a:bodyPr/>
          <a:lstStyle>
            <a:lvl1pPr>
              <a:defRPr>
                <a:solidFill>
                  <a:schemeClr val="tx1"/>
                </a:solidFill>
              </a:defRPr>
            </a:lvl1pPr>
          </a:lstStyle>
          <a:p>
            <a:pPr>
              <a:defRPr/>
            </a:pPr>
            <a:endParaRPr lang="zh-CN" altLang="zh-CN"/>
          </a:p>
        </p:txBody>
      </p:sp>
    </p:spTree>
    <p:extLst>
      <p:ext uri="{BB962C8B-B14F-4D97-AF65-F5344CB8AC3E}">
        <p14:creationId xmlns:p14="http://schemas.microsoft.com/office/powerpoint/2010/main" val="3880540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802016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9725" y="101600"/>
            <a:ext cx="2130425" cy="57007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5275" y="101600"/>
            <a:ext cx="6242050" cy="57007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25235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b="1"/>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8700" y="6065721"/>
            <a:ext cx="495300" cy="809625"/>
          </a:xfrm>
          <a:prstGeom prst="rect">
            <a:avLst/>
          </a:prstGeom>
        </p:spPr>
      </p:pic>
    </p:spTree>
    <p:extLst>
      <p:ext uri="{BB962C8B-B14F-4D97-AF65-F5344CB8AC3E}">
        <p14:creationId xmlns:p14="http://schemas.microsoft.com/office/powerpoint/2010/main" val="3877735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zh-CN" altLang="zh-C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8700" y="6065721"/>
            <a:ext cx="495300" cy="809625"/>
          </a:xfrm>
          <a:prstGeom prst="rect">
            <a:avLst/>
          </a:prstGeom>
        </p:spPr>
      </p:pic>
    </p:spTree>
    <p:extLst>
      <p:ext uri="{BB962C8B-B14F-4D97-AF65-F5344CB8AC3E}">
        <p14:creationId xmlns:p14="http://schemas.microsoft.com/office/powerpoint/2010/main" val="12782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95275" y="1489075"/>
            <a:ext cx="4186238"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3913" y="1489075"/>
            <a:ext cx="4186237"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121697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186014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90949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59449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242341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4118970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95275" y="1489075"/>
            <a:ext cx="8524875" cy="43132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zh-CN"/>
              <a:t>Textmasterformate durch Klicken bearbeiten</a:t>
            </a:r>
          </a:p>
          <a:p>
            <a:pPr lvl="1"/>
            <a:r>
              <a:rPr lang="de-DE" altLang="zh-CN"/>
              <a:t>Zweite Ebene</a:t>
            </a:r>
          </a:p>
          <a:p>
            <a:pPr lvl="2"/>
            <a:r>
              <a:rPr lang="de-DE" altLang="zh-CN"/>
              <a:t>Dritte Ebene</a:t>
            </a:r>
          </a:p>
          <a:p>
            <a:pPr lvl="3"/>
            <a:r>
              <a:rPr lang="de-DE" altLang="zh-CN"/>
              <a:t>Vierte Ebene</a:t>
            </a:r>
          </a:p>
          <a:p>
            <a:pPr lvl="4"/>
            <a:r>
              <a:rPr lang="de-DE" altLang="zh-CN"/>
              <a:t>Fünfte Ebene</a:t>
            </a:r>
          </a:p>
        </p:txBody>
      </p:sp>
      <p:sp>
        <p:nvSpPr>
          <p:cNvPr id="110595" name="Rectangle 5"/>
          <p:cNvSpPr>
            <a:spLocks noGrp="1" noChangeArrowheads="1"/>
          </p:cNvSpPr>
          <p:nvPr>
            <p:ph type="ftr" sz="quarter" idx="3"/>
          </p:nvPr>
        </p:nvSpPr>
        <p:spPr bwMode="gray">
          <a:xfrm>
            <a:off x="3124200" y="6365875"/>
            <a:ext cx="2895600" cy="247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000" noProof="1">
                <a:solidFill>
                  <a:schemeClr val="bg1"/>
                </a:solidFill>
                <a:latin typeface="Arial" pitchFamily="34" charset="0"/>
                <a:ea typeface="宋体" pitchFamily="2" charset="-122"/>
                <a:cs typeface="+mn-cs"/>
              </a:defRPr>
            </a:lvl1pPr>
          </a:lstStyle>
          <a:p>
            <a:pPr>
              <a:defRPr/>
            </a:pPr>
            <a:endParaRPr lang="zh-CN" altLang="zh-CN"/>
          </a:p>
        </p:txBody>
      </p:sp>
      <p:sp>
        <p:nvSpPr>
          <p:cNvPr id="1028" name="Rectangle 7"/>
          <p:cNvSpPr>
            <a:spLocks noGrp="1" noChangeArrowheads="1"/>
          </p:cNvSpPr>
          <p:nvPr>
            <p:ph type="title"/>
          </p:nvPr>
        </p:nvSpPr>
        <p:spPr bwMode="gray">
          <a:xfrm>
            <a:off x="300038" y="101600"/>
            <a:ext cx="8520112" cy="6477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de-DE" altLang="zh-CN"/>
              <a:t>Klicken Sie, um das Titelformat zu bearbeiten</a:t>
            </a:r>
          </a:p>
        </p:txBody>
      </p:sp>
      <p:sp>
        <p:nvSpPr>
          <p:cNvPr id="1029" name="Rectangle 5"/>
          <p:cNvSpPr>
            <a:spLocks noChangeArrowheads="1"/>
          </p:cNvSpPr>
          <p:nvPr/>
        </p:nvSpPr>
        <p:spPr bwMode="gray">
          <a:xfrm>
            <a:off x="219075" y="6365875"/>
            <a:ext cx="1343025" cy="24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de-DE" altLang="zh-CN" sz="1000"/>
              <a:t>Page </a:t>
            </a:r>
            <a:r>
              <a:rPr lang="de-DE" altLang="zh-CN" sz="1000">
                <a:sym typeface="Wingdings" charset="0"/>
              </a:rPr>
              <a:t></a:t>
            </a:r>
            <a:r>
              <a:rPr lang="de-DE" altLang="zh-CN" sz="1000"/>
              <a:t> </a:t>
            </a:r>
            <a:fld id="{EB0D860B-0F9F-024D-87B2-26EC2F8908EF}" type="slidenum">
              <a:rPr lang="de-DE" altLang="zh-CN" sz="1000"/>
              <a:pPr/>
              <a:t>‹#›</a:t>
            </a:fld>
            <a:endParaRPr lang="de-DE" altLang="zh-CN" sz="1000"/>
          </a:p>
        </p:txBody>
      </p:sp>
    </p:spTree>
  </p:cSld>
  <p:clrMap bg1="lt1" tx1="dk1" bg2="lt2" tx2="dk2" accent1="accent1" accent2="accent2" accent3="accent3" accent4="accent4" accent5="accent5" accent6="accent6" hlink="hlink" folHlink="folHlink"/>
  <p:sldLayoutIdLst>
    <p:sldLayoutId id="2147484098"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Lst>
  <p:txStyles>
    <p:titleStyle>
      <a:lvl1pPr algn="l" rtl="0" eaLnBrk="0" fontAlgn="base" hangingPunct="0">
        <a:lnSpc>
          <a:spcPct val="90000"/>
        </a:lnSpc>
        <a:spcBef>
          <a:spcPct val="0"/>
        </a:spcBef>
        <a:spcAft>
          <a:spcPct val="0"/>
        </a:spcAft>
        <a:defRPr sz="2600" b="1">
          <a:solidFill>
            <a:schemeClr val="bg1"/>
          </a:solidFill>
          <a:latin typeface="+mj-lt"/>
          <a:ea typeface="宋体" charset="0"/>
          <a:cs typeface="+mj-cs"/>
        </a:defRPr>
      </a:lvl1pPr>
      <a:lvl2pPr algn="l" rtl="0" eaLnBrk="0" fontAlgn="base" hangingPunct="0">
        <a:lnSpc>
          <a:spcPct val="90000"/>
        </a:lnSpc>
        <a:spcBef>
          <a:spcPct val="0"/>
        </a:spcBef>
        <a:spcAft>
          <a:spcPct val="0"/>
        </a:spcAft>
        <a:defRPr sz="2600" b="1">
          <a:solidFill>
            <a:schemeClr val="bg1"/>
          </a:solidFill>
          <a:latin typeface="Arial" charset="0"/>
          <a:ea typeface="宋体" charset="0"/>
          <a:cs typeface="Arial" charset="0"/>
        </a:defRPr>
      </a:lvl2pPr>
      <a:lvl3pPr algn="l" rtl="0" eaLnBrk="0" fontAlgn="base" hangingPunct="0">
        <a:lnSpc>
          <a:spcPct val="90000"/>
        </a:lnSpc>
        <a:spcBef>
          <a:spcPct val="0"/>
        </a:spcBef>
        <a:spcAft>
          <a:spcPct val="0"/>
        </a:spcAft>
        <a:defRPr sz="2600" b="1">
          <a:solidFill>
            <a:schemeClr val="bg1"/>
          </a:solidFill>
          <a:latin typeface="Arial" charset="0"/>
          <a:ea typeface="宋体" charset="0"/>
          <a:cs typeface="Arial" charset="0"/>
        </a:defRPr>
      </a:lvl3pPr>
      <a:lvl4pPr algn="l" rtl="0" eaLnBrk="0" fontAlgn="base" hangingPunct="0">
        <a:lnSpc>
          <a:spcPct val="90000"/>
        </a:lnSpc>
        <a:spcBef>
          <a:spcPct val="0"/>
        </a:spcBef>
        <a:spcAft>
          <a:spcPct val="0"/>
        </a:spcAft>
        <a:defRPr sz="2600" b="1">
          <a:solidFill>
            <a:schemeClr val="bg1"/>
          </a:solidFill>
          <a:latin typeface="Arial" charset="0"/>
          <a:ea typeface="宋体" charset="0"/>
          <a:cs typeface="Arial" charset="0"/>
        </a:defRPr>
      </a:lvl4pPr>
      <a:lvl5pPr algn="l" rtl="0" eaLnBrk="0" fontAlgn="base" hangingPunct="0">
        <a:lnSpc>
          <a:spcPct val="90000"/>
        </a:lnSpc>
        <a:spcBef>
          <a:spcPct val="0"/>
        </a:spcBef>
        <a:spcAft>
          <a:spcPct val="0"/>
        </a:spcAft>
        <a:defRPr sz="2600" b="1">
          <a:solidFill>
            <a:schemeClr val="bg1"/>
          </a:solidFill>
          <a:latin typeface="Arial" charset="0"/>
          <a:ea typeface="宋体" charset="0"/>
          <a:cs typeface="Arial" charset="0"/>
        </a:defRPr>
      </a:lvl5pPr>
      <a:lvl6pPr marL="457200" algn="l" rtl="0" fontAlgn="base">
        <a:lnSpc>
          <a:spcPct val="90000"/>
        </a:lnSpc>
        <a:spcBef>
          <a:spcPct val="0"/>
        </a:spcBef>
        <a:spcAft>
          <a:spcPct val="0"/>
        </a:spcAft>
        <a:defRPr sz="2600" b="1">
          <a:solidFill>
            <a:schemeClr val="bg1"/>
          </a:solidFill>
          <a:latin typeface="Arial" charset="0"/>
          <a:cs typeface="Arial" charset="0"/>
        </a:defRPr>
      </a:lvl6pPr>
      <a:lvl7pPr marL="914400" algn="l" rtl="0" fontAlgn="base">
        <a:lnSpc>
          <a:spcPct val="90000"/>
        </a:lnSpc>
        <a:spcBef>
          <a:spcPct val="0"/>
        </a:spcBef>
        <a:spcAft>
          <a:spcPct val="0"/>
        </a:spcAft>
        <a:defRPr sz="2600" b="1">
          <a:solidFill>
            <a:schemeClr val="bg1"/>
          </a:solidFill>
          <a:latin typeface="Arial" charset="0"/>
          <a:cs typeface="Arial" charset="0"/>
        </a:defRPr>
      </a:lvl7pPr>
      <a:lvl8pPr marL="1371600" algn="l" rtl="0" fontAlgn="base">
        <a:lnSpc>
          <a:spcPct val="90000"/>
        </a:lnSpc>
        <a:spcBef>
          <a:spcPct val="0"/>
        </a:spcBef>
        <a:spcAft>
          <a:spcPct val="0"/>
        </a:spcAft>
        <a:defRPr sz="2600" b="1">
          <a:solidFill>
            <a:schemeClr val="bg1"/>
          </a:solidFill>
          <a:latin typeface="Arial" charset="0"/>
          <a:cs typeface="Arial" charset="0"/>
        </a:defRPr>
      </a:lvl8pPr>
      <a:lvl9pPr marL="1828800" algn="l" rtl="0" fontAlgn="base">
        <a:lnSpc>
          <a:spcPct val="90000"/>
        </a:lnSpc>
        <a:spcBef>
          <a:spcPct val="0"/>
        </a:spcBef>
        <a:spcAft>
          <a:spcPct val="0"/>
        </a:spcAft>
        <a:defRPr sz="2600" b="1">
          <a:solidFill>
            <a:schemeClr val="bg1"/>
          </a:solidFill>
          <a:latin typeface="Arial" charset="0"/>
          <a:cs typeface="Arial" charset="0"/>
        </a:defRPr>
      </a:lvl9pPr>
    </p:titleStyle>
    <p:bodyStyle>
      <a:lvl1pPr marL="180975" indent="-180975" algn="l" rtl="0" eaLnBrk="0" fontAlgn="base" hangingPunct="0">
        <a:spcBef>
          <a:spcPct val="0"/>
        </a:spcBef>
        <a:spcAft>
          <a:spcPct val="40000"/>
        </a:spcAft>
        <a:buFont typeface="Wingdings" charset="0"/>
        <a:buChar char="§"/>
        <a:defRPr kumimoji="1" sz="2000">
          <a:solidFill>
            <a:schemeClr val="tx1"/>
          </a:solidFill>
          <a:latin typeface="+mn-lt"/>
          <a:ea typeface="宋体" charset="0"/>
          <a:cs typeface="+mn-cs"/>
        </a:defRPr>
      </a:lvl1pPr>
      <a:lvl2pPr marL="444500" indent="-261938" algn="l" rtl="0" eaLnBrk="0" fontAlgn="base" hangingPunct="0">
        <a:spcBef>
          <a:spcPct val="0"/>
        </a:spcBef>
        <a:spcAft>
          <a:spcPct val="40000"/>
        </a:spcAft>
        <a:buChar char="–"/>
        <a:defRPr kumimoji="1">
          <a:solidFill>
            <a:schemeClr val="tx1"/>
          </a:solidFill>
          <a:latin typeface="+mn-lt"/>
          <a:ea typeface="Arial" charset="0"/>
          <a:cs typeface="+mn-cs"/>
        </a:defRPr>
      </a:lvl2pPr>
      <a:lvl3pPr marL="720725" indent="-274638" algn="l" rtl="0" eaLnBrk="0" fontAlgn="base" hangingPunct="0">
        <a:spcBef>
          <a:spcPct val="0"/>
        </a:spcBef>
        <a:spcAft>
          <a:spcPct val="40000"/>
        </a:spcAft>
        <a:buChar char="•"/>
        <a:defRPr kumimoji="1">
          <a:solidFill>
            <a:schemeClr val="tx1"/>
          </a:solidFill>
          <a:latin typeface="+mn-lt"/>
          <a:ea typeface="Arial" charset="0"/>
          <a:cs typeface="+mn-cs"/>
        </a:defRPr>
      </a:lvl3pPr>
      <a:lvl4pPr marL="987425" indent="-265113" algn="l" rtl="0" eaLnBrk="0" fontAlgn="base" hangingPunct="0">
        <a:spcBef>
          <a:spcPct val="0"/>
        </a:spcBef>
        <a:spcAft>
          <a:spcPct val="40000"/>
        </a:spcAft>
        <a:buChar char="–"/>
        <a:defRPr kumimoji="1">
          <a:solidFill>
            <a:schemeClr val="tx1"/>
          </a:solidFill>
          <a:latin typeface="+mn-lt"/>
          <a:ea typeface="Arial" charset="0"/>
          <a:cs typeface="+mn-cs"/>
        </a:defRPr>
      </a:lvl4pPr>
      <a:lvl5pPr marL="1254125" indent="-265113" algn="l" rtl="0" eaLnBrk="0" fontAlgn="base" hangingPunct="0">
        <a:spcBef>
          <a:spcPct val="0"/>
        </a:spcBef>
        <a:spcAft>
          <a:spcPct val="40000"/>
        </a:spcAft>
        <a:buChar char="»"/>
        <a:defRPr kumimoji="1">
          <a:solidFill>
            <a:schemeClr val="tx1"/>
          </a:solidFill>
          <a:latin typeface="+mn-lt"/>
          <a:ea typeface="Arial" charset="0"/>
          <a:cs typeface="+mn-cs"/>
        </a:defRPr>
      </a:lvl5pPr>
      <a:lvl6pPr marL="1711325" indent="-265113" algn="l" rtl="0" fontAlgn="base">
        <a:spcBef>
          <a:spcPct val="0"/>
        </a:spcBef>
        <a:spcAft>
          <a:spcPct val="40000"/>
        </a:spcAft>
        <a:buChar char="»"/>
        <a:defRPr>
          <a:solidFill>
            <a:schemeClr val="tx1"/>
          </a:solidFill>
          <a:latin typeface="+mn-lt"/>
          <a:cs typeface="+mn-cs"/>
        </a:defRPr>
      </a:lvl6pPr>
      <a:lvl7pPr marL="2168525" indent="-265113" algn="l" rtl="0" fontAlgn="base">
        <a:spcBef>
          <a:spcPct val="0"/>
        </a:spcBef>
        <a:spcAft>
          <a:spcPct val="40000"/>
        </a:spcAft>
        <a:buChar char="»"/>
        <a:defRPr>
          <a:solidFill>
            <a:schemeClr val="tx1"/>
          </a:solidFill>
          <a:latin typeface="+mn-lt"/>
          <a:cs typeface="+mn-cs"/>
        </a:defRPr>
      </a:lvl7pPr>
      <a:lvl8pPr marL="2625725" indent="-265113" algn="l" rtl="0" fontAlgn="base">
        <a:spcBef>
          <a:spcPct val="0"/>
        </a:spcBef>
        <a:spcAft>
          <a:spcPct val="40000"/>
        </a:spcAft>
        <a:buChar char="»"/>
        <a:defRPr>
          <a:solidFill>
            <a:schemeClr val="tx1"/>
          </a:solidFill>
          <a:latin typeface="+mn-lt"/>
          <a:cs typeface="+mn-cs"/>
        </a:defRPr>
      </a:lvl8pPr>
      <a:lvl9pPr marL="3082925" indent="-265113"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7788" y="491406"/>
            <a:ext cx="8988424"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en-US" sz="3200" b="1" dirty="0">
                <a:solidFill>
                  <a:schemeClr val="bg1"/>
                </a:solidFill>
                <a:latin typeface="Agency FB" panose="020B0503020202020204" pitchFamily="34" charset="0"/>
                <a:ea typeface="Calibri" charset="0"/>
                <a:cs typeface="Calibri" charset="0"/>
                <a:sym typeface="Arial" charset="0"/>
              </a:rPr>
              <a:t>Extended Berkeley Packet Filter (</a:t>
            </a:r>
            <a:r>
              <a:rPr lang="en-US" altLang="en-US" sz="3200" b="1" dirty="0" err="1">
                <a:solidFill>
                  <a:schemeClr val="bg1"/>
                </a:solidFill>
                <a:latin typeface="Agency FB" panose="020B0503020202020204" pitchFamily="34" charset="0"/>
                <a:ea typeface="Calibri" charset="0"/>
                <a:cs typeface="Calibri" charset="0"/>
                <a:sym typeface="Arial" charset="0"/>
              </a:rPr>
              <a:t>ebpf</a:t>
            </a:r>
            <a:r>
              <a:rPr lang="en-US" altLang="en-US" sz="3200" b="1" dirty="0">
                <a:solidFill>
                  <a:schemeClr val="bg1"/>
                </a:solidFill>
                <a:latin typeface="Agency FB" panose="020B0503020202020204" pitchFamily="34" charset="0"/>
                <a:ea typeface="Calibri" charset="0"/>
                <a:cs typeface="Calibri" charset="0"/>
                <a:sym typeface="Arial" charset="0"/>
              </a:rPr>
              <a:t>)  </a:t>
            </a:r>
          </a:p>
          <a:p>
            <a:pPr algn="ctr"/>
            <a:r>
              <a:rPr lang="en-US" altLang="en-US" sz="3200" b="1" dirty="0">
                <a:solidFill>
                  <a:schemeClr val="bg1"/>
                </a:solidFill>
                <a:latin typeface="Agency FB" panose="020B0503020202020204" pitchFamily="34" charset="0"/>
                <a:ea typeface="Calibri" charset="0"/>
                <a:cs typeface="Calibri" charset="0"/>
                <a:sym typeface="Arial" charset="0"/>
              </a:rPr>
              <a:t>The New Swiss Knife for Cybersecurity Education</a:t>
            </a:r>
          </a:p>
          <a:p>
            <a:pPr algn="ctr"/>
            <a:endParaRPr lang="en-US" altLang="en-US" sz="3200" b="1" dirty="0">
              <a:solidFill>
                <a:schemeClr val="bg1"/>
              </a:solidFill>
              <a:latin typeface="Agency FB" panose="020B0503020202020204" pitchFamily="34" charset="0"/>
              <a:ea typeface="Calibri" charset="0"/>
              <a:cs typeface="Calibri" charset="0"/>
              <a:sym typeface="Arial" charset="0"/>
            </a:endParaRPr>
          </a:p>
          <a:p>
            <a:pPr algn="ctr"/>
            <a:r>
              <a:rPr lang="en-US" altLang="en-US" sz="2400" b="1" dirty="0">
                <a:solidFill>
                  <a:schemeClr val="bg1"/>
                </a:solidFill>
                <a:latin typeface="Agency FB" panose="020B0503020202020204" pitchFamily="34" charset="0"/>
                <a:ea typeface="Calibri" charset="0"/>
                <a:cs typeface="Calibri" charset="0"/>
                <a:sym typeface="Arial" charset="0"/>
              </a:rPr>
              <a:t>Si Chen and Liu Cui</a:t>
            </a:r>
          </a:p>
          <a:p>
            <a:pPr algn="ctr"/>
            <a:r>
              <a:rPr lang="en-US" altLang="en-US" sz="2400" b="1" dirty="0">
                <a:solidFill>
                  <a:schemeClr val="bg1"/>
                </a:solidFill>
                <a:latin typeface="Agency FB" panose="020B0503020202020204" pitchFamily="34" charset="0"/>
                <a:ea typeface="Calibri" charset="0"/>
                <a:cs typeface="Calibri" charset="0"/>
                <a:sym typeface="Arial" charset="0"/>
              </a:rPr>
              <a:t>Computer Science Department</a:t>
            </a:r>
          </a:p>
          <a:p>
            <a:pPr algn="ctr"/>
            <a:r>
              <a:rPr lang="en-US" altLang="en-US" sz="2400" b="1" dirty="0">
                <a:solidFill>
                  <a:schemeClr val="bg1"/>
                </a:solidFill>
                <a:latin typeface="Agency FB" panose="020B0503020202020204" pitchFamily="34" charset="0"/>
                <a:ea typeface="Calibri" charset="0"/>
                <a:cs typeface="Calibri" charset="0"/>
                <a:sym typeface="Arial" charset="0"/>
              </a:rPr>
              <a:t>West Chester University of Pennsylvania</a:t>
            </a:r>
          </a:p>
          <a:p>
            <a:pPr algn="ctr"/>
            <a:r>
              <a:rPr lang="en-US" altLang="en-US" sz="2400" b="1" dirty="0">
                <a:solidFill>
                  <a:schemeClr val="bg1"/>
                </a:solidFill>
                <a:latin typeface="Agency FB" panose="020B0503020202020204" pitchFamily="34" charset="0"/>
                <a:ea typeface="Calibri" charset="0"/>
                <a:cs typeface="Calibri" charset="0"/>
                <a:sym typeface="Arial" charset="0"/>
              </a:rPr>
              <a:t>{</a:t>
            </a:r>
            <a:r>
              <a:rPr lang="en-US" altLang="en-US" sz="2400" b="1" dirty="0" err="1">
                <a:solidFill>
                  <a:schemeClr val="bg1"/>
                </a:solidFill>
                <a:latin typeface="Agency FB" panose="020B0503020202020204" pitchFamily="34" charset="0"/>
                <a:ea typeface="Calibri" charset="0"/>
                <a:cs typeface="Calibri" charset="0"/>
                <a:sym typeface="Arial" charset="0"/>
              </a:rPr>
              <a:t>schen</a:t>
            </a:r>
            <a:r>
              <a:rPr lang="en-US" altLang="en-US" sz="2400" b="1" dirty="0">
                <a:solidFill>
                  <a:schemeClr val="bg1"/>
                </a:solidFill>
                <a:latin typeface="Agency FB" panose="020B0503020202020204" pitchFamily="34" charset="0"/>
                <a:ea typeface="Calibri" charset="0"/>
                <a:cs typeface="Calibri" charset="0"/>
                <a:sym typeface="Arial" charset="0"/>
              </a:rPr>
              <a:t>, </a:t>
            </a:r>
            <a:r>
              <a:rPr lang="en-US" altLang="en-US" sz="2400" b="1" dirty="0" err="1">
                <a:solidFill>
                  <a:schemeClr val="bg1"/>
                </a:solidFill>
                <a:latin typeface="Agency FB" panose="020B0503020202020204" pitchFamily="34" charset="0"/>
                <a:ea typeface="Calibri" charset="0"/>
                <a:cs typeface="Calibri" charset="0"/>
                <a:sym typeface="Arial" charset="0"/>
              </a:rPr>
              <a:t>lcui</a:t>
            </a:r>
            <a:r>
              <a:rPr lang="en-US" altLang="en-US" sz="2400" b="1" dirty="0">
                <a:solidFill>
                  <a:schemeClr val="bg1"/>
                </a:solidFill>
                <a:latin typeface="Agency FB" panose="020B0503020202020204" pitchFamily="34" charset="0"/>
                <a:ea typeface="Calibri" charset="0"/>
                <a:cs typeface="Calibri" charset="0"/>
                <a:sym typeface="Arial" charset="0"/>
              </a:rPr>
              <a:t>}@</a:t>
            </a:r>
            <a:r>
              <a:rPr lang="en-US" altLang="en-US" sz="2400" b="1" dirty="0" err="1">
                <a:solidFill>
                  <a:schemeClr val="bg1"/>
                </a:solidFill>
                <a:latin typeface="Agency FB" panose="020B0503020202020204" pitchFamily="34" charset="0"/>
                <a:ea typeface="Calibri" charset="0"/>
                <a:cs typeface="Calibri" charset="0"/>
                <a:sym typeface="Arial" charset="0"/>
              </a:rPr>
              <a:t>wcupa.edu</a:t>
            </a:r>
            <a:endParaRPr lang="en-US" altLang="en-US" sz="2400" b="1" dirty="0">
              <a:solidFill>
                <a:schemeClr val="bg1"/>
              </a:solidFill>
              <a:latin typeface="Agency FB" panose="020B0503020202020204" pitchFamily="34" charset="0"/>
              <a:ea typeface="Calibri" charset="0"/>
              <a:cs typeface="Calibri" charset="0"/>
              <a:sym typeface="Arial" charset="0"/>
            </a:endParaRPr>
          </a:p>
        </p:txBody>
      </p:sp>
      <p:sp>
        <p:nvSpPr>
          <p:cNvPr id="3" name="AutoShape 8" descr="Image result for programming languag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Picture 6" descr="A picture containing rain, clock, nature, object&#13;&#10;&#13;&#10;Description automatically generated">
            <a:extLst>
              <a:ext uri="{FF2B5EF4-FFF2-40B4-BE49-F238E27FC236}">
                <a16:creationId xmlns:a16="http://schemas.microsoft.com/office/drawing/2014/main" id="{BC0292AE-5682-D341-B3F7-F6CF886DE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600" y="3716402"/>
            <a:ext cx="3290400" cy="2193600"/>
          </a:xfrm>
          <a:prstGeom prst="rect">
            <a:avLst/>
          </a:prstGeom>
        </p:spPr>
      </p:pic>
    </p:spTree>
    <p:extLst>
      <p:ext uri="{BB962C8B-B14F-4D97-AF65-F5344CB8AC3E}">
        <p14:creationId xmlns:p14="http://schemas.microsoft.com/office/powerpoint/2010/main" val="206454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3580-0D44-8644-B823-8ED06203CD44}"/>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F4B5A444-42E1-6444-ABD2-EED90AF4A291}"/>
              </a:ext>
            </a:extLst>
          </p:cNvPr>
          <p:cNvSpPr>
            <a:spLocks noGrp="1"/>
          </p:cNvSpPr>
          <p:nvPr>
            <p:ph idx="1"/>
          </p:nvPr>
        </p:nvSpPr>
        <p:spPr/>
        <p:txBody>
          <a:bodyPr/>
          <a:lstStyle/>
          <a:p>
            <a:endParaRPr lang="en-US" dirty="0"/>
          </a:p>
        </p:txBody>
      </p:sp>
      <p:sp>
        <p:nvSpPr>
          <p:cNvPr id="5" name="object 5">
            <a:extLst>
              <a:ext uri="{FF2B5EF4-FFF2-40B4-BE49-F238E27FC236}">
                <a16:creationId xmlns:a16="http://schemas.microsoft.com/office/drawing/2014/main" id="{B4F9E488-CABB-FD42-A801-9791C14B997A}"/>
              </a:ext>
            </a:extLst>
          </p:cNvPr>
          <p:cNvSpPr/>
          <p:nvPr/>
        </p:nvSpPr>
        <p:spPr>
          <a:xfrm>
            <a:off x="295275" y="933450"/>
            <a:ext cx="3486912" cy="4034028"/>
          </a:xfrm>
          <a:prstGeom prst="rect">
            <a:avLst/>
          </a:prstGeom>
          <a:blipFill>
            <a:blip r:embed="rId3" cstate="print"/>
            <a:stretch>
              <a:fillRect/>
            </a:stretch>
          </a:blipFill>
        </p:spPr>
        <p:txBody>
          <a:bodyPr wrap="square" lIns="0" tIns="0" rIns="0" bIns="0" rtlCol="0"/>
          <a:lstStyle/>
          <a:p>
            <a:endParaRPr dirty="0"/>
          </a:p>
        </p:txBody>
      </p:sp>
      <p:sp>
        <p:nvSpPr>
          <p:cNvPr id="7" name="object 11">
            <a:extLst>
              <a:ext uri="{FF2B5EF4-FFF2-40B4-BE49-F238E27FC236}">
                <a16:creationId xmlns:a16="http://schemas.microsoft.com/office/drawing/2014/main" id="{0CC5178C-21D3-3542-8FB9-BEB3DA98010D}"/>
              </a:ext>
            </a:extLst>
          </p:cNvPr>
          <p:cNvSpPr/>
          <p:nvPr/>
        </p:nvSpPr>
        <p:spPr>
          <a:xfrm>
            <a:off x="4687064" y="870077"/>
            <a:ext cx="3266312" cy="4097401"/>
          </a:xfrm>
          <a:prstGeom prst="rect">
            <a:avLst/>
          </a:prstGeom>
          <a:blipFill>
            <a:blip r:embed="rId4" cstate="print"/>
            <a:stretch>
              <a:fillRect/>
            </a:stretch>
          </a:blipFill>
        </p:spPr>
        <p:txBody>
          <a:bodyPr wrap="square" lIns="0" tIns="0" rIns="0" bIns="0" rtlCol="0"/>
          <a:lstStyle/>
          <a:p>
            <a:endParaRPr/>
          </a:p>
        </p:txBody>
      </p:sp>
      <p:sp>
        <p:nvSpPr>
          <p:cNvPr id="8" name="TextBox 7">
            <a:extLst>
              <a:ext uri="{FF2B5EF4-FFF2-40B4-BE49-F238E27FC236}">
                <a16:creationId xmlns:a16="http://schemas.microsoft.com/office/drawing/2014/main" id="{F8C74A90-44FD-1049-BF1A-C6C53C05DDD7}"/>
              </a:ext>
            </a:extLst>
          </p:cNvPr>
          <p:cNvSpPr txBox="1"/>
          <p:nvPr/>
        </p:nvSpPr>
        <p:spPr>
          <a:xfrm>
            <a:off x="323850" y="5122993"/>
            <a:ext cx="2523448" cy="400110"/>
          </a:xfrm>
          <a:prstGeom prst="rect">
            <a:avLst/>
          </a:prstGeom>
          <a:noFill/>
        </p:spPr>
        <p:txBody>
          <a:bodyPr wrap="none" rtlCol="0">
            <a:spAutoFit/>
          </a:bodyPr>
          <a:lstStyle/>
          <a:p>
            <a:r>
              <a:rPr lang="en-US" dirty="0"/>
              <a:t>filter program@ring3</a:t>
            </a:r>
          </a:p>
        </p:txBody>
      </p:sp>
      <p:sp>
        <p:nvSpPr>
          <p:cNvPr id="10" name="TextBox 9">
            <a:extLst>
              <a:ext uri="{FF2B5EF4-FFF2-40B4-BE49-F238E27FC236}">
                <a16:creationId xmlns:a16="http://schemas.microsoft.com/office/drawing/2014/main" id="{968656BB-E099-9647-842E-DCAAEE016601}"/>
              </a:ext>
            </a:extLst>
          </p:cNvPr>
          <p:cNvSpPr txBox="1"/>
          <p:nvPr/>
        </p:nvSpPr>
        <p:spPr>
          <a:xfrm>
            <a:off x="5058496" y="5122993"/>
            <a:ext cx="2523448" cy="400110"/>
          </a:xfrm>
          <a:prstGeom prst="rect">
            <a:avLst/>
          </a:prstGeom>
          <a:noFill/>
        </p:spPr>
        <p:txBody>
          <a:bodyPr wrap="none" rtlCol="0">
            <a:spAutoFit/>
          </a:bodyPr>
          <a:lstStyle/>
          <a:p>
            <a:r>
              <a:rPr lang="en-US" dirty="0"/>
              <a:t>filter program@ring0</a:t>
            </a:r>
          </a:p>
        </p:txBody>
      </p:sp>
    </p:spTree>
    <p:extLst>
      <p:ext uri="{BB962C8B-B14F-4D97-AF65-F5344CB8AC3E}">
        <p14:creationId xmlns:p14="http://schemas.microsoft.com/office/powerpoint/2010/main" val="1321081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73580-0D44-8644-B823-8ED06203CD44}"/>
              </a:ext>
            </a:extLst>
          </p:cNvPr>
          <p:cNvSpPr>
            <a:spLocks noGrp="1"/>
          </p:cNvSpPr>
          <p:nvPr>
            <p:ph type="title"/>
          </p:nvPr>
        </p:nvSpPr>
        <p:spPr/>
        <p:txBody>
          <a:bodyPr/>
          <a:lstStyle/>
          <a:p>
            <a:r>
              <a:rPr lang="en-US" dirty="0"/>
              <a:t>System Overview</a:t>
            </a:r>
          </a:p>
        </p:txBody>
      </p:sp>
      <p:sp>
        <p:nvSpPr>
          <p:cNvPr id="3" name="Content Placeholder 2">
            <a:extLst>
              <a:ext uri="{FF2B5EF4-FFF2-40B4-BE49-F238E27FC236}">
                <a16:creationId xmlns:a16="http://schemas.microsoft.com/office/drawing/2014/main" id="{F4B5A444-42E1-6444-ABD2-EED90AF4A291}"/>
              </a:ext>
            </a:extLst>
          </p:cNvPr>
          <p:cNvSpPr>
            <a:spLocks noGrp="1"/>
          </p:cNvSpPr>
          <p:nvPr>
            <p:ph idx="1"/>
          </p:nvPr>
        </p:nvSpPr>
        <p:spPr>
          <a:xfrm>
            <a:off x="309562" y="936625"/>
            <a:ext cx="8524875" cy="4313238"/>
          </a:xfrm>
        </p:spPr>
        <p:txBody>
          <a:bodyPr/>
          <a:lstStyle/>
          <a:p>
            <a:pPr marL="0" marR="0" indent="0" algn="just">
              <a:spcBef>
                <a:spcPts val="0"/>
              </a:spcBef>
              <a:spcAft>
                <a:spcPts val="0"/>
              </a:spcAft>
              <a:buNone/>
            </a:pPr>
            <a:r>
              <a:rPr lang="en-CA" dirty="0">
                <a:latin typeface="Times New Roman" panose="02020603050405020304" pitchFamily="18" charset="0"/>
                <a:ea typeface="SimSun" panose="02010600030101010101" pitchFamily="2" charset="-122"/>
              </a:rPr>
              <a:t>Our lab’s Python script will create a new system-level hook to gather information in the kernel land. Once the desired hook has been identified, the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program can be loaded into the Linux kernel via the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system call. This is typically done using one of the available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libraries. As our lab program is loaded into the Linux kernel, it passes through two steps before being attached to the request hook:</a:t>
            </a:r>
            <a:endParaRPr lang="en-US" dirty="0">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en-US" dirty="0">
              <a:latin typeface="Times New Roman" panose="02020603050405020304" pitchFamily="18" charset="0"/>
              <a:ea typeface="SimSun" panose="02010600030101010101" pitchFamily="2" charset="-122"/>
            </a:endParaRPr>
          </a:p>
          <a:p>
            <a:pPr marL="342900" indent="-342900" algn="just">
              <a:spcBef>
                <a:spcPts val="0"/>
              </a:spcBef>
              <a:spcAft>
                <a:spcPts val="0"/>
              </a:spcAft>
              <a:buFont typeface="+mj-lt"/>
              <a:buAutoNum type="arabicPeriod"/>
            </a:pPr>
            <a:r>
              <a:rPr lang="en-CA" b="1" dirty="0">
                <a:latin typeface="Times New Roman" panose="02020603050405020304" pitchFamily="18" charset="0"/>
                <a:ea typeface="SimSun" panose="02010600030101010101" pitchFamily="2" charset="-122"/>
              </a:rPr>
              <a:t>Verification: </a:t>
            </a:r>
            <a:r>
              <a:rPr lang="en-CA" dirty="0"/>
              <a:t>the verification process ensures that the </a:t>
            </a:r>
            <a:r>
              <a:rPr lang="en-CA" dirty="0" err="1"/>
              <a:t>eBPF</a:t>
            </a:r>
            <a:r>
              <a:rPr lang="en-CA" dirty="0"/>
              <a:t> program is safe to run. The verifier will validate that the program meets several conditions.</a:t>
            </a:r>
            <a:endParaRPr lang="en-CA" b="1"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mj-lt"/>
              <a:buAutoNum type="arabicPeriod"/>
            </a:pPr>
            <a:r>
              <a:rPr lang="en-CA" b="1" dirty="0">
                <a:latin typeface="Times New Roman" panose="02020603050405020304" pitchFamily="18" charset="0"/>
                <a:ea typeface="SimSun" panose="02010600030101010101" pitchFamily="2" charset="-122"/>
              </a:rPr>
              <a:t>JIT Compilation: </a:t>
            </a:r>
            <a:r>
              <a:rPr lang="en-CA" dirty="0"/>
              <a:t>The Just-in-Time (JIT) compilation process translates the generic bytecode of the program into the machine specific instruction set to optimize the overall running performance of the program. </a:t>
            </a:r>
            <a:endParaRPr lang="en-US" dirty="0">
              <a:latin typeface="Times New Roman" panose="02020603050405020304" pitchFamily="18" charset="0"/>
              <a:ea typeface="SimSun" panose="02010600030101010101" pitchFamily="2" charset="-122"/>
            </a:endParaRPr>
          </a:p>
          <a:p>
            <a:endParaRPr lang="en-US" dirty="0"/>
          </a:p>
        </p:txBody>
      </p:sp>
      <p:pic>
        <p:nvPicPr>
          <p:cNvPr id="10" name="Picture 9">
            <a:extLst>
              <a:ext uri="{FF2B5EF4-FFF2-40B4-BE49-F238E27FC236}">
                <a16:creationId xmlns:a16="http://schemas.microsoft.com/office/drawing/2014/main" id="{B789DFC2-704A-0F4D-88FB-1ACFFD9311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4614349"/>
            <a:ext cx="3333750" cy="2243651"/>
          </a:xfrm>
          <a:prstGeom prst="rect">
            <a:avLst/>
          </a:prstGeom>
          <a:noFill/>
          <a:ln>
            <a:noFill/>
          </a:ln>
        </p:spPr>
      </p:pic>
    </p:spTree>
    <p:extLst>
      <p:ext uri="{BB962C8B-B14F-4D97-AF65-F5344CB8AC3E}">
        <p14:creationId xmlns:p14="http://schemas.microsoft.com/office/powerpoint/2010/main" val="1167119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8818-AD06-4A41-86F6-B31E2571DADD}"/>
              </a:ext>
            </a:extLst>
          </p:cNvPr>
          <p:cNvSpPr>
            <a:spLocks noGrp="1"/>
          </p:cNvSpPr>
          <p:nvPr>
            <p:ph type="title"/>
          </p:nvPr>
        </p:nvSpPr>
        <p:spPr/>
        <p:txBody>
          <a:bodyPr/>
          <a:lstStyle/>
          <a:p>
            <a:r>
              <a:rPr lang="en-US" dirty="0"/>
              <a:t>System Overview </a:t>
            </a:r>
          </a:p>
        </p:txBody>
      </p:sp>
      <p:pic>
        <p:nvPicPr>
          <p:cNvPr id="4" name="Picture 3">
            <a:extLst>
              <a:ext uri="{FF2B5EF4-FFF2-40B4-BE49-F238E27FC236}">
                <a16:creationId xmlns:a16="http://schemas.microsoft.com/office/drawing/2014/main" id="{09FA8EE5-3756-884A-A2E9-A819005A8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4" y="1515554"/>
            <a:ext cx="4043713" cy="2911474"/>
          </a:xfrm>
          <a:prstGeom prst="rect">
            <a:avLst/>
          </a:prstGeom>
        </p:spPr>
      </p:pic>
      <p:cxnSp>
        <p:nvCxnSpPr>
          <p:cNvPr id="6" name="Straight Arrow Connector 5">
            <a:extLst>
              <a:ext uri="{FF2B5EF4-FFF2-40B4-BE49-F238E27FC236}">
                <a16:creationId xmlns:a16="http://schemas.microsoft.com/office/drawing/2014/main" id="{C3154F31-5D9F-AC4A-9653-FAEF3D253951}"/>
              </a:ext>
            </a:extLst>
          </p:cNvPr>
          <p:cNvCxnSpPr>
            <a:cxnSpLocks/>
          </p:cNvCxnSpPr>
          <p:nvPr/>
        </p:nvCxnSpPr>
        <p:spPr bwMode="auto">
          <a:xfrm>
            <a:off x="1845945" y="3159919"/>
            <a:ext cx="1207008" cy="0"/>
          </a:xfrm>
          <a:prstGeom prst="straightConnector1">
            <a:avLst/>
          </a:prstGeom>
          <a:solidFill>
            <a:schemeClr val="accent1"/>
          </a:solidFill>
          <a:ln w="76200" cap="flat" cmpd="sng" algn="ctr">
            <a:solidFill>
              <a:schemeClr val="tx1"/>
            </a:solidFill>
            <a:prstDash val="solid"/>
            <a:round/>
            <a:headEnd type="triangle"/>
            <a:tailEnd type="triangle"/>
          </a:ln>
          <a:effectLst/>
        </p:spPr>
      </p:cxnSp>
      <p:sp>
        <p:nvSpPr>
          <p:cNvPr id="8" name="TextBox 7">
            <a:extLst>
              <a:ext uri="{FF2B5EF4-FFF2-40B4-BE49-F238E27FC236}">
                <a16:creationId xmlns:a16="http://schemas.microsoft.com/office/drawing/2014/main" id="{4D7545AF-CFA2-4A4C-8736-1D6ADCE48FB6}"/>
              </a:ext>
            </a:extLst>
          </p:cNvPr>
          <p:cNvSpPr txBox="1"/>
          <p:nvPr/>
        </p:nvSpPr>
        <p:spPr>
          <a:xfrm>
            <a:off x="1845945" y="2719891"/>
            <a:ext cx="1343025"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err="1">
                <a:solidFill>
                  <a:srgbClr val="FF0000"/>
                </a:solidFill>
              </a:rPr>
              <a:t>eBPF</a:t>
            </a:r>
            <a:r>
              <a:rPr lang="en-US" sz="1600" b="1" dirty="0">
                <a:solidFill>
                  <a:srgbClr val="FF0000"/>
                </a:solidFill>
              </a:rPr>
              <a:t> maps</a:t>
            </a:r>
          </a:p>
        </p:txBody>
      </p:sp>
      <p:sp>
        <p:nvSpPr>
          <p:cNvPr id="5" name="Rectangle 4">
            <a:extLst>
              <a:ext uri="{FF2B5EF4-FFF2-40B4-BE49-F238E27FC236}">
                <a16:creationId xmlns:a16="http://schemas.microsoft.com/office/drawing/2014/main" id="{C1BF4F4C-47CF-C345-AFD7-41F1C0794BC6}"/>
              </a:ext>
            </a:extLst>
          </p:cNvPr>
          <p:cNvSpPr/>
          <p:nvPr/>
        </p:nvSpPr>
        <p:spPr>
          <a:xfrm>
            <a:off x="4700588" y="816312"/>
            <a:ext cx="4443412" cy="594008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pPr>
            <a:r>
              <a:rPr lang="en-CA" dirty="0">
                <a:latin typeface="Times New Roman" panose="02020603050405020304" pitchFamily="18" charset="0"/>
                <a:ea typeface="SimSun" panose="02010600030101010101" pitchFamily="2" charset="-122"/>
              </a:rPr>
              <a:t>To return the result back to user space (ring3), our system utilized a concept named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maps. </a:t>
            </a:r>
          </a:p>
          <a:p>
            <a:pPr marL="0" marR="0" algn="just">
              <a:spcBef>
                <a:spcPts val="0"/>
              </a:spcBef>
              <a:spcAft>
                <a:spcPts val="0"/>
              </a:spcAft>
            </a:pPr>
            <a:endParaRPr lang="en-CA" dirty="0">
              <a:latin typeface="Times New Roman" panose="02020603050405020304" pitchFamily="18" charset="0"/>
              <a:ea typeface="SimSun" panose="02010600030101010101" pitchFamily="2" charset="-122"/>
            </a:endParaRPr>
          </a:p>
          <a:p>
            <a:pPr marL="0" marR="0" algn="just">
              <a:spcBef>
                <a:spcPts val="0"/>
              </a:spcBef>
              <a:spcAft>
                <a:spcPts val="0"/>
              </a:spcAft>
            </a:pP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maps allows sharing date between our lab’s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kernel programs and also between kernel (ring0) and user-space (ring3) applications. </a:t>
            </a:r>
          </a:p>
          <a:p>
            <a:pPr marL="0" marR="0" algn="just">
              <a:spcBef>
                <a:spcPts val="0"/>
              </a:spcBef>
              <a:spcAft>
                <a:spcPts val="0"/>
              </a:spcAft>
            </a:pPr>
            <a:endParaRPr lang="en-CA" dirty="0">
              <a:latin typeface="Times New Roman" panose="02020603050405020304" pitchFamily="18" charset="0"/>
              <a:ea typeface="SimSun" panose="02010600030101010101" pitchFamily="2" charset="-122"/>
            </a:endParaRPr>
          </a:p>
          <a:p>
            <a:pPr marL="0" marR="0" algn="just">
              <a:spcBef>
                <a:spcPts val="0"/>
              </a:spcBef>
              <a:spcAft>
                <a:spcPts val="0"/>
              </a:spcAft>
            </a:pPr>
            <a:r>
              <a:rPr lang="en-CA" dirty="0">
                <a:latin typeface="Times New Roman" panose="02020603050405020304" pitchFamily="18" charset="0"/>
                <a:ea typeface="SimSun" panose="02010600030101010101" pitchFamily="2" charset="-122"/>
              </a:rPr>
              <a:t>The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maps are generic data structure for storage of different data types and are treated as binary blobs. We specify the size of the key and the size of the value at map-creation time inside our lab’s </a:t>
            </a:r>
            <a:r>
              <a:rPr lang="en-CA" dirty="0" err="1">
                <a:latin typeface="Times New Roman" panose="02020603050405020304" pitchFamily="18" charset="0"/>
                <a:ea typeface="SimSun" panose="02010600030101010101" pitchFamily="2" charset="-122"/>
              </a:rPr>
              <a:t>eBPF</a:t>
            </a:r>
            <a:r>
              <a:rPr lang="en-CA" dirty="0">
                <a:latin typeface="Times New Roman" panose="02020603050405020304" pitchFamily="18" charset="0"/>
                <a:ea typeface="SimSun" panose="02010600030101010101" pitchFamily="2" charset="-122"/>
              </a:rPr>
              <a:t> program. </a:t>
            </a:r>
          </a:p>
          <a:p>
            <a:pPr marL="0" marR="0" algn="just">
              <a:spcBef>
                <a:spcPts val="0"/>
              </a:spcBef>
              <a:spcAft>
                <a:spcPts val="0"/>
              </a:spcAft>
            </a:pPr>
            <a:r>
              <a:rPr lang="en-CA" dirty="0">
                <a:latin typeface="Times New Roman" panose="02020603050405020304" pitchFamily="18" charset="0"/>
                <a:ea typeface="SimSun" panose="02010600030101010101" pitchFamily="2" charset="-122"/>
              </a:rPr>
              <a:t>The map handles are file descriptors and multiple maps can be created and accessed by multiple users/programs at the same time. </a:t>
            </a:r>
            <a:endParaRPr lang="en-US"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9209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1B65-5639-454E-B7AB-10E97206A0EE}"/>
              </a:ext>
            </a:extLst>
          </p:cNvPr>
          <p:cNvSpPr>
            <a:spLocks noGrp="1"/>
          </p:cNvSpPr>
          <p:nvPr>
            <p:ph type="title"/>
          </p:nvPr>
        </p:nvSpPr>
        <p:spPr/>
        <p:txBody>
          <a:bodyPr/>
          <a:lstStyle/>
          <a:p>
            <a:r>
              <a:rPr lang="en-CA" dirty="0"/>
              <a:t>Comparison of Techniques for Teaching Linux Kernel </a:t>
            </a:r>
            <a:endParaRPr lang="en-US" dirty="0"/>
          </a:p>
        </p:txBody>
      </p:sp>
      <p:graphicFrame>
        <p:nvGraphicFramePr>
          <p:cNvPr id="4" name="Content Placeholder 3">
            <a:extLst>
              <a:ext uri="{FF2B5EF4-FFF2-40B4-BE49-F238E27FC236}">
                <a16:creationId xmlns:a16="http://schemas.microsoft.com/office/drawing/2014/main" id="{815E994A-D3DE-114E-B224-F5F7EAB2B9A3}"/>
              </a:ext>
            </a:extLst>
          </p:cNvPr>
          <p:cNvGraphicFramePr>
            <a:graphicFrameLocks noGrp="1"/>
          </p:cNvGraphicFramePr>
          <p:nvPr>
            <p:ph idx="1"/>
            <p:extLst>
              <p:ext uri="{D42A27DB-BD31-4B8C-83A1-F6EECF244321}">
                <p14:modId xmlns:p14="http://schemas.microsoft.com/office/powerpoint/2010/main" val="2262201923"/>
              </p:ext>
            </p:extLst>
          </p:nvPr>
        </p:nvGraphicFramePr>
        <p:xfrm>
          <a:off x="1153288" y="1289491"/>
          <a:ext cx="6506845" cy="2799715"/>
        </p:xfrm>
        <a:graphic>
          <a:graphicData uri="http://schemas.openxmlformats.org/drawingml/2006/table">
            <a:tbl>
              <a:tblPr firstRow="1" firstCol="1" bandRow="1">
                <a:tableStyleId>{5C22544A-7EE6-4342-B048-85BDC9FD1C3A}</a:tableStyleId>
              </a:tblPr>
              <a:tblGrid>
                <a:gridCol w="1172210">
                  <a:extLst>
                    <a:ext uri="{9D8B030D-6E8A-4147-A177-3AD203B41FA5}">
                      <a16:colId xmlns:a16="http://schemas.microsoft.com/office/drawing/2014/main" val="770698553"/>
                    </a:ext>
                  </a:extLst>
                </a:gridCol>
                <a:gridCol w="1031240">
                  <a:extLst>
                    <a:ext uri="{9D8B030D-6E8A-4147-A177-3AD203B41FA5}">
                      <a16:colId xmlns:a16="http://schemas.microsoft.com/office/drawing/2014/main" val="3913693436"/>
                    </a:ext>
                  </a:extLst>
                </a:gridCol>
                <a:gridCol w="1149985">
                  <a:extLst>
                    <a:ext uri="{9D8B030D-6E8A-4147-A177-3AD203B41FA5}">
                      <a16:colId xmlns:a16="http://schemas.microsoft.com/office/drawing/2014/main" val="3574807040"/>
                    </a:ext>
                  </a:extLst>
                </a:gridCol>
                <a:gridCol w="1149985">
                  <a:extLst>
                    <a:ext uri="{9D8B030D-6E8A-4147-A177-3AD203B41FA5}">
                      <a16:colId xmlns:a16="http://schemas.microsoft.com/office/drawing/2014/main" val="364529077"/>
                    </a:ext>
                  </a:extLst>
                </a:gridCol>
                <a:gridCol w="1015365">
                  <a:extLst>
                    <a:ext uri="{9D8B030D-6E8A-4147-A177-3AD203B41FA5}">
                      <a16:colId xmlns:a16="http://schemas.microsoft.com/office/drawing/2014/main" val="3569461364"/>
                    </a:ext>
                  </a:extLst>
                </a:gridCol>
                <a:gridCol w="988060">
                  <a:extLst>
                    <a:ext uri="{9D8B030D-6E8A-4147-A177-3AD203B41FA5}">
                      <a16:colId xmlns:a16="http://schemas.microsoft.com/office/drawing/2014/main" val="3017321590"/>
                    </a:ext>
                  </a:extLst>
                </a:gridCol>
              </a:tblGrid>
              <a:tr h="351155">
                <a:tc>
                  <a:txBody>
                    <a:bodyPr/>
                    <a:lstStyle/>
                    <a:p>
                      <a:pPr marL="0" marR="0" algn="ctr">
                        <a:spcBef>
                          <a:spcPts val="0"/>
                        </a:spcBef>
                        <a:spcAft>
                          <a:spcPts val="0"/>
                        </a:spcAft>
                      </a:pPr>
                      <a:r>
                        <a:rPr lang="en-CA"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CA" sz="1000">
                          <a:effectLst/>
                        </a:rPr>
                        <a:t>Monitor all system interactions</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No system modification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No application modification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Easy to develop</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Safe</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94176778"/>
                  </a:ext>
                </a:extLst>
              </a:tr>
              <a:tr h="351155">
                <a:tc>
                  <a:txBody>
                    <a:bodyPr/>
                    <a:lstStyle/>
                    <a:p>
                      <a:pPr marL="0" marR="0" algn="ctr">
                        <a:spcBef>
                          <a:spcPts val="0"/>
                        </a:spcBef>
                        <a:spcAft>
                          <a:spcPts val="0"/>
                        </a:spcAft>
                      </a:pPr>
                      <a:r>
                        <a:rPr lang="en-CA" sz="1000">
                          <a:effectLst/>
                        </a:rPr>
                        <a:t>Loadable Kernel Module (LKM)</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29675787"/>
                  </a:ext>
                </a:extLst>
              </a:tr>
              <a:tr h="351155">
                <a:tc>
                  <a:txBody>
                    <a:bodyPr/>
                    <a:lstStyle/>
                    <a:p>
                      <a:pPr marL="0" marR="0" algn="ctr">
                        <a:spcBef>
                          <a:spcPts val="0"/>
                        </a:spcBef>
                        <a:spcAft>
                          <a:spcPts val="0"/>
                        </a:spcAft>
                      </a:pPr>
                      <a:r>
                        <a:rPr lang="en-CA" sz="1000">
                          <a:effectLst/>
                        </a:rPr>
                        <a:t>Application Modification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40780726"/>
                  </a:ext>
                </a:extLst>
              </a:tr>
              <a:tr h="374650">
                <a:tc>
                  <a:txBody>
                    <a:bodyPr/>
                    <a:lstStyle/>
                    <a:p>
                      <a:pPr marL="0" marR="0" algn="ctr">
                        <a:spcBef>
                          <a:spcPts val="0"/>
                        </a:spcBef>
                        <a:spcAft>
                          <a:spcPts val="0"/>
                        </a:spcAft>
                      </a:pPr>
                      <a:r>
                        <a:rPr lang="en-CA" sz="1000">
                          <a:effectLst/>
                        </a:rPr>
                        <a:t>Library Injection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N</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944672142"/>
                  </a:ext>
                </a:extLst>
              </a:tr>
              <a:tr h="351155">
                <a:tc>
                  <a:txBody>
                    <a:bodyPr/>
                    <a:lstStyle/>
                    <a:p>
                      <a:pPr marL="0" marR="0" algn="ctr">
                        <a:spcBef>
                          <a:spcPts val="0"/>
                        </a:spcBef>
                        <a:spcAft>
                          <a:spcPts val="0"/>
                        </a:spcAft>
                      </a:pPr>
                      <a:r>
                        <a:rPr lang="en-CA" sz="1000">
                          <a:effectLst/>
                        </a:rPr>
                        <a:t>Kernel eBPF</a:t>
                      </a:r>
                      <a:endParaRPr lang="en-US" sz="1000">
                        <a:effectLst/>
                      </a:endParaRPr>
                    </a:p>
                    <a:p>
                      <a:pPr marL="0" marR="0" algn="ctr">
                        <a:spcBef>
                          <a:spcPts val="0"/>
                        </a:spcBef>
                        <a:spcAft>
                          <a:spcPts val="0"/>
                        </a:spcAft>
                      </a:pPr>
                      <a:r>
                        <a:rPr lang="en-CA" sz="1000">
                          <a:effectLst/>
                        </a:rPr>
                        <a:t>(BadgerCTF+)</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Y</a:t>
                      </a:r>
                      <a:endParaRPr lang="en-US" sz="10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33087901"/>
                  </a:ext>
                </a:extLst>
              </a:tr>
              <a:tr h="351155">
                <a:tc>
                  <a:txBody>
                    <a:bodyPr/>
                    <a:lstStyle/>
                    <a:p>
                      <a:pPr marL="0" marR="0" algn="ctr">
                        <a:spcBef>
                          <a:spcPts val="0"/>
                        </a:spcBef>
                        <a:spcAft>
                          <a:spcPts val="0"/>
                        </a:spcAft>
                      </a:pPr>
                      <a:r>
                        <a:rPr lang="en-CA"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endParaRPr lang="en-US" sz="1000">
                        <a:effectLst/>
                      </a:endParaRPr>
                    </a:p>
                    <a:p>
                      <a:pPr marL="0" marR="0" algn="just">
                        <a:spcBef>
                          <a:spcPts val="0"/>
                        </a:spcBef>
                        <a:spcAft>
                          <a:spcPts val="0"/>
                        </a:spcAft>
                      </a:pPr>
                      <a:r>
                        <a:rPr lang="en-CA" sz="1000">
                          <a:effectLst/>
                        </a:rPr>
                        <a:t>Table 1: Comparison of Techniques for Teaching Linux Kernel</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CA" sz="1000" dirty="0">
                          <a:effectLst/>
                        </a:rPr>
                        <a:t> </a:t>
                      </a:r>
                      <a:endParaRPr lang="en-US" sz="10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63535231"/>
                  </a:ext>
                </a:extLst>
              </a:tr>
            </a:tbl>
          </a:graphicData>
        </a:graphic>
      </p:graphicFrame>
      <p:sp>
        <p:nvSpPr>
          <p:cNvPr id="5" name="Text Box 4">
            <a:extLst>
              <a:ext uri="{FF2B5EF4-FFF2-40B4-BE49-F238E27FC236}">
                <a16:creationId xmlns:a16="http://schemas.microsoft.com/office/drawing/2014/main" id="{8C72B09B-336B-DB47-B77C-88D0CDC2F74C}"/>
              </a:ext>
            </a:extLst>
          </p:cNvPr>
          <p:cNvSpPr txBox="1">
            <a:spLocks noChangeArrowheads="1"/>
          </p:cNvSpPr>
          <p:nvPr/>
        </p:nvSpPr>
        <p:spPr>
          <a:xfrm>
            <a:off x="2679700" y="4259874"/>
            <a:ext cx="3760788" cy="282575"/>
          </a:xfrm>
          <a:prstGeom prst="rect">
            <a:avLst/>
          </a:prstGeom>
          <a:solidFill>
            <a:sysClr val="window" lastClr="FFFF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CA" sz="1000" b="1" dirty="0">
                <a:effectLst/>
                <a:latin typeface="Times New Roman" panose="02020603050405020304" pitchFamily="18" charset="0"/>
                <a:ea typeface="SimSun" panose="02010600030101010101" pitchFamily="2" charset="-122"/>
              </a:rPr>
              <a:t>Comparison of Techniques for Teaching Linux Kernel</a:t>
            </a:r>
            <a:endParaRPr lang="en-US" sz="1000" b="1" dirty="0">
              <a:effectLst/>
              <a:latin typeface="Times New Roman" panose="02020603050405020304" pitchFamily="18" charset="0"/>
              <a:ea typeface="SimSun" panose="02010600030101010101" pitchFamily="2" charset="-122"/>
            </a:endParaRPr>
          </a:p>
        </p:txBody>
      </p:sp>
      <p:sp>
        <p:nvSpPr>
          <p:cNvPr id="6" name="Rectangle 5">
            <a:extLst>
              <a:ext uri="{FF2B5EF4-FFF2-40B4-BE49-F238E27FC236}">
                <a16:creationId xmlns:a16="http://schemas.microsoft.com/office/drawing/2014/main" id="{5E0328EF-79B0-3D4C-AE44-80BCF30F6D65}"/>
              </a:ext>
            </a:extLst>
          </p:cNvPr>
          <p:cNvSpPr/>
          <p:nvPr/>
        </p:nvSpPr>
        <p:spPr>
          <a:xfrm>
            <a:off x="93980" y="4599013"/>
            <a:ext cx="9050020" cy="193899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tabLst>
                <a:tab pos="228600" algn="l"/>
              </a:tabLst>
            </a:pPr>
            <a:r>
              <a:rPr lang="en-US" dirty="0">
                <a:latin typeface="Times New Roman" panose="02020603050405020304" pitchFamily="18" charset="0"/>
                <a:ea typeface="SimSun" panose="02010600030101010101" pitchFamily="2" charset="-122"/>
              </a:rPr>
              <a:t>By relying on the </a:t>
            </a:r>
            <a:r>
              <a:rPr lang="en-US" dirty="0" err="1">
                <a:latin typeface="Times New Roman" panose="02020603050405020304" pitchFamily="18" charset="0"/>
                <a:ea typeface="SimSun" panose="02010600030101010101" pitchFamily="2" charset="-122"/>
              </a:rPr>
              <a:t>eBPF</a:t>
            </a:r>
            <a:r>
              <a:rPr lang="en-US" dirty="0">
                <a:latin typeface="Times New Roman" panose="02020603050405020304" pitchFamily="18" charset="0"/>
                <a:ea typeface="SimSun" panose="02010600030101010101" pitchFamily="2" charset="-122"/>
              </a:rPr>
              <a:t> technology of the Linux kernel, </a:t>
            </a:r>
            <a:r>
              <a:rPr lang="en-US" dirty="0" err="1">
                <a:latin typeface="Times New Roman" panose="02020603050405020304" pitchFamily="18" charset="0"/>
                <a:ea typeface="SimSun" panose="02010600030101010101" pitchFamily="2" charset="-122"/>
              </a:rPr>
              <a:t>BadgerCTF</a:t>
            </a:r>
            <a:r>
              <a:rPr lang="en-US" dirty="0">
                <a:latin typeface="Times New Roman" panose="02020603050405020304" pitchFamily="18" charset="0"/>
                <a:ea typeface="SimSun" panose="02010600030101010101" pitchFamily="2" charset="-122"/>
              </a:rPr>
              <a:t>+ achieves some of the desired requirements. </a:t>
            </a:r>
            <a:r>
              <a:rPr lang="en-US" dirty="0" err="1">
                <a:latin typeface="Times New Roman" panose="02020603050405020304" pitchFamily="18" charset="0"/>
                <a:ea typeface="SimSun" panose="02010600030101010101" pitchFamily="2" charset="-122"/>
              </a:rPr>
              <a:t>BadgerCTF</a:t>
            </a:r>
            <a:r>
              <a:rPr lang="en-US" dirty="0">
                <a:latin typeface="Times New Roman" panose="02020603050405020304" pitchFamily="18" charset="0"/>
                <a:ea typeface="SimSun" panose="02010600030101010101" pitchFamily="2" charset="-122"/>
              </a:rPr>
              <a:t>+ is able to trace almost any part of the Linux system kernel. It can log Linux API, native library functions, system calls and internal kernel functions. By collection all context levels of an application in a unified manner, </a:t>
            </a:r>
            <a:r>
              <a:rPr lang="en-US" dirty="0" err="1">
                <a:latin typeface="Times New Roman" panose="02020603050405020304" pitchFamily="18" charset="0"/>
                <a:ea typeface="SimSun" panose="02010600030101010101" pitchFamily="2" charset="-122"/>
              </a:rPr>
              <a:t>BadgerCTF</a:t>
            </a:r>
            <a:r>
              <a:rPr lang="en-US" dirty="0">
                <a:latin typeface="Times New Roman" panose="02020603050405020304" pitchFamily="18" charset="0"/>
                <a:ea typeface="SimSun" panose="02010600030101010101" pitchFamily="2" charset="-122"/>
              </a:rPr>
              <a:t>+ is able to provide a bunch of programming interface which can be directly used by the student for secondary development. </a:t>
            </a:r>
            <a:endParaRPr lang="en-US" sz="32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6670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0AB2-BF10-EE43-A809-25A1AD81489C}"/>
              </a:ext>
            </a:extLst>
          </p:cNvPr>
          <p:cNvSpPr>
            <a:spLocks noGrp="1"/>
          </p:cNvSpPr>
          <p:nvPr>
            <p:ph type="title"/>
          </p:nvPr>
        </p:nvSpPr>
        <p:spPr/>
        <p:txBody>
          <a:bodyPr/>
          <a:lstStyle/>
          <a:p>
            <a:r>
              <a:rPr lang="en-CA" dirty="0"/>
              <a:t>Lab Examples: Detecting Kernel Rootkit</a:t>
            </a:r>
            <a:br>
              <a:rPr lang="en-US" dirty="0"/>
            </a:br>
            <a:endParaRPr lang="en-US" dirty="0"/>
          </a:p>
        </p:txBody>
      </p:sp>
      <p:sp>
        <p:nvSpPr>
          <p:cNvPr id="3" name="Content Placeholder 2">
            <a:extLst>
              <a:ext uri="{FF2B5EF4-FFF2-40B4-BE49-F238E27FC236}">
                <a16:creationId xmlns:a16="http://schemas.microsoft.com/office/drawing/2014/main" id="{E7F9C5E4-3562-0247-B98D-06C22B1F8068}"/>
              </a:ext>
            </a:extLst>
          </p:cNvPr>
          <p:cNvSpPr>
            <a:spLocks noGrp="1"/>
          </p:cNvSpPr>
          <p:nvPr>
            <p:ph idx="1"/>
          </p:nvPr>
        </p:nvSpPr>
        <p:spPr>
          <a:xfrm>
            <a:off x="476250" y="2889250"/>
            <a:ext cx="8524875" cy="4313238"/>
          </a:xfrm>
        </p:spPr>
        <p:txBody>
          <a:bodyPr/>
          <a:lstStyle/>
          <a:p>
            <a:r>
              <a:rPr lang="en-CA" sz="1600" dirty="0"/>
              <a:t>A kernel rootkit is a malicious software that runs inside the kernel space to create a backdoor to a system without being detected. </a:t>
            </a:r>
          </a:p>
          <a:p>
            <a:r>
              <a:rPr lang="en-CA" sz="1600" dirty="0"/>
              <a:t>It can be de deployed onto a system via a worm, or an attacker can use a kernel vulnerability. </a:t>
            </a:r>
          </a:p>
          <a:p>
            <a:r>
              <a:rPr lang="en-CA" sz="1600" dirty="0"/>
              <a:t>Because kernel rootkit involves compromising the kernel, they can basically do anything, including avoiding detection by other software. </a:t>
            </a:r>
          </a:p>
          <a:p>
            <a:r>
              <a:rPr lang="en-CA" sz="1600" dirty="0"/>
              <a:t>A common technique of Linux kernel rootkit is to overwrite the function addresses inside the </a:t>
            </a:r>
            <a:r>
              <a:rPr lang="en-CA" sz="1600" dirty="0" err="1"/>
              <a:t>syscall</a:t>
            </a:r>
            <a:r>
              <a:rPr lang="en-CA" sz="1600" dirty="0"/>
              <a:t> table. </a:t>
            </a:r>
          </a:p>
          <a:p>
            <a:r>
              <a:rPr lang="en-CA" sz="1600" dirty="0" err="1"/>
              <a:t>Syscalls</a:t>
            </a:r>
            <a:r>
              <a:rPr lang="en-CA" sz="1600" dirty="0"/>
              <a:t> are the main way userland applications interact with the kernel and underlying hardware. By hooking (or ‘altering’) the </a:t>
            </a:r>
            <a:r>
              <a:rPr lang="en-CA" sz="1600" dirty="0" err="1"/>
              <a:t>syscall</a:t>
            </a:r>
            <a:r>
              <a:rPr lang="en-CA" sz="1600" dirty="0"/>
              <a:t> table, rootkit can change the data reported by the kernel to hide anything incriminating, such as its own process or a network connection to a command and control (C&amp;C) server. </a:t>
            </a:r>
            <a:endParaRPr lang="en-US" sz="1600" dirty="0"/>
          </a:p>
          <a:p>
            <a:endParaRPr lang="en-US" sz="1600" dirty="0"/>
          </a:p>
        </p:txBody>
      </p:sp>
      <p:pic>
        <p:nvPicPr>
          <p:cNvPr id="4" name="Picture 3">
            <a:extLst>
              <a:ext uri="{FF2B5EF4-FFF2-40B4-BE49-F238E27FC236}">
                <a16:creationId xmlns:a16="http://schemas.microsoft.com/office/drawing/2014/main" id="{C3BD7145-38C5-1146-B656-F75015AE19ED}"/>
              </a:ext>
            </a:extLst>
          </p:cNvPr>
          <p:cNvPicPr>
            <a:picLocks noChangeAspect="1"/>
          </p:cNvPicPr>
          <p:nvPr/>
        </p:nvPicPr>
        <p:blipFill>
          <a:blip r:embed="rId2"/>
          <a:stretch>
            <a:fillRect/>
          </a:stretch>
        </p:blipFill>
        <p:spPr>
          <a:xfrm>
            <a:off x="1316862" y="1055687"/>
            <a:ext cx="5994353" cy="1676146"/>
          </a:xfrm>
          <a:prstGeom prst="rect">
            <a:avLst/>
          </a:prstGeom>
        </p:spPr>
      </p:pic>
    </p:spTree>
    <p:extLst>
      <p:ext uri="{BB962C8B-B14F-4D97-AF65-F5344CB8AC3E}">
        <p14:creationId xmlns:p14="http://schemas.microsoft.com/office/powerpoint/2010/main" val="207504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62FB-BE1D-BB46-BB58-BF028DFD90DD}"/>
              </a:ext>
            </a:extLst>
          </p:cNvPr>
          <p:cNvSpPr>
            <a:spLocks noGrp="1"/>
          </p:cNvSpPr>
          <p:nvPr>
            <p:ph type="title"/>
          </p:nvPr>
        </p:nvSpPr>
        <p:spPr/>
        <p:txBody>
          <a:bodyPr/>
          <a:lstStyle/>
          <a:p>
            <a:r>
              <a:rPr lang="en-CA" dirty="0"/>
              <a:t>Lab Examples: Detecting Kernel Rootkit</a:t>
            </a:r>
            <a:br>
              <a:rPr lang="en-US" dirty="0"/>
            </a:br>
            <a:endParaRPr lang="en-US" dirty="0"/>
          </a:p>
        </p:txBody>
      </p:sp>
      <p:sp>
        <p:nvSpPr>
          <p:cNvPr id="3" name="Content Placeholder 2">
            <a:extLst>
              <a:ext uri="{FF2B5EF4-FFF2-40B4-BE49-F238E27FC236}">
                <a16:creationId xmlns:a16="http://schemas.microsoft.com/office/drawing/2014/main" id="{FFE62B4F-9C16-694D-BE4F-41BCACF4508F}"/>
              </a:ext>
            </a:extLst>
          </p:cNvPr>
          <p:cNvSpPr>
            <a:spLocks noGrp="1"/>
          </p:cNvSpPr>
          <p:nvPr>
            <p:ph idx="1"/>
          </p:nvPr>
        </p:nvSpPr>
        <p:spPr/>
        <p:txBody>
          <a:bodyPr/>
          <a:lstStyle/>
          <a:p>
            <a:endParaRPr lang="en-US" dirty="0"/>
          </a:p>
        </p:txBody>
      </p:sp>
      <p:pic>
        <p:nvPicPr>
          <p:cNvPr id="4" name="Picture 3" descr="Text&#10;&#10;Description automatically generated">
            <a:extLst>
              <a:ext uri="{FF2B5EF4-FFF2-40B4-BE49-F238E27FC236}">
                <a16:creationId xmlns:a16="http://schemas.microsoft.com/office/drawing/2014/main" id="{0D97E9DF-2D30-EB42-961E-ECD49C455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9300"/>
            <a:ext cx="5231972" cy="5975350"/>
          </a:xfrm>
          <a:prstGeom prst="rect">
            <a:avLst/>
          </a:prstGeom>
        </p:spPr>
      </p:pic>
      <p:sp>
        <p:nvSpPr>
          <p:cNvPr id="5" name="Rectangle 4">
            <a:extLst>
              <a:ext uri="{FF2B5EF4-FFF2-40B4-BE49-F238E27FC236}">
                <a16:creationId xmlns:a16="http://schemas.microsoft.com/office/drawing/2014/main" id="{B7514844-FB50-9742-ABDB-06B4F926A0C5}"/>
              </a:ext>
            </a:extLst>
          </p:cNvPr>
          <p:cNvSpPr/>
          <p:nvPr/>
        </p:nvSpPr>
        <p:spPr>
          <a:xfrm>
            <a:off x="5400675" y="967056"/>
            <a:ext cx="3714750" cy="2246769"/>
          </a:xfrm>
          <a:prstGeom prst="rect">
            <a:avLst/>
          </a:prstGeom>
        </p:spPr>
        <p:txBody>
          <a:bodyPr wrap="square">
            <a:spAutoFit/>
          </a:bodyPr>
          <a:lstStyle/>
          <a:p>
            <a:r>
              <a:rPr lang="en-CA" dirty="0">
                <a:latin typeface="Times New Roman" panose="02020603050405020304" pitchFamily="18" charset="0"/>
                <a:ea typeface="SimSun" panose="02010600030101010101" pitchFamily="2" charset="-122"/>
              </a:rPr>
              <a:t>For CSC 471: modern malware analysis class. The topics is for detecting kernel rootkit. </a:t>
            </a:r>
          </a:p>
          <a:p>
            <a:endParaRPr lang="en-CA" dirty="0">
              <a:latin typeface="Times New Roman" panose="02020603050405020304" pitchFamily="18" charset="0"/>
              <a:ea typeface="SimSun" panose="02010600030101010101" pitchFamily="2" charset="-122"/>
            </a:endParaRPr>
          </a:p>
          <a:p>
            <a:r>
              <a:rPr lang="en-CA" dirty="0">
                <a:latin typeface="Times New Roman" panose="02020603050405020304" pitchFamily="18" charset="0"/>
                <a:ea typeface="SimSun" panose="02010600030101010101" pitchFamily="2" charset="-122"/>
              </a:rPr>
              <a:t>It is difficult to teach topics like kernel rootkit due to it complex nature. </a:t>
            </a:r>
            <a:endParaRPr lang="en-US" dirty="0"/>
          </a:p>
        </p:txBody>
      </p:sp>
    </p:spTree>
    <p:extLst>
      <p:ext uri="{BB962C8B-B14F-4D97-AF65-F5344CB8AC3E}">
        <p14:creationId xmlns:p14="http://schemas.microsoft.com/office/powerpoint/2010/main" val="992558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62FB-BE1D-BB46-BB58-BF028DFD90DD}"/>
              </a:ext>
            </a:extLst>
          </p:cNvPr>
          <p:cNvSpPr>
            <a:spLocks noGrp="1"/>
          </p:cNvSpPr>
          <p:nvPr>
            <p:ph type="title"/>
          </p:nvPr>
        </p:nvSpPr>
        <p:spPr/>
        <p:txBody>
          <a:bodyPr/>
          <a:lstStyle/>
          <a:p>
            <a:r>
              <a:rPr lang="en-CA" dirty="0"/>
              <a:t>Lab Examples: Detecting Kernel Rootkit</a:t>
            </a:r>
            <a:br>
              <a:rPr lang="en-US" dirty="0"/>
            </a:br>
            <a:endParaRPr lang="en-US" dirty="0"/>
          </a:p>
        </p:txBody>
      </p:sp>
      <p:sp>
        <p:nvSpPr>
          <p:cNvPr id="3" name="Content Placeholder 2">
            <a:extLst>
              <a:ext uri="{FF2B5EF4-FFF2-40B4-BE49-F238E27FC236}">
                <a16:creationId xmlns:a16="http://schemas.microsoft.com/office/drawing/2014/main" id="{FFE62B4F-9C16-694D-BE4F-41BCACF4508F}"/>
              </a:ext>
            </a:extLst>
          </p:cNvPr>
          <p:cNvSpPr>
            <a:spLocks noGrp="1"/>
          </p:cNvSpPr>
          <p:nvPr>
            <p:ph idx="1"/>
          </p:nvPr>
        </p:nvSpPr>
        <p:spPr>
          <a:xfrm>
            <a:off x="400050" y="3746500"/>
            <a:ext cx="8524875" cy="4313238"/>
          </a:xfrm>
        </p:spPr>
        <p:txBody>
          <a:bodyPr/>
          <a:lstStyle/>
          <a:p>
            <a:r>
              <a:rPr lang="en-CA" dirty="0"/>
              <a:t>The </a:t>
            </a:r>
            <a:r>
              <a:rPr lang="en-CA" dirty="0" err="1"/>
              <a:t>eBPF</a:t>
            </a:r>
            <a:r>
              <a:rPr lang="en-CA" dirty="0"/>
              <a:t> programs used in our cybersecurity lab are event-driven and it will be triggered when the kernel or an application passes a certain hook point. There are several pre-defined hooks which include system-calls, function entry/exit, kernel </a:t>
            </a:r>
            <a:r>
              <a:rPr lang="en-CA" dirty="0" err="1"/>
              <a:t>tracepoints</a:t>
            </a:r>
            <a:r>
              <a:rPr lang="en-CA" dirty="0"/>
              <a:t>, and network events. </a:t>
            </a:r>
            <a:endParaRPr lang="en-US" dirty="0"/>
          </a:p>
          <a:p>
            <a:r>
              <a:rPr lang="en-CA" dirty="0"/>
              <a:t> If a predefined hook does not exist for a particular need, we should use </a:t>
            </a:r>
            <a:r>
              <a:rPr lang="en-CA" b="1" dirty="0"/>
              <a:t>kernel probe (</a:t>
            </a:r>
            <a:r>
              <a:rPr lang="en-CA" b="1" dirty="0" err="1"/>
              <a:t>kprobe</a:t>
            </a:r>
            <a:r>
              <a:rPr lang="en-CA" b="1" dirty="0"/>
              <a:t>) or user probe (</a:t>
            </a:r>
            <a:r>
              <a:rPr lang="en-CA" b="1" dirty="0" err="1"/>
              <a:t>uprobe</a:t>
            </a:r>
            <a:r>
              <a:rPr lang="en-CA" b="1" dirty="0"/>
              <a:t>) </a:t>
            </a:r>
            <a:r>
              <a:rPr lang="en-CA" dirty="0"/>
              <a:t>to attach </a:t>
            </a:r>
            <a:r>
              <a:rPr lang="en-CA" dirty="0" err="1"/>
              <a:t>eBPF</a:t>
            </a:r>
            <a:r>
              <a:rPr lang="en-CA" dirty="0"/>
              <a:t> programs and retrieve the data </a:t>
            </a:r>
            <a:endParaRPr lang="en-US" dirty="0"/>
          </a:p>
          <a:p>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27C9EF7-2FE1-3041-A9AF-CFB5238F5E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6220" y="1155700"/>
            <a:ext cx="5605236" cy="2349500"/>
          </a:xfrm>
          <a:prstGeom prst="rect">
            <a:avLst/>
          </a:prstGeom>
          <a:noFill/>
          <a:ln>
            <a:noFill/>
          </a:ln>
        </p:spPr>
      </p:pic>
    </p:spTree>
    <p:extLst>
      <p:ext uri="{BB962C8B-B14F-4D97-AF65-F5344CB8AC3E}">
        <p14:creationId xmlns:p14="http://schemas.microsoft.com/office/powerpoint/2010/main" val="2600726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C0F3-16C3-5F4E-9606-AF465421EF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AF04A3-1693-C648-BAFD-C94675C05919}"/>
              </a:ext>
            </a:extLst>
          </p:cNvPr>
          <p:cNvSpPr>
            <a:spLocks noGrp="1"/>
          </p:cNvSpPr>
          <p:nvPr>
            <p:ph idx="1"/>
          </p:nvPr>
        </p:nvSpPr>
        <p:spPr/>
        <p:txBody>
          <a:bodyPr/>
          <a:lstStyle/>
          <a:p>
            <a:endParaRPr lang="en-US"/>
          </a:p>
        </p:txBody>
      </p:sp>
      <p:pic>
        <p:nvPicPr>
          <p:cNvPr id="4" name="Picture 3" descr="Diagram&#10;&#10;Description automatically generated">
            <a:extLst>
              <a:ext uri="{FF2B5EF4-FFF2-40B4-BE49-F238E27FC236}">
                <a16:creationId xmlns:a16="http://schemas.microsoft.com/office/drawing/2014/main" id="{6D5B4F54-C2C0-134E-A100-6531668C9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569"/>
            <a:ext cx="9144000" cy="6752862"/>
          </a:xfrm>
          <a:prstGeom prst="rect">
            <a:avLst/>
          </a:prstGeom>
        </p:spPr>
      </p:pic>
    </p:spTree>
    <p:extLst>
      <p:ext uri="{BB962C8B-B14F-4D97-AF65-F5344CB8AC3E}">
        <p14:creationId xmlns:p14="http://schemas.microsoft.com/office/powerpoint/2010/main" val="386195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62FB-BE1D-BB46-BB58-BF028DFD90DD}"/>
              </a:ext>
            </a:extLst>
          </p:cNvPr>
          <p:cNvSpPr>
            <a:spLocks noGrp="1"/>
          </p:cNvSpPr>
          <p:nvPr>
            <p:ph type="title"/>
          </p:nvPr>
        </p:nvSpPr>
        <p:spPr/>
        <p:txBody>
          <a:bodyPr/>
          <a:lstStyle/>
          <a:p>
            <a:r>
              <a:rPr lang="en-CA" dirty="0"/>
              <a:t>Lab Examples: Detecting Kernel Rootkit</a:t>
            </a:r>
            <a:br>
              <a:rPr lang="en-US" dirty="0"/>
            </a:br>
            <a:endParaRPr lang="en-US" dirty="0"/>
          </a:p>
        </p:txBody>
      </p:sp>
      <p:sp>
        <p:nvSpPr>
          <p:cNvPr id="3" name="Content Placeholder 2">
            <a:extLst>
              <a:ext uri="{FF2B5EF4-FFF2-40B4-BE49-F238E27FC236}">
                <a16:creationId xmlns:a16="http://schemas.microsoft.com/office/drawing/2014/main" id="{FFE62B4F-9C16-694D-BE4F-41BCACF4508F}"/>
              </a:ext>
            </a:extLst>
          </p:cNvPr>
          <p:cNvSpPr>
            <a:spLocks noGrp="1"/>
          </p:cNvSpPr>
          <p:nvPr>
            <p:ph idx="1"/>
          </p:nvPr>
        </p:nvSpPr>
        <p:spPr>
          <a:xfrm>
            <a:off x="400050" y="3746500"/>
            <a:ext cx="8524875" cy="4313238"/>
          </a:xfrm>
        </p:spPr>
        <p:txBody>
          <a:bodyPr/>
          <a:lstStyle/>
          <a:p>
            <a:r>
              <a:rPr lang="en-CA" dirty="0"/>
              <a:t>We will attach a </a:t>
            </a:r>
            <a:r>
              <a:rPr lang="en-CA" dirty="0" err="1"/>
              <a:t>kprobe</a:t>
            </a:r>
            <a:r>
              <a:rPr lang="en-CA" dirty="0"/>
              <a:t> to the </a:t>
            </a:r>
            <a:r>
              <a:rPr lang="en-CA" b="1" i="1" dirty="0"/>
              <a:t>Kill</a:t>
            </a:r>
            <a:r>
              <a:rPr lang="en-CA" dirty="0"/>
              <a:t> </a:t>
            </a:r>
            <a:r>
              <a:rPr lang="en-CA" dirty="0" err="1"/>
              <a:t>syscall</a:t>
            </a:r>
            <a:r>
              <a:rPr lang="en-CA" dirty="0"/>
              <a:t> function. Since </a:t>
            </a:r>
            <a:r>
              <a:rPr lang="en-CA" dirty="0" err="1"/>
              <a:t>eBPF</a:t>
            </a:r>
            <a:r>
              <a:rPr lang="en-CA" dirty="0"/>
              <a:t> has the ability to record stack traces of a function call and shows what functions were called in both user space and the kernel space, we can therefore detect when a function or </a:t>
            </a:r>
            <a:r>
              <a:rPr lang="en-CA" dirty="0" err="1"/>
              <a:t>syscall</a:t>
            </a:r>
            <a:r>
              <a:rPr lang="en-CA" dirty="0"/>
              <a:t> has been hooked by monitoring any suspicious function insertion. </a:t>
            </a:r>
          </a:p>
          <a:p>
            <a:r>
              <a:rPr lang="en-CA" dirty="0"/>
              <a:t>Our </a:t>
            </a:r>
            <a:r>
              <a:rPr lang="en-CA" dirty="0" err="1"/>
              <a:t>eBPF</a:t>
            </a:r>
            <a:r>
              <a:rPr lang="en-CA" dirty="0"/>
              <a:t> lab program is able to record the stack trace from all </a:t>
            </a:r>
            <a:r>
              <a:rPr lang="en-CA" i="1" dirty="0"/>
              <a:t>Kill</a:t>
            </a:r>
            <a:r>
              <a:rPr lang="en-CA" dirty="0"/>
              <a:t> </a:t>
            </a:r>
            <a:r>
              <a:rPr lang="en-CA" dirty="0" err="1"/>
              <a:t>syscalls</a:t>
            </a:r>
            <a:r>
              <a:rPr lang="en-CA" dirty="0"/>
              <a:t> and print it out afterward. </a:t>
            </a:r>
            <a:endParaRPr lang="en-US" dirty="0"/>
          </a:p>
          <a:p>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27C9EF7-2FE1-3041-A9AF-CFB5238F5E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6220" y="1155700"/>
            <a:ext cx="5605236" cy="2349500"/>
          </a:xfrm>
          <a:prstGeom prst="rect">
            <a:avLst/>
          </a:prstGeom>
          <a:noFill/>
          <a:ln>
            <a:noFill/>
          </a:ln>
        </p:spPr>
      </p:pic>
    </p:spTree>
    <p:extLst>
      <p:ext uri="{BB962C8B-B14F-4D97-AF65-F5344CB8AC3E}">
        <p14:creationId xmlns:p14="http://schemas.microsoft.com/office/powerpoint/2010/main" val="299258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A1CD-31E5-814A-B32F-A7DFF347FB74}"/>
              </a:ext>
            </a:extLst>
          </p:cNvPr>
          <p:cNvSpPr>
            <a:spLocks noGrp="1"/>
          </p:cNvSpPr>
          <p:nvPr>
            <p:ph type="title"/>
          </p:nvPr>
        </p:nvSpPr>
        <p:spPr/>
        <p:txBody>
          <a:bodyPr/>
          <a:lstStyle/>
          <a:p>
            <a:r>
              <a:rPr lang="en-CA" dirty="0"/>
              <a:t>Lab Examples: Use </a:t>
            </a:r>
            <a:r>
              <a:rPr lang="en-CA" dirty="0" err="1"/>
              <a:t>eBPF</a:t>
            </a:r>
            <a:r>
              <a:rPr lang="en-CA" dirty="0"/>
              <a:t> in network class</a:t>
            </a:r>
            <a:r>
              <a:rPr lang="en-US" dirty="0"/>
              <a:t> </a:t>
            </a:r>
            <a:br>
              <a:rPr lang="en-US" dirty="0"/>
            </a:br>
            <a:endParaRPr lang="en-US" dirty="0"/>
          </a:p>
        </p:txBody>
      </p:sp>
      <p:sp>
        <p:nvSpPr>
          <p:cNvPr id="3" name="Content Placeholder 2">
            <a:extLst>
              <a:ext uri="{FF2B5EF4-FFF2-40B4-BE49-F238E27FC236}">
                <a16:creationId xmlns:a16="http://schemas.microsoft.com/office/drawing/2014/main" id="{28696C17-4D83-D548-949D-A9E8FA32B92E}"/>
              </a:ext>
            </a:extLst>
          </p:cNvPr>
          <p:cNvSpPr>
            <a:spLocks noGrp="1"/>
          </p:cNvSpPr>
          <p:nvPr>
            <p:ph idx="1"/>
          </p:nvPr>
        </p:nvSpPr>
        <p:spPr>
          <a:xfrm>
            <a:off x="314325" y="3496633"/>
            <a:ext cx="8524875" cy="4313238"/>
          </a:xfrm>
        </p:spPr>
        <p:txBody>
          <a:bodyPr/>
          <a:lstStyle/>
          <a:p>
            <a:r>
              <a:rPr lang="en-CA" sz="1400" b="1" dirty="0"/>
              <a:t>Socket filtering</a:t>
            </a:r>
          </a:p>
          <a:p>
            <a:pPr lvl="1"/>
            <a:r>
              <a:rPr lang="en-CA" sz="1200" dirty="0"/>
              <a:t>With </a:t>
            </a:r>
            <a:r>
              <a:rPr lang="en-CA" sz="1200" dirty="0" err="1"/>
              <a:t>eBPF</a:t>
            </a:r>
            <a:r>
              <a:rPr lang="en-CA" sz="1200" dirty="0"/>
              <a:t>, network traffic can be filtered by query name, DNS name, and address. </a:t>
            </a:r>
          </a:p>
          <a:p>
            <a:pPr lvl="1"/>
            <a:r>
              <a:rPr lang="en-CA" sz="1200" dirty="0"/>
              <a:t>Students provide programs of the “BPF_PROG_TYPE_XDP” type to a network interface. Then, the kernel will execute the programs on received packets before networking stack starts processing them. </a:t>
            </a:r>
            <a:endParaRPr lang="en-US" sz="1200" dirty="0"/>
          </a:p>
          <a:p>
            <a:pPr lvl="1"/>
            <a:endParaRPr lang="en-US" sz="1200" dirty="0"/>
          </a:p>
          <a:p>
            <a:r>
              <a:rPr lang="en-CA" sz="1400" b="1" dirty="0"/>
              <a:t>TCP Congestion Control</a:t>
            </a:r>
          </a:p>
          <a:p>
            <a:pPr lvl="1"/>
            <a:r>
              <a:rPr lang="en-CA" sz="1200" dirty="0"/>
              <a:t>TCP congestion control using </a:t>
            </a:r>
            <a:r>
              <a:rPr lang="en-CA" sz="1200" dirty="0" err="1"/>
              <a:t>eBPF</a:t>
            </a:r>
            <a:r>
              <a:rPr lang="en-CA" sz="1200" dirty="0"/>
              <a:t> is adopted. </a:t>
            </a:r>
          </a:p>
          <a:p>
            <a:pPr lvl="1"/>
            <a:r>
              <a:rPr lang="en-CA" sz="1200" dirty="0"/>
              <a:t>TCP Tahoe algorithm is explained in detail with implementation, and other TCP congestion control algorithms such as new Reno and Vegas are provided. Students choose at least two TCP congestion algorithms to implement and compare the performance different network traffic setting. Then, students write a lab report to explain the observation</a:t>
            </a:r>
            <a:r>
              <a:rPr lang="en-US" sz="1000" dirty="0"/>
              <a:t> </a:t>
            </a:r>
          </a:p>
          <a:p>
            <a:endParaRPr lang="en-US" sz="1400" dirty="0"/>
          </a:p>
        </p:txBody>
      </p:sp>
      <p:pic>
        <p:nvPicPr>
          <p:cNvPr id="4" name="Picture 3" descr="Diagram&#10;&#10;Description automatically generated">
            <a:extLst>
              <a:ext uri="{FF2B5EF4-FFF2-40B4-BE49-F238E27FC236}">
                <a16:creationId xmlns:a16="http://schemas.microsoft.com/office/drawing/2014/main" id="{D432CBCE-F0A9-4B48-AA7C-A56D1D66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0" y="749300"/>
            <a:ext cx="3371850" cy="2842582"/>
          </a:xfrm>
          <a:prstGeom prst="rect">
            <a:avLst/>
          </a:prstGeom>
        </p:spPr>
      </p:pic>
    </p:spTree>
    <p:extLst>
      <p:ext uri="{BB962C8B-B14F-4D97-AF65-F5344CB8AC3E}">
        <p14:creationId xmlns:p14="http://schemas.microsoft.com/office/powerpoint/2010/main" val="204365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F24D-94F7-9045-85C9-F1379BCB1BF9}"/>
              </a:ext>
            </a:extLst>
          </p:cNvPr>
          <p:cNvSpPr>
            <a:spLocks noGrp="1"/>
          </p:cNvSpPr>
          <p:nvPr>
            <p:ph type="title"/>
          </p:nvPr>
        </p:nvSpPr>
        <p:spPr/>
        <p:txBody>
          <a:bodyPr/>
          <a:lstStyle/>
          <a:p>
            <a:r>
              <a:rPr lang="en-US" dirty="0"/>
              <a:t>Presentation Outline</a:t>
            </a:r>
          </a:p>
        </p:txBody>
      </p:sp>
      <p:sp>
        <p:nvSpPr>
          <p:cNvPr id="3" name="Content Placeholder 2">
            <a:extLst>
              <a:ext uri="{FF2B5EF4-FFF2-40B4-BE49-F238E27FC236}">
                <a16:creationId xmlns:a16="http://schemas.microsoft.com/office/drawing/2014/main" id="{3F89871C-C6DC-EC46-87D9-7ECA3BB1B0EB}"/>
              </a:ext>
            </a:extLst>
          </p:cNvPr>
          <p:cNvSpPr>
            <a:spLocks noGrp="1"/>
          </p:cNvSpPr>
          <p:nvPr>
            <p:ph idx="1"/>
          </p:nvPr>
        </p:nvSpPr>
        <p:spPr/>
        <p:txBody>
          <a:bodyPr/>
          <a:lstStyle/>
          <a:p>
            <a:r>
              <a:rPr lang="en-US" dirty="0"/>
              <a:t>Introduction</a:t>
            </a:r>
          </a:p>
          <a:p>
            <a:r>
              <a:rPr lang="en-US" dirty="0"/>
              <a:t>Background</a:t>
            </a:r>
          </a:p>
          <a:p>
            <a:r>
              <a:rPr lang="en-US" dirty="0"/>
              <a:t>System Overview</a:t>
            </a:r>
          </a:p>
          <a:p>
            <a:r>
              <a:rPr lang="en-CA" dirty="0"/>
              <a:t>Comparison</a:t>
            </a:r>
          </a:p>
          <a:p>
            <a:r>
              <a:rPr lang="en-US" dirty="0"/>
              <a:t>Lab Examples</a:t>
            </a:r>
          </a:p>
        </p:txBody>
      </p:sp>
    </p:spTree>
    <p:extLst>
      <p:ext uri="{BB962C8B-B14F-4D97-AF65-F5344CB8AC3E}">
        <p14:creationId xmlns:p14="http://schemas.microsoft.com/office/powerpoint/2010/main" val="104083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endParaRPr kumimoji="1" lang="zh-CN" altLang="en-US" dirty="0"/>
          </a:p>
        </p:txBody>
      </p:sp>
      <p:sp>
        <p:nvSpPr>
          <p:cNvPr id="4" name="TextBox 5"/>
          <p:cNvSpPr txBox="1"/>
          <p:nvPr/>
        </p:nvSpPr>
        <p:spPr>
          <a:xfrm>
            <a:off x="3307988" y="2373119"/>
            <a:ext cx="2420104" cy="1015663"/>
          </a:xfrm>
          <a:prstGeom prst="rect">
            <a:avLst/>
          </a:prstGeom>
          <a:noFill/>
        </p:spPr>
        <p:txBody>
          <a:bodyPr wrap="none" rtlCol="0">
            <a:spAutoFit/>
          </a:bodyPr>
          <a:lstStyle/>
          <a:p>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Q &amp; A</a:t>
            </a:r>
          </a:p>
        </p:txBody>
      </p:sp>
      <p:pic>
        <p:nvPicPr>
          <p:cNvPr id="5" name="Picture 9" descr="imgres.jpe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35411" y="3385498"/>
            <a:ext cx="1662089" cy="1654702"/>
          </a:xfrm>
          <a:prstGeom prst="rect">
            <a:avLst/>
          </a:prstGeom>
        </p:spPr>
      </p:pic>
    </p:spTree>
    <p:extLst>
      <p:ext uri="{BB962C8B-B14F-4D97-AF65-F5344CB8AC3E}">
        <p14:creationId xmlns:p14="http://schemas.microsoft.com/office/powerpoint/2010/main" val="98284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05D64-A487-004E-B1E1-C165E49E22DF}"/>
              </a:ext>
            </a:extLst>
          </p:cNvPr>
          <p:cNvSpPr>
            <a:spLocks noGrp="1"/>
          </p:cNvSpPr>
          <p:nvPr>
            <p:ph type="title"/>
          </p:nvPr>
        </p:nvSpPr>
        <p:spPr/>
        <p:txBody>
          <a:bodyPr/>
          <a:lstStyle/>
          <a:p>
            <a:r>
              <a:rPr lang="en-CA" dirty="0"/>
              <a:t>Introduction</a:t>
            </a:r>
            <a:r>
              <a:rPr lang="en-US" dirty="0"/>
              <a:t> </a:t>
            </a:r>
          </a:p>
        </p:txBody>
      </p:sp>
      <p:sp>
        <p:nvSpPr>
          <p:cNvPr id="3" name="Content Placeholder 2">
            <a:extLst>
              <a:ext uri="{FF2B5EF4-FFF2-40B4-BE49-F238E27FC236}">
                <a16:creationId xmlns:a16="http://schemas.microsoft.com/office/drawing/2014/main" id="{0D90F117-5281-9A46-9C90-861BC4A6C4B0}"/>
              </a:ext>
            </a:extLst>
          </p:cNvPr>
          <p:cNvSpPr>
            <a:spLocks noGrp="1"/>
          </p:cNvSpPr>
          <p:nvPr>
            <p:ph idx="1"/>
          </p:nvPr>
        </p:nvSpPr>
        <p:spPr>
          <a:xfrm>
            <a:off x="309562" y="2673373"/>
            <a:ext cx="8524875" cy="4313238"/>
          </a:xfrm>
        </p:spPr>
        <p:txBody>
          <a:bodyPr/>
          <a:lstStyle/>
          <a:p>
            <a:r>
              <a:rPr lang="en-CA" dirty="0"/>
              <a:t>It is very challenging to do hands-on projects involving complex Linux kernel modification in cybersecurity courses, such as pawning a Linux kernel and hooking system calls. </a:t>
            </a:r>
          </a:p>
          <a:p>
            <a:r>
              <a:rPr lang="en-CA" dirty="0"/>
              <a:t>To solve this problem, we have developed a cybersecurity learning system named </a:t>
            </a:r>
            <a:r>
              <a:rPr lang="en-CA" b="1" dirty="0" err="1"/>
              <a:t>BadgerCTF</a:t>
            </a:r>
            <a:r>
              <a:rPr lang="en-CA" b="1" dirty="0"/>
              <a:t>+</a:t>
            </a:r>
            <a:r>
              <a:rPr lang="en-CA" dirty="0"/>
              <a:t>. </a:t>
            </a:r>
          </a:p>
          <a:p>
            <a:pPr lvl="1"/>
            <a:r>
              <a:rPr lang="en-CA" dirty="0"/>
              <a:t>Leverages the Extended Berkeley Packet Filter (</a:t>
            </a:r>
            <a:r>
              <a:rPr lang="en-CA" dirty="0" err="1"/>
              <a:t>eBPF</a:t>
            </a:r>
            <a:r>
              <a:rPr lang="en-CA" dirty="0"/>
              <a:t>) technology to support just-in-time kernel hooking. </a:t>
            </a:r>
          </a:p>
          <a:p>
            <a:r>
              <a:rPr lang="en-CA" dirty="0"/>
              <a:t>With </a:t>
            </a:r>
            <a:r>
              <a:rPr lang="en-CA" b="1" dirty="0" err="1"/>
              <a:t>BadgerCTF</a:t>
            </a:r>
            <a:r>
              <a:rPr lang="en-CA" b="1" dirty="0"/>
              <a:t>+, </a:t>
            </a:r>
            <a:r>
              <a:rPr lang="en-CA" dirty="0"/>
              <a:t>we can develop various hands-on cybersecurity labs, including system calls and processes hijacking, attacking interrupts, and kernel tracing. </a:t>
            </a:r>
            <a:endParaRPr lang="en-US" dirty="0"/>
          </a:p>
        </p:txBody>
      </p:sp>
      <p:pic>
        <p:nvPicPr>
          <p:cNvPr id="4" name="Content Placeholder 5">
            <a:extLst>
              <a:ext uri="{FF2B5EF4-FFF2-40B4-BE49-F238E27FC236}">
                <a16:creationId xmlns:a16="http://schemas.microsoft.com/office/drawing/2014/main" id="{891290EE-43B8-7B4E-BABF-C5F44D68A2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1843090" y="908054"/>
            <a:ext cx="5434008" cy="1493676"/>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842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8818-AD06-4A41-86F6-B31E2571DADD}"/>
              </a:ext>
            </a:extLst>
          </p:cNvPr>
          <p:cNvSpPr>
            <a:spLocks noGrp="1"/>
          </p:cNvSpPr>
          <p:nvPr>
            <p:ph type="title"/>
          </p:nvPr>
        </p:nvSpPr>
        <p:spPr/>
        <p:txBody>
          <a:bodyPr/>
          <a:lstStyle/>
          <a:p>
            <a:r>
              <a:rPr lang="en-US" dirty="0"/>
              <a:t>The “Ring”</a:t>
            </a:r>
          </a:p>
        </p:txBody>
      </p:sp>
      <p:sp>
        <p:nvSpPr>
          <p:cNvPr id="3" name="Content Placeholder 2">
            <a:extLst>
              <a:ext uri="{FF2B5EF4-FFF2-40B4-BE49-F238E27FC236}">
                <a16:creationId xmlns:a16="http://schemas.microsoft.com/office/drawing/2014/main" id="{A86F8DAC-F3E4-4843-AF5C-B76951976D6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9FA8EE5-3756-884A-A2E9-A819005A8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256" y="1489075"/>
            <a:ext cx="5705409" cy="4107895"/>
          </a:xfrm>
          <a:prstGeom prst="rect">
            <a:avLst/>
          </a:prstGeom>
        </p:spPr>
      </p:pic>
      <p:cxnSp>
        <p:nvCxnSpPr>
          <p:cNvPr id="6" name="Straight Arrow Connector 5">
            <a:extLst>
              <a:ext uri="{FF2B5EF4-FFF2-40B4-BE49-F238E27FC236}">
                <a16:creationId xmlns:a16="http://schemas.microsoft.com/office/drawing/2014/main" id="{C3154F31-5D9F-AC4A-9653-FAEF3D253951}"/>
              </a:ext>
            </a:extLst>
          </p:cNvPr>
          <p:cNvCxnSpPr>
            <a:cxnSpLocks/>
          </p:cNvCxnSpPr>
          <p:nvPr/>
        </p:nvCxnSpPr>
        <p:spPr bwMode="auto">
          <a:xfrm>
            <a:off x="4718304" y="3645694"/>
            <a:ext cx="1207008" cy="0"/>
          </a:xfrm>
          <a:prstGeom prst="straightConnector1">
            <a:avLst/>
          </a:prstGeom>
          <a:solidFill>
            <a:schemeClr val="accent1"/>
          </a:solidFill>
          <a:ln w="76200" cap="flat" cmpd="sng" algn="ctr">
            <a:solidFill>
              <a:schemeClr val="tx1"/>
            </a:solidFill>
            <a:prstDash val="solid"/>
            <a:round/>
            <a:headEnd type="triangle"/>
            <a:tailEnd type="triangle"/>
          </a:ln>
          <a:effectLst/>
        </p:spPr>
      </p:cxnSp>
      <p:sp>
        <p:nvSpPr>
          <p:cNvPr id="8" name="TextBox 7">
            <a:extLst>
              <a:ext uri="{FF2B5EF4-FFF2-40B4-BE49-F238E27FC236}">
                <a16:creationId xmlns:a16="http://schemas.microsoft.com/office/drawing/2014/main" id="{4D7545AF-CFA2-4A4C-8736-1D6ADCE48FB6}"/>
              </a:ext>
            </a:extLst>
          </p:cNvPr>
          <p:cNvSpPr txBox="1"/>
          <p:nvPr/>
        </p:nvSpPr>
        <p:spPr>
          <a:xfrm>
            <a:off x="4572000" y="2931604"/>
            <a:ext cx="20482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b="1" dirty="0">
                <a:solidFill>
                  <a:srgbClr val="FF0000"/>
                </a:solidFill>
              </a:rPr>
              <a:t>System Call </a:t>
            </a:r>
            <a:r>
              <a:rPr lang="en-US" sz="1600" b="1" dirty="0">
                <a:solidFill>
                  <a:srgbClr val="FF0000"/>
                </a:solidFill>
                <a:sym typeface="Wingdings" pitchFamily="2" charset="2"/>
              </a:rPr>
              <a:t> </a:t>
            </a:r>
          </a:p>
          <a:p>
            <a:r>
              <a:rPr lang="en-US" sz="1600" b="1" dirty="0" err="1">
                <a:solidFill>
                  <a:srgbClr val="FF0000"/>
                </a:solidFill>
              </a:rPr>
              <a:t>WinAPI</a:t>
            </a:r>
            <a:r>
              <a:rPr lang="en-US" sz="1600" b="1" dirty="0">
                <a:solidFill>
                  <a:srgbClr val="FF0000"/>
                </a:solidFill>
              </a:rPr>
              <a:t> (Windows)</a:t>
            </a:r>
          </a:p>
        </p:txBody>
      </p:sp>
    </p:spTree>
    <p:extLst>
      <p:ext uri="{BB962C8B-B14F-4D97-AF65-F5344CB8AC3E}">
        <p14:creationId xmlns:p14="http://schemas.microsoft.com/office/powerpoint/2010/main" val="321358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3F42-A651-2B4E-BCB4-CAB014D76AEB}"/>
              </a:ext>
            </a:extLst>
          </p:cNvPr>
          <p:cNvSpPr>
            <a:spLocks noGrp="1"/>
          </p:cNvSpPr>
          <p:nvPr>
            <p:ph type="title"/>
          </p:nvPr>
        </p:nvSpPr>
        <p:spPr/>
        <p:txBody>
          <a:bodyPr/>
          <a:lstStyle/>
          <a:p>
            <a:r>
              <a:rPr lang="en-CA" dirty="0"/>
              <a:t>Background</a:t>
            </a:r>
            <a:endParaRPr lang="en-US" dirty="0"/>
          </a:p>
        </p:txBody>
      </p:sp>
      <p:pic>
        <p:nvPicPr>
          <p:cNvPr id="5" name="Content Placeholder 4" descr="Text&#10;&#10;Description automatically generated">
            <a:extLst>
              <a:ext uri="{FF2B5EF4-FFF2-40B4-BE49-F238E27FC236}">
                <a16:creationId xmlns:a16="http://schemas.microsoft.com/office/drawing/2014/main" id="{DE217767-4D6D-1E42-ACF7-7860593ECC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038" y="850900"/>
            <a:ext cx="5093708" cy="5111750"/>
          </a:xfrm>
        </p:spPr>
      </p:pic>
      <p:sp>
        <p:nvSpPr>
          <p:cNvPr id="6" name="Rectangle 5">
            <a:extLst>
              <a:ext uri="{FF2B5EF4-FFF2-40B4-BE49-F238E27FC236}">
                <a16:creationId xmlns:a16="http://schemas.microsoft.com/office/drawing/2014/main" id="{5120BCDA-B3FB-FB49-A7CD-C5E712D02EEE}"/>
              </a:ext>
            </a:extLst>
          </p:cNvPr>
          <p:cNvSpPr/>
          <p:nvPr/>
        </p:nvSpPr>
        <p:spPr>
          <a:xfrm>
            <a:off x="1466851" y="1095375"/>
            <a:ext cx="7677149"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latin typeface="Times New Roman" panose="02020603050405020304" pitchFamily="18" charset="0"/>
                <a:ea typeface="SimSun" panose="02010600030101010101" pitchFamily="2" charset="-122"/>
              </a:rPr>
              <a:t>The kernel programming projects provide crucial hands-on experience for helping the student understand operating system concepts and advanced cybersecurity topics such as system calls, process hook, interrupt, and kernel memory management. </a:t>
            </a:r>
          </a:p>
        </p:txBody>
      </p:sp>
      <p:sp>
        <p:nvSpPr>
          <p:cNvPr id="7" name="Rectangle 6">
            <a:extLst>
              <a:ext uri="{FF2B5EF4-FFF2-40B4-BE49-F238E27FC236}">
                <a16:creationId xmlns:a16="http://schemas.microsoft.com/office/drawing/2014/main" id="{684145D3-C33F-234F-9E2C-B22F2C977077}"/>
              </a:ext>
            </a:extLst>
          </p:cNvPr>
          <p:cNvSpPr/>
          <p:nvPr/>
        </p:nvSpPr>
        <p:spPr>
          <a:xfrm>
            <a:off x="2955131" y="3687901"/>
            <a:ext cx="6188869" cy="317009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latin typeface="Times New Roman" panose="02020603050405020304" pitchFamily="18" charset="0"/>
                <a:ea typeface="SimSun" panose="02010600030101010101" pitchFamily="2" charset="-122"/>
              </a:rPr>
              <a:t>Developing a pedagogically-effective programming project in the context of a complex Linux kernel codebase can be a challenge:</a:t>
            </a:r>
          </a:p>
          <a:p>
            <a:pPr marL="457200" indent="-457200">
              <a:buFont typeface="+mj-lt"/>
              <a:buAutoNum type="arabicPeriod"/>
            </a:pPr>
            <a:r>
              <a:rPr lang="en-US" dirty="0">
                <a:latin typeface="Times New Roman" panose="02020603050405020304" pitchFamily="18" charset="0"/>
                <a:ea typeface="SimSun" panose="02010600030101010101" pitchFamily="2" charset="-122"/>
              </a:rPr>
              <a:t>Linux kernel has been developed and maintained for more than 30 years and is already settled in design.</a:t>
            </a:r>
          </a:p>
          <a:p>
            <a:pPr marL="457200" indent="-457200">
              <a:buFont typeface="+mj-lt"/>
              <a:buAutoNum type="arabicPeriod"/>
            </a:pPr>
            <a:r>
              <a:rPr lang="en-US" dirty="0">
                <a:latin typeface="Times New Roman" panose="02020603050405020304" pitchFamily="18" charset="0"/>
                <a:ea typeface="SimSun" panose="02010600030101010101" pitchFamily="2" charset="-122"/>
              </a:rPr>
              <a:t>The sheer size of the kernel system makes it difficult to understand.</a:t>
            </a:r>
          </a:p>
          <a:p>
            <a:pPr marL="457200" indent="-457200">
              <a:buFont typeface="+mj-lt"/>
              <a:buAutoNum type="arabicPeriod"/>
            </a:pPr>
            <a:r>
              <a:rPr lang="en-US" dirty="0">
                <a:latin typeface="Times New Roman" panose="02020603050405020304" pitchFamily="18" charset="0"/>
                <a:ea typeface="SimSun" panose="02010600030101010101" pitchFamily="2" charset="-122"/>
              </a:rPr>
              <a:t>The production operating systems are also not primarily designed as teaching tools -- any changes students make might break the whole system</a:t>
            </a:r>
            <a:endParaRPr lang="en-US" b="1"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35074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C2C8-796C-1F43-8D8A-6896BAFC6796}"/>
              </a:ext>
            </a:extLst>
          </p:cNvPr>
          <p:cNvSpPr>
            <a:spLocks noGrp="1"/>
          </p:cNvSpPr>
          <p:nvPr>
            <p:ph type="title"/>
          </p:nvPr>
        </p:nvSpPr>
        <p:spPr/>
        <p:txBody>
          <a:bodyPr/>
          <a:lstStyle/>
          <a:p>
            <a:r>
              <a:rPr lang="en-CA" dirty="0"/>
              <a:t>Background</a:t>
            </a:r>
            <a:r>
              <a:rPr lang="en-US" dirty="0"/>
              <a:t> </a:t>
            </a:r>
          </a:p>
        </p:txBody>
      </p:sp>
      <p:pic>
        <p:nvPicPr>
          <p:cNvPr id="6" name="Content Placeholder 5" descr="Graphical user interface, text, application&#10;&#10;Description automatically generated">
            <a:extLst>
              <a:ext uri="{FF2B5EF4-FFF2-40B4-BE49-F238E27FC236}">
                <a16:creationId xmlns:a16="http://schemas.microsoft.com/office/drawing/2014/main" id="{7F4F7E6F-7EBC-564E-8A32-8683D3590F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62" y="908228"/>
            <a:ext cx="8524875" cy="3914578"/>
          </a:xfrm>
        </p:spPr>
      </p:pic>
      <p:sp>
        <p:nvSpPr>
          <p:cNvPr id="4" name="Rectangle 3">
            <a:extLst>
              <a:ext uri="{FF2B5EF4-FFF2-40B4-BE49-F238E27FC236}">
                <a16:creationId xmlns:a16="http://schemas.microsoft.com/office/drawing/2014/main" id="{F86CF49A-FD6C-4848-84E0-9D0C235ADFE7}"/>
              </a:ext>
            </a:extLst>
          </p:cNvPr>
          <p:cNvSpPr/>
          <p:nvPr/>
        </p:nvSpPr>
        <p:spPr>
          <a:xfrm>
            <a:off x="660741" y="4981734"/>
            <a:ext cx="8041963"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pPr>
            <a:r>
              <a:rPr lang="en-CA" sz="1200" b="1" dirty="0">
                <a:latin typeface="Times New Roman" panose="02020603050405020304" pitchFamily="18" charset="0"/>
                <a:ea typeface="SimSun" panose="02010600030101010101" pitchFamily="2" charset="-122"/>
              </a:rPr>
              <a:t>Berkeley Packet Filter (BPF) was first developed in 1992. It is a virtual machine (VM) in the Linux kernel, allowing a privileged user to load and run bytecode safely in the kernel and monitor some chosen events. </a:t>
            </a:r>
          </a:p>
          <a:p>
            <a:pPr marL="0" marR="0" algn="just">
              <a:spcBef>
                <a:spcPts val="0"/>
              </a:spcBef>
              <a:spcAft>
                <a:spcPts val="0"/>
              </a:spcAft>
            </a:pPr>
            <a:endParaRPr lang="en-CA" sz="1200" b="1" dirty="0">
              <a:latin typeface="Times New Roman" panose="02020603050405020304" pitchFamily="18" charset="0"/>
              <a:ea typeface="SimSun" panose="02010600030101010101" pitchFamily="2" charset="-122"/>
            </a:endParaRPr>
          </a:p>
          <a:p>
            <a:pPr marL="0" marR="0" algn="just">
              <a:spcBef>
                <a:spcPts val="0"/>
              </a:spcBef>
              <a:spcAft>
                <a:spcPts val="0"/>
              </a:spcAft>
            </a:pPr>
            <a:r>
              <a:rPr lang="en-CA" sz="1200" b="1" dirty="0">
                <a:latin typeface="Times New Roman" panose="02020603050405020304" pitchFamily="18" charset="0"/>
                <a:ea typeface="SimSun" panose="02010600030101010101" pitchFamily="2" charset="-122"/>
              </a:rPr>
              <a:t>Since version 3.18 of the Linux kernel, the BPF VM has been extended with a new name </a:t>
            </a:r>
            <a:r>
              <a:rPr lang="en-CA" sz="1200" b="1" dirty="0" err="1">
                <a:latin typeface="Times New Roman" panose="02020603050405020304" pitchFamily="18" charset="0"/>
                <a:ea typeface="SimSun" panose="02010600030101010101" pitchFamily="2" charset="-122"/>
              </a:rPr>
              <a:t>eBPF</a:t>
            </a:r>
            <a:r>
              <a:rPr lang="en-CA" sz="1200" b="1" dirty="0">
                <a:latin typeface="Times New Roman" panose="02020603050405020304" pitchFamily="18" charset="0"/>
                <a:ea typeface="SimSun" panose="02010600030101010101" pitchFamily="2" charset="-122"/>
              </a:rPr>
              <a:t>(extended BPF). In order to trigger a BPF program, one needs to attach it to one or more probes (e.g., </a:t>
            </a:r>
            <a:r>
              <a:rPr lang="en-CA" sz="1200" b="1" dirty="0" err="1">
                <a:latin typeface="Times New Roman" panose="02020603050405020304" pitchFamily="18" charset="0"/>
                <a:ea typeface="SimSun" panose="02010600030101010101" pitchFamily="2" charset="-122"/>
              </a:rPr>
              <a:t>kprobe</a:t>
            </a:r>
            <a:r>
              <a:rPr lang="en-CA" sz="1200" b="1" dirty="0">
                <a:latin typeface="Times New Roman" panose="02020603050405020304" pitchFamily="18" charset="0"/>
                <a:ea typeface="SimSun" panose="02010600030101010101" pitchFamily="2" charset="-122"/>
              </a:rPr>
              <a:t> or </a:t>
            </a:r>
            <a:r>
              <a:rPr lang="en-CA" sz="1200" b="1" dirty="0" err="1">
                <a:latin typeface="Times New Roman" panose="02020603050405020304" pitchFamily="18" charset="0"/>
                <a:ea typeface="SimSun" panose="02010600030101010101" pitchFamily="2" charset="-122"/>
              </a:rPr>
              <a:t>uprobe</a:t>
            </a:r>
            <a:r>
              <a:rPr lang="en-CA" sz="1200" b="1" dirty="0">
                <a:latin typeface="Times New Roman" panose="02020603050405020304" pitchFamily="18" charset="0"/>
                <a:ea typeface="SimSun" panose="02010600030101010101" pitchFamily="2" charset="-122"/>
              </a:rPr>
              <a:t>). </a:t>
            </a:r>
          </a:p>
        </p:txBody>
      </p:sp>
    </p:spTree>
    <p:extLst>
      <p:ext uri="{BB962C8B-B14F-4D97-AF65-F5344CB8AC3E}">
        <p14:creationId xmlns:p14="http://schemas.microsoft.com/office/powerpoint/2010/main" val="36855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1F71-F290-BF49-99C2-5AE7A8B4CE77}"/>
              </a:ext>
            </a:extLst>
          </p:cNvPr>
          <p:cNvSpPr>
            <a:spLocks noGrp="1"/>
          </p:cNvSpPr>
          <p:nvPr>
            <p:ph type="title"/>
          </p:nvPr>
        </p:nvSpPr>
        <p:spPr/>
        <p:txBody>
          <a:bodyPr/>
          <a:lstStyle/>
          <a:p>
            <a:r>
              <a:rPr lang="en-CA" dirty="0"/>
              <a:t>Background</a:t>
            </a:r>
            <a:r>
              <a:rPr lang="en-US" dirty="0"/>
              <a:t> </a:t>
            </a:r>
          </a:p>
        </p:txBody>
      </p:sp>
      <p:sp>
        <p:nvSpPr>
          <p:cNvPr id="3" name="Content Placeholder 2">
            <a:extLst>
              <a:ext uri="{FF2B5EF4-FFF2-40B4-BE49-F238E27FC236}">
                <a16:creationId xmlns:a16="http://schemas.microsoft.com/office/drawing/2014/main" id="{0FE4DEDD-117E-8246-A71C-78446262FE15}"/>
              </a:ext>
            </a:extLst>
          </p:cNvPr>
          <p:cNvSpPr>
            <a:spLocks noGrp="1"/>
          </p:cNvSpPr>
          <p:nvPr>
            <p:ph idx="1"/>
          </p:nvPr>
        </p:nvSpPr>
        <p:spPr/>
        <p:txBody>
          <a:bodyPr/>
          <a:lstStyle/>
          <a:p>
            <a:endParaRPr lang="en-US" dirty="0"/>
          </a:p>
        </p:txBody>
      </p:sp>
      <p:pic>
        <p:nvPicPr>
          <p:cNvPr id="4" name="Picture 3" descr="Diagram&#10;&#10;Description automatically generated">
            <a:extLst>
              <a:ext uri="{FF2B5EF4-FFF2-40B4-BE49-F238E27FC236}">
                <a16:creationId xmlns:a16="http://schemas.microsoft.com/office/drawing/2014/main" id="{F9A10A41-9726-2E4A-AF7C-3AA1F6B2C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55687"/>
            <a:ext cx="3851030" cy="3986096"/>
          </a:xfrm>
          <a:prstGeom prst="rect">
            <a:avLst/>
          </a:prstGeom>
          <a:noFill/>
          <a:ln>
            <a:noFill/>
          </a:ln>
        </p:spPr>
      </p:pic>
      <p:sp>
        <p:nvSpPr>
          <p:cNvPr id="5" name="Rectangle 4">
            <a:extLst>
              <a:ext uri="{FF2B5EF4-FFF2-40B4-BE49-F238E27FC236}">
                <a16:creationId xmlns:a16="http://schemas.microsoft.com/office/drawing/2014/main" id="{A416CCA0-7DE3-4E4B-8F51-EAA2FDFE1373}"/>
              </a:ext>
            </a:extLst>
          </p:cNvPr>
          <p:cNvSpPr/>
          <p:nvPr/>
        </p:nvSpPr>
        <p:spPr>
          <a:xfrm>
            <a:off x="4284785" y="1192873"/>
            <a:ext cx="4572000" cy="378565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0" marR="0" algn="just">
              <a:spcBef>
                <a:spcPts val="0"/>
              </a:spcBef>
              <a:spcAft>
                <a:spcPts val="0"/>
              </a:spcAft>
            </a:pPr>
            <a:r>
              <a:rPr lang="en-CA" sz="1200" b="1" dirty="0">
                <a:latin typeface="Times New Roman" panose="02020603050405020304" pitchFamily="18" charset="0"/>
                <a:ea typeface="SimSun" panose="02010600030101010101" pitchFamily="2" charset="-122"/>
              </a:rPr>
              <a:t>We maintain that </a:t>
            </a:r>
            <a:r>
              <a:rPr lang="en-CA" sz="1200" b="1" dirty="0" err="1">
                <a:latin typeface="Times New Roman" panose="02020603050405020304" pitchFamily="18" charset="0"/>
                <a:ea typeface="SimSun" panose="02010600030101010101" pitchFamily="2" charset="-122"/>
              </a:rPr>
              <a:t>eBPF</a:t>
            </a:r>
            <a:r>
              <a:rPr lang="en-CA" sz="1200" b="1" dirty="0">
                <a:latin typeface="Times New Roman" panose="02020603050405020304" pitchFamily="18" charset="0"/>
                <a:ea typeface="SimSun" panose="02010600030101010101" pitchFamily="2" charset="-122"/>
              </a:rPr>
              <a:t> is a natural fit for a cybersecurity learning system, for several reasons:</a:t>
            </a:r>
            <a:endParaRPr lang="en-US" sz="1200" b="1"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a:latin typeface="Times New Roman" panose="02020603050405020304" pitchFamily="18" charset="0"/>
                <a:ea typeface="SimSun" panose="02010600030101010101" pitchFamily="2" charset="-122"/>
              </a:rPr>
              <a:t>Hooking is done in the kernel space, thus is able to hook high privilege processes.</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a:latin typeface="Times New Roman" panose="02020603050405020304" pitchFamily="18" charset="0"/>
                <a:ea typeface="SimSun" panose="02010600030101010101" pitchFamily="2" charset="-122"/>
              </a:rPr>
              <a:t>The verifier automatically verifies the </a:t>
            </a: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code before being inserted to the kernel, and prevent programming errors which may cause kernel crashes, hangs, or instability.</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programs can be triggered by user or kernel land probes, allowing a single mechanism to intercept all system events.</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is able to provide context about the events, including arguments, process id, user id, timestamp and more. </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supports event filtering in the kernel, saving the need to send and parse irrelevant event in the </a:t>
            </a:r>
            <a:r>
              <a:rPr lang="en-CA" sz="1200" dirty="0" err="1">
                <a:latin typeface="Times New Roman" panose="02020603050405020304" pitchFamily="18" charset="0"/>
                <a:ea typeface="SimSun" panose="02010600030101010101" pitchFamily="2" charset="-122"/>
              </a:rPr>
              <a:t>userspace</a:t>
            </a:r>
            <a:r>
              <a:rPr lang="en-CA" sz="1200" dirty="0">
                <a:latin typeface="Times New Roman" panose="02020603050405020304" pitchFamily="18" charset="0"/>
                <a:ea typeface="SimSun" panose="02010600030101010101" pitchFamily="2" charset="-122"/>
              </a:rPr>
              <a:t> (ring 3). </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a:latin typeface="Times New Roman" panose="02020603050405020304" pitchFamily="18" charset="0"/>
                <a:ea typeface="SimSun" panose="02010600030101010101" pitchFamily="2" charset="-122"/>
              </a:rPr>
              <a:t>It is possible to use </a:t>
            </a: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to read and write data from kernel space to user space memory, hence arguments can be read and even changed. </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a:latin typeface="Times New Roman" panose="02020603050405020304" pitchFamily="18" charset="0"/>
                <a:ea typeface="SimSun" panose="02010600030101010101" pitchFamily="2" charset="-122"/>
              </a:rPr>
              <a:t>System overhead is relatively small as all the </a:t>
            </a: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code are compiled to native code and are running inside kernel space.</a:t>
            </a:r>
            <a:endParaRPr lang="en-US" sz="1200" dirty="0">
              <a:latin typeface="Times New Roman" panose="02020603050405020304" pitchFamily="18" charset="0"/>
              <a:ea typeface="SimSun" panose="02010600030101010101" pitchFamily="2" charset="-122"/>
            </a:endParaRPr>
          </a:p>
          <a:p>
            <a:pPr marL="342900" marR="0" lvl="0" indent="-342900" algn="just">
              <a:spcBef>
                <a:spcPts val="0"/>
              </a:spcBef>
              <a:spcAft>
                <a:spcPts val="0"/>
              </a:spcAft>
              <a:buFont typeface="Symbol" pitchFamily="2" charset="2"/>
              <a:buChar char=""/>
            </a:pPr>
            <a:r>
              <a:rPr lang="en-CA" sz="1200" dirty="0">
                <a:latin typeface="Times New Roman" panose="02020603050405020304" pitchFamily="18" charset="0"/>
                <a:ea typeface="SimSun" panose="02010600030101010101" pitchFamily="2" charset="-122"/>
              </a:rPr>
              <a:t> </a:t>
            </a:r>
            <a:r>
              <a:rPr lang="en-CA" sz="1200" dirty="0" err="1">
                <a:latin typeface="Times New Roman" panose="02020603050405020304" pitchFamily="18" charset="0"/>
                <a:ea typeface="SimSun" panose="02010600030101010101" pitchFamily="2" charset="-122"/>
              </a:rPr>
              <a:t>eBPF</a:t>
            </a:r>
            <a:r>
              <a:rPr lang="en-CA" sz="1200" dirty="0">
                <a:latin typeface="Times New Roman" panose="02020603050405020304" pitchFamily="18" charset="0"/>
                <a:ea typeface="SimSun" panose="02010600030101010101" pitchFamily="2" charset="-122"/>
              </a:rPr>
              <a:t> is now maintained as part of the Linux kernel and new features are constantly being added to it. </a:t>
            </a:r>
            <a:endParaRPr lang="en-US" sz="1200" dirty="0">
              <a:latin typeface="Times New Roman" panose="02020603050405020304" pitchFamily="18" charset="0"/>
              <a:ea typeface="SimSun" panose="02010600030101010101" pitchFamily="2" charset="-122"/>
            </a:endParaRPr>
          </a:p>
        </p:txBody>
      </p:sp>
      <p:sp>
        <p:nvSpPr>
          <p:cNvPr id="6" name="Rectangle 5">
            <a:extLst>
              <a:ext uri="{FF2B5EF4-FFF2-40B4-BE49-F238E27FC236}">
                <a16:creationId xmlns:a16="http://schemas.microsoft.com/office/drawing/2014/main" id="{24B9EB52-FC6F-BE48-BEA9-D13FA3E38A52}"/>
              </a:ext>
            </a:extLst>
          </p:cNvPr>
          <p:cNvSpPr/>
          <p:nvPr/>
        </p:nvSpPr>
        <p:spPr bwMode="auto">
          <a:xfrm>
            <a:off x="666750" y="3645694"/>
            <a:ext cx="3228975" cy="111680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F15D4CC8-BF33-DA4A-B441-5C5070BB6083}"/>
              </a:ext>
            </a:extLst>
          </p:cNvPr>
          <p:cNvSpPr/>
          <p:nvPr/>
        </p:nvSpPr>
        <p:spPr bwMode="auto">
          <a:xfrm>
            <a:off x="556845" y="3645694"/>
            <a:ext cx="962025" cy="459581"/>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A4B04F3C-4DCF-5D49-BA04-739D695FB0F2}"/>
              </a:ext>
            </a:extLst>
          </p:cNvPr>
          <p:cNvSpPr/>
          <p:nvPr/>
        </p:nvSpPr>
        <p:spPr bwMode="auto">
          <a:xfrm>
            <a:off x="3073277" y="3974306"/>
            <a:ext cx="962025" cy="459581"/>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694E1925-AE0D-D246-A3D2-3EC9B82DF3BD}"/>
              </a:ext>
            </a:extLst>
          </p:cNvPr>
          <p:cNvSpPr/>
          <p:nvPr/>
        </p:nvSpPr>
        <p:spPr bwMode="auto">
          <a:xfrm>
            <a:off x="3073276" y="1943497"/>
            <a:ext cx="962025" cy="459581"/>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89624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xit" presetSubtype="10" fill="hold" grpId="1" nodeType="clickEffect">
                                  <p:stCondLst>
                                    <p:cond delay="0"/>
                                  </p:stCondLst>
                                  <p:childTnLst>
                                    <p:animEffect transition="out" filter="blinds(horizontal)">
                                      <p:cBhvr>
                                        <p:cTn id="10" dur="500"/>
                                        <p:tgtEl>
                                          <p:spTgt spid="6"/>
                                        </p:tgtEl>
                                      </p:cBhvr>
                                    </p:animEffect>
                                    <p:set>
                                      <p:cBhvr>
                                        <p:cTn id="11" dur="1" fill="hold">
                                          <p:stCondLst>
                                            <p:cond delay="499"/>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grpId="1" nodeType="clickEffect">
                                  <p:stCondLst>
                                    <p:cond delay="0"/>
                                  </p:stCondLst>
                                  <p:childTnLst>
                                    <p:animEffect transition="out" filter="blinds(horizontal)">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B309-5AE2-2748-8549-0CBF5D409304}"/>
              </a:ext>
            </a:extLst>
          </p:cNvPr>
          <p:cNvSpPr>
            <a:spLocks noGrp="1"/>
          </p:cNvSpPr>
          <p:nvPr>
            <p:ph type="title"/>
          </p:nvPr>
        </p:nvSpPr>
        <p:spPr/>
        <p:txBody>
          <a:bodyPr/>
          <a:lstStyle/>
          <a:p>
            <a:r>
              <a:rPr lang="en-US" dirty="0"/>
              <a:t>System Overview</a:t>
            </a:r>
          </a:p>
        </p:txBody>
      </p:sp>
      <p:pic>
        <p:nvPicPr>
          <p:cNvPr id="4" name="Picture 3">
            <a:extLst>
              <a:ext uri="{FF2B5EF4-FFF2-40B4-BE49-F238E27FC236}">
                <a16:creationId xmlns:a16="http://schemas.microsoft.com/office/drawing/2014/main" id="{C430343C-EA40-3F4B-81F7-63B1A4FE8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749300"/>
            <a:ext cx="5303755" cy="3569486"/>
          </a:xfrm>
          <a:prstGeom prst="rect">
            <a:avLst/>
          </a:prstGeom>
          <a:noFill/>
          <a:ln>
            <a:noFill/>
          </a:ln>
        </p:spPr>
      </p:pic>
      <p:sp>
        <p:nvSpPr>
          <p:cNvPr id="9" name="Rectangle 8">
            <a:extLst>
              <a:ext uri="{FF2B5EF4-FFF2-40B4-BE49-F238E27FC236}">
                <a16:creationId xmlns:a16="http://schemas.microsoft.com/office/drawing/2014/main" id="{B2F6DC3A-CFF1-6648-A546-28E55702CE6E}"/>
              </a:ext>
            </a:extLst>
          </p:cNvPr>
          <p:cNvSpPr/>
          <p:nvPr/>
        </p:nvSpPr>
        <p:spPr>
          <a:xfrm>
            <a:off x="100012" y="4423561"/>
            <a:ext cx="8943975" cy="224676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pPr>
            <a:r>
              <a:rPr lang="en-CA" dirty="0">
                <a:latin typeface="Times New Roman" panose="02020603050405020304" pitchFamily="18" charset="0"/>
                <a:ea typeface="SimSun" panose="02010600030101010101" pitchFamily="2" charset="-122"/>
              </a:rPr>
              <a:t>The core part of the </a:t>
            </a:r>
            <a:r>
              <a:rPr lang="en-CA" dirty="0" err="1">
                <a:latin typeface="Times New Roman" panose="02020603050405020304" pitchFamily="18" charset="0"/>
                <a:ea typeface="SimSun" panose="02010600030101010101" pitchFamily="2" charset="-122"/>
              </a:rPr>
              <a:t>BadgerCTF</a:t>
            </a:r>
            <a:r>
              <a:rPr lang="en-CA" dirty="0">
                <a:latin typeface="Times New Roman" panose="02020603050405020304" pitchFamily="18" charset="0"/>
                <a:ea typeface="SimSun" panose="02010600030101010101" pitchFamily="2" charset="-122"/>
              </a:rPr>
              <a:t>+ system is a pre-configured docker container. Users (student and teacher) can connect to the </a:t>
            </a:r>
            <a:r>
              <a:rPr lang="en-CA" dirty="0" err="1">
                <a:latin typeface="Times New Roman" panose="02020603050405020304" pitchFamily="18" charset="0"/>
                <a:ea typeface="SimSun" panose="02010600030101010101" pitchFamily="2" charset="-122"/>
              </a:rPr>
              <a:t>BadgerCTF</a:t>
            </a:r>
            <a:r>
              <a:rPr lang="en-CA" dirty="0">
                <a:latin typeface="Times New Roman" panose="02020603050405020304" pitchFamily="18" charset="0"/>
                <a:ea typeface="SimSun" panose="02010600030101010101" pitchFamily="2" charset="-122"/>
              </a:rPr>
              <a:t>+ system via a secure shell (SSH) program. </a:t>
            </a:r>
          </a:p>
          <a:p>
            <a:pPr marL="0" marR="0" algn="just">
              <a:spcBef>
                <a:spcPts val="0"/>
              </a:spcBef>
              <a:spcAft>
                <a:spcPts val="0"/>
              </a:spcAft>
            </a:pPr>
            <a:r>
              <a:rPr lang="en-CA" dirty="0">
                <a:latin typeface="Times New Roman" panose="02020603050405020304" pitchFamily="18" charset="0"/>
                <a:ea typeface="SimSun" panose="02010600030101010101" pitchFamily="2" charset="-122"/>
              </a:rPr>
              <a:t>Once connected via SSH, the </a:t>
            </a:r>
            <a:r>
              <a:rPr lang="en-CA" dirty="0" err="1">
                <a:latin typeface="Times New Roman" panose="02020603050405020304" pitchFamily="18" charset="0"/>
                <a:ea typeface="SimSun" panose="02010600030101010101" pitchFamily="2" charset="-122"/>
              </a:rPr>
              <a:t>BadgerCTF</a:t>
            </a:r>
            <a:r>
              <a:rPr lang="en-CA" dirty="0">
                <a:latin typeface="Times New Roman" panose="02020603050405020304" pitchFamily="18" charset="0"/>
                <a:ea typeface="SimSun" panose="02010600030101010101" pitchFamily="2" charset="-122"/>
              </a:rPr>
              <a:t>+ system will automatically spawn a new container and let the user attach to it. To make sure user’s homework can be saved and synchronized, </a:t>
            </a:r>
            <a:r>
              <a:rPr lang="en-CA" dirty="0" err="1">
                <a:latin typeface="Times New Roman" panose="02020603050405020304" pitchFamily="18" charset="0"/>
                <a:ea typeface="SimSun" panose="02010600030101010101" pitchFamily="2" charset="-122"/>
              </a:rPr>
              <a:t>BadgerCTF</a:t>
            </a:r>
            <a:r>
              <a:rPr lang="en-CA" dirty="0">
                <a:latin typeface="Times New Roman" panose="02020603050405020304" pitchFamily="18" charset="0"/>
                <a:ea typeface="SimSun" panose="02010600030101010101" pitchFamily="2" charset="-122"/>
              </a:rPr>
              <a:t>+ will automatically mount user’s home folder to the container. Once user disconnect via SSH, that container will be destroyed.</a:t>
            </a:r>
            <a:endParaRPr lang="en-US" dirty="0">
              <a:latin typeface="Times New Roman" panose="02020603050405020304" pitchFamily="18" charset="0"/>
              <a:ea typeface="SimSun" panose="02010600030101010101" pitchFamily="2" charset="-122"/>
            </a:endParaRPr>
          </a:p>
        </p:txBody>
      </p:sp>
      <p:pic>
        <p:nvPicPr>
          <p:cNvPr id="10" name="Content Placeholder 5">
            <a:extLst>
              <a:ext uri="{FF2B5EF4-FFF2-40B4-BE49-F238E27FC236}">
                <a16:creationId xmlns:a16="http://schemas.microsoft.com/office/drawing/2014/main" id="{F7DBBFDB-E069-0A45-96FD-1C6C5AA8B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3609979" y="749300"/>
            <a:ext cx="5434008" cy="1493676"/>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0865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B309-5AE2-2748-8549-0CBF5D409304}"/>
              </a:ext>
            </a:extLst>
          </p:cNvPr>
          <p:cNvSpPr>
            <a:spLocks noGrp="1"/>
          </p:cNvSpPr>
          <p:nvPr>
            <p:ph type="title"/>
          </p:nvPr>
        </p:nvSpPr>
        <p:spPr/>
        <p:txBody>
          <a:bodyPr/>
          <a:lstStyle/>
          <a:p>
            <a:r>
              <a:rPr lang="en-US" dirty="0"/>
              <a:t>System Overview</a:t>
            </a:r>
          </a:p>
        </p:txBody>
      </p:sp>
      <p:pic>
        <p:nvPicPr>
          <p:cNvPr id="4" name="Picture 3">
            <a:extLst>
              <a:ext uri="{FF2B5EF4-FFF2-40B4-BE49-F238E27FC236}">
                <a16:creationId xmlns:a16="http://schemas.microsoft.com/office/drawing/2014/main" id="{C430343C-EA40-3F4B-81F7-63B1A4FE8C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749300"/>
            <a:ext cx="5303755" cy="3569486"/>
          </a:xfrm>
          <a:prstGeom prst="rect">
            <a:avLst/>
          </a:prstGeom>
          <a:noFill/>
          <a:ln>
            <a:noFill/>
          </a:ln>
        </p:spPr>
      </p:pic>
      <p:sp>
        <p:nvSpPr>
          <p:cNvPr id="9" name="Rectangle 8">
            <a:extLst>
              <a:ext uri="{FF2B5EF4-FFF2-40B4-BE49-F238E27FC236}">
                <a16:creationId xmlns:a16="http://schemas.microsoft.com/office/drawing/2014/main" id="{B2F6DC3A-CFF1-6648-A546-28E55702CE6E}"/>
              </a:ext>
            </a:extLst>
          </p:cNvPr>
          <p:cNvSpPr/>
          <p:nvPr/>
        </p:nvSpPr>
        <p:spPr>
          <a:xfrm>
            <a:off x="100012" y="4423561"/>
            <a:ext cx="8943975" cy="163121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CA" dirty="0"/>
              <a:t>We use </a:t>
            </a:r>
            <a:r>
              <a:rPr lang="en-CA" dirty="0" err="1"/>
              <a:t>eBPF</a:t>
            </a:r>
            <a:r>
              <a:rPr lang="en-CA" dirty="0"/>
              <a:t> to build several kernel related security labs. These Linux kernel programming labs are developed via pseudo-C code and compiled into </a:t>
            </a:r>
            <a:r>
              <a:rPr lang="en-CA" dirty="0" err="1"/>
              <a:t>eBPF</a:t>
            </a:r>
            <a:r>
              <a:rPr lang="en-CA" dirty="0"/>
              <a:t> byte code via LLVM compiler. Student and teacher do not need to use </a:t>
            </a:r>
            <a:r>
              <a:rPr lang="en-CA" dirty="0" err="1"/>
              <a:t>eBPF</a:t>
            </a:r>
            <a:r>
              <a:rPr lang="en-CA" dirty="0"/>
              <a:t> directly, instead, they can use the Python script as an abstraction layer to interact with the built-in </a:t>
            </a:r>
            <a:r>
              <a:rPr lang="en-CA" dirty="0" err="1"/>
              <a:t>eBPF</a:t>
            </a:r>
            <a:r>
              <a:rPr lang="en-CA" dirty="0"/>
              <a:t> program. </a:t>
            </a:r>
            <a:endParaRPr lang="en-US" dirty="0"/>
          </a:p>
        </p:txBody>
      </p:sp>
    </p:spTree>
    <p:extLst>
      <p:ext uri="{BB962C8B-B14F-4D97-AF65-F5344CB8AC3E}">
        <p14:creationId xmlns:p14="http://schemas.microsoft.com/office/powerpoint/2010/main" val="538990295"/>
      </p:ext>
    </p:extLst>
  </p:cSld>
  <p:clrMapOvr>
    <a:masterClrMapping/>
  </p:clrMapOvr>
</p:sld>
</file>

<file path=ppt/theme/theme1.xml><?xml version="1.0" encoding="utf-8"?>
<a:theme xmlns:a="http://schemas.openxmlformats.org/drawingml/2006/main" name="Standard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66779</TotalTime>
  <Words>2336</Words>
  <Application>Microsoft Macintosh PowerPoint</Application>
  <PresentationFormat>On-screen Show (4:3)</PresentationFormat>
  <Paragraphs>156</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Agency FB</vt:lpstr>
      <vt:lpstr>Arial</vt:lpstr>
      <vt:lpstr>Symbol</vt:lpstr>
      <vt:lpstr>Times New Roman</vt:lpstr>
      <vt:lpstr>Wingdings</vt:lpstr>
      <vt:lpstr>Standarddesign</vt:lpstr>
      <vt:lpstr>PowerPoint Presentation</vt:lpstr>
      <vt:lpstr>Presentation Outline</vt:lpstr>
      <vt:lpstr>Introduction </vt:lpstr>
      <vt:lpstr>The “Ring”</vt:lpstr>
      <vt:lpstr>Background</vt:lpstr>
      <vt:lpstr>Background </vt:lpstr>
      <vt:lpstr>Background </vt:lpstr>
      <vt:lpstr>System Overview</vt:lpstr>
      <vt:lpstr>System Overview</vt:lpstr>
      <vt:lpstr>System Overview</vt:lpstr>
      <vt:lpstr>System Overview</vt:lpstr>
      <vt:lpstr>System Overview </vt:lpstr>
      <vt:lpstr>Comparison of Techniques for Teaching Linux Kernel </vt:lpstr>
      <vt:lpstr>Lab Examples: Detecting Kernel Rootkit </vt:lpstr>
      <vt:lpstr>Lab Examples: Detecting Kernel Rootkit </vt:lpstr>
      <vt:lpstr>Lab Examples: Detecting Kernel Rootkit </vt:lpstr>
      <vt:lpstr>PowerPoint Presentation</vt:lpstr>
      <vt:lpstr>Lab Examples: Detecting Kernel Rootkit </vt:lpstr>
      <vt:lpstr>Lab Examples: Use eBPF in network class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quake0day</dc:creator>
  <dc:description>PresentationLoad.com</dc:description>
  <cp:lastModifiedBy>Chen, Si</cp:lastModifiedBy>
  <cp:revision>1456</cp:revision>
  <dcterms:created xsi:type="dcterms:W3CDTF">2011-12-10T02:50:46Z</dcterms:created>
  <dcterms:modified xsi:type="dcterms:W3CDTF">2022-04-09T14:04:06Z</dcterms:modified>
</cp:coreProperties>
</file>