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Georgia" panose="02040502050405020303" pitchFamily="18"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8a169bea9a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8a169bea9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8cbd9e402d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8cbd9e402d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8cbd9e402d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8cbd9e402d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8cbd9e402d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8cbd9e402d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8cbd9e402d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8cbd9e402d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8cbd9e402d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8cbd9e402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8cbd9e402d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8cbd9e402d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8cbd9e402d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8cbd9e402d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8cbd9e402d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8cbd9e402d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4da7e101e1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4da7e101e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8cbd9e402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8cbd9e402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8cbd9e402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8cbd9e40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8cbd9e402d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8cbd9e402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8cbd9e402d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8cbd9e402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8cbd9e402d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8cbd9e402d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8cbd9e402d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8cbd9e402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hyperlink" Target="https://www.theguardian.com/technology/2013/nov/25/pop-music-louder-less-acoustic" TargetMode="Externa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753125"/>
            <a:ext cx="8520600" cy="43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1150" b="1">
                <a:highlight>
                  <a:srgbClr val="FFFCFC"/>
                </a:highlight>
                <a:latin typeface="Roboto"/>
                <a:ea typeface="Roboto"/>
                <a:cs typeface="Roboto"/>
                <a:sym typeface="Roboto"/>
              </a:rPr>
              <a:t>Business requirement</a:t>
            </a:r>
            <a:endParaRPr/>
          </a:p>
        </p:txBody>
      </p:sp>
      <p:sp>
        <p:nvSpPr>
          <p:cNvPr id="55" name="Google Shape;55;p13"/>
          <p:cNvSpPr txBox="1">
            <a:spLocks noGrp="1"/>
          </p:cNvSpPr>
          <p:nvPr>
            <p:ph type="subTitle" idx="1"/>
          </p:nvPr>
        </p:nvSpPr>
        <p:spPr>
          <a:xfrm>
            <a:off x="311700" y="2355325"/>
            <a:ext cx="8520600" cy="792600"/>
          </a:xfrm>
          <a:prstGeom prst="rect">
            <a:avLst/>
          </a:prstGeom>
        </p:spPr>
        <p:txBody>
          <a:bodyPr spcFirstLastPara="1" wrap="square" lIns="91425" tIns="91425" rIns="91425" bIns="91425" anchor="t" anchorCtr="0">
            <a:normAutofit fontScale="85000"/>
          </a:bodyPr>
          <a:lstStyle/>
          <a:p>
            <a:pPr marL="0" lvl="0" indent="0" algn="ctr" rtl="0">
              <a:spcBef>
                <a:spcPts val="0"/>
              </a:spcBef>
              <a:spcAft>
                <a:spcPts val="0"/>
              </a:spcAft>
              <a:buNone/>
            </a:pPr>
            <a:r>
              <a:rPr lang="en">
                <a:solidFill>
                  <a:schemeClr val="dk1"/>
                </a:solidFill>
              </a:rPr>
              <a:t>Development unsupervised Machine Learning Moosic Model</a:t>
            </a:r>
            <a:endParaRPr>
              <a:solidFill>
                <a:schemeClr val="dk1"/>
              </a:solidFill>
            </a:endParaRPr>
          </a:p>
        </p:txBody>
      </p:sp>
      <p:sp>
        <p:nvSpPr>
          <p:cNvPr id="56" name="Google Shape;56;p13"/>
          <p:cNvSpPr txBox="1"/>
          <p:nvPr/>
        </p:nvSpPr>
        <p:spPr>
          <a:xfrm>
            <a:off x="509725" y="4448425"/>
            <a:ext cx="309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2"/>
                </a:solidFill>
              </a:rPr>
              <a:t>Client: Moosic GmBH Wien, Austria</a:t>
            </a:r>
            <a:endParaRPr>
              <a:solidFill>
                <a:schemeClr val="dk2"/>
              </a:solidFill>
            </a:endParaRPr>
          </a:p>
        </p:txBody>
      </p:sp>
      <p:sp>
        <p:nvSpPr>
          <p:cNvPr id="57" name="Google Shape;57;p13"/>
          <p:cNvSpPr txBox="1"/>
          <p:nvPr/>
        </p:nvSpPr>
        <p:spPr>
          <a:xfrm>
            <a:off x="6162925" y="4394375"/>
            <a:ext cx="2880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a:solidFill>
                  <a:schemeClr val="dk2"/>
                </a:solidFill>
              </a:rPr>
              <a:t>Prepared by Damir Selak</a:t>
            </a:r>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p:nvPr/>
        </p:nvSpPr>
        <p:spPr>
          <a:xfrm>
            <a:off x="1521425" y="270300"/>
            <a:ext cx="5498700" cy="401700"/>
          </a:xfrm>
          <a:prstGeom prst="rect">
            <a:avLst/>
          </a:prstGeom>
          <a:noFill/>
          <a:ln>
            <a:noFill/>
          </a:ln>
        </p:spPr>
        <p:txBody>
          <a:bodyPr spcFirstLastPara="1" wrap="square" lIns="91425" tIns="91425" rIns="91425" bIns="91425" anchor="t" anchorCtr="0">
            <a:noAutofit/>
          </a:bodyPr>
          <a:lstStyle/>
          <a:p>
            <a:pPr marL="914400" lvl="0" indent="0" algn="l" rtl="0">
              <a:lnSpc>
                <a:spcPct val="115000"/>
              </a:lnSpc>
              <a:spcBef>
                <a:spcPts val="600"/>
              </a:spcBef>
              <a:spcAft>
                <a:spcPts val="0"/>
              </a:spcAft>
              <a:buNone/>
            </a:pPr>
            <a:r>
              <a:rPr lang="en" sz="1700" b="1">
                <a:solidFill>
                  <a:schemeClr val="dk1"/>
                </a:solidFill>
              </a:rPr>
              <a:t>PRESENT DATA SET FROM KMEANS</a:t>
            </a:r>
            <a:endParaRPr sz="1700" b="1">
              <a:solidFill>
                <a:schemeClr val="dk1"/>
              </a:solidFill>
            </a:endParaRPr>
          </a:p>
          <a:p>
            <a:pPr marL="457200" lvl="0" indent="0" algn="ctr" rtl="0">
              <a:lnSpc>
                <a:spcPct val="115000"/>
              </a:lnSpc>
              <a:spcBef>
                <a:spcPts val="600"/>
              </a:spcBef>
              <a:spcAft>
                <a:spcPts val="300"/>
              </a:spcAft>
              <a:buNone/>
            </a:pPr>
            <a:endParaRPr sz="1700" b="1">
              <a:solidFill>
                <a:schemeClr val="dk1"/>
              </a:solidFill>
            </a:endParaRPr>
          </a:p>
        </p:txBody>
      </p:sp>
      <p:pic>
        <p:nvPicPr>
          <p:cNvPr id="121" name="Google Shape;121;p22"/>
          <p:cNvPicPr preferRelativeResize="0"/>
          <p:nvPr/>
        </p:nvPicPr>
        <p:blipFill>
          <a:blip r:embed="rId3">
            <a:alphaModFix/>
          </a:blip>
          <a:stretch>
            <a:fillRect/>
          </a:stretch>
        </p:blipFill>
        <p:spPr>
          <a:xfrm>
            <a:off x="152400" y="824400"/>
            <a:ext cx="5046336" cy="4166699"/>
          </a:xfrm>
          <a:prstGeom prst="rect">
            <a:avLst/>
          </a:prstGeom>
          <a:noFill/>
          <a:ln>
            <a:noFill/>
          </a:ln>
        </p:spPr>
      </p:pic>
      <p:pic>
        <p:nvPicPr>
          <p:cNvPr id="122" name="Google Shape;122;p22"/>
          <p:cNvPicPr preferRelativeResize="0"/>
          <p:nvPr/>
        </p:nvPicPr>
        <p:blipFill>
          <a:blip r:embed="rId4">
            <a:alphaModFix/>
          </a:blip>
          <a:stretch>
            <a:fillRect/>
          </a:stretch>
        </p:blipFill>
        <p:spPr>
          <a:xfrm>
            <a:off x="6231548" y="824400"/>
            <a:ext cx="2348675" cy="3713125"/>
          </a:xfrm>
          <a:prstGeom prst="rect">
            <a:avLst/>
          </a:prstGeom>
          <a:noFill/>
          <a:ln>
            <a:noFill/>
          </a:ln>
        </p:spPr>
      </p:pic>
      <p:sp>
        <p:nvSpPr>
          <p:cNvPr id="123" name="Google Shape;123;p22"/>
          <p:cNvSpPr txBox="1"/>
          <p:nvPr/>
        </p:nvSpPr>
        <p:spPr>
          <a:xfrm>
            <a:off x="5838650" y="4590900"/>
            <a:ext cx="33903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Transformation or aspect ratio using quantile transformer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p:nvPr/>
        </p:nvSpPr>
        <p:spPr>
          <a:xfrm>
            <a:off x="1521425" y="270300"/>
            <a:ext cx="5498700" cy="401700"/>
          </a:xfrm>
          <a:prstGeom prst="rect">
            <a:avLst/>
          </a:prstGeom>
          <a:noFill/>
          <a:ln>
            <a:noFill/>
          </a:ln>
        </p:spPr>
        <p:txBody>
          <a:bodyPr spcFirstLastPara="1" wrap="square" lIns="91425" tIns="91425" rIns="91425" bIns="91425" anchor="t" anchorCtr="0">
            <a:noAutofit/>
          </a:bodyPr>
          <a:lstStyle/>
          <a:p>
            <a:pPr marL="914400" lvl="0" indent="0" algn="l" rtl="0">
              <a:lnSpc>
                <a:spcPct val="115000"/>
              </a:lnSpc>
              <a:spcBef>
                <a:spcPts val="600"/>
              </a:spcBef>
              <a:spcAft>
                <a:spcPts val="0"/>
              </a:spcAft>
              <a:buNone/>
            </a:pPr>
            <a:r>
              <a:rPr lang="en" sz="1700" b="1">
                <a:solidFill>
                  <a:schemeClr val="dk1"/>
                </a:solidFill>
              </a:rPr>
              <a:t>PRESENT DATA SET FROM KMEANS</a:t>
            </a:r>
            <a:endParaRPr sz="1700" b="1">
              <a:solidFill>
                <a:schemeClr val="dk1"/>
              </a:solidFill>
            </a:endParaRPr>
          </a:p>
          <a:p>
            <a:pPr marL="457200" lvl="0" indent="0" algn="ctr" rtl="0">
              <a:lnSpc>
                <a:spcPct val="115000"/>
              </a:lnSpc>
              <a:spcBef>
                <a:spcPts val="600"/>
              </a:spcBef>
              <a:spcAft>
                <a:spcPts val="300"/>
              </a:spcAft>
              <a:buNone/>
            </a:pPr>
            <a:endParaRPr sz="1700" b="1">
              <a:solidFill>
                <a:schemeClr val="dk1"/>
              </a:solidFill>
            </a:endParaRPr>
          </a:p>
        </p:txBody>
      </p:sp>
      <p:pic>
        <p:nvPicPr>
          <p:cNvPr id="129" name="Google Shape;129;p23"/>
          <p:cNvPicPr preferRelativeResize="0"/>
          <p:nvPr/>
        </p:nvPicPr>
        <p:blipFill>
          <a:blip r:embed="rId3">
            <a:alphaModFix/>
          </a:blip>
          <a:stretch>
            <a:fillRect/>
          </a:stretch>
        </p:blipFill>
        <p:spPr>
          <a:xfrm>
            <a:off x="152400" y="824400"/>
            <a:ext cx="5046336" cy="4166699"/>
          </a:xfrm>
          <a:prstGeom prst="rect">
            <a:avLst/>
          </a:prstGeom>
          <a:noFill/>
          <a:ln>
            <a:noFill/>
          </a:ln>
        </p:spPr>
      </p:pic>
      <p:pic>
        <p:nvPicPr>
          <p:cNvPr id="130" name="Google Shape;130;p23"/>
          <p:cNvPicPr preferRelativeResize="0"/>
          <p:nvPr/>
        </p:nvPicPr>
        <p:blipFill>
          <a:blip r:embed="rId4">
            <a:alphaModFix/>
          </a:blip>
          <a:stretch>
            <a:fillRect/>
          </a:stretch>
        </p:blipFill>
        <p:spPr>
          <a:xfrm>
            <a:off x="6047075" y="1086125"/>
            <a:ext cx="2324625" cy="3362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p:nvPr/>
        </p:nvSpPr>
        <p:spPr>
          <a:xfrm>
            <a:off x="834075" y="208525"/>
            <a:ext cx="7398600" cy="672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2400"/>
              </a:spcBef>
              <a:spcAft>
                <a:spcPts val="600"/>
              </a:spcAft>
              <a:buNone/>
            </a:pPr>
            <a:r>
              <a:rPr lang="en" sz="2300" b="1">
                <a:solidFill>
                  <a:schemeClr val="dk1"/>
                </a:solidFill>
                <a:highlight>
                  <a:srgbClr val="FFFFFF"/>
                </a:highlight>
              </a:rPr>
              <a:t>Data frame and clusters analysis</a:t>
            </a:r>
            <a:endParaRPr/>
          </a:p>
        </p:txBody>
      </p:sp>
      <p:sp>
        <p:nvSpPr>
          <p:cNvPr id="136" name="Google Shape;136;p24"/>
          <p:cNvSpPr txBox="1"/>
          <p:nvPr/>
        </p:nvSpPr>
        <p:spPr>
          <a:xfrm>
            <a:off x="239375" y="780025"/>
            <a:ext cx="8479800" cy="1027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600"/>
              </a:spcAft>
              <a:buNone/>
            </a:pPr>
            <a:r>
              <a:rPr lang="en" sz="1700" b="1">
                <a:solidFill>
                  <a:schemeClr val="dk1"/>
                </a:solidFill>
              </a:rPr>
              <a:t>Explore and Plot  number of artists per clusters based on genre classification to check structure of the clusters and potentially propose importing new melodies to client</a:t>
            </a:r>
            <a:endParaRPr sz="1700" b="1">
              <a:solidFill>
                <a:schemeClr val="dk1"/>
              </a:solidFill>
            </a:endParaRPr>
          </a:p>
        </p:txBody>
      </p:sp>
      <p:pic>
        <p:nvPicPr>
          <p:cNvPr id="137" name="Google Shape;137;p24"/>
          <p:cNvPicPr preferRelativeResize="0"/>
          <p:nvPr/>
        </p:nvPicPr>
        <p:blipFill>
          <a:blip r:embed="rId3">
            <a:alphaModFix/>
          </a:blip>
          <a:stretch>
            <a:fillRect/>
          </a:stretch>
        </p:blipFill>
        <p:spPr>
          <a:xfrm>
            <a:off x="152400" y="1959625"/>
            <a:ext cx="3821131" cy="3031475"/>
          </a:xfrm>
          <a:prstGeom prst="rect">
            <a:avLst/>
          </a:prstGeom>
          <a:noFill/>
          <a:ln>
            <a:noFill/>
          </a:ln>
        </p:spPr>
      </p:pic>
      <p:sp>
        <p:nvSpPr>
          <p:cNvPr id="138" name="Google Shape;138;p24"/>
          <p:cNvSpPr txBox="1"/>
          <p:nvPr/>
        </p:nvSpPr>
        <p:spPr>
          <a:xfrm>
            <a:off x="4209025" y="2641250"/>
            <a:ext cx="45876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i="1"/>
              <a:t>Additional melodies and artist should be included in the playing list clusters with lower number of artist and melodies i.e. </a:t>
            </a:r>
            <a:endParaRPr b="1" i="1"/>
          </a:p>
          <a:p>
            <a:pPr marL="0" lvl="0" indent="0" algn="l" rtl="0">
              <a:spcBef>
                <a:spcPts val="0"/>
              </a:spcBef>
              <a:spcAft>
                <a:spcPts val="0"/>
              </a:spcAft>
              <a:buNone/>
            </a:pPr>
            <a:endParaRPr/>
          </a:p>
          <a:p>
            <a:pPr marL="0" lvl="0" indent="0" algn="l" rtl="0">
              <a:spcBef>
                <a:spcPts val="0"/>
              </a:spcBef>
              <a:spcAft>
                <a:spcPts val="0"/>
              </a:spcAft>
              <a:buNone/>
            </a:pPr>
            <a:r>
              <a:rPr lang="en" b="1"/>
              <a:t># soul = 6 </a:t>
            </a:r>
            <a:endParaRPr b="1"/>
          </a:p>
          <a:p>
            <a:pPr marL="0" lvl="0" indent="0" algn="l" rtl="0">
              <a:spcBef>
                <a:spcPts val="0"/>
              </a:spcBef>
              <a:spcAft>
                <a:spcPts val="0"/>
              </a:spcAft>
              <a:buNone/>
            </a:pPr>
            <a:endParaRPr b="1"/>
          </a:p>
          <a:p>
            <a:pPr marL="0" lvl="0" indent="0" algn="l" rtl="0">
              <a:spcBef>
                <a:spcPts val="0"/>
              </a:spcBef>
              <a:spcAft>
                <a:spcPts val="0"/>
              </a:spcAft>
              <a:buNone/>
            </a:pPr>
            <a:r>
              <a:rPr lang="en" b="1"/>
              <a:t># pop = 7</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p:nvPr/>
        </p:nvSpPr>
        <p:spPr>
          <a:xfrm>
            <a:off x="254825" y="465450"/>
            <a:ext cx="8773500" cy="50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1700" b="1">
                <a:solidFill>
                  <a:schemeClr val="dk1"/>
                </a:solidFill>
              </a:rPr>
              <a:t>EXPLORE and plot RELATION BETWEEN SUM OF </a:t>
            </a:r>
            <a:r>
              <a:rPr lang="en" sz="1700" b="1" u="sng">
                <a:solidFill>
                  <a:schemeClr val="dk1"/>
                </a:solidFill>
              </a:rPr>
              <a:t>ENERGY</a:t>
            </a:r>
            <a:r>
              <a:rPr lang="en" sz="1700" b="1">
                <a:solidFill>
                  <a:schemeClr val="dk1"/>
                </a:solidFill>
              </a:rPr>
              <a:t> AND </a:t>
            </a:r>
            <a:r>
              <a:rPr lang="en" sz="1700" b="1" u="sng">
                <a:solidFill>
                  <a:schemeClr val="dk1"/>
                </a:solidFill>
              </a:rPr>
              <a:t>ACUSTICNESS</a:t>
            </a:r>
            <a:endParaRPr sz="1700" b="1" u="sng">
              <a:solidFill>
                <a:schemeClr val="dk1"/>
              </a:solidFill>
            </a:endParaRPr>
          </a:p>
          <a:p>
            <a:pPr marL="457200" lvl="0" indent="0" algn="ctr" rtl="0">
              <a:lnSpc>
                <a:spcPct val="115000"/>
              </a:lnSpc>
              <a:spcBef>
                <a:spcPts val="600"/>
              </a:spcBef>
              <a:spcAft>
                <a:spcPts val="300"/>
              </a:spcAft>
              <a:buNone/>
            </a:pPr>
            <a:endParaRPr sz="1700" b="1">
              <a:solidFill>
                <a:schemeClr val="dk1"/>
              </a:solidFill>
            </a:endParaRPr>
          </a:p>
        </p:txBody>
      </p:sp>
      <p:sp>
        <p:nvSpPr>
          <p:cNvPr id="144" name="Google Shape;144;p25"/>
          <p:cNvSpPr txBox="1"/>
          <p:nvPr/>
        </p:nvSpPr>
        <p:spPr>
          <a:xfrm>
            <a:off x="872700" y="24200"/>
            <a:ext cx="7398600" cy="672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2400"/>
              </a:spcBef>
              <a:spcAft>
                <a:spcPts val="600"/>
              </a:spcAft>
              <a:buNone/>
            </a:pPr>
            <a:r>
              <a:rPr lang="en" sz="2300" b="1">
                <a:solidFill>
                  <a:schemeClr val="dk1"/>
                </a:solidFill>
                <a:highlight>
                  <a:srgbClr val="FFFFFF"/>
                </a:highlight>
              </a:rPr>
              <a:t>Data frame and clusters analysis</a:t>
            </a:r>
            <a:endParaRPr/>
          </a:p>
        </p:txBody>
      </p:sp>
      <p:pic>
        <p:nvPicPr>
          <p:cNvPr id="145" name="Google Shape;145;p25"/>
          <p:cNvPicPr preferRelativeResize="0"/>
          <p:nvPr/>
        </p:nvPicPr>
        <p:blipFill>
          <a:blip r:embed="rId3">
            <a:alphaModFix/>
          </a:blip>
          <a:stretch>
            <a:fillRect/>
          </a:stretch>
        </p:blipFill>
        <p:spPr>
          <a:xfrm>
            <a:off x="136950" y="897925"/>
            <a:ext cx="3739974" cy="2967100"/>
          </a:xfrm>
          <a:prstGeom prst="rect">
            <a:avLst/>
          </a:prstGeom>
          <a:noFill/>
          <a:ln>
            <a:noFill/>
          </a:ln>
        </p:spPr>
      </p:pic>
      <p:pic>
        <p:nvPicPr>
          <p:cNvPr id="146" name="Google Shape;146;p25"/>
          <p:cNvPicPr preferRelativeResize="0"/>
          <p:nvPr/>
        </p:nvPicPr>
        <p:blipFill>
          <a:blip r:embed="rId4">
            <a:alphaModFix/>
          </a:blip>
          <a:stretch>
            <a:fillRect/>
          </a:stretch>
        </p:blipFill>
        <p:spPr>
          <a:xfrm>
            <a:off x="5166677" y="897925"/>
            <a:ext cx="3654825" cy="2899550"/>
          </a:xfrm>
          <a:prstGeom prst="rect">
            <a:avLst/>
          </a:prstGeom>
          <a:noFill/>
          <a:ln>
            <a:noFill/>
          </a:ln>
        </p:spPr>
      </p:pic>
      <p:sp>
        <p:nvSpPr>
          <p:cNvPr id="147" name="Google Shape;147;p25"/>
          <p:cNvSpPr txBox="1"/>
          <p:nvPr/>
        </p:nvSpPr>
        <p:spPr>
          <a:xfrm>
            <a:off x="136950" y="3802775"/>
            <a:ext cx="88527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t>It generaly accepted opinion that </a:t>
            </a:r>
            <a:r>
              <a:rPr lang="en" b="1" u="sng">
                <a:solidFill>
                  <a:srgbClr val="6AA84F"/>
                </a:solidFill>
              </a:rPr>
              <a:t>today pop and generally modern music is less acoustic and more energetic </a:t>
            </a:r>
            <a:r>
              <a:rPr lang="en"/>
              <a:t>than in the 1950s </a:t>
            </a:r>
            <a:r>
              <a:rPr lang="en" u="sng">
                <a:solidFill>
                  <a:schemeClr val="hlink"/>
                </a:solidFill>
                <a:hlinkClick r:id="rId5"/>
              </a:rPr>
              <a:t>Pop music is louder, less acoustic and more energetic than in the 1950s | Digital music and audio | The Guardian</a:t>
            </a:r>
            <a:endParaRPr/>
          </a:p>
          <a:p>
            <a:pPr marL="0" lvl="0" indent="0" algn="l" rtl="0">
              <a:spcBef>
                <a:spcPts val="0"/>
              </a:spcBef>
              <a:spcAft>
                <a:spcPts val="0"/>
              </a:spcAft>
              <a:buClr>
                <a:schemeClr val="dk1"/>
              </a:buClr>
              <a:buSzPts val="1100"/>
              <a:buFont typeface="Arial"/>
              <a:buNone/>
            </a:pPr>
            <a:r>
              <a:rPr lang="en" b="1" u="sng">
                <a:solidFill>
                  <a:srgbClr val="6AA84F"/>
                </a:solidFill>
              </a:rPr>
              <a:t>Our clustering decision is confirmed by this wide accepted opinion</a:t>
            </a:r>
            <a:r>
              <a:rPr lang="en"/>
              <a:t>, but in order to prove it our data frame should be amended with additional column "Song_year_created"</a:t>
            </a:r>
            <a:endParaRPr/>
          </a:p>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p:nvPr/>
        </p:nvSpPr>
        <p:spPr>
          <a:xfrm>
            <a:off x="254825" y="465450"/>
            <a:ext cx="8773500" cy="50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1700" b="1">
                <a:solidFill>
                  <a:schemeClr val="dk1"/>
                </a:solidFill>
              </a:rPr>
              <a:t>EXPLORE and plot RELATION BETWEEN SUM OF </a:t>
            </a:r>
            <a:r>
              <a:rPr lang="en" sz="1700" b="1" u="sng">
                <a:solidFill>
                  <a:schemeClr val="dk1"/>
                </a:solidFill>
              </a:rPr>
              <a:t>ENERGY</a:t>
            </a:r>
            <a:r>
              <a:rPr lang="en" sz="1700" b="1">
                <a:solidFill>
                  <a:schemeClr val="dk1"/>
                </a:solidFill>
              </a:rPr>
              <a:t> AND </a:t>
            </a:r>
            <a:r>
              <a:rPr lang="en" sz="1700" b="1" u="sng">
                <a:solidFill>
                  <a:schemeClr val="dk1"/>
                </a:solidFill>
              </a:rPr>
              <a:t>ACUSTICNESS</a:t>
            </a:r>
            <a:endParaRPr sz="1700" b="1" u="sng">
              <a:solidFill>
                <a:schemeClr val="dk1"/>
              </a:solidFill>
            </a:endParaRPr>
          </a:p>
          <a:p>
            <a:pPr marL="457200" lvl="0" indent="0" algn="ctr" rtl="0">
              <a:lnSpc>
                <a:spcPct val="115000"/>
              </a:lnSpc>
              <a:spcBef>
                <a:spcPts val="600"/>
              </a:spcBef>
              <a:spcAft>
                <a:spcPts val="300"/>
              </a:spcAft>
              <a:buNone/>
            </a:pPr>
            <a:endParaRPr sz="1700" b="1">
              <a:solidFill>
                <a:schemeClr val="dk1"/>
              </a:solidFill>
            </a:endParaRPr>
          </a:p>
        </p:txBody>
      </p:sp>
      <p:sp>
        <p:nvSpPr>
          <p:cNvPr id="153" name="Google Shape;153;p26"/>
          <p:cNvSpPr txBox="1"/>
          <p:nvPr/>
        </p:nvSpPr>
        <p:spPr>
          <a:xfrm>
            <a:off x="872700" y="24200"/>
            <a:ext cx="7398600" cy="672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2400"/>
              </a:spcBef>
              <a:spcAft>
                <a:spcPts val="600"/>
              </a:spcAft>
              <a:buNone/>
            </a:pPr>
            <a:r>
              <a:rPr lang="en" sz="2300" b="1">
                <a:solidFill>
                  <a:schemeClr val="dk1"/>
                </a:solidFill>
                <a:highlight>
                  <a:srgbClr val="FFFFFF"/>
                </a:highlight>
              </a:rPr>
              <a:t>Data frame and clusters analysis</a:t>
            </a:r>
            <a:endParaRPr/>
          </a:p>
        </p:txBody>
      </p:sp>
      <p:pic>
        <p:nvPicPr>
          <p:cNvPr id="154" name="Google Shape;154;p26"/>
          <p:cNvPicPr preferRelativeResize="0"/>
          <p:nvPr/>
        </p:nvPicPr>
        <p:blipFill>
          <a:blip r:embed="rId3">
            <a:alphaModFix/>
          </a:blip>
          <a:stretch>
            <a:fillRect/>
          </a:stretch>
        </p:blipFill>
        <p:spPr>
          <a:xfrm>
            <a:off x="152400" y="1127550"/>
            <a:ext cx="4534851" cy="3863550"/>
          </a:xfrm>
          <a:prstGeom prst="rect">
            <a:avLst/>
          </a:prstGeom>
          <a:noFill/>
          <a:ln>
            <a:noFill/>
          </a:ln>
        </p:spPr>
      </p:pic>
      <p:sp>
        <p:nvSpPr>
          <p:cNvPr id="155" name="Google Shape;155;p26"/>
          <p:cNvSpPr txBox="1"/>
          <p:nvPr/>
        </p:nvSpPr>
        <p:spPr>
          <a:xfrm>
            <a:off x="4811425" y="1876650"/>
            <a:ext cx="4139400" cy="260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rgbClr val="121212"/>
                </a:solidFill>
                <a:highlight>
                  <a:srgbClr val="FFFFFF"/>
                </a:highlight>
                <a:latin typeface="Georgia"/>
                <a:ea typeface="Georgia"/>
                <a:cs typeface="Georgia"/>
                <a:sym typeface="Georgia"/>
              </a:rPr>
              <a:t>Modern music is just noise. You can't hear the words properly. Those electronic things aren't proper instruments. Why is it all so loud? You can't dance to this, not like in my day.</a:t>
            </a:r>
            <a:endParaRPr sz="1300">
              <a:solidFill>
                <a:srgbClr val="121212"/>
              </a:solidFill>
              <a:highlight>
                <a:srgbClr val="FFFFFF"/>
              </a:highlight>
              <a:latin typeface="Georgia"/>
              <a:ea typeface="Georgia"/>
              <a:cs typeface="Georgia"/>
              <a:sym typeface="Georgia"/>
            </a:endParaRPr>
          </a:p>
          <a:p>
            <a:pPr marL="0" lvl="0" indent="0" algn="l" rtl="0">
              <a:spcBef>
                <a:spcPts val="0"/>
              </a:spcBef>
              <a:spcAft>
                <a:spcPts val="0"/>
              </a:spcAft>
              <a:buNone/>
            </a:pPr>
            <a:endParaRPr sz="1300">
              <a:solidFill>
                <a:srgbClr val="121212"/>
              </a:solidFill>
              <a:highlight>
                <a:srgbClr val="FFFFFF"/>
              </a:highlight>
              <a:latin typeface="Georgia"/>
              <a:ea typeface="Georgia"/>
              <a:cs typeface="Georgia"/>
              <a:sym typeface="Georgia"/>
            </a:endParaRPr>
          </a:p>
          <a:p>
            <a:pPr marL="0" lvl="0" indent="0" algn="l" rtl="0">
              <a:spcBef>
                <a:spcPts val="0"/>
              </a:spcBef>
              <a:spcAft>
                <a:spcPts val="0"/>
              </a:spcAft>
              <a:buNone/>
            </a:pPr>
            <a:r>
              <a:rPr lang="en" sz="1300">
                <a:solidFill>
                  <a:srgbClr val="121212"/>
                </a:solidFill>
                <a:highlight>
                  <a:srgbClr val="FFFFFF"/>
                </a:highlight>
                <a:latin typeface="Georgia"/>
                <a:ea typeface="Georgia"/>
                <a:cs typeface="Georgia"/>
                <a:sym typeface="Georgia"/>
              </a:rPr>
              <a:t>Data alchemist" Glenn McDonald, running tests on the 5,000 hotttest [sic] tracks from 1950 to 2013 to see how specific attributes – including energy, loudness, organicness, acousticness and mechanism – </a:t>
            </a:r>
            <a:r>
              <a:rPr lang="en" sz="1300" b="1" u="sng">
                <a:solidFill>
                  <a:srgbClr val="121212"/>
                </a:solidFill>
                <a:highlight>
                  <a:srgbClr val="FFFFFF"/>
                </a:highlight>
                <a:latin typeface="Georgia"/>
                <a:ea typeface="Georgia"/>
                <a:cs typeface="Georgia"/>
                <a:sym typeface="Georgia"/>
              </a:rPr>
              <a:t>have changed over that time.</a:t>
            </a:r>
            <a:endParaRPr sz="1300" b="1" u="sng">
              <a:solidFill>
                <a:srgbClr val="121212"/>
              </a:solidFill>
              <a:highlight>
                <a:srgbClr val="FFFFFF"/>
              </a:highlight>
              <a:latin typeface="Georgia"/>
              <a:ea typeface="Georgia"/>
              <a:cs typeface="Georgia"/>
              <a:sym typeface="Georgia"/>
            </a:endParaRPr>
          </a:p>
          <a:p>
            <a:pPr marL="0" lvl="0" indent="0" algn="l" rtl="0">
              <a:spcBef>
                <a:spcPts val="0"/>
              </a:spcBef>
              <a:spcAft>
                <a:spcPts val="0"/>
              </a:spcAft>
              <a:buNone/>
            </a:pPr>
            <a:endParaRPr sz="1300" b="1" u="sng">
              <a:solidFill>
                <a:srgbClr val="121212"/>
              </a:solidFill>
              <a:highlight>
                <a:srgbClr val="FFFFFF"/>
              </a:highlight>
              <a:latin typeface="Georgia"/>
              <a:ea typeface="Georgia"/>
              <a:cs typeface="Georgia"/>
              <a:sym typeface="Georgia"/>
            </a:endParaRPr>
          </a:p>
          <a:p>
            <a:pPr marL="0" lvl="0" indent="0" algn="l" rtl="0">
              <a:spcBef>
                <a:spcPts val="0"/>
              </a:spcBef>
              <a:spcAft>
                <a:spcPts val="0"/>
              </a:spcAft>
              <a:buNone/>
            </a:pPr>
            <a:r>
              <a:rPr lang="en" sz="1300" b="1" u="sng">
                <a:solidFill>
                  <a:srgbClr val="6AA84F"/>
                </a:solidFill>
                <a:highlight>
                  <a:srgbClr val="FFFFFF"/>
                </a:highlight>
                <a:latin typeface="Georgia"/>
                <a:ea typeface="Georgia"/>
                <a:cs typeface="Georgia"/>
                <a:sym typeface="Georgia"/>
              </a:rPr>
              <a:t>TIME IS IMPORTANT FACTOR in MUSIC!</a:t>
            </a:r>
            <a:endParaRPr sz="1300" b="1" u="sng">
              <a:solidFill>
                <a:srgbClr val="6AA84F"/>
              </a:solidFill>
              <a:highlight>
                <a:srgbClr val="FFFFFF"/>
              </a:highlight>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p:nvPr/>
        </p:nvSpPr>
        <p:spPr>
          <a:xfrm>
            <a:off x="355250" y="401600"/>
            <a:ext cx="8224800" cy="401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600"/>
              </a:spcBef>
              <a:spcAft>
                <a:spcPts val="0"/>
              </a:spcAft>
              <a:buNone/>
            </a:pPr>
            <a:r>
              <a:rPr lang="en" sz="1700" b="1">
                <a:solidFill>
                  <a:schemeClr val="dk1"/>
                </a:solidFill>
              </a:rPr>
              <a:t>Are Spotify’s audio features able to identify “similar songs”, as defined by humanly detectable criteria?</a:t>
            </a:r>
            <a:r>
              <a:rPr lang="en" sz="1200">
                <a:solidFill>
                  <a:schemeClr val="dk1"/>
                </a:solidFill>
              </a:rPr>
              <a:t> </a:t>
            </a:r>
            <a:endParaRPr sz="1200">
              <a:solidFill>
                <a:schemeClr val="dk1"/>
              </a:solidFill>
            </a:endParaRPr>
          </a:p>
          <a:p>
            <a:pPr marL="457200" lvl="0" indent="0" algn="ctr" rtl="0">
              <a:lnSpc>
                <a:spcPct val="115000"/>
              </a:lnSpc>
              <a:spcBef>
                <a:spcPts val="600"/>
              </a:spcBef>
              <a:spcAft>
                <a:spcPts val="300"/>
              </a:spcAft>
              <a:buNone/>
            </a:pPr>
            <a:endParaRPr sz="1700" b="1">
              <a:solidFill>
                <a:schemeClr val="dk1"/>
              </a:solidFill>
            </a:endParaRPr>
          </a:p>
        </p:txBody>
      </p:sp>
      <p:sp>
        <p:nvSpPr>
          <p:cNvPr id="161" name="Google Shape;161;p27"/>
          <p:cNvSpPr txBox="1"/>
          <p:nvPr/>
        </p:nvSpPr>
        <p:spPr>
          <a:xfrm>
            <a:off x="239400" y="1166175"/>
            <a:ext cx="7923600" cy="3753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Spotify Criteria are </a:t>
            </a:r>
            <a:endParaRPr/>
          </a:p>
          <a:p>
            <a:pPr marL="914400" lvl="1" indent="-317500" algn="l" rtl="0">
              <a:spcBef>
                <a:spcPts val="0"/>
              </a:spcBef>
              <a:spcAft>
                <a:spcPts val="0"/>
              </a:spcAft>
              <a:buSzPts val="1400"/>
              <a:buChar char="○"/>
            </a:pPr>
            <a:r>
              <a:rPr lang="en"/>
              <a:t>Relevant</a:t>
            </a:r>
            <a:endParaRPr/>
          </a:p>
          <a:p>
            <a:pPr marL="914400" marR="0" lvl="1" indent="-317500" algn="l" rtl="0">
              <a:lnSpc>
                <a:spcPct val="100000"/>
              </a:lnSpc>
              <a:spcBef>
                <a:spcPts val="0"/>
              </a:spcBef>
              <a:spcAft>
                <a:spcPts val="0"/>
              </a:spcAft>
              <a:buSzPts val="1400"/>
              <a:buChar char="○"/>
            </a:pPr>
            <a:r>
              <a:rPr lang="en"/>
              <a:t>well structured and defined</a:t>
            </a:r>
            <a:endParaRPr/>
          </a:p>
          <a:p>
            <a:pPr marL="914400" marR="0" lvl="1" indent="-317500" algn="l" rtl="0">
              <a:lnSpc>
                <a:spcPct val="100000"/>
              </a:lnSpc>
              <a:spcBef>
                <a:spcPts val="0"/>
              </a:spcBef>
              <a:spcAft>
                <a:spcPts val="0"/>
              </a:spcAft>
              <a:buSzPts val="1400"/>
              <a:buChar char="○"/>
            </a:pPr>
            <a:r>
              <a:rPr lang="en" b="1">
                <a:solidFill>
                  <a:srgbClr val="FF0000"/>
                </a:solidFill>
              </a:rPr>
              <a:t>BUT, tempo and instrumentalness</a:t>
            </a:r>
            <a:r>
              <a:rPr lang="en"/>
              <a:t> are maybe </a:t>
            </a:r>
            <a:r>
              <a:rPr lang="en" b="1"/>
              <a:t>over &amp; under estimated</a:t>
            </a:r>
            <a:r>
              <a:rPr lang="en"/>
              <a:t> that </a:t>
            </a:r>
            <a:r>
              <a:rPr lang="en" b="1" u="sng"/>
              <a:t>could impact on results of melodies clusterization </a:t>
            </a:r>
            <a:r>
              <a:rPr lang="en" b="1" u="sng">
                <a:solidFill>
                  <a:srgbClr val="FF0000"/>
                </a:solidFill>
              </a:rPr>
              <a:t>(greater number of outliers)</a:t>
            </a:r>
            <a:endParaRPr b="1" u="sng">
              <a:solidFill>
                <a:srgbClr val="FF0000"/>
              </a:solidFill>
            </a:endParaRPr>
          </a:p>
          <a:p>
            <a:pPr marL="914400" marR="0" lvl="0" indent="0" algn="l" rtl="0">
              <a:lnSpc>
                <a:spcPct val="100000"/>
              </a:lnSpc>
              <a:spcBef>
                <a:spcPts val="0"/>
              </a:spcBef>
              <a:spcAft>
                <a:spcPts val="0"/>
              </a:spcAft>
              <a:buNone/>
            </a:pPr>
            <a:endParaRPr b="1" u="sng"/>
          </a:p>
          <a:p>
            <a:pPr marL="0" marR="0" lvl="0" indent="0" algn="l" rtl="0">
              <a:lnSpc>
                <a:spcPct val="100000"/>
              </a:lnSpc>
              <a:spcBef>
                <a:spcPts val="0"/>
              </a:spcBef>
              <a:spcAft>
                <a:spcPts val="0"/>
              </a:spcAft>
              <a:buNone/>
            </a:pPr>
            <a:endParaRPr b="1" u="sng"/>
          </a:p>
          <a:p>
            <a:pPr marL="0" lvl="0" indent="0" algn="r" rtl="0">
              <a:lnSpc>
                <a:spcPct val="115000"/>
              </a:lnSpc>
              <a:spcBef>
                <a:spcPts val="0"/>
              </a:spcBef>
              <a:spcAft>
                <a:spcPts val="0"/>
              </a:spcAft>
              <a:buNone/>
            </a:pPr>
            <a:endParaRPr sz="1100" b="1">
              <a:highlight>
                <a:srgbClr val="FFFFFF"/>
              </a:highlight>
            </a:endParaRPr>
          </a:p>
          <a:p>
            <a:pPr marL="0" lvl="0" indent="0" algn="l" rtl="0">
              <a:spcBef>
                <a:spcPts val="1100"/>
              </a:spcBef>
              <a:spcAft>
                <a:spcPts val="0"/>
              </a:spcAft>
              <a:buNone/>
            </a:pPr>
            <a:endParaRPr/>
          </a:p>
          <a:p>
            <a:pPr marL="0" lvl="0" indent="0" algn="l" rtl="0">
              <a:spcBef>
                <a:spcPts val="0"/>
              </a:spcBef>
              <a:spcAft>
                <a:spcPts val="0"/>
              </a:spcAft>
              <a:buNone/>
            </a:pPr>
            <a:endParaRPr/>
          </a:p>
          <a:p>
            <a:pPr marL="914400" lvl="0" indent="0" algn="l" rtl="0">
              <a:spcBef>
                <a:spcPts val="0"/>
              </a:spcBef>
              <a:spcAft>
                <a:spcPts val="0"/>
              </a:spcAft>
              <a:buNone/>
            </a:pPr>
            <a:endParaRPr/>
          </a:p>
          <a:p>
            <a:pPr marL="457200" marR="0" lvl="0" indent="-317500" algn="l" rtl="0">
              <a:lnSpc>
                <a:spcPct val="100000"/>
              </a:lnSpc>
              <a:spcBef>
                <a:spcPts val="0"/>
              </a:spcBef>
              <a:spcAft>
                <a:spcPts val="0"/>
              </a:spcAft>
              <a:buSzPts val="1400"/>
              <a:buChar char="●"/>
            </a:pPr>
            <a:r>
              <a:rPr lang="en" b="1" u="sng"/>
              <a:t>Average person</a:t>
            </a:r>
            <a:r>
              <a:rPr lang="en"/>
              <a:t> most likely </a:t>
            </a:r>
            <a:r>
              <a:rPr lang="en" b="1" u="sng"/>
              <a:t>will not be capable</a:t>
            </a:r>
            <a:r>
              <a:rPr lang="en"/>
              <a:t> to distinct and search melodies based on the spotify classification criteria as those criteria are complex for understanding</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b="1"/>
              <a:t>Therefore our recommendation is as follow on next slides…</a:t>
            </a:r>
            <a:endParaRPr b="1"/>
          </a:p>
        </p:txBody>
      </p:sp>
      <p:pic>
        <p:nvPicPr>
          <p:cNvPr id="162" name="Google Shape;162;p27"/>
          <p:cNvPicPr preferRelativeResize="0"/>
          <p:nvPr/>
        </p:nvPicPr>
        <p:blipFill>
          <a:blip r:embed="rId3">
            <a:alphaModFix/>
          </a:blip>
          <a:stretch>
            <a:fillRect/>
          </a:stretch>
        </p:blipFill>
        <p:spPr>
          <a:xfrm>
            <a:off x="903600" y="2647963"/>
            <a:ext cx="6818225" cy="975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p:nvPr/>
        </p:nvSpPr>
        <p:spPr>
          <a:xfrm>
            <a:off x="1703000" y="401600"/>
            <a:ext cx="5498700" cy="4866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300"/>
              </a:spcBef>
              <a:spcAft>
                <a:spcPts val="0"/>
              </a:spcAft>
              <a:buNone/>
            </a:pPr>
            <a:r>
              <a:rPr lang="en" sz="1700" b="1">
                <a:solidFill>
                  <a:schemeClr val="dk1"/>
                </a:solidFill>
              </a:rPr>
              <a:t>Additional data for better user experience</a:t>
            </a:r>
            <a:endParaRPr sz="1700" b="1">
              <a:solidFill>
                <a:schemeClr val="dk1"/>
              </a:solidFill>
            </a:endParaRPr>
          </a:p>
          <a:p>
            <a:pPr marL="457200" lvl="0" indent="0" algn="ctr" rtl="0">
              <a:lnSpc>
                <a:spcPct val="115000"/>
              </a:lnSpc>
              <a:spcBef>
                <a:spcPts val="300"/>
              </a:spcBef>
              <a:spcAft>
                <a:spcPts val="300"/>
              </a:spcAft>
              <a:buNone/>
            </a:pPr>
            <a:endParaRPr sz="1700" b="1">
              <a:solidFill>
                <a:schemeClr val="dk1"/>
              </a:solidFill>
            </a:endParaRPr>
          </a:p>
        </p:txBody>
      </p:sp>
      <p:sp>
        <p:nvSpPr>
          <p:cNvPr id="168" name="Google Shape;168;p28"/>
          <p:cNvSpPr txBox="1"/>
          <p:nvPr/>
        </p:nvSpPr>
        <p:spPr>
          <a:xfrm>
            <a:off x="509725" y="1475100"/>
            <a:ext cx="7993500" cy="2888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As premises for our algorithm methodology and analysis is based on </a:t>
            </a:r>
            <a:r>
              <a:rPr lang="en" b="1">
                <a:solidFill>
                  <a:srgbClr val="6AA84F"/>
                </a:solidFill>
              </a:rPr>
              <a:t>melodies energy and accusticness</a:t>
            </a:r>
            <a:r>
              <a:rPr lang="en"/>
              <a:t> which are generaly connected to music creation period (year), we believe that including </a:t>
            </a:r>
            <a:r>
              <a:rPr lang="en" b="1">
                <a:solidFill>
                  <a:srgbClr val="6AA84F"/>
                </a:solidFill>
              </a:rPr>
              <a:t>year of the melodies production</a:t>
            </a:r>
            <a:r>
              <a:rPr lang="en">
                <a:solidFill>
                  <a:srgbClr val="6AA84F"/>
                </a:solidFill>
              </a:rPr>
              <a:t> </a:t>
            </a:r>
            <a:r>
              <a:rPr lang="en"/>
              <a:t>can bring better user experience</a:t>
            </a:r>
            <a:endParaRPr/>
          </a:p>
          <a:p>
            <a:pPr marL="457200" lvl="0" indent="0" algn="l" rtl="0">
              <a:spcBef>
                <a:spcPts val="0"/>
              </a:spcBef>
              <a:spcAft>
                <a:spcPts val="0"/>
              </a:spcAft>
              <a:buNone/>
            </a:pPr>
            <a:endParaRPr/>
          </a:p>
          <a:p>
            <a:pPr marL="457200" lvl="0" indent="0" algn="l" rtl="0">
              <a:spcBef>
                <a:spcPts val="0"/>
              </a:spcBef>
              <a:spcAft>
                <a:spcPts val="0"/>
              </a:spcAft>
              <a:buNone/>
            </a:pP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Additional melodies and artist should be included in the playing list clusters with lower number of artist and melodies i.e.</a:t>
            </a:r>
            <a:r>
              <a:rPr lang="en" b="1" i="1">
                <a:solidFill>
                  <a:schemeClr val="dk1"/>
                </a:solidFill>
              </a:rPr>
              <a:t> </a:t>
            </a:r>
            <a:endParaRPr b="1" i="1">
              <a:solidFill>
                <a:schemeClr val="dk1"/>
              </a:solidFill>
            </a:endParaRPr>
          </a:p>
          <a:p>
            <a:pPr marL="457200" lvl="0" indent="0" algn="l" rtl="0">
              <a:spcBef>
                <a:spcPts val="0"/>
              </a:spcBef>
              <a:spcAft>
                <a:spcPts val="0"/>
              </a:spcAft>
              <a:buNone/>
            </a:pPr>
            <a:endParaRPr b="1" i="1">
              <a:solidFill>
                <a:schemeClr val="dk1"/>
              </a:solidFill>
            </a:endParaRPr>
          </a:p>
          <a:p>
            <a:pPr marL="914400" lvl="0" indent="457200" algn="l" rtl="0">
              <a:spcBef>
                <a:spcPts val="0"/>
              </a:spcBef>
              <a:spcAft>
                <a:spcPts val="0"/>
              </a:spcAft>
              <a:buNone/>
            </a:pPr>
            <a:r>
              <a:rPr lang="en" b="1">
                <a:solidFill>
                  <a:schemeClr val="dk1"/>
                </a:solidFill>
              </a:rPr>
              <a:t># soul = 6 </a:t>
            </a:r>
            <a:endParaRPr b="1">
              <a:solidFill>
                <a:schemeClr val="dk1"/>
              </a:solidFill>
            </a:endParaRPr>
          </a:p>
          <a:p>
            <a:pPr marL="0" lvl="0" indent="0" algn="l" rtl="0">
              <a:spcBef>
                <a:spcPts val="0"/>
              </a:spcBef>
              <a:spcAft>
                <a:spcPts val="0"/>
              </a:spcAft>
              <a:buNone/>
            </a:pPr>
            <a:endParaRPr b="1">
              <a:solidFill>
                <a:schemeClr val="dk1"/>
              </a:solidFill>
            </a:endParaRPr>
          </a:p>
          <a:p>
            <a:pPr marL="914400" lvl="0" indent="457200" algn="l" rtl="0">
              <a:spcBef>
                <a:spcPts val="0"/>
              </a:spcBef>
              <a:spcAft>
                <a:spcPts val="0"/>
              </a:spcAft>
              <a:buNone/>
            </a:pPr>
            <a:r>
              <a:rPr lang="en" b="1">
                <a:solidFill>
                  <a:schemeClr val="dk1"/>
                </a:solidFill>
              </a:rPr>
              <a:t># pop = 7</a:t>
            </a:r>
            <a:endParaRPr b="1" i="1">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ctrTitle"/>
          </p:nvPr>
        </p:nvSpPr>
        <p:spPr>
          <a:xfrm>
            <a:off x="342600" y="196250"/>
            <a:ext cx="8520600" cy="390600"/>
          </a:xfrm>
          <a:prstGeom prst="rect">
            <a:avLst/>
          </a:prstGeom>
        </p:spPr>
        <p:txBody>
          <a:bodyPr spcFirstLastPara="1" wrap="square" lIns="91425" tIns="91425" rIns="91425" bIns="91425" anchor="b" anchorCtr="0">
            <a:noAutofit/>
          </a:bodyPr>
          <a:lstStyle/>
          <a:p>
            <a:pPr marL="0" lvl="0" indent="0" algn="ctr" rtl="0">
              <a:lnSpc>
                <a:spcPct val="115000"/>
              </a:lnSpc>
              <a:spcBef>
                <a:spcPts val="300"/>
              </a:spcBef>
              <a:spcAft>
                <a:spcPts val="300"/>
              </a:spcAft>
              <a:buNone/>
            </a:pPr>
            <a:r>
              <a:rPr lang="en" sz="1700" b="1"/>
              <a:t>Recommendations &amp; Learnings from the project</a:t>
            </a:r>
            <a:endParaRPr sz="1700" b="1"/>
          </a:p>
        </p:txBody>
      </p:sp>
      <p:sp>
        <p:nvSpPr>
          <p:cNvPr id="174" name="Google Shape;174;p29"/>
          <p:cNvSpPr txBox="1">
            <a:spLocks noGrp="1"/>
          </p:cNvSpPr>
          <p:nvPr>
            <p:ph type="subTitle" idx="1"/>
          </p:nvPr>
        </p:nvSpPr>
        <p:spPr>
          <a:xfrm>
            <a:off x="311700" y="2834125"/>
            <a:ext cx="8520600" cy="455700"/>
          </a:xfrm>
          <a:prstGeom prst="rect">
            <a:avLst/>
          </a:prstGeom>
        </p:spPr>
        <p:txBody>
          <a:bodyPr spcFirstLastPara="1" wrap="square" lIns="91425" tIns="91425" rIns="91425" bIns="91425" anchor="t" anchorCtr="0">
            <a:normAutofit/>
          </a:bodyPr>
          <a:lstStyle/>
          <a:p>
            <a:pPr marL="0" lvl="0" indent="0" algn="ctr" rtl="0">
              <a:lnSpc>
                <a:spcPct val="115000"/>
              </a:lnSpc>
              <a:spcBef>
                <a:spcPts val="300"/>
              </a:spcBef>
              <a:spcAft>
                <a:spcPts val="300"/>
              </a:spcAft>
              <a:buClr>
                <a:schemeClr val="dk1"/>
              </a:buClr>
              <a:buSzPts val="1100"/>
              <a:buFont typeface="Arial"/>
              <a:buNone/>
            </a:pPr>
            <a:r>
              <a:rPr lang="en" sz="1700" b="1">
                <a:solidFill>
                  <a:schemeClr val="dk1"/>
                </a:solidFill>
              </a:rPr>
              <a:t>Learnings from the project</a:t>
            </a:r>
            <a:endParaRPr sz="1700" b="1"/>
          </a:p>
        </p:txBody>
      </p:sp>
      <p:sp>
        <p:nvSpPr>
          <p:cNvPr id="175" name="Google Shape;175;p29"/>
          <p:cNvSpPr txBox="1"/>
          <p:nvPr/>
        </p:nvSpPr>
        <p:spPr>
          <a:xfrm>
            <a:off x="30900" y="3537150"/>
            <a:ext cx="90126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Based on data frame </a:t>
            </a:r>
            <a:r>
              <a:rPr lang="en" b="1" u="sng"/>
              <a:t>first decision </a:t>
            </a:r>
            <a:r>
              <a:rPr lang="en"/>
              <a:t>should be which ML model to chose</a:t>
            </a:r>
            <a:endParaRPr/>
          </a:p>
          <a:p>
            <a:pPr marL="457200" lvl="0" indent="-317500" algn="l" rtl="0">
              <a:spcBef>
                <a:spcPts val="0"/>
              </a:spcBef>
              <a:spcAft>
                <a:spcPts val="0"/>
              </a:spcAft>
              <a:buSzPts val="1400"/>
              <a:buChar char="●"/>
            </a:pPr>
            <a:r>
              <a:rPr lang="en"/>
              <a:t>It is important to recognise </a:t>
            </a:r>
            <a:r>
              <a:rPr lang="en" b="1" u="sng"/>
              <a:t>how set of data correlate</a:t>
            </a:r>
            <a:r>
              <a:rPr lang="en"/>
              <a:t> in order to choose correct data pairs  for exploration</a:t>
            </a:r>
            <a:endParaRPr/>
          </a:p>
          <a:p>
            <a:pPr marL="457200" lvl="0" indent="-317500" algn="l" rtl="0">
              <a:spcBef>
                <a:spcPts val="0"/>
              </a:spcBef>
              <a:spcAft>
                <a:spcPts val="0"/>
              </a:spcAft>
              <a:buSzPts val="1400"/>
              <a:buChar char="●"/>
            </a:pPr>
            <a:r>
              <a:rPr lang="en" b="1" u="sng"/>
              <a:t>ML algorithms prefer certain models</a:t>
            </a:r>
            <a:r>
              <a:rPr lang="en"/>
              <a:t> and scaling methodologies than oders, </a:t>
            </a:r>
            <a:r>
              <a:rPr lang="en" b="1" u="sng"/>
              <a:t>explore this before</a:t>
            </a:r>
            <a:endParaRPr b="1" u="sng"/>
          </a:p>
          <a:p>
            <a:pPr marL="457200" lvl="0" indent="-317500" algn="l" rtl="0">
              <a:spcBef>
                <a:spcPts val="0"/>
              </a:spcBef>
              <a:spcAft>
                <a:spcPts val="0"/>
              </a:spcAft>
              <a:buSzPts val="1400"/>
              <a:buChar char="●"/>
            </a:pPr>
            <a:endParaRPr/>
          </a:p>
          <a:p>
            <a:pPr marL="457200" lvl="0" indent="-317500" algn="l" rtl="0">
              <a:spcBef>
                <a:spcPts val="0"/>
              </a:spcBef>
              <a:spcAft>
                <a:spcPts val="0"/>
              </a:spcAft>
              <a:buSzPts val="1400"/>
              <a:buChar char="●"/>
            </a:pPr>
            <a:r>
              <a:rPr lang="en"/>
              <a:t>I finally resolve issue from “sniping tool” and  better learned Anaconda JupiterLab</a:t>
            </a:r>
            <a:endParaRPr/>
          </a:p>
        </p:txBody>
      </p:sp>
      <p:sp>
        <p:nvSpPr>
          <p:cNvPr id="176" name="Google Shape;176;p29"/>
          <p:cNvSpPr txBox="1"/>
          <p:nvPr/>
        </p:nvSpPr>
        <p:spPr>
          <a:xfrm>
            <a:off x="311700" y="710500"/>
            <a:ext cx="8598000" cy="509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None/>
            </a:pPr>
            <a:r>
              <a:rPr lang="en" sz="1700" b="1">
                <a:solidFill>
                  <a:schemeClr val="dk1"/>
                </a:solidFill>
              </a:rPr>
              <a:t>Recommendations</a:t>
            </a:r>
            <a:endParaRPr sz="1700" b="1">
              <a:solidFill>
                <a:schemeClr val="dk1"/>
              </a:solidFill>
            </a:endParaRPr>
          </a:p>
          <a:p>
            <a:pPr marL="0" lvl="0" indent="0" algn="ctr" rtl="0">
              <a:lnSpc>
                <a:spcPct val="115000"/>
              </a:lnSpc>
              <a:spcBef>
                <a:spcPts val="300"/>
              </a:spcBef>
              <a:spcAft>
                <a:spcPts val="300"/>
              </a:spcAft>
              <a:buClr>
                <a:schemeClr val="dk1"/>
              </a:buClr>
              <a:buSzPts val="1100"/>
              <a:buFont typeface="Arial"/>
              <a:buNone/>
            </a:pPr>
            <a:endParaRPr sz="1700" b="1">
              <a:solidFill>
                <a:schemeClr val="dk1"/>
              </a:solidFill>
            </a:endParaRPr>
          </a:p>
        </p:txBody>
      </p:sp>
      <p:sp>
        <p:nvSpPr>
          <p:cNvPr id="177" name="Google Shape;177;p29"/>
          <p:cNvSpPr txBox="1"/>
          <p:nvPr/>
        </p:nvSpPr>
        <p:spPr>
          <a:xfrm>
            <a:off x="478825" y="1397850"/>
            <a:ext cx="80859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i="1">
                <a:solidFill>
                  <a:srgbClr val="6AA84F"/>
                </a:solidFill>
              </a:rPr>
              <a:t>Classification of the users experience based on "Song_year_created" which proved to be connected with “energy and accusticness” is solid basis for creating </a:t>
            </a:r>
            <a:r>
              <a:rPr lang="en" b="1" i="1">
                <a:solidFill>
                  <a:srgbClr val="0000FF"/>
                </a:solidFill>
              </a:rPr>
              <a:t>Unsupervised Moosic Maschine Learing Model that will automate classification of  music based on proposed “genre” structure.</a:t>
            </a:r>
            <a:endParaRPr b="1" i="1">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311700" y="149925"/>
            <a:ext cx="8520600" cy="2670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800">
                <a:highlight>
                  <a:srgbClr val="FFFCFC"/>
                </a:highlight>
                <a:latin typeface="Roboto"/>
                <a:ea typeface="Roboto"/>
                <a:cs typeface="Roboto"/>
                <a:sym typeface="Roboto"/>
              </a:rPr>
              <a:t>Business requirement &gt;&gt; Development unsupervised Machine Learning Moosic Model&lt;&lt;</a:t>
            </a:r>
            <a:endParaRPr sz="800">
              <a:highlight>
                <a:srgbClr val="FFFCFC"/>
              </a:highlight>
              <a:latin typeface="Roboto"/>
              <a:ea typeface="Roboto"/>
              <a:cs typeface="Roboto"/>
              <a:sym typeface="Roboto"/>
            </a:endParaRPr>
          </a:p>
        </p:txBody>
      </p:sp>
      <p:sp>
        <p:nvSpPr>
          <p:cNvPr id="63" name="Google Shape;63;p14"/>
          <p:cNvSpPr txBox="1"/>
          <p:nvPr/>
        </p:nvSpPr>
        <p:spPr>
          <a:xfrm>
            <a:off x="311700" y="1088950"/>
            <a:ext cx="8520600" cy="3660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200" b="1" u="sng">
                <a:solidFill>
                  <a:schemeClr val="dk1"/>
                </a:solidFill>
              </a:rPr>
              <a:t>Content</a:t>
            </a:r>
            <a:endParaRPr sz="1200" b="1" u="sng">
              <a:solidFill>
                <a:schemeClr val="dk1"/>
              </a:solidFill>
            </a:endParaRPr>
          </a:p>
          <a:p>
            <a:pPr marL="609600" lvl="0" indent="-304800" algn="l" rtl="0">
              <a:lnSpc>
                <a:spcPct val="115000"/>
              </a:lnSpc>
              <a:spcBef>
                <a:spcPts val="300"/>
              </a:spcBef>
              <a:spcAft>
                <a:spcPts val="0"/>
              </a:spcAft>
              <a:buClr>
                <a:schemeClr val="dk1"/>
              </a:buClr>
              <a:buSzPts val="1200"/>
              <a:buChar char="●"/>
            </a:pPr>
            <a:r>
              <a:rPr lang="en" sz="1200">
                <a:solidFill>
                  <a:schemeClr val="dk1"/>
                </a:solidFill>
              </a:rPr>
              <a:t>Business requirement, product results and activities description</a:t>
            </a:r>
            <a:endParaRPr sz="1200">
              <a:solidFill>
                <a:schemeClr val="dk1"/>
              </a:solidFill>
            </a:endParaRPr>
          </a:p>
          <a:p>
            <a:pPr marL="609600" lvl="0" indent="-304800" algn="l" rtl="0">
              <a:lnSpc>
                <a:spcPct val="115000"/>
              </a:lnSpc>
              <a:spcBef>
                <a:spcPts val="0"/>
              </a:spcBef>
              <a:spcAft>
                <a:spcPts val="0"/>
              </a:spcAft>
              <a:buClr>
                <a:schemeClr val="dk1"/>
              </a:buClr>
              <a:buSzPts val="1200"/>
              <a:buChar char="●"/>
            </a:pPr>
            <a:r>
              <a:rPr lang="en" sz="1200">
                <a:solidFill>
                  <a:schemeClr val="dk1"/>
                </a:solidFill>
              </a:rPr>
              <a:t>Algorithm methodology</a:t>
            </a:r>
            <a:endParaRPr sz="1200">
              <a:solidFill>
                <a:schemeClr val="dk1"/>
              </a:solidFill>
            </a:endParaRPr>
          </a:p>
          <a:p>
            <a:pPr marL="609600" lvl="0" indent="-304800" algn="l" rtl="0">
              <a:lnSpc>
                <a:spcPct val="115000"/>
              </a:lnSpc>
              <a:spcBef>
                <a:spcPts val="0"/>
              </a:spcBef>
              <a:spcAft>
                <a:spcPts val="0"/>
              </a:spcAft>
              <a:buClr>
                <a:schemeClr val="dk1"/>
              </a:buClr>
              <a:buSzPts val="1200"/>
              <a:buChar char="●"/>
            </a:pPr>
            <a:r>
              <a:rPr lang="en" sz="1200">
                <a:solidFill>
                  <a:schemeClr val="dk1"/>
                </a:solidFill>
              </a:rPr>
              <a:t>Playlists presentation</a:t>
            </a:r>
            <a:endParaRPr sz="1200">
              <a:solidFill>
                <a:schemeClr val="dk1"/>
              </a:solidFill>
            </a:endParaRPr>
          </a:p>
          <a:p>
            <a:pPr marL="1219200" lvl="1" indent="-304800" algn="l" rtl="0">
              <a:lnSpc>
                <a:spcPct val="115000"/>
              </a:lnSpc>
              <a:spcBef>
                <a:spcPts val="0"/>
              </a:spcBef>
              <a:spcAft>
                <a:spcPts val="0"/>
              </a:spcAft>
              <a:buClr>
                <a:schemeClr val="dk1"/>
              </a:buClr>
              <a:buSzPts val="1200"/>
              <a:buChar char="○"/>
            </a:pPr>
            <a:r>
              <a:rPr lang="en" sz="1200">
                <a:solidFill>
                  <a:schemeClr val="dk1"/>
                </a:solidFill>
              </a:rPr>
              <a:t>Example of 1 song from a few different clusters.</a:t>
            </a:r>
            <a:endParaRPr sz="1200">
              <a:solidFill>
                <a:schemeClr val="dk1"/>
              </a:solidFill>
            </a:endParaRPr>
          </a:p>
          <a:p>
            <a:pPr marL="609600" lvl="0" indent="-304800" algn="l" rtl="0">
              <a:lnSpc>
                <a:spcPct val="115000"/>
              </a:lnSpc>
              <a:spcBef>
                <a:spcPts val="0"/>
              </a:spcBef>
              <a:spcAft>
                <a:spcPts val="0"/>
              </a:spcAft>
              <a:buClr>
                <a:schemeClr val="dk1"/>
              </a:buClr>
              <a:buSzPts val="1200"/>
              <a:buChar char="●"/>
            </a:pPr>
            <a:r>
              <a:rPr lang="en" sz="1200">
                <a:solidFill>
                  <a:schemeClr val="dk1"/>
                </a:solidFill>
              </a:rPr>
              <a:t>PROs and CONs of using clustering to create playlists</a:t>
            </a:r>
            <a:endParaRPr sz="1200">
              <a:solidFill>
                <a:schemeClr val="dk1"/>
              </a:solidFill>
            </a:endParaRPr>
          </a:p>
          <a:p>
            <a:pPr marL="1219200" lvl="1" indent="-304800" algn="l" rtl="0">
              <a:lnSpc>
                <a:spcPct val="115000"/>
              </a:lnSpc>
              <a:spcBef>
                <a:spcPts val="0"/>
              </a:spcBef>
              <a:spcAft>
                <a:spcPts val="0"/>
              </a:spcAft>
              <a:buClr>
                <a:schemeClr val="dk1"/>
              </a:buClr>
              <a:buSzPts val="1200"/>
              <a:buChar char="○"/>
            </a:pPr>
            <a:r>
              <a:rPr lang="en" sz="1200">
                <a:solidFill>
                  <a:schemeClr val="dk1"/>
                </a:solidFill>
              </a:rPr>
              <a:t>K-Means method advantages and disadvantages to create playlists</a:t>
            </a:r>
            <a:endParaRPr sz="1200">
              <a:solidFill>
                <a:schemeClr val="dk1"/>
              </a:solidFill>
            </a:endParaRPr>
          </a:p>
          <a:p>
            <a:pPr marL="1219200" lvl="1" indent="-304800" algn="l" rtl="0">
              <a:lnSpc>
                <a:spcPct val="115000"/>
              </a:lnSpc>
              <a:spcBef>
                <a:spcPts val="0"/>
              </a:spcBef>
              <a:spcAft>
                <a:spcPts val="0"/>
              </a:spcAft>
              <a:buClr>
                <a:schemeClr val="dk1"/>
              </a:buClr>
              <a:buSzPts val="1200"/>
              <a:buChar char="○"/>
            </a:pPr>
            <a:r>
              <a:rPr lang="en" sz="1200">
                <a:solidFill>
                  <a:schemeClr val="dk1"/>
                </a:solidFill>
              </a:rPr>
              <a:t>Recommendation for moving forward with K-Means algorithm</a:t>
            </a:r>
            <a:endParaRPr sz="1200">
              <a:solidFill>
                <a:schemeClr val="dk1"/>
              </a:solidFill>
            </a:endParaRPr>
          </a:p>
          <a:p>
            <a:pPr marL="1219200" lvl="1" indent="-304800" algn="l" rtl="0">
              <a:lnSpc>
                <a:spcPct val="115000"/>
              </a:lnSpc>
              <a:spcBef>
                <a:spcPts val="0"/>
              </a:spcBef>
              <a:spcAft>
                <a:spcPts val="0"/>
              </a:spcAft>
              <a:buClr>
                <a:schemeClr val="dk1"/>
              </a:buClr>
              <a:buSzPts val="1200"/>
              <a:buChar char="○"/>
            </a:pPr>
            <a:r>
              <a:rPr lang="en" sz="1200">
                <a:solidFill>
                  <a:schemeClr val="dk1"/>
                </a:solidFill>
              </a:rPr>
              <a:t>Recommendation for moving forward with other methods to create playlists </a:t>
            </a:r>
            <a:r>
              <a:rPr lang="en" sz="700" b="1">
                <a:solidFill>
                  <a:schemeClr val="dk1"/>
                </a:solidFill>
              </a:rPr>
              <a:t>(not considered)</a:t>
            </a:r>
            <a:endParaRPr sz="700" b="1">
              <a:solidFill>
                <a:schemeClr val="dk1"/>
              </a:solidFill>
            </a:endParaRPr>
          </a:p>
          <a:p>
            <a:pPr marL="609600" marR="0" lvl="0" indent="-304800" algn="l" rtl="0">
              <a:lnSpc>
                <a:spcPct val="115000"/>
              </a:lnSpc>
              <a:spcBef>
                <a:spcPts val="0"/>
              </a:spcBef>
              <a:spcAft>
                <a:spcPts val="0"/>
              </a:spcAft>
              <a:buClr>
                <a:schemeClr val="dk1"/>
              </a:buClr>
              <a:buSzPts val="1200"/>
              <a:buChar char="●"/>
            </a:pPr>
            <a:r>
              <a:rPr lang="en" sz="1200">
                <a:solidFill>
                  <a:schemeClr val="dk1"/>
                </a:solidFill>
              </a:rPr>
              <a:t>PRESENT DATA SET FROM KMEANS</a:t>
            </a:r>
            <a:endParaRPr sz="1200">
              <a:solidFill>
                <a:schemeClr val="dk1"/>
              </a:solidFill>
            </a:endParaRPr>
          </a:p>
          <a:p>
            <a:pPr marL="1219200" lvl="1" indent="-304800" algn="l" rtl="0">
              <a:lnSpc>
                <a:spcPct val="115000"/>
              </a:lnSpc>
              <a:spcBef>
                <a:spcPts val="0"/>
              </a:spcBef>
              <a:spcAft>
                <a:spcPts val="0"/>
              </a:spcAft>
              <a:buClr>
                <a:schemeClr val="dk1"/>
              </a:buClr>
              <a:buSzPts val="1200"/>
              <a:buChar char="○"/>
            </a:pPr>
            <a:r>
              <a:rPr lang="en" sz="1200">
                <a:solidFill>
                  <a:schemeClr val="dk1"/>
                </a:solidFill>
              </a:rPr>
              <a:t>Are Spotify’s audio features able to identify “similar songs”, as defined by humanly detectable criteria? </a:t>
            </a:r>
            <a:endParaRPr sz="1200">
              <a:solidFill>
                <a:schemeClr val="dk1"/>
              </a:solidFill>
            </a:endParaRPr>
          </a:p>
          <a:p>
            <a:pPr marL="609600" lvl="0" indent="-304800" algn="l" rtl="0">
              <a:lnSpc>
                <a:spcPct val="115000"/>
              </a:lnSpc>
              <a:spcBef>
                <a:spcPts val="0"/>
              </a:spcBef>
              <a:spcAft>
                <a:spcPts val="0"/>
              </a:spcAft>
              <a:buClr>
                <a:schemeClr val="dk1"/>
              </a:buClr>
              <a:buSzPts val="1200"/>
              <a:buChar char="●"/>
            </a:pPr>
            <a:r>
              <a:rPr lang="en" sz="1200">
                <a:solidFill>
                  <a:schemeClr val="dk1"/>
                </a:solidFill>
              </a:rPr>
              <a:t>Additional data for better user experience (production years)</a:t>
            </a:r>
            <a:endParaRPr sz="1200">
              <a:solidFill>
                <a:schemeClr val="dk1"/>
              </a:solidFill>
            </a:endParaRPr>
          </a:p>
          <a:p>
            <a:pPr marL="609600" lvl="0" indent="-304800" algn="l" rtl="0">
              <a:lnSpc>
                <a:spcPct val="115000"/>
              </a:lnSpc>
              <a:spcBef>
                <a:spcPts val="0"/>
              </a:spcBef>
              <a:spcAft>
                <a:spcPts val="0"/>
              </a:spcAft>
              <a:buClr>
                <a:schemeClr val="dk1"/>
              </a:buClr>
              <a:buSzPts val="1200"/>
              <a:buChar char="●"/>
            </a:pPr>
            <a:r>
              <a:rPr lang="en" sz="1200">
                <a:solidFill>
                  <a:schemeClr val="dk1"/>
                </a:solidFill>
              </a:rPr>
              <a:t>Recommendation and next steps</a:t>
            </a:r>
            <a:endParaRPr sz="1200">
              <a:solidFill>
                <a:schemeClr val="dk1"/>
              </a:solidFill>
            </a:endParaRPr>
          </a:p>
          <a:p>
            <a:pPr marL="609600" lvl="0" indent="-304800" algn="l" rtl="0">
              <a:lnSpc>
                <a:spcPct val="115000"/>
              </a:lnSpc>
              <a:spcBef>
                <a:spcPts val="0"/>
              </a:spcBef>
              <a:spcAft>
                <a:spcPts val="0"/>
              </a:spcAft>
              <a:buClr>
                <a:schemeClr val="dk1"/>
              </a:buClr>
              <a:buSzPts val="1200"/>
              <a:buChar char="●"/>
            </a:pPr>
            <a:r>
              <a:rPr lang="en" sz="1200">
                <a:solidFill>
                  <a:schemeClr val="dk1"/>
                </a:solidFill>
              </a:rPr>
              <a:t>Learnings from the project</a:t>
            </a:r>
            <a:endParaRPr sz="1200">
              <a:solidFill>
                <a:schemeClr val="dk1"/>
              </a:solidFill>
            </a:endParaRPr>
          </a:p>
          <a:p>
            <a:pPr marL="0" lvl="0" indent="0" algn="l" rtl="0">
              <a:spcBef>
                <a:spcPts val="30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subTitle" idx="1"/>
          </p:nvPr>
        </p:nvSpPr>
        <p:spPr>
          <a:xfrm>
            <a:off x="481575" y="2880475"/>
            <a:ext cx="8520600" cy="1027200"/>
          </a:xfrm>
          <a:prstGeom prst="rect">
            <a:avLst/>
          </a:prstGeom>
        </p:spPr>
        <p:txBody>
          <a:bodyPr spcFirstLastPara="1" wrap="square" lIns="91425" tIns="91425" rIns="91425" bIns="91425" anchor="t" anchorCtr="0">
            <a:noAutofit/>
          </a:bodyPr>
          <a:lstStyle/>
          <a:p>
            <a:pPr marL="0" marR="0" lvl="0" indent="0" algn="l" rtl="0">
              <a:lnSpc>
                <a:spcPct val="80000"/>
              </a:lnSpc>
              <a:spcBef>
                <a:spcPts val="0"/>
              </a:spcBef>
              <a:spcAft>
                <a:spcPts val="0"/>
              </a:spcAft>
              <a:buSzPts val="935"/>
              <a:buNone/>
            </a:pPr>
            <a:r>
              <a:rPr lang="en" sz="1200" b="1">
                <a:solidFill>
                  <a:schemeClr val="dk1"/>
                </a:solidFill>
                <a:highlight>
                  <a:srgbClr val="FFFFFF"/>
                </a:highlight>
                <a:latin typeface="Roboto"/>
                <a:ea typeface="Roboto"/>
                <a:cs typeface="Roboto"/>
                <a:sym typeface="Roboto"/>
              </a:rPr>
              <a:t>Results:</a:t>
            </a:r>
            <a:endParaRPr sz="1200" b="1">
              <a:solidFill>
                <a:schemeClr val="dk1"/>
              </a:solidFill>
              <a:highlight>
                <a:srgbClr val="FFFFFF"/>
              </a:highlight>
              <a:latin typeface="Roboto"/>
              <a:ea typeface="Roboto"/>
              <a:cs typeface="Roboto"/>
              <a:sym typeface="Roboto"/>
            </a:endParaRPr>
          </a:p>
          <a:p>
            <a:pPr marL="0" marR="0" lvl="0" indent="0" algn="l" rtl="0">
              <a:lnSpc>
                <a:spcPct val="80000"/>
              </a:lnSpc>
              <a:spcBef>
                <a:spcPts val="0"/>
              </a:spcBef>
              <a:spcAft>
                <a:spcPts val="0"/>
              </a:spcAft>
              <a:buSzPts val="935"/>
              <a:buNone/>
            </a:pPr>
            <a:endParaRPr sz="1200">
              <a:solidFill>
                <a:schemeClr val="dk1"/>
              </a:solidFill>
              <a:highlight>
                <a:srgbClr val="FFFFFF"/>
              </a:highlight>
              <a:latin typeface="Roboto"/>
              <a:ea typeface="Roboto"/>
              <a:cs typeface="Roboto"/>
              <a:sym typeface="Roboto"/>
            </a:endParaRPr>
          </a:p>
          <a:p>
            <a:pPr marL="0" marR="0" lvl="0" indent="0" algn="l" rtl="0">
              <a:lnSpc>
                <a:spcPct val="130000"/>
              </a:lnSpc>
              <a:spcBef>
                <a:spcPts val="0"/>
              </a:spcBef>
              <a:spcAft>
                <a:spcPts val="0"/>
              </a:spcAft>
              <a:buSzPts val="935"/>
              <a:buNone/>
            </a:pPr>
            <a:r>
              <a:rPr lang="en" sz="1200">
                <a:solidFill>
                  <a:schemeClr val="dk1"/>
                </a:solidFill>
                <a:highlight>
                  <a:srgbClr val="FFFFFF"/>
                </a:highlight>
                <a:latin typeface="Roboto"/>
                <a:ea typeface="Roboto"/>
                <a:cs typeface="Roboto"/>
                <a:sym typeface="Roboto"/>
              </a:rPr>
              <a:t>R1. Algorithm for </a:t>
            </a:r>
            <a:r>
              <a:rPr lang="en" sz="1200">
                <a:solidFill>
                  <a:schemeClr val="dk1"/>
                </a:solidFill>
                <a:highlight>
                  <a:srgbClr val="FFFCFC"/>
                </a:highlight>
                <a:latin typeface="Roboto"/>
                <a:ea typeface="Roboto"/>
                <a:cs typeface="Roboto"/>
                <a:sym typeface="Roboto"/>
              </a:rPr>
              <a:t>unsupervised Machine learning  Model (MLM)</a:t>
            </a:r>
            <a:r>
              <a:rPr lang="en" sz="1200">
                <a:solidFill>
                  <a:schemeClr val="dk1"/>
                </a:solidFill>
                <a:highlight>
                  <a:srgbClr val="FFFFFF"/>
                </a:highlight>
                <a:latin typeface="Roboto"/>
                <a:ea typeface="Roboto"/>
                <a:cs typeface="Roboto"/>
                <a:sym typeface="Roboto"/>
              </a:rPr>
              <a:t> developed</a:t>
            </a:r>
            <a:endParaRPr sz="1200">
              <a:solidFill>
                <a:schemeClr val="dk1"/>
              </a:solidFill>
              <a:highlight>
                <a:srgbClr val="FFFFFF"/>
              </a:highlight>
              <a:latin typeface="Roboto"/>
              <a:ea typeface="Roboto"/>
              <a:cs typeface="Roboto"/>
              <a:sym typeface="Roboto"/>
            </a:endParaRPr>
          </a:p>
          <a:p>
            <a:pPr marL="0" marR="0" lvl="0" indent="0" algn="l" rtl="0">
              <a:lnSpc>
                <a:spcPct val="80000"/>
              </a:lnSpc>
              <a:spcBef>
                <a:spcPts val="0"/>
              </a:spcBef>
              <a:spcAft>
                <a:spcPts val="0"/>
              </a:spcAft>
              <a:buSzPts val="935"/>
              <a:buNone/>
            </a:pPr>
            <a:r>
              <a:rPr lang="en" sz="1200">
                <a:solidFill>
                  <a:schemeClr val="dk1"/>
                </a:solidFill>
                <a:highlight>
                  <a:srgbClr val="FFFFFF"/>
                </a:highlight>
                <a:latin typeface="Roboto"/>
                <a:ea typeface="Roboto"/>
                <a:cs typeface="Roboto"/>
                <a:sym typeface="Roboto"/>
              </a:rPr>
              <a:t>R2. Algorithm </a:t>
            </a:r>
            <a:r>
              <a:rPr lang="en" sz="1200">
                <a:solidFill>
                  <a:schemeClr val="dk1"/>
                </a:solidFill>
                <a:highlight>
                  <a:schemeClr val="lt1"/>
                </a:highlight>
                <a:latin typeface="Roboto"/>
                <a:ea typeface="Roboto"/>
                <a:cs typeface="Roboto"/>
                <a:sym typeface="Roboto"/>
              </a:rPr>
              <a:t>successful tested and </a:t>
            </a:r>
            <a:r>
              <a:rPr lang="en" sz="1200">
                <a:solidFill>
                  <a:schemeClr val="dk1"/>
                </a:solidFill>
                <a:highlight>
                  <a:srgbClr val="FFFFFF"/>
                </a:highlight>
                <a:latin typeface="Roboto"/>
                <a:ea typeface="Roboto"/>
                <a:cs typeface="Roboto"/>
                <a:sym typeface="Roboto"/>
              </a:rPr>
              <a:t>functionality confirmed </a:t>
            </a:r>
            <a:endParaRPr sz="1200">
              <a:solidFill>
                <a:schemeClr val="dk1"/>
              </a:solidFill>
              <a:highlight>
                <a:srgbClr val="FFFFFF"/>
              </a:highlight>
              <a:latin typeface="Roboto"/>
              <a:ea typeface="Roboto"/>
              <a:cs typeface="Roboto"/>
              <a:sym typeface="Roboto"/>
            </a:endParaRPr>
          </a:p>
        </p:txBody>
      </p:sp>
      <p:sp>
        <p:nvSpPr>
          <p:cNvPr id="69" name="Google Shape;69;p15"/>
          <p:cNvSpPr txBox="1"/>
          <p:nvPr/>
        </p:nvSpPr>
        <p:spPr>
          <a:xfrm>
            <a:off x="934475" y="270300"/>
            <a:ext cx="7367700" cy="494400"/>
          </a:xfrm>
          <a:prstGeom prst="rect">
            <a:avLst/>
          </a:prstGeom>
          <a:noFill/>
          <a:ln>
            <a:noFill/>
          </a:ln>
        </p:spPr>
        <p:txBody>
          <a:bodyPr spcFirstLastPara="1" wrap="square" lIns="91425" tIns="91425" rIns="91425" bIns="91425" anchor="t" anchorCtr="0">
            <a:noAutofit/>
          </a:bodyPr>
          <a:lstStyle/>
          <a:p>
            <a:pPr marL="457200" marR="0" lvl="0" indent="0" algn="ctr" rtl="0">
              <a:lnSpc>
                <a:spcPct val="115000"/>
              </a:lnSpc>
              <a:spcBef>
                <a:spcPts val="300"/>
              </a:spcBef>
              <a:spcAft>
                <a:spcPts val="0"/>
              </a:spcAft>
              <a:buNone/>
            </a:pPr>
            <a:r>
              <a:rPr lang="en" sz="1700" b="1">
                <a:solidFill>
                  <a:schemeClr val="dk1"/>
                </a:solidFill>
              </a:rPr>
              <a:t>Business requirement, product results and activities description</a:t>
            </a:r>
            <a:endParaRPr sz="1700" b="1">
              <a:solidFill>
                <a:schemeClr val="dk1"/>
              </a:solidFill>
            </a:endParaRPr>
          </a:p>
          <a:p>
            <a:pPr marL="457200" lvl="0" indent="0" algn="ctr" rtl="0">
              <a:lnSpc>
                <a:spcPct val="115000"/>
              </a:lnSpc>
              <a:spcBef>
                <a:spcPts val="300"/>
              </a:spcBef>
              <a:spcAft>
                <a:spcPts val="300"/>
              </a:spcAft>
              <a:buNone/>
            </a:pPr>
            <a:endParaRPr sz="1700" b="1">
              <a:solidFill>
                <a:schemeClr val="dk1"/>
              </a:solidFill>
            </a:endParaRPr>
          </a:p>
        </p:txBody>
      </p:sp>
      <p:sp>
        <p:nvSpPr>
          <p:cNvPr id="70" name="Google Shape;70;p15"/>
          <p:cNvSpPr txBox="1"/>
          <p:nvPr/>
        </p:nvSpPr>
        <p:spPr>
          <a:xfrm>
            <a:off x="501975" y="1305175"/>
            <a:ext cx="8479800" cy="93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sz="1150" b="1">
              <a:solidFill>
                <a:schemeClr val="dk1"/>
              </a:solidFill>
              <a:highlight>
                <a:srgbClr val="FFFCFC"/>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200" b="1">
                <a:solidFill>
                  <a:schemeClr val="dk1"/>
                </a:solidFill>
                <a:highlight>
                  <a:schemeClr val="lt1"/>
                </a:highlight>
                <a:latin typeface="Roboto"/>
                <a:ea typeface="Roboto"/>
                <a:cs typeface="Roboto"/>
                <a:sym typeface="Roboto"/>
              </a:rPr>
              <a:t>Business requirement:</a:t>
            </a:r>
            <a:r>
              <a:rPr lang="en" sz="1200">
                <a:solidFill>
                  <a:schemeClr val="dk1"/>
                </a:solidFill>
                <a:highlight>
                  <a:schemeClr val="lt1"/>
                </a:highlight>
                <a:latin typeface="Roboto"/>
                <a:ea typeface="Roboto"/>
                <a:cs typeface="Roboto"/>
                <a:sym typeface="Roboto"/>
              </a:rPr>
              <a:t> </a:t>
            </a:r>
            <a:endParaRPr sz="1200">
              <a:solidFill>
                <a:schemeClr val="dk1"/>
              </a:solidFill>
              <a:highlight>
                <a:schemeClr val="lt1"/>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200">
              <a:solidFill>
                <a:schemeClr val="dk1"/>
              </a:solidFill>
              <a:highlight>
                <a:schemeClr val="lt1"/>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Development unsupervised Machine Learning Moosic Model (</a:t>
            </a:r>
            <a:r>
              <a:rPr lang="en" sz="1150">
                <a:solidFill>
                  <a:schemeClr val="dk1"/>
                </a:solidFill>
                <a:highlight>
                  <a:srgbClr val="FFFCFC"/>
                </a:highlight>
                <a:latin typeface="Roboto"/>
                <a:ea typeface="Roboto"/>
                <a:cs typeface="Roboto"/>
                <a:sym typeface="Roboto"/>
              </a:rPr>
              <a:t>MLM)</a:t>
            </a:r>
            <a:r>
              <a:rPr lang="en" sz="1200">
                <a:solidFill>
                  <a:schemeClr val="dk1"/>
                </a:solidFill>
                <a:highlight>
                  <a:schemeClr val="lt1"/>
                </a:highlight>
                <a:latin typeface="Roboto"/>
                <a:ea typeface="Roboto"/>
                <a:cs typeface="Roboto"/>
                <a:sym typeface="Roboto"/>
              </a:rPr>
              <a:t> by “Automatisation of Moosic playlists”</a:t>
            </a:r>
            <a:endParaRPr sz="1200">
              <a:solidFill>
                <a:srgbClr val="4D5C6D"/>
              </a:solidFill>
              <a:highlight>
                <a:schemeClr val="lt1"/>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p:nvPr/>
        </p:nvSpPr>
        <p:spPr>
          <a:xfrm>
            <a:off x="393875" y="162175"/>
            <a:ext cx="7282800" cy="494400"/>
          </a:xfrm>
          <a:prstGeom prst="rect">
            <a:avLst/>
          </a:prstGeom>
          <a:noFill/>
          <a:ln>
            <a:noFill/>
          </a:ln>
        </p:spPr>
        <p:txBody>
          <a:bodyPr spcFirstLastPara="1" wrap="square" lIns="91425" tIns="91425" rIns="91425" bIns="91425" anchor="t" anchorCtr="0">
            <a:noAutofit/>
          </a:bodyPr>
          <a:lstStyle/>
          <a:p>
            <a:pPr marL="457200" marR="0" lvl="0" indent="0" algn="ctr" rtl="0">
              <a:lnSpc>
                <a:spcPct val="115000"/>
              </a:lnSpc>
              <a:spcBef>
                <a:spcPts val="300"/>
              </a:spcBef>
              <a:spcAft>
                <a:spcPts val="0"/>
              </a:spcAft>
              <a:buNone/>
            </a:pPr>
            <a:r>
              <a:rPr lang="en" sz="1700" b="1">
                <a:solidFill>
                  <a:schemeClr val="dk1"/>
                </a:solidFill>
              </a:rPr>
              <a:t>Business requirement, product results and activities description</a:t>
            </a:r>
            <a:endParaRPr sz="1700" b="1">
              <a:solidFill>
                <a:schemeClr val="dk1"/>
              </a:solidFill>
            </a:endParaRPr>
          </a:p>
          <a:p>
            <a:pPr marL="457200" lvl="0" indent="0" algn="ctr" rtl="0">
              <a:lnSpc>
                <a:spcPct val="115000"/>
              </a:lnSpc>
              <a:spcBef>
                <a:spcPts val="300"/>
              </a:spcBef>
              <a:spcAft>
                <a:spcPts val="300"/>
              </a:spcAft>
              <a:buNone/>
            </a:pPr>
            <a:endParaRPr b="1">
              <a:solidFill>
                <a:schemeClr val="dk1"/>
              </a:solidFill>
            </a:endParaRPr>
          </a:p>
        </p:txBody>
      </p:sp>
      <p:sp>
        <p:nvSpPr>
          <p:cNvPr id="76" name="Google Shape;76;p16"/>
          <p:cNvSpPr txBox="1">
            <a:spLocks noGrp="1"/>
          </p:cNvSpPr>
          <p:nvPr>
            <p:ph type="subTitle" idx="1"/>
          </p:nvPr>
        </p:nvSpPr>
        <p:spPr>
          <a:xfrm>
            <a:off x="278025" y="594675"/>
            <a:ext cx="8742300" cy="4355700"/>
          </a:xfrm>
          <a:prstGeom prst="rect">
            <a:avLst/>
          </a:prstGeom>
        </p:spPr>
        <p:txBody>
          <a:bodyPr spcFirstLastPara="1" wrap="square" lIns="91425" tIns="91425" rIns="91425" bIns="91425" anchor="t" anchorCtr="0">
            <a:noAutofit/>
          </a:bodyPr>
          <a:lstStyle/>
          <a:p>
            <a:pPr marL="0" marR="0" lvl="0" indent="0" algn="l" rtl="0">
              <a:lnSpc>
                <a:spcPct val="60000"/>
              </a:lnSpc>
              <a:spcBef>
                <a:spcPts val="0"/>
              </a:spcBef>
              <a:spcAft>
                <a:spcPts val="0"/>
              </a:spcAft>
              <a:buSzPts val="770"/>
              <a:buNone/>
            </a:pPr>
            <a:r>
              <a:rPr lang="en" sz="1100" b="1">
                <a:solidFill>
                  <a:schemeClr val="dk1"/>
                </a:solidFill>
                <a:highlight>
                  <a:srgbClr val="FFFFFF"/>
                </a:highlight>
                <a:latin typeface="Roboto"/>
                <a:ea typeface="Roboto"/>
                <a:cs typeface="Roboto"/>
                <a:sym typeface="Roboto"/>
              </a:rPr>
              <a:t>Main activities:</a:t>
            </a:r>
            <a:endParaRPr sz="1100" b="1">
              <a:solidFill>
                <a:schemeClr val="dk1"/>
              </a:solidFill>
              <a:highlight>
                <a:srgbClr val="FFFFFF"/>
              </a:highlight>
              <a:latin typeface="Roboto"/>
              <a:ea typeface="Roboto"/>
              <a:cs typeface="Roboto"/>
              <a:sym typeface="Roboto"/>
            </a:endParaRPr>
          </a:p>
          <a:p>
            <a:pPr marL="0" marR="0" lvl="0" indent="0" algn="l" rtl="0">
              <a:lnSpc>
                <a:spcPct val="115000"/>
              </a:lnSpc>
              <a:spcBef>
                <a:spcPts val="0"/>
              </a:spcBef>
              <a:spcAft>
                <a:spcPts val="0"/>
              </a:spcAft>
              <a:buSzPts val="770"/>
              <a:buNone/>
            </a:pPr>
            <a:endParaRPr sz="1100">
              <a:solidFill>
                <a:schemeClr val="dk1"/>
              </a:solidFill>
              <a:highlight>
                <a:srgbClr val="FFFFFF"/>
              </a:highlight>
              <a:latin typeface="Roboto"/>
              <a:ea typeface="Roboto"/>
              <a:cs typeface="Roboto"/>
              <a:sym typeface="Roboto"/>
            </a:endParaRPr>
          </a:p>
          <a:p>
            <a:pPr marL="0" marR="0" lvl="0" indent="0" algn="l" rtl="0">
              <a:lnSpc>
                <a:spcPct val="150000"/>
              </a:lnSpc>
              <a:spcBef>
                <a:spcPts val="0"/>
              </a:spcBef>
              <a:spcAft>
                <a:spcPts val="0"/>
              </a:spcAft>
              <a:buSzPts val="770"/>
              <a:buNone/>
            </a:pPr>
            <a:r>
              <a:rPr lang="en" sz="1100">
                <a:solidFill>
                  <a:schemeClr val="dk1"/>
                </a:solidFill>
                <a:highlight>
                  <a:srgbClr val="FFFFFF"/>
                </a:highlight>
                <a:latin typeface="Roboto"/>
                <a:ea typeface="Roboto"/>
                <a:cs typeface="Roboto"/>
                <a:sym typeface="Roboto"/>
              </a:rPr>
              <a:t>A1. Importing and reviewing data frame quality</a:t>
            </a:r>
            <a:endParaRPr sz="1100">
              <a:solidFill>
                <a:schemeClr val="dk1"/>
              </a:solidFill>
              <a:highlight>
                <a:srgbClr val="FFFFFF"/>
              </a:highlight>
              <a:latin typeface="Roboto"/>
              <a:ea typeface="Roboto"/>
              <a:cs typeface="Roboto"/>
              <a:sym typeface="Roboto"/>
            </a:endParaRPr>
          </a:p>
          <a:p>
            <a:pPr marL="0" marR="0" lvl="0" indent="0" algn="l" rtl="0">
              <a:lnSpc>
                <a:spcPct val="150000"/>
              </a:lnSpc>
              <a:spcBef>
                <a:spcPts val="0"/>
              </a:spcBef>
              <a:spcAft>
                <a:spcPts val="0"/>
              </a:spcAft>
              <a:buSzPts val="770"/>
              <a:buNone/>
            </a:pPr>
            <a:r>
              <a:rPr lang="en" sz="1100">
                <a:solidFill>
                  <a:schemeClr val="dk1"/>
                </a:solidFill>
                <a:highlight>
                  <a:srgbClr val="FFFFFF"/>
                </a:highlight>
                <a:latin typeface="Roboto"/>
                <a:ea typeface="Roboto"/>
                <a:cs typeface="Roboto"/>
                <a:sym typeface="Roboto"/>
              </a:rPr>
              <a:t>A2. Cleaning and scaling data frame</a:t>
            </a:r>
            <a:endParaRPr sz="1100">
              <a:solidFill>
                <a:schemeClr val="dk1"/>
              </a:solidFill>
              <a:highlight>
                <a:srgbClr val="FFFFFF"/>
              </a:highlight>
              <a:latin typeface="Roboto"/>
              <a:ea typeface="Roboto"/>
              <a:cs typeface="Roboto"/>
              <a:sym typeface="Roboto"/>
            </a:endParaRPr>
          </a:p>
          <a:p>
            <a:pPr marL="0" marR="0" lvl="0" indent="0" algn="l" rtl="0">
              <a:lnSpc>
                <a:spcPct val="150000"/>
              </a:lnSpc>
              <a:spcBef>
                <a:spcPts val="0"/>
              </a:spcBef>
              <a:spcAft>
                <a:spcPts val="0"/>
              </a:spcAft>
              <a:buSzPts val="770"/>
              <a:buNone/>
            </a:pPr>
            <a:r>
              <a:rPr lang="en" sz="1100">
                <a:solidFill>
                  <a:schemeClr val="dk1"/>
                </a:solidFill>
                <a:highlight>
                  <a:srgbClr val="FFFFFF"/>
                </a:highlight>
                <a:latin typeface="Roboto"/>
                <a:ea typeface="Roboto"/>
                <a:cs typeface="Roboto"/>
                <a:sym typeface="Roboto"/>
              </a:rPr>
              <a:t>A3. Plotting dataframe in Histogram to visually check correlation between several pairs of  chosen data values to be used for K-Clustering</a:t>
            </a:r>
            <a:endParaRPr sz="1100">
              <a:solidFill>
                <a:schemeClr val="dk1"/>
              </a:solidFill>
              <a:highlight>
                <a:srgbClr val="FFFFFF"/>
              </a:highlight>
              <a:latin typeface="Roboto"/>
              <a:ea typeface="Roboto"/>
              <a:cs typeface="Roboto"/>
              <a:sym typeface="Roboto"/>
            </a:endParaRPr>
          </a:p>
          <a:p>
            <a:pPr marL="0" marR="0" lvl="0" indent="0" algn="l" rtl="0">
              <a:lnSpc>
                <a:spcPct val="150000"/>
              </a:lnSpc>
              <a:spcBef>
                <a:spcPts val="0"/>
              </a:spcBef>
              <a:spcAft>
                <a:spcPts val="0"/>
              </a:spcAft>
              <a:buSzPts val="770"/>
              <a:buNone/>
            </a:pPr>
            <a:r>
              <a:rPr lang="en" sz="1100">
                <a:solidFill>
                  <a:schemeClr val="dk1"/>
                </a:solidFill>
                <a:highlight>
                  <a:srgbClr val="FFFFFF"/>
                </a:highlight>
                <a:latin typeface="Roboto"/>
                <a:ea typeface="Roboto"/>
                <a:cs typeface="Roboto"/>
                <a:sym typeface="Roboto"/>
              </a:rPr>
              <a:t>A4. Plotting data frame in scatter plot to visually check correlation between several pairs of  chosen data values to be used for K-Clustering</a:t>
            </a:r>
            <a:endParaRPr sz="1100">
              <a:solidFill>
                <a:schemeClr val="dk1"/>
              </a:solidFill>
              <a:highlight>
                <a:srgbClr val="FFFFFF"/>
              </a:highlight>
              <a:latin typeface="Roboto"/>
              <a:ea typeface="Roboto"/>
              <a:cs typeface="Roboto"/>
              <a:sym typeface="Roboto"/>
            </a:endParaRPr>
          </a:p>
          <a:p>
            <a:pPr marL="0" marR="0" lvl="0" indent="0" algn="l" rtl="0">
              <a:lnSpc>
                <a:spcPct val="150000"/>
              </a:lnSpc>
              <a:spcBef>
                <a:spcPts val="0"/>
              </a:spcBef>
              <a:spcAft>
                <a:spcPts val="0"/>
              </a:spcAft>
              <a:buSzPts val="770"/>
              <a:buNone/>
            </a:pPr>
            <a:r>
              <a:rPr lang="en" sz="1100">
                <a:solidFill>
                  <a:schemeClr val="dk1"/>
                </a:solidFill>
                <a:highlight>
                  <a:srgbClr val="FFFFFF"/>
                </a:highlight>
                <a:latin typeface="Roboto"/>
                <a:ea typeface="Roboto"/>
                <a:cs typeface="Roboto"/>
                <a:sym typeface="Roboto"/>
              </a:rPr>
              <a:t>A5. Choosing the right number of cluster, using inertia</a:t>
            </a:r>
            <a:endParaRPr sz="1100">
              <a:solidFill>
                <a:schemeClr val="dk1"/>
              </a:solidFill>
              <a:highlight>
                <a:srgbClr val="FFFFFF"/>
              </a:highlight>
              <a:latin typeface="Roboto"/>
              <a:ea typeface="Roboto"/>
              <a:cs typeface="Roboto"/>
              <a:sym typeface="Roboto"/>
            </a:endParaRPr>
          </a:p>
          <a:p>
            <a:pPr marL="0" marR="0" lvl="0" indent="0" algn="l" rtl="0">
              <a:lnSpc>
                <a:spcPct val="150000"/>
              </a:lnSpc>
              <a:spcBef>
                <a:spcPts val="0"/>
              </a:spcBef>
              <a:spcAft>
                <a:spcPts val="0"/>
              </a:spcAft>
              <a:buSzPts val="770"/>
              <a:buNone/>
            </a:pPr>
            <a:r>
              <a:rPr lang="en" sz="1100">
                <a:solidFill>
                  <a:schemeClr val="dk1"/>
                </a:solidFill>
                <a:highlight>
                  <a:srgbClr val="FFFFFF"/>
                </a:highlight>
                <a:latin typeface="Roboto"/>
                <a:ea typeface="Roboto"/>
                <a:cs typeface="Roboto"/>
                <a:sym typeface="Roboto"/>
              </a:rPr>
              <a:t>A6. Bringing decision on optimum number of clusters and set of data pairs which will be used for algorithm development</a:t>
            </a:r>
            <a:endParaRPr sz="1100">
              <a:solidFill>
                <a:schemeClr val="dk1"/>
              </a:solidFill>
              <a:highlight>
                <a:srgbClr val="FFFFFF"/>
              </a:highlight>
              <a:latin typeface="Roboto"/>
              <a:ea typeface="Roboto"/>
              <a:cs typeface="Roboto"/>
              <a:sym typeface="Roboto"/>
            </a:endParaRPr>
          </a:p>
          <a:p>
            <a:pPr marL="0" marR="0" lvl="0" indent="0" algn="l" rtl="0">
              <a:lnSpc>
                <a:spcPct val="150000"/>
              </a:lnSpc>
              <a:spcBef>
                <a:spcPts val="0"/>
              </a:spcBef>
              <a:spcAft>
                <a:spcPts val="0"/>
              </a:spcAft>
              <a:buSzPts val="770"/>
              <a:buNone/>
            </a:pPr>
            <a:r>
              <a:rPr lang="en" sz="1100">
                <a:solidFill>
                  <a:schemeClr val="dk1"/>
                </a:solidFill>
                <a:highlight>
                  <a:srgbClr val="FFFFFF"/>
                </a:highlight>
                <a:latin typeface="Roboto"/>
                <a:ea typeface="Roboto"/>
                <a:cs typeface="Roboto"/>
                <a:sym typeface="Roboto"/>
              </a:rPr>
              <a:t>A7. Data scaling Quantile transformer</a:t>
            </a:r>
            <a:endParaRPr sz="1100">
              <a:solidFill>
                <a:schemeClr val="dk1"/>
              </a:solidFill>
              <a:highlight>
                <a:srgbClr val="FFFFFF"/>
              </a:highlight>
              <a:latin typeface="Roboto"/>
              <a:ea typeface="Roboto"/>
              <a:cs typeface="Roboto"/>
              <a:sym typeface="Roboto"/>
            </a:endParaRPr>
          </a:p>
          <a:p>
            <a:pPr marL="0" marR="0" lvl="0" indent="0" algn="l" rtl="0">
              <a:lnSpc>
                <a:spcPct val="150000"/>
              </a:lnSpc>
              <a:spcBef>
                <a:spcPts val="0"/>
              </a:spcBef>
              <a:spcAft>
                <a:spcPts val="0"/>
              </a:spcAft>
              <a:buSzPts val="770"/>
              <a:buNone/>
            </a:pPr>
            <a:r>
              <a:rPr lang="en" sz="1100">
                <a:solidFill>
                  <a:schemeClr val="dk1"/>
                </a:solidFill>
                <a:highlight>
                  <a:srgbClr val="FFFFFF"/>
                </a:highlight>
                <a:latin typeface="Roboto"/>
                <a:ea typeface="Roboto"/>
                <a:cs typeface="Roboto"/>
                <a:sym typeface="Roboto"/>
              </a:rPr>
              <a:t>A8. K-means calculation for chosen pairs of data for clustering x="energy", y="acousticness"</a:t>
            </a:r>
            <a:endParaRPr sz="1100">
              <a:solidFill>
                <a:schemeClr val="dk1"/>
              </a:solidFill>
              <a:highlight>
                <a:srgbClr val="FFFFFF"/>
              </a:highlight>
              <a:latin typeface="Roboto"/>
              <a:ea typeface="Roboto"/>
              <a:cs typeface="Roboto"/>
              <a:sym typeface="Roboto"/>
            </a:endParaRPr>
          </a:p>
          <a:p>
            <a:pPr marL="0" marR="0" lvl="0" indent="0" algn="l" rtl="0">
              <a:lnSpc>
                <a:spcPct val="150000"/>
              </a:lnSpc>
              <a:spcBef>
                <a:spcPts val="0"/>
              </a:spcBef>
              <a:spcAft>
                <a:spcPts val="0"/>
              </a:spcAft>
              <a:buSzPts val="770"/>
              <a:buNone/>
            </a:pPr>
            <a:r>
              <a:rPr lang="en" sz="1100">
                <a:solidFill>
                  <a:schemeClr val="dk1"/>
                </a:solidFill>
                <a:highlight>
                  <a:srgbClr val="FFFFFF"/>
                </a:highlight>
                <a:latin typeface="Roboto"/>
                <a:ea typeface="Roboto"/>
                <a:cs typeface="Roboto"/>
                <a:sym typeface="Roboto"/>
              </a:rPr>
              <a:t>A9. Plotting and exploring our KMeans results / Comparing our centroids and our dataset</a:t>
            </a:r>
            <a:endParaRPr sz="1100">
              <a:solidFill>
                <a:schemeClr val="dk1"/>
              </a:solidFill>
              <a:highlight>
                <a:srgbClr val="FFFFFF"/>
              </a:highlight>
              <a:latin typeface="Roboto"/>
              <a:ea typeface="Roboto"/>
              <a:cs typeface="Roboto"/>
              <a:sym typeface="Roboto"/>
            </a:endParaRPr>
          </a:p>
          <a:p>
            <a:pPr marL="0" marR="0" lvl="0" indent="0" algn="l" rtl="0">
              <a:lnSpc>
                <a:spcPct val="150000"/>
              </a:lnSpc>
              <a:spcBef>
                <a:spcPts val="0"/>
              </a:spcBef>
              <a:spcAft>
                <a:spcPts val="0"/>
              </a:spcAft>
              <a:buSzPts val="770"/>
              <a:buNone/>
            </a:pPr>
            <a:r>
              <a:rPr lang="en" sz="1100">
                <a:solidFill>
                  <a:schemeClr val="dk1"/>
                </a:solidFill>
                <a:highlight>
                  <a:srgbClr val="FFFFFF"/>
                </a:highlight>
                <a:latin typeface="Roboto"/>
                <a:ea typeface="Roboto"/>
                <a:cs typeface="Roboto"/>
                <a:sym typeface="Roboto"/>
              </a:rPr>
              <a:t>A10. Adding new cluster column to our data frame and defining the names of 10 clusters based on music genre</a:t>
            </a:r>
            <a:endParaRPr sz="1100">
              <a:solidFill>
                <a:schemeClr val="dk1"/>
              </a:solidFill>
              <a:highlight>
                <a:srgbClr val="FFFFFF"/>
              </a:highlight>
              <a:latin typeface="Roboto"/>
              <a:ea typeface="Roboto"/>
              <a:cs typeface="Roboto"/>
              <a:sym typeface="Roboto"/>
            </a:endParaRPr>
          </a:p>
          <a:p>
            <a:pPr marL="0" marR="0" lvl="0" indent="0" algn="l" rtl="0">
              <a:lnSpc>
                <a:spcPct val="150000"/>
              </a:lnSpc>
              <a:spcBef>
                <a:spcPts val="0"/>
              </a:spcBef>
              <a:spcAft>
                <a:spcPts val="0"/>
              </a:spcAft>
              <a:buSzPts val="770"/>
              <a:buNone/>
            </a:pPr>
            <a:r>
              <a:rPr lang="en" sz="1100">
                <a:solidFill>
                  <a:schemeClr val="dk1"/>
                </a:solidFill>
                <a:highlight>
                  <a:srgbClr val="FFFFFF"/>
                </a:highlight>
                <a:latin typeface="Roboto"/>
                <a:ea typeface="Roboto"/>
                <a:cs typeface="Roboto"/>
                <a:sym typeface="Roboto"/>
              </a:rPr>
              <a:t>A11. Data frame analysis to check cluster structure</a:t>
            </a:r>
            <a:endParaRPr sz="1100">
              <a:solidFill>
                <a:schemeClr val="dk1"/>
              </a:solidFill>
              <a:highlight>
                <a:srgbClr val="FFFFFF"/>
              </a:highlight>
              <a:latin typeface="Roboto"/>
              <a:ea typeface="Roboto"/>
              <a:cs typeface="Roboto"/>
              <a:sym typeface="Roboto"/>
            </a:endParaRPr>
          </a:p>
          <a:p>
            <a:pPr marL="0" marR="0" lvl="0" indent="0" algn="l" rtl="0">
              <a:lnSpc>
                <a:spcPct val="150000"/>
              </a:lnSpc>
              <a:spcBef>
                <a:spcPts val="0"/>
              </a:spcBef>
              <a:spcAft>
                <a:spcPts val="0"/>
              </a:spcAft>
              <a:buClr>
                <a:srgbClr val="000000"/>
              </a:buClr>
              <a:buSzPts val="770"/>
              <a:buFont typeface="Arial"/>
              <a:buNone/>
            </a:pPr>
            <a:r>
              <a:rPr lang="en" sz="1100">
                <a:solidFill>
                  <a:schemeClr val="dk1"/>
                </a:solidFill>
                <a:highlight>
                  <a:srgbClr val="FFFFFF"/>
                </a:highlight>
                <a:latin typeface="Roboto"/>
                <a:ea typeface="Roboto"/>
                <a:cs typeface="Roboto"/>
                <a:sym typeface="Roboto"/>
              </a:rPr>
              <a:t>A12. Visualizing the clusters in a scatterplot with K-means features x="energy", y="acousticness"</a:t>
            </a:r>
            <a:endParaRPr sz="1100">
              <a:solidFill>
                <a:schemeClr val="dk1"/>
              </a:solidFill>
              <a:highlight>
                <a:srgbClr val="FFFFFF"/>
              </a:highlight>
              <a:latin typeface="Roboto"/>
              <a:ea typeface="Roboto"/>
              <a:cs typeface="Roboto"/>
              <a:sym typeface="Roboto"/>
            </a:endParaRPr>
          </a:p>
          <a:p>
            <a:pPr marL="0" marR="0" lvl="0" indent="0" algn="l" rtl="0">
              <a:lnSpc>
                <a:spcPct val="150000"/>
              </a:lnSpc>
              <a:spcBef>
                <a:spcPts val="0"/>
              </a:spcBef>
              <a:spcAft>
                <a:spcPts val="0"/>
              </a:spcAft>
              <a:buSzPts val="770"/>
              <a:buNone/>
            </a:pPr>
            <a:r>
              <a:rPr lang="en" sz="1100">
                <a:solidFill>
                  <a:schemeClr val="dk1"/>
                </a:solidFill>
                <a:highlight>
                  <a:srgbClr val="FFFFFF"/>
                </a:highlight>
                <a:latin typeface="Roboto"/>
                <a:ea typeface="Roboto"/>
                <a:cs typeface="Roboto"/>
                <a:sym typeface="Roboto"/>
              </a:rPr>
              <a:t>A13. Explore relation between sum of </a:t>
            </a:r>
            <a:r>
              <a:rPr lang="en" sz="1100">
                <a:solidFill>
                  <a:schemeClr val="dk1"/>
                </a:solidFill>
                <a:highlight>
                  <a:schemeClr val="lt1"/>
                </a:highlight>
                <a:latin typeface="Roboto"/>
                <a:ea typeface="Roboto"/>
                <a:cs typeface="Roboto"/>
                <a:sym typeface="Roboto"/>
              </a:rPr>
              <a:t>energy and accusticness</a:t>
            </a:r>
            <a:endParaRPr sz="1100">
              <a:solidFill>
                <a:schemeClr val="dk1"/>
              </a:solidFill>
              <a:highlight>
                <a:schemeClr val="lt1"/>
              </a:highlight>
              <a:latin typeface="Roboto"/>
              <a:ea typeface="Roboto"/>
              <a:cs typeface="Roboto"/>
              <a:sym typeface="Roboto"/>
            </a:endParaRPr>
          </a:p>
          <a:p>
            <a:pPr marL="0" marR="0" lvl="0" indent="0" algn="l" rtl="0">
              <a:lnSpc>
                <a:spcPct val="150000"/>
              </a:lnSpc>
              <a:spcBef>
                <a:spcPts val="0"/>
              </a:spcBef>
              <a:spcAft>
                <a:spcPts val="0"/>
              </a:spcAft>
              <a:buSzPts val="770"/>
              <a:buNone/>
            </a:pPr>
            <a:r>
              <a:rPr lang="en" sz="1100">
                <a:solidFill>
                  <a:schemeClr val="dk1"/>
                </a:solidFill>
                <a:highlight>
                  <a:srgbClr val="FFFFFF"/>
                </a:highlight>
                <a:latin typeface="Roboto"/>
                <a:ea typeface="Roboto"/>
                <a:cs typeface="Roboto"/>
                <a:sym typeface="Roboto"/>
              </a:rPr>
              <a:t>A14. Ploting relation between energy and accusticness</a:t>
            </a:r>
            <a:endParaRPr sz="1100">
              <a:solidFill>
                <a:schemeClr val="dk1"/>
              </a:solidFill>
              <a:highlight>
                <a:srgbClr val="FFFFFF"/>
              </a:highlight>
              <a:latin typeface="Roboto"/>
              <a:ea typeface="Roboto"/>
              <a:cs typeface="Roboto"/>
              <a:sym typeface="Roboto"/>
            </a:endParaRPr>
          </a:p>
          <a:p>
            <a:pPr marL="0" marR="0" lvl="0" indent="0" algn="l" rtl="0">
              <a:lnSpc>
                <a:spcPct val="115000"/>
              </a:lnSpc>
              <a:spcBef>
                <a:spcPts val="0"/>
              </a:spcBef>
              <a:spcAft>
                <a:spcPts val="0"/>
              </a:spcAft>
              <a:buSzPts val="770"/>
              <a:buNone/>
            </a:pPr>
            <a:endParaRPr sz="1000">
              <a:solidFill>
                <a:schemeClr val="dk1"/>
              </a:solidFill>
              <a:highlight>
                <a:srgbClr val="FFFFFF"/>
              </a:highlight>
              <a:latin typeface="Roboto"/>
              <a:ea typeface="Roboto"/>
              <a:cs typeface="Roboto"/>
              <a:sym typeface="Roboto"/>
            </a:endParaRPr>
          </a:p>
          <a:p>
            <a:pPr marL="0" marR="0" lvl="0" indent="0" algn="l" rtl="0">
              <a:lnSpc>
                <a:spcPct val="115000"/>
              </a:lnSpc>
              <a:spcBef>
                <a:spcPts val="0"/>
              </a:spcBef>
              <a:spcAft>
                <a:spcPts val="0"/>
              </a:spcAft>
              <a:buSzPts val="770"/>
              <a:buNone/>
            </a:pPr>
            <a:endParaRPr sz="1000">
              <a:solidFill>
                <a:schemeClr val="dk1"/>
              </a:solidFill>
              <a:highlight>
                <a:srgbClr val="FFFFFF"/>
              </a:highlight>
              <a:latin typeface="Roboto"/>
              <a:ea typeface="Roboto"/>
              <a:cs typeface="Roboto"/>
              <a:sym typeface="Roboto"/>
            </a:endParaRPr>
          </a:p>
          <a:p>
            <a:pPr marL="0" marR="0" lvl="0" indent="0" algn="l" rtl="0">
              <a:lnSpc>
                <a:spcPct val="115000"/>
              </a:lnSpc>
              <a:spcBef>
                <a:spcPts val="0"/>
              </a:spcBef>
              <a:spcAft>
                <a:spcPts val="0"/>
              </a:spcAft>
              <a:buSzPts val="770"/>
              <a:buNone/>
            </a:pPr>
            <a:endParaRPr sz="1000">
              <a:solidFill>
                <a:schemeClr val="dk1"/>
              </a:solidFill>
              <a:highlight>
                <a:srgbClr val="FFFFFF"/>
              </a:highlight>
              <a:latin typeface="Roboto"/>
              <a:ea typeface="Roboto"/>
              <a:cs typeface="Roboto"/>
              <a:sym typeface="Roboto"/>
            </a:endParaRPr>
          </a:p>
          <a:p>
            <a:pPr marL="0" marR="0" lvl="0" indent="0" algn="l" rtl="0">
              <a:lnSpc>
                <a:spcPct val="115000"/>
              </a:lnSpc>
              <a:spcBef>
                <a:spcPts val="0"/>
              </a:spcBef>
              <a:spcAft>
                <a:spcPts val="0"/>
              </a:spcAft>
              <a:buSzPts val="770"/>
              <a:buNone/>
            </a:pPr>
            <a:endParaRPr sz="1000">
              <a:solidFill>
                <a:schemeClr val="dk1"/>
              </a:solidFill>
              <a:highlight>
                <a:srgbClr val="FFFFFF"/>
              </a:highlight>
              <a:latin typeface="Roboto"/>
              <a:ea typeface="Roboto"/>
              <a:cs typeface="Roboto"/>
              <a:sym typeface="Roboto"/>
            </a:endParaRPr>
          </a:p>
          <a:p>
            <a:pPr marL="0" marR="0" lvl="0" indent="0" algn="l" rtl="0">
              <a:lnSpc>
                <a:spcPct val="60000"/>
              </a:lnSpc>
              <a:spcBef>
                <a:spcPts val="0"/>
              </a:spcBef>
              <a:spcAft>
                <a:spcPts val="0"/>
              </a:spcAft>
              <a:buSzPts val="770"/>
              <a:buNone/>
            </a:pPr>
            <a:endParaRPr sz="1000">
              <a:solidFill>
                <a:schemeClr val="dk1"/>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subTitle" idx="1"/>
          </p:nvPr>
        </p:nvSpPr>
        <p:spPr>
          <a:xfrm>
            <a:off x="442950" y="934475"/>
            <a:ext cx="8520600" cy="4155000"/>
          </a:xfrm>
          <a:prstGeom prst="rect">
            <a:avLst/>
          </a:prstGeom>
        </p:spPr>
        <p:txBody>
          <a:bodyPr spcFirstLastPara="1" wrap="square" lIns="91425" tIns="91425" rIns="91425" bIns="91425" anchor="t" anchorCtr="0">
            <a:noAutofit/>
          </a:bodyPr>
          <a:lstStyle/>
          <a:p>
            <a:pPr marL="457200" marR="0" lvl="0" indent="-304800" algn="l" rtl="0">
              <a:lnSpc>
                <a:spcPct val="115000"/>
              </a:lnSpc>
              <a:spcBef>
                <a:spcPts val="0"/>
              </a:spcBef>
              <a:spcAft>
                <a:spcPts val="0"/>
              </a:spcAft>
              <a:buClr>
                <a:schemeClr val="dk1"/>
              </a:buClr>
              <a:buSzPts val="1200"/>
              <a:buFont typeface="Roboto"/>
              <a:buChar char="●"/>
            </a:pPr>
            <a:r>
              <a:rPr lang="en" sz="1200" b="1" u="sng">
                <a:solidFill>
                  <a:schemeClr val="dk1"/>
                </a:solidFill>
                <a:highlight>
                  <a:srgbClr val="FFFFFF"/>
                </a:highlight>
                <a:latin typeface="Roboto"/>
                <a:ea typeface="Roboto"/>
                <a:cs typeface="Roboto"/>
                <a:sym typeface="Roboto"/>
              </a:rPr>
              <a:t>First we explored meaning of the  different data</a:t>
            </a:r>
            <a:r>
              <a:rPr lang="en" sz="1200">
                <a:solidFill>
                  <a:schemeClr val="dk1"/>
                </a:solidFill>
                <a:highlight>
                  <a:srgbClr val="FFFFFF"/>
                </a:highlight>
                <a:latin typeface="Roboto"/>
                <a:ea typeface="Roboto"/>
                <a:cs typeface="Roboto"/>
                <a:sym typeface="Roboto"/>
              </a:rPr>
              <a:t> set values in order to understand music meaning of the i.e. accusticness, energy, valence, loudness, etc</a:t>
            </a:r>
            <a:endParaRPr sz="1200">
              <a:solidFill>
                <a:schemeClr val="dk1"/>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After that we </a:t>
            </a:r>
            <a:r>
              <a:rPr lang="en" sz="1200" b="1" u="sng">
                <a:solidFill>
                  <a:schemeClr val="dk1"/>
                </a:solidFill>
                <a:highlight>
                  <a:srgbClr val="FFFFFF"/>
                </a:highlight>
                <a:latin typeface="Roboto"/>
                <a:ea typeface="Roboto"/>
                <a:cs typeface="Roboto"/>
                <a:sym typeface="Roboto"/>
              </a:rPr>
              <a:t>plotted in scatter and histogram plot several pairs of chosen data values to visually check correlation </a:t>
            </a:r>
            <a:r>
              <a:rPr lang="en" sz="1200">
                <a:solidFill>
                  <a:schemeClr val="dk1"/>
                </a:solidFill>
                <a:highlight>
                  <a:srgbClr val="FFFFFF"/>
                </a:highlight>
                <a:latin typeface="Roboto"/>
                <a:ea typeface="Roboto"/>
                <a:cs typeface="Roboto"/>
                <a:sym typeface="Roboto"/>
              </a:rPr>
              <a:t>between them</a:t>
            </a:r>
            <a:endParaRPr sz="1200">
              <a:solidFill>
                <a:schemeClr val="dk1"/>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Choosing </a:t>
            </a:r>
            <a:r>
              <a:rPr lang="en" sz="1200" b="1" u="sng">
                <a:solidFill>
                  <a:schemeClr val="dk1"/>
                </a:solidFill>
                <a:highlight>
                  <a:srgbClr val="FFFFFF"/>
                </a:highlight>
                <a:latin typeface="Roboto"/>
                <a:ea typeface="Roboto"/>
                <a:cs typeface="Roboto"/>
                <a:sym typeface="Roboto"/>
              </a:rPr>
              <a:t>x="energy", y="acousticness" </a:t>
            </a:r>
            <a:r>
              <a:rPr lang="en" sz="1200">
                <a:solidFill>
                  <a:schemeClr val="dk1"/>
                </a:solidFill>
                <a:highlight>
                  <a:srgbClr val="FFFFFF"/>
                </a:highlight>
                <a:latin typeface="Roboto"/>
                <a:ea typeface="Roboto"/>
                <a:cs typeface="Roboto"/>
                <a:sym typeface="Roboto"/>
              </a:rPr>
              <a:t>as </a:t>
            </a:r>
            <a:r>
              <a:rPr lang="en" sz="1200" b="1" u="sng">
                <a:solidFill>
                  <a:schemeClr val="dk1"/>
                </a:solidFill>
                <a:highlight>
                  <a:srgbClr val="FFFFFF"/>
                </a:highlight>
                <a:latin typeface="Roboto"/>
                <a:ea typeface="Roboto"/>
                <a:cs typeface="Roboto"/>
                <a:sym typeface="Roboto"/>
              </a:rPr>
              <a:t>basic values for clusterisation as those two data values showed significant correlation</a:t>
            </a:r>
            <a:r>
              <a:rPr lang="en" sz="1200">
                <a:solidFill>
                  <a:schemeClr val="dk1"/>
                </a:solidFill>
                <a:highlight>
                  <a:srgbClr val="FFFFFF"/>
                </a:highlight>
                <a:latin typeface="Roboto"/>
                <a:ea typeface="Roboto"/>
                <a:cs typeface="Roboto"/>
                <a:sym typeface="Roboto"/>
              </a:rPr>
              <a:t> increase of the energy and decrease of the accusticness in histogram and descending function of same values in scatter plot. </a:t>
            </a:r>
            <a:r>
              <a:rPr lang="en" sz="1200" b="1" i="1" u="sng">
                <a:solidFill>
                  <a:srgbClr val="1155CC"/>
                </a:solidFill>
                <a:highlight>
                  <a:srgbClr val="FFFFFF"/>
                </a:highlight>
                <a:latin typeface="Roboto"/>
                <a:ea typeface="Roboto"/>
                <a:cs typeface="Roboto"/>
                <a:sym typeface="Roboto"/>
              </a:rPr>
              <a:t>DATA SET IS NICELY STRETCHED</a:t>
            </a:r>
            <a:r>
              <a:rPr lang="en" sz="1200" b="1">
                <a:solidFill>
                  <a:schemeClr val="dk1"/>
                </a:solidFill>
                <a:highlight>
                  <a:srgbClr val="FFFFFF"/>
                </a:highlight>
                <a:latin typeface="Roboto"/>
                <a:ea typeface="Roboto"/>
                <a:cs typeface="Roboto"/>
                <a:sym typeface="Roboto"/>
              </a:rPr>
              <a:t> next slide</a:t>
            </a:r>
            <a:endParaRPr sz="1100" b="1">
              <a:solidFill>
                <a:schemeClr val="dk1"/>
              </a:solidFill>
              <a:highlight>
                <a:schemeClr val="lt1"/>
              </a:highlight>
              <a:latin typeface="Roboto"/>
              <a:ea typeface="Roboto"/>
              <a:cs typeface="Roboto"/>
              <a:sym typeface="Roboto"/>
            </a:endParaRPr>
          </a:p>
          <a:p>
            <a:pPr marL="457200" marR="0" lvl="0" indent="0" algn="l" rtl="0">
              <a:lnSpc>
                <a:spcPct val="80000"/>
              </a:lnSpc>
              <a:spcBef>
                <a:spcPts val="0"/>
              </a:spcBef>
              <a:spcAft>
                <a:spcPts val="0"/>
              </a:spcAft>
              <a:buNone/>
            </a:pPr>
            <a:endParaRPr sz="1200">
              <a:solidFill>
                <a:schemeClr val="dk1"/>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Using</a:t>
            </a:r>
            <a:r>
              <a:rPr lang="en" sz="1200" b="1" u="sng">
                <a:solidFill>
                  <a:schemeClr val="dk1"/>
                </a:solidFill>
                <a:highlight>
                  <a:srgbClr val="FFFFFF"/>
                </a:highlight>
                <a:latin typeface="Roboto"/>
                <a:ea typeface="Roboto"/>
                <a:cs typeface="Roboto"/>
                <a:sym typeface="Roboto"/>
              </a:rPr>
              <a:t> Inertia</a:t>
            </a:r>
            <a:r>
              <a:rPr lang="en" sz="1200">
                <a:solidFill>
                  <a:schemeClr val="dk1"/>
                </a:solidFill>
                <a:highlight>
                  <a:srgbClr val="FFFFFF"/>
                </a:highlight>
                <a:latin typeface="Roboto"/>
                <a:ea typeface="Roboto"/>
                <a:cs typeface="Roboto"/>
                <a:sym typeface="Roboto"/>
              </a:rPr>
              <a:t> to find the right number of clusters </a:t>
            </a:r>
            <a:r>
              <a:rPr lang="en" sz="1200" b="1" u="sng">
                <a:solidFill>
                  <a:schemeClr val="dk1"/>
                </a:solidFill>
                <a:highlight>
                  <a:srgbClr val="FFFFFF"/>
                </a:highlight>
                <a:latin typeface="Roboto"/>
                <a:ea typeface="Roboto"/>
                <a:cs typeface="Roboto"/>
                <a:sym typeface="Roboto"/>
              </a:rPr>
              <a:t>“10”</a:t>
            </a:r>
            <a:r>
              <a:rPr lang="en" sz="1200">
                <a:solidFill>
                  <a:schemeClr val="dk1"/>
                </a:solidFill>
                <a:highlight>
                  <a:srgbClr val="FFFFFF"/>
                </a:highlight>
                <a:latin typeface="Roboto"/>
                <a:ea typeface="Roboto"/>
                <a:cs typeface="Roboto"/>
                <a:sym typeface="Roboto"/>
              </a:rPr>
              <a:t> and The </a:t>
            </a:r>
            <a:r>
              <a:rPr lang="en" sz="1200" b="1" u="sng">
                <a:solidFill>
                  <a:schemeClr val="dk1"/>
                </a:solidFill>
                <a:highlight>
                  <a:srgbClr val="FFFFFF"/>
                </a:highlight>
                <a:latin typeface="Roboto"/>
                <a:ea typeface="Roboto"/>
                <a:cs typeface="Roboto"/>
                <a:sym typeface="Roboto"/>
              </a:rPr>
              <a:t>K-means algorithm</a:t>
            </a:r>
            <a:r>
              <a:rPr lang="en" sz="1200">
                <a:solidFill>
                  <a:schemeClr val="dk1"/>
                </a:solidFill>
                <a:highlight>
                  <a:srgbClr val="FFFFFF"/>
                </a:highlight>
                <a:latin typeface="Roboto"/>
                <a:ea typeface="Roboto"/>
                <a:cs typeface="Roboto"/>
                <a:sym typeface="Roboto"/>
              </a:rPr>
              <a:t> for clustering, </a:t>
            </a:r>
            <a:r>
              <a:rPr lang="en" sz="1200" b="1">
                <a:solidFill>
                  <a:schemeClr val="dk1"/>
                </a:solidFill>
                <a:highlight>
                  <a:schemeClr val="lt1"/>
                </a:highlight>
                <a:latin typeface="Roboto"/>
                <a:ea typeface="Roboto"/>
                <a:cs typeface="Roboto"/>
                <a:sym typeface="Roboto"/>
              </a:rPr>
              <a:t>next slide…</a:t>
            </a:r>
            <a:endParaRPr sz="1200">
              <a:solidFill>
                <a:schemeClr val="dk1"/>
              </a:solidFill>
              <a:highlight>
                <a:srgbClr val="FFFFFF"/>
              </a:highlight>
              <a:latin typeface="Roboto"/>
              <a:ea typeface="Roboto"/>
              <a:cs typeface="Roboto"/>
              <a:sym typeface="Roboto"/>
            </a:endParaRPr>
          </a:p>
          <a:p>
            <a:pPr marL="457200" marR="0" lvl="0" indent="0" algn="l" rtl="0">
              <a:lnSpc>
                <a:spcPct val="115000"/>
              </a:lnSpc>
              <a:spcBef>
                <a:spcPts val="0"/>
              </a:spcBef>
              <a:spcAft>
                <a:spcPts val="0"/>
              </a:spcAft>
              <a:buNone/>
            </a:pPr>
            <a:endParaRPr sz="1200">
              <a:solidFill>
                <a:schemeClr val="dk1"/>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Data set cleaning and scaling using robust preprocessing scheme </a:t>
            </a:r>
            <a:r>
              <a:rPr lang="en" sz="1200" b="1" u="sng">
                <a:solidFill>
                  <a:schemeClr val="dk1"/>
                </a:solidFill>
                <a:highlight>
                  <a:srgbClr val="FFFFFF"/>
                </a:highlight>
                <a:latin typeface="Roboto"/>
                <a:ea typeface="Roboto"/>
                <a:cs typeface="Roboto"/>
                <a:sym typeface="Roboto"/>
              </a:rPr>
              <a:t>Quantile transformer</a:t>
            </a:r>
            <a:endParaRPr sz="1200" b="1" u="sng">
              <a:solidFill>
                <a:schemeClr val="dk1"/>
              </a:solidFill>
              <a:highlight>
                <a:srgbClr val="FFFFFF"/>
              </a:highlight>
              <a:latin typeface="Roboto"/>
              <a:ea typeface="Roboto"/>
              <a:cs typeface="Roboto"/>
              <a:sym typeface="Roboto"/>
            </a:endParaRPr>
          </a:p>
          <a:p>
            <a:pPr marL="914400" marR="0" lvl="1" indent="-304800" algn="l" rtl="0">
              <a:lnSpc>
                <a:spcPct val="11500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Advantages:</a:t>
            </a:r>
            <a:endParaRPr sz="1200">
              <a:solidFill>
                <a:schemeClr val="dk1"/>
              </a:solidFill>
              <a:highlight>
                <a:srgbClr val="FFFFFF"/>
              </a:highlight>
              <a:latin typeface="Roboto"/>
              <a:ea typeface="Roboto"/>
              <a:cs typeface="Roboto"/>
              <a:sym typeface="Roboto"/>
            </a:endParaRPr>
          </a:p>
          <a:p>
            <a:pPr marL="1371600" marR="0" lvl="2" indent="-304800" algn="l" rtl="0">
              <a:lnSpc>
                <a:spcPct val="11500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transforms the features to follow a uniform or a normal distribution</a:t>
            </a:r>
            <a:endParaRPr sz="1200">
              <a:solidFill>
                <a:schemeClr val="dk1"/>
              </a:solidFill>
              <a:highlight>
                <a:srgbClr val="FFFFFF"/>
              </a:highlight>
              <a:latin typeface="Roboto"/>
              <a:ea typeface="Roboto"/>
              <a:cs typeface="Roboto"/>
              <a:sym typeface="Roboto"/>
            </a:endParaRPr>
          </a:p>
          <a:p>
            <a:pPr marL="1371600" marR="0" lvl="2" indent="-304800" algn="l" rtl="0">
              <a:lnSpc>
                <a:spcPct val="11500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tends to spread out the most frequent values</a:t>
            </a:r>
            <a:endParaRPr sz="1200">
              <a:solidFill>
                <a:schemeClr val="dk1"/>
              </a:solidFill>
              <a:highlight>
                <a:srgbClr val="FFFFFF"/>
              </a:highlight>
              <a:latin typeface="Roboto"/>
              <a:ea typeface="Roboto"/>
              <a:cs typeface="Roboto"/>
              <a:sym typeface="Roboto"/>
            </a:endParaRPr>
          </a:p>
          <a:p>
            <a:pPr marL="1371600" marR="0" lvl="2" indent="-304800" algn="l" rtl="0">
              <a:lnSpc>
                <a:spcPct val="11500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reduces the impact of (marginal) outliers</a:t>
            </a:r>
            <a:endParaRPr sz="1200">
              <a:solidFill>
                <a:schemeClr val="dk1"/>
              </a:solidFill>
              <a:highlight>
                <a:srgbClr val="FFFFFF"/>
              </a:highlight>
              <a:latin typeface="Roboto"/>
              <a:ea typeface="Roboto"/>
              <a:cs typeface="Roboto"/>
              <a:sym typeface="Roboto"/>
            </a:endParaRPr>
          </a:p>
          <a:p>
            <a:pPr marL="1371600" marR="0" lvl="2" indent="-304800" algn="l" rtl="0">
              <a:lnSpc>
                <a:spcPct val="11500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Recommended for ML models</a:t>
            </a:r>
            <a:endParaRPr sz="1200">
              <a:solidFill>
                <a:schemeClr val="dk1"/>
              </a:solidFill>
              <a:highlight>
                <a:srgbClr val="FFFFFF"/>
              </a:highlight>
              <a:latin typeface="Roboto"/>
              <a:ea typeface="Roboto"/>
              <a:cs typeface="Roboto"/>
              <a:sym typeface="Roboto"/>
            </a:endParaRPr>
          </a:p>
          <a:p>
            <a:pPr marL="914400" marR="0" lvl="1" indent="-304800" algn="l" rtl="0">
              <a:lnSpc>
                <a:spcPct val="11500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Disadvantages:</a:t>
            </a:r>
            <a:endParaRPr sz="1200">
              <a:solidFill>
                <a:schemeClr val="dk1"/>
              </a:solidFill>
              <a:highlight>
                <a:srgbClr val="FFFFFF"/>
              </a:highlight>
              <a:latin typeface="Roboto"/>
              <a:ea typeface="Roboto"/>
              <a:cs typeface="Roboto"/>
              <a:sym typeface="Roboto"/>
            </a:endParaRPr>
          </a:p>
          <a:p>
            <a:pPr marL="1371600" marR="0" lvl="2" indent="-304800" algn="l" rtl="0">
              <a:lnSpc>
                <a:spcPct val="11500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this transform is non-linear. </a:t>
            </a:r>
            <a:endParaRPr sz="1200">
              <a:solidFill>
                <a:schemeClr val="dk1"/>
              </a:solidFill>
              <a:highlight>
                <a:srgbClr val="FFFFFF"/>
              </a:highlight>
              <a:latin typeface="Roboto"/>
              <a:ea typeface="Roboto"/>
              <a:cs typeface="Roboto"/>
              <a:sym typeface="Roboto"/>
            </a:endParaRPr>
          </a:p>
          <a:p>
            <a:pPr marL="1371600" marR="0" lvl="2" indent="-304800" algn="l" rtl="0">
              <a:lnSpc>
                <a:spcPct val="11500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It may distort linear correlations</a:t>
            </a:r>
            <a:endParaRPr sz="1200">
              <a:solidFill>
                <a:schemeClr val="dk1"/>
              </a:solidFill>
              <a:highlight>
                <a:srgbClr val="FFFFFF"/>
              </a:highlight>
              <a:latin typeface="Roboto"/>
              <a:ea typeface="Roboto"/>
              <a:cs typeface="Roboto"/>
              <a:sym typeface="Roboto"/>
            </a:endParaRPr>
          </a:p>
          <a:p>
            <a:pPr marL="457200" marR="0" lvl="0" indent="0" algn="l" rtl="0">
              <a:lnSpc>
                <a:spcPct val="80000"/>
              </a:lnSpc>
              <a:spcBef>
                <a:spcPts val="0"/>
              </a:spcBef>
              <a:spcAft>
                <a:spcPts val="0"/>
              </a:spcAft>
              <a:buNone/>
            </a:pPr>
            <a:endParaRPr sz="1200">
              <a:solidFill>
                <a:schemeClr val="dk1"/>
              </a:solidFill>
              <a:highlight>
                <a:srgbClr val="FFFFFF"/>
              </a:highlight>
              <a:latin typeface="Roboto"/>
              <a:ea typeface="Roboto"/>
              <a:cs typeface="Roboto"/>
              <a:sym typeface="Roboto"/>
            </a:endParaRPr>
          </a:p>
          <a:p>
            <a:pPr marL="457200" marR="0" lvl="0" indent="0" algn="l" rtl="0">
              <a:lnSpc>
                <a:spcPct val="80000"/>
              </a:lnSpc>
              <a:spcBef>
                <a:spcPts val="0"/>
              </a:spcBef>
              <a:spcAft>
                <a:spcPts val="0"/>
              </a:spcAft>
              <a:buNone/>
            </a:pPr>
            <a:endParaRPr sz="1200">
              <a:solidFill>
                <a:schemeClr val="dk1"/>
              </a:solidFill>
              <a:highlight>
                <a:srgbClr val="FFFFFF"/>
              </a:highlight>
              <a:latin typeface="Roboto"/>
              <a:ea typeface="Roboto"/>
              <a:cs typeface="Roboto"/>
              <a:sym typeface="Roboto"/>
            </a:endParaRPr>
          </a:p>
        </p:txBody>
      </p:sp>
      <p:sp>
        <p:nvSpPr>
          <p:cNvPr id="82" name="Google Shape;82;p17"/>
          <p:cNvSpPr txBox="1"/>
          <p:nvPr/>
        </p:nvSpPr>
        <p:spPr>
          <a:xfrm>
            <a:off x="1544600" y="169900"/>
            <a:ext cx="5498700" cy="401700"/>
          </a:xfrm>
          <a:prstGeom prst="rect">
            <a:avLst/>
          </a:prstGeom>
          <a:noFill/>
          <a:ln>
            <a:noFill/>
          </a:ln>
        </p:spPr>
        <p:txBody>
          <a:bodyPr spcFirstLastPara="1" wrap="square" lIns="91425" tIns="91425" rIns="91425" bIns="91425" anchor="t" anchorCtr="0">
            <a:noAutofit/>
          </a:bodyPr>
          <a:lstStyle/>
          <a:p>
            <a:pPr marL="457200" marR="0" lvl="0" indent="0" algn="ctr" rtl="0">
              <a:lnSpc>
                <a:spcPct val="115000"/>
              </a:lnSpc>
              <a:spcBef>
                <a:spcPts val="300"/>
              </a:spcBef>
              <a:spcAft>
                <a:spcPts val="300"/>
              </a:spcAft>
              <a:buNone/>
            </a:pPr>
            <a:r>
              <a:rPr lang="en" sz="1200" b="1">
                <a:solidFill>
                  <a:schemeClr val="dk1"/>
                </a:solidFill>
              </a:rPr>
              <a:t>Algorithm</a:t>
            </a:r>
            <a:r>
              <a:rPr lang="en" b="1">
                <a:solidFill>
                  <a:schemeClr val="dk1"/>
                </a:solidFill>
              </a:rPr>
              <a:t> </a:t>
            </a:r>
            <a:r>
              <a:rPr lang="en" sz="1200" b="1">
                <a:solidFill>
                  <a:schemeClr val="dk1"/>
                </a:solidFill>
              </a:rPr>
              <a:t>methodology</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subTitle" idx="1"/>
          </p:nvPr>
        </p:nvSpPr>
        <p:spPr>
          <a:xfrm>
            <a:off x="442950" y="934475"/>
            <a:ext cx="8520600" cy="39852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endParaRPr sz="1200">
              <a:solidFill>
                <a:schemeClr val="dk1"/>
              </a:solidFill>
              <a:highlight>
                <a:srgbClr val="FFFFFF"/>
              </a:highlight>
              <a:latin typeface="Roboto"/>
              <a:ea typeface="Roboto"/>
              <a:cs typeface="Roboto"/>
              <a:sym typeface="Roboto"/>
            </a:endParaRPr>
          </a:p>
          <a:p>
            <a:pPr marL="457200" marR="0" lvl="0" indent="0" algn="l" rtl="0">
              <a:lnSpc>
                <a:spcPct val="80000"/>
              </a:lnSpc>
              <a:spcBef>
                <a:spcPts val="0"/>
              </a:spcBef>
              <a:spcAft>
                <a:spcPts val="0"/>
              </a:spcAft>
              <a:buNone/>
            </a:pPr>
            <a:endParaRPr sz="1200">
              <a:solidFill>
                <a:schemeClr val="dk1"/>
              </a:solidFill>
              <a:highlight>
                <a:srgbClr val="FFFFFF"/>
              </a:highlight>
              <a:latin typeface="Roboto"/>
              <a:ea typeface="Roboto"/>
              <a:cs typeface="Roboto"/>
              <a:sym typeface="Roboto"/>
            </a:endParaRPr>
          </a:p>
          <a:p>
            <a:pPr marL="457200" marR="0" lvl="0" indent="0" algn="l" rtl="0">
              <a:lnSpc>
                <a:spcPct val="80000"/>
              </a:lnSpc>
              <a:spcBef>
                <a:spcPts val="0"/>
              </a:spcBef>
              <a:spcAft>
                <a:spcPts val="0"/>
              </a:spcAft>
              <a:buNone/>
            </a:pPr>
            <a:endParaRPr sz="1200">
              <a:solidFill>
                <a:schemeClr val="dk1"/>
              </a:solidFill>
              <a:highlight>
                <a:srgbClr val="FFFFFF"/>
              </a:highlight>
              <a:latin typeface="Roboto"/>
              <a:ea typeface="Roboto"/>
              <a:cs typeface="Roboto"/>
              <a:sym typeface="Roboto"/>
            </a:endParaRPr>
          </a:p>
        </p:txBody>
      </p:sp>
      <p:sp>
        <p:nvSpPr>
          <p:cNvPr id="88" name="Google Shape;88;p18"/>
          <p:cNvSpPr txBox="1"/>
          <p:nvPr/>
        </p:nvSpPr>
        <p:spPr>
          <a:xfrm>
            <a:off x="1521425" y="270300"/>
            <a:ext cx="5498700" cy="401700"/>
          </a:xfrm>
          <a:prstGeom prst="rect">
            <a:avLst/>
          </a:prstGeom>
          <a:noFill/>
          <a:ln>
            <a:noFill/>
          </a:ln>
        </p:spPr>
        <p:txBody>
          <a:bodyPr spcFirstLastPara="1" wrap="square" lIns="91425" tIns="91425" rIns="91425" bIns="91425" anchor="t" anchorCtr="0">
            <a:noAutofit/>
          </a:bodyPr>
          <a:lstStyle/>
          <a:p>
            <a:pPr marL="457200" marR="0" lvl="0" indent="0" algn="ctr" rtl="0">
              <a:lnSpc>
                <a:spcPct val="115000"/>
              </a:lnSpc>
              <a:spcBef>
                <a:spcPts val="300"/>
              </a:spcBef>
              <a:spcAft>
                <a:spcPts val="300"/>
              </a:spcAft>
              <a:buNone/>
            </a:pPr>
            <a:r>
              <a:rPr lang="en" sz="1200" b="1">
                <a:solidFill>
                  <a:schemeClr val="dk1"/>
                </a:solidFill>
              </a:rPr>
              <a:t>Algorithm</a:t>
            </a:r>
            <a:r>
              <a:rPr lang="en" b="1">
                <a:solidFill>
                  <a:schemeClr val="dk1"/>
                </a:solidFill>
              </a:rPr>
              <a:t> </a:t>
            </a:r>
            <a:r>
              <a:rPr lang="en" sz="1200" b="1">
                <a:solidFill>
                  <a:schemeClr val="dk1"/>
                </a:solidFill>
              </a:rPr>
              <a:t>method</a:t>
            </a:r>
            <a:r>
              <a:rPr lang="en" sz="1200" b="1">
                <a:solidFill>
                  <a:schemeClr val="dk1"/>
                </a:solidFill>
                <a:highlight>
                  <a:schemeClr val="lt1"/>
                </a:highlight>
                <a:latin typeface="Roboto"/>
                <a:ea typeface="Roboto"/>
                <a:cs typeface="Roboto"/>
                <a:sym typeface="Roboto"/>
              </a:rPr>
              <a:t>ology Chosing x="energy", y="acousticness" </a:t>
            </a:r>
            <a:endParaRPr b="1"/>
          </a:p>
        </p:txBody>
      </p:sp>
      <p:pic>
        <p:nvPicPr>
          <p:cNvPr id="89" name="Google Shape;89;p18"/>
          <p:cNvPicPr preferRelativeResize="0"/>
          <p:nvPr/>
        </p:nvPicPr>
        <p:blipFill>
          <a:blip r:embed="rId3">
            <a:alphaModFix/>
          </a:blip>
          <a:stretch>
            <a:fillRect/>
          </a:stretch>
        </p:blipFill>
        <p:spPr>
          <a:xfrm>
            <a:off x="44275" y="1286875"/>
            <a:ext cx="4767124" cy="3057300"/>
          </a:xfrm>
          <a:prstGeom prst="rect">
            <a:avLst/>
          </a:prstGeom>
          <a:noFill/>
          <a:ln>
            <a:noFill/>
          </a:ln>
        </p:spPr>
      </p:pic>
      <p:pic>
        <p:nvPicPr>
          <p:cNvPr id="90" name="Google Shape;90;p18"/>
          <p:cNvPicPr preferRelativeResize="0"/>
          <p:nvPr/>
        </p:nvPicPr>
        <p:blipFill>
          <a:blip r:embed="rId4">
            <a:alphaModFix/>
          </a:blip>
          <a:stretch>
            <a:fillRect/>
          </a:stretch>
        </p:blipFill>
        <p:spPr>
          <a:xfrm>
            <a:off x="4950425" y="1166175"/>
            <a:ext cx="4114625" cy="3243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subTitle" idx="1"/>
          </p:nvPr>
        </p:nvSpPr>
        <p:spPr>
          <a:xfrm>
            <a:off x="442950" y="733675"/>
            <a:ext cx="8520600" cy="41859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en" sz="1700" b="1">
                <a:solidFill>
                  <a:srgbClr val="202124"/>
                </a:solidFill>
                <a:highlight>
                  <a:srgbClr val="FFFFFF"/>
                </a:highlight>
              </a:rPr>
              <a:t>Advantages of k-means algorithm</a:t>
            </a:r>
            <a:endParaRPr sz="1700" b="1">
              <a:solidFill>
                <a:srgbClr val="202124"/>
              </a:solidFill>
              <a:highlight>
                <a:srgbClr val="FFFFFF"/>
              </a:highlight>
            </a:endParaRPr>
          </a:p>
          <a:p>
            <a:pPr marL="457200" lvl="0" indent="-304800" algn="l" rtl="0">
              <a:lnSpc>
                <a:spcPct val="150000"/>
              </a:lnSpc>
              <a:spcBef>
                <a:spcPts val="40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Relatively simple to implement.</a:t>
            </a:r>
            <a:endParaRPr sz="1200">
              <a:solidFill>
                <a:srgbClr val="202124"/>
              </a:solidFill>
              <a:highlight>
                <a:srgbClr val="FFFFFF"/>
              </a:highlight>
              <a:latin typeface="Roboto"/>
              <a:ea typeface="Roboto"/>
              <a:cs typeface="Roboto"/>
              <a:sym typeface="Roboto"/>
            </a:endParaRPr>
          </a:p>
          <a:p>
            <a:pPr marL="457200" lvl="0" indent="-304800" algn="l" rtl="0">
              <a:lnSpc>
                <a:spcPct val="150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Scales to large data sets.</a:t>
            </a:r>
            <a:endParaRPr sz="1200">
              <a:solidFill>
                <a:srgbClr val="202124"/>
              </a:solidFill>
              <a:highlight>
                <a:srgbClr val="FFFFFF"/>
              </a:highlight>
              <a:latin typeface="Roboto"/>
              <a:ea typeface="Roboto"/>
              <a:cs typeface="Roboto"/>
              <a:sym typeface="Roboto"/>
            </a:endParaRPr>
          </a:p>
          <a:p>
            <a:pPr marL="457200" lvl="0" indent="-304800" algn="l" rtl="0">
              <a:lnSpc>
                <a:spcPct val="150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Guarantees convergence (ALL DATA ON ONE PLACE)</a:t>
            </a:r>
            <a:endParaRPr sz="1200">
              <a:solidFill>
                <a:srgbClr val="202124"/>
              </a:solidFill>
              <a:highlight>
                <a:srgbClr val="FFFFFF"/>
              </a:highlight>
              <a:latin typeface="Roboto"/>
              <a:ea typeface="Roboto"/>
              <a:cs typeface="Roboto"/>
              <a:sym typeface="Roboto"/>
            </a:endParaRPr>
          </a:p>
          <a:p>
            <a:pPr marL="457200" lvl="0" indent="-304800" algn="l" rtl="0">
              <a:lnSpc>
                <a:spcPct val="150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Can warm-start the positions of centroids.</a:t>
            </a:r>
            <a:endParaRPr sz="1200">
              <a:solidFill>
                <a:srgbClr val="202124"/>
              </a:solidFill>
              <a:highlight>
                <a:srgbClr val="FFFFFF"/>
              </a:highlight>
              <a:latin typeface="Roboto"/>
              <a:ea typeface="Roboto"/>
              <a:cs typeface="Roboto"/>
              <a:sym typeface="Roboto"/>
            </a:endParaRPr>
          </a:p>
          <a:p>
            <a:pPr marL="457200" lvl="0" indent="-304800" algn="l" rtl="0">
              <a:lnSpc>
                <a:spcPct val="150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Easily adapts to new examples.</a:t>
            </a:r>
            <a:endParaRPr sz="1200">
              <a:solidFill>
                <a:srgbClr val="202124"/>
              </a:solidFill>
              <a:highlight>
                <a:srgbClr val="FFFFFF"/>
              </a:highlight>
              <a:latin typeface="Roboto"/>
              <a:ea typeface="Roboto"/>
              <a:cs typeface="Roboto"/>
              <a:sym typeface="Roboto"/>
            </a:endParaRPr>
          </a:p>
          <a:p>
            <a:pPr marL="457200" lvl="0" indent="-304800" algn="l" rtl="0">
              <a:lnSpc>
                <a:spcPct val="150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Generalizes to clusters of different shapes and sizes, such as elliptical clusters.</a:t>
            </a:r>
            <a:endParaRPr sz="1200">
              <a:solidFill>
                <a:srgbClr val="202124"/>
              </a:solidFill>
              <a:highlight>
                <a:srgbClr val="FFFFFF"/>
              </a:highlight>
              <a:latin typeface="Roboto"/>
              <a:ea typeface="Roboto"/>
              <a:cs typeface="Roboto"/>
              <a:sym typeface="Roboto"/>
            </a:endParaRPr>
          </a:p>
          <a:p>
            <a:pPr marL="0" lvl="0" indent="0" algn="l" rtl="0">
              <a:lnSpc>
                <a:spcPct val="115000"/>
              </a:lnSpc>
              <a:spcBef>
                <a:spcPts val="1800"/>
              </a:spcBef>
              <a:spcAft>
                <a:spcPts val="0"/>
              </a:spcAft>
              <a:buClr>
                <a:schemeClr val="dk1"/>
              </a:buClr>
              <a:buSzPts val="1100"/>
              <a:buFont typeface="Arial"/>
              <a:buNone/>
            </a:pPr>
            <a:r>
              <a:rPr lang="en" sz="1700" b="1">
                <a:solidFill>
                  <a:srgbClr val="202124"/>
                </a:solidFill>
                <a:highlight>
                  <a:srgbClr val="FFFFFF"/>
                </a:highlight>
              </a:rPr>
              <a:t>Disadvantages of k-means</a:t>
            </a:r>
            <a:endParaRPr sz="1700" b="1">
              <a:solidFill>
                <a:srgbClr val="202124"/>
              </a:solidFill>
              <a:highlight>
                <a:srgbClr val="FFFFFF"/>
              </a:highlight>
            </a:endParaRPr>
          </a:p>
          <a:p>
            <a:pPr marL="457200" marR="0" lvl="0" indent="-304800" algn="l" rtl="0">
              <a:lnSpc>
                <a:spcPct val="150000"/>
              </a:lnSpc>
              <a:spcBef>
                <a:spcPts val="40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Being dependent on initial values.</a:t>
            </a:r>
            <a:endParaRPr sz="1200">
              <a:solidFill>
                <a:srgbClr val="202124"/>
              </a:solidFill>
              <a:highlight>
                <a:srgbClr val="FFFFFF"/>
              </a:highlight>
              <a:latin typeface="Roboto"/>
              <a:ea typeface="Roboto"/>
              <a:cs typeface="Roboto"/>
              <a:sym typeface="Roboto"/>
            </a:endParaRPr>
          </a:p>
          <a:p>
            <a:pPr marL="457200" marR="0" lvl="0" indent="-304800" algn="l" rtl="0">
              <a:lnSpc>
                <a:spcPct val="150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Clustering data of varying sizes and density.</a:t>
            </a:r>
            <a:endParaRPr sz="1200">
              <a:solidFill>
                <a:srgbClr val="202124"/>
              </a:solidFill>
              <a:highlight>
                <a:srgbClr val="FFFFFF"/>
              </a:highlight>
              <a:latin typeface="Roboto"/>
              <a:ea typeface="Roboto"/>
              <a:cs typeface="Roboto"/>
              <a:sym typeface="Roboto"/>
            </a:endParaRPr>
          </a:p>
          <a:p>
            <a:pPr marL="457200" marR="0" lvl="0" indent="-304800" algn="l" rtl="0">
              <a:lnSpc>
                <a:spcPct val="150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Clustering outliers Centroids can be dragged by outliers, or outliers might get their own cluster instead of being ignored . </a:t>
            </a:r>
            <a:r>
              <a:rPr lang="en" sz="1200" u="sng">
                <a:solidFill>
                  <a:srgbClr val="202124"/>
                </a:solidFill>
                <a:highlight>
                  <a:srgbClr val="FFFFFF"/>
                </a:highlight>
                <a:latin typeface="Roboto"/>
                <a:ea typeface="Roboto"/>
                <a:cs typeface="Roboto"/>
                <a:sym typeface="Roboto"/>
              </a:rPr>
              <a:t>Minimized using Quantile transformer</a:t>
            </a:r>
            <a:endParaRPr sz="1200" u="sng">
              <a:solidFill>
                <a:srgbClr val="202124"/>
              </a:solidFill>
              <a:highlight>
                <a:srgbClr val="FFFFFF"/>
              </a:highlight>
              <a:latin typeface="Roboto"/>
              <a:ea typeface="Roboto"/>
              <a:cs typeface="Roboto"/>
              <a:sym typeface="Roboto"/>
            </a:endParaRPr>
          </a:p>
          <a:p>
            <a:pPr marL="457200" marR="0" lvl="0" indent="-304800" algn="l" rtl="0">
              <a:lnSpc>
                <a:spcPct val="150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Scaling with number of dimensions</a:t>
            </a:r>
            <a:endParaRPr sz="1200">
              <a:solidFill>
                <a:srgbClr val="202124"/>
              </a:solidFill>
              <a:highlight>
                <a:srgbClr val="FFFFFF"/>
              </a:highlight>
              <a:latin typeface="Roboto"/>
              <a:ea typeface="Roboto"/>
              <a:cs typeface="Roboto"/>
              <a:sym typeface="Roboto"/>
            </a:endParaRPr>
          </a:p>
          <a:p>
            <a:pPr marL="457200" marR="0" lvl="0" indent="0" algn="l" rtl="0">
              <a:lnSpc>
                <a:spcPct val="80000"/>
              </a:lnSpc>
              <a:spcBef>
                <a:spcPts val="0"/>
              </a:spcBef>
              <a:spcAft>
                <a:spcPts val="0"/>
              </a:spcAft>
              <a:buNone/>
            </a:pPr>
            <a:endParaRPr sz="1200">
              <a:solidFill>
                <a:schemeClr val="dk1"/>
              </a:solidFill>
              <a:highlight>
                <a:srgbClr val="FFFFFF"/>
              </a:highlight>
              <a:latin typeface="Roboto"/>
              <a:ea typeface="Roboto"/>
              <a:cs typeface="Roboto"/>
              <a:sym typeface="Roboto"/>
            </a:endParaRPr>
          </a:p>
          <a:p>
            <a:pPr marL="457200" marR="0" lvl="0" indent="0" algn="l" rtl="0">
              <a:lnSpc>
                <a:spcPct val="80000"/>
              </a:lnSpc>
              <a:spcBef>
                <a:spcPts val="0"/>
              </a:spcBef>
              <a:spcAft>
                <a:spcPts val="0"/>
              </a:spcAft>
              <a:buNone/>
            </a:pPr>
            <a:endParaRPr sz="1200">
              <a:solidFill>
                <a:schemeClr val="dk1"/>
              </a:solidFill>
              <a:highlight>
                <a:srgbClr val="FFFFFF"/>
              </a:highlight>
              <a:latin typeface="Roboto"/>
              <a:ea typeface="Roboto"/>
              <a:cs typeface="Roboto"/>
              <a:sym typeface="Roboto"/>
            </a:endParaRPr>
          </a:p>
        </p:txBody>
      </p:sp>
      <p:sp>
        <p:nvSpPr>
          <p:cNvPr id="96" name="Google Shape;96;p19"/>
          <p:cNvSpPr txBox="1"/>
          <p:nvPr/>
        </p:nvSpPr>
        <p:spPr>
          <a:xfrm>
            <a:off x="1521425" y="270300"/>
            <a:ext cx="5498700" cy="401700"/>
          </a:xfrm>
          <a:prstGeom prst="rect">
            <a:avLst/>
          </a:prstGeom>
          <a:noFill/>
          <a:ln>
            <a:noFill/>
          </a:ln>
        </p:spPr>
        <p:txBody>
          <a:bodyPr spcFirstLastPara="1" wrap="square" lIns="91425" tIns="91425" rIns="91425" bIns="91425" anchor="t" anchorCtr="0">
            <a:noAutofit/>
          </a:bodyPr>
          <a:lstStyle/>
          <a:p>
            <a:pPr marL="457200" marR="0" lvl="0" indent="0" algn="ctr" rtl="0">
              <a:lnSpc>
                <a:spcPct val="115000"/>
              </a:lnSpc>
              <a:spcBef>
                <a:spcPts val="300"/>
              </a:spcBef>
              <a:spcAft>
                <a:spcPts val="300"/>
              </a:spcAft>
              <a:buNone/>
            </a:pPr>
            <a:r>
              <a:rPr lang="en" sz="1700" b="1">
                <a:solidFill>
                  <a:schemeClr val="dk1"/>
                </a:solidFill>
              </a:rPr>
              <a:t>Algorithm methodology </a:t>
            </a:r>
            <a:r>
              <a:rPr lang="en" sz="1700" b="1">
                <a:solidFill>
                  <a:srgbClr val="202124"/>
                </a:solidFill>
                <a:highlight>
                  <a:srgbClr val="FFFFFF"/>
                </a:highlight>
              </a:rPr>
              <a:t>k-means pro and cons</a:t>
            </a:r>
            <a:endParaRPr sz="17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p:nvPr/>
        </p:nvSpPr>
        <p:spPr>
          <a:xfrm>
            <a:off x="1521425" y="270300"/>
            <a:ext cx="5498700" cy="401700"/>
          </a:xfrm>
          <a:prstGeom prst="rect">
            <a:avLst/>
          </a:prstGeom>
          <a:noFill/>
          <a:ln>
            <a:noFill/>
          </a:ln>
        </p:spPr>
        <p:txBody>
          <a:bodyPr spcFirstLastPara="1" wrap="square" lIns="91425" tIns="91425" rIns="91425" bIns="91425" anchor="t" anchorCtr="0">
            <a:noAutofit/>
          </a:bodyPr>
          <a:lstStyle/>
          <a:p>
            <a:pPr marL="457200" marR="0" lvl="0" indent="0" algn="ctr" rtl="0">
              <a:lnSpc>
                <a:spcPct val="115000"/>
              </a:lnSpc>
              <a:spcBef>
                <a:spcPts val="300"/>
              </a:spcBef>
              <a:spcAft>
                <a:spcPts val="300"/>
              </a:spcAft>
              <a:buNone/>
            </a:pPr>
            <a:r>
              <a:rPr lang="en" sz="1200" b="1">
                <a:solidFill>
                  <a:schemeClr val="dk1"/>
                </a:solidFill>
              </a:rPr>
              <a:t>Algorithm</a:t>
            </a:r>
            <a:r>
              <a:rPr lang="en" b="1">
                <a:solidFill>
                  <a:schemeClr val="dk1"/>
                </a:solidFill>
              </a:rPr>
              <a:t> </a:t>
            </a:r>
            <a:r>
              <a:rPr lang="en" sz="1200" b="1">
                <a:solidFill>
                  <a:schemeClr val="dk1"/>
                </a:solidFill>
              </a:rPr>
              <a:t>methodology INERTIA</a:t>
            </a:r>
            <a:endParaRPr b="1"/>
          </a:p>
        </p:txBody>
      </p:sp>
      <p:pic>
        <p:nvPicPr>
          <p:cNvPr id="102" name="Google Shape;102;p20"/>
          <p:cNvPicPr preferRelativeResize="0"/>
          <p:nvPr/>
        </p:nvPicPr>
        <p:blipFill>
          <a:blip r:embed="rId3">
            <a:alphaModFix/>
          </a:blip>
          <a:stretch>
            <a:fillRect/>
          </a:stretch>
        </p:blipFill>
        <p:spPr>
          <a:xfrm>
            <a:off x="886100" y="747175"/>
            <a:ext cx="7677605" cy="4166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subTitle" idx="1"/>
          </p:nvPr>
        </p:nvSpPr>
        <p:spPr>
          <a:xfrm>
            <a:off x="427500" y="718225"/>
            <a:ext cx="8520600" cy="4017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300"/>
              </a:spcBef>
              <a:spcAft>
                <a:spcPts val="0"/>
              </a:spcAft>
              <a:buClr>
                <a:schemeClr val="dk1"/>
              </a:buClr>
              <a:buSzPts val="1200"/>
              <a:buChar char="●"/>
            </a:pPr>
            <a:r>
              <a:rPr lang="en" sz="1200">
                <a:solidFill>
                  <a:schemeClr val="dk1"/>
                </a:solidFill>
              </a:rPr>
              <a:t>Example of 1 song from a few different clusters.</a:t>
            </a:r>
            <a:endParaRPr sz="1200">
              <a:solidFill>
                <a:schemeClr val="dk1"/>
              </a:solidFill>
            </a:endParaRPr>
          </a:p>
          <a:p>
            <a:pPr marL="457200" lvl="0" indent="0" algn="l" rtl="0">
              <a:lnSpc>
                <a:spcPct val="80000"/>
              </a:lnSpc>
              <a:spcBef>
                <a:spcPts val="300"/>
              </a:spcBef>
              <a:spcAft>
                <a:spcPts val="0"/>
              </a:spcAft>
              <a:buNone/>
            </a:pPr>
            <a:endParaRPr sz="1200">
              <a:solidFill>
                <a:schemeClr val="dk1"/>
              </a:solidFill>
              <a:highlight>
                <a:schemeClr val="lt1"/>
              </a:highlight>
              <a:latin typeface="Roboto"/>
              <a:ea typeface="Roboto"/>
              <a:cs typeface="Roboto"/>
              <a:sym typeface="Roboto"/>
            </a:endParaRPr>
          </a:p>
          <a:p>
            <a:pPr marL="457200" marR="0" lvl="0" indent="0" algn="l" rtl="0">
              <a:lnSpc>
                <a:spcPct val="115000"/>
              </a:lnSpc>
              <a:spcBef>
                <a:spcPts val="0"/>
              </a:spcBef>
              <a:spcAft>
                <a:spcPts val="0"/>
              </a:spcAft>
              <a:buNone/>
            </a:pPr>
            <a:endParaRPr sz="1200">
              <a:solidFill>
                <a:schemeClr val="dk1"/>
              </a:solidFill>
              <a:highlight>
                <a:srgbClr val="FFFFFF"/>
              </a:highlight>
              <a:latin typeface="Roboto"/>
              <a:ea typeface="Roboto"/>
              <a:cs typeface="Roboto"/>
              <a:sym typeface="Roboto"/>
            </a:endParaRPr>
          </a:p>
          <a:p>
            <a:pPr marL="457200" marR="0" lvl="0" indent="0" algn="l" rtl="0">
              <a:lnSpc>
                <a:spcPct val="80000"/>
              </a:lnSpc>
              <a:spcBef>
                <a:spcPts val="0"/>
              </a:spcBef>
              <a:spcAft>
                <a:spcPts val="0"/>
              </a:spcAft>
              <a:buNone/>
            </a:pPr>
            <a:endParaRPr sz="1200">
              <a:solidFill>
                <a:schemeClr val="dk1"/>
              </a:solidFill>
              <a:highlight>
                <a:srgbClr val="FFFFFF"/>
              </a:highlight>
              <a:latin typeface="Roboto"/>
              <a:ea typeface="Roboto"/>
              <a:cs typeface="Roboto"/>
              <a:sym typeface="Roboto"/>
            </a:endParaRPr>
          </a:p>
          <a:p>
            <a:pPr marL="457200" marR="0" lvl="0" indent="0" algn="l" rtl="0">
              <a:lnSpc>
                <a:spcPct val="80000"/>
              </a:lnSpc>
              <a:spcBef>
                <a:spcPts val="0"/>
              </a:spcBef>
              <a:spcAft>
                <a:spcPts val="0"/>
              </a:spcAft>
              <a:buNone/>
            </a:pPr>
            <a:endParaRPr sz="1200">
              <a:solidFill>
                <a:schemeClr val="dk1"/>
              </a:solidFill>
              <a:highlight>
                <a:srgbClr val="FFFFFF"/>
              </a:highlight>
              <a:latin typeface="Roboto"/>
              <a:ea typeface="Roboto"/>
              <a:cs typeface="Roboto"/>
              <a:sym typeface="Roboto"/>
            </a:endParaRPr>
          </a:p>
        </p:txBody>
      </p:sp>
      <p:sp>
        <p:nvSpPr>
          <p:cNvPr id="108" name="Google Shape;108;p21"/>
          <p:cNvSpPr txBox="1"/>
          <p:nvPr/>
        </p:nvSpPr>
        <p:spPr>
          <a:xfrm>
            <a:off x="1521425" y="270300"/>
            <a:ext cx="5498700" cy="4017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300"/>
              </a:spcBef>
              <a:spcAft>
                <a:spcPts val="300"/>
              </a:spcAft>
              <a:buNone/>
            </a:pPr>
            <a:r>
              <a:rPr lang="en" sz="1700" b="1">
                <a:solidFill>
                  <a:schemeClr val="dk1"/>
                </a:solidFill>
              </a:rPr>
              <a:t>Playlists presentation</a:t>
            </a:r>
            <a:endParaRPr sz="1700" b="1">
              <a:solidFill>
                <a:schemeClr val="dk1"/>
              </a:solidFill>
            </a:endParaRPr>
          </a:p>
        </p:txBody>
      </p:sp>
      <p:pic>
        <p:nvPicPr>
          <p:cNvPr id="109" name="Google Shape;109;p21"/>
          <p:cNvPicPr preferRelativeResize="0"/>
          <p:nvPr/>
        </p:nvPicPr>
        <p:blipFill>
          <a:blip r:embed="rId3">
            <a:alphaModFix/>
          </a:blip>
          <a:stretch>
            <a:fillRect/>
          </a:stretch>
        </p:blipFill>
        <p:spPr>
          <a:xfrm>
            <a:off x="152400" y="1119925"/>
            <a:ext cx="8839199" cy="1762472"/>
          </a:xfrm>
          <a:prstGeom prst="rect">
            <a:avLst/>
          </a:prstGeom>
          <a:noFill/>
          <a:ln>
            <a:noFill/>
          </a:ln>
        </p:spPr>
      </p:pic>
      <p:sp>
        <p:nvSpPr>
          <p:cNvPr id="110" name="Google Shape;110;p21"/>
          <p:cNvSpPr txBox="1"/>
          <p:nvPr/>
        </p:nvSpPr>
        <p:spPr>
          <a:xfrm>
            <a:off x="388875" y="3677850"/>
            <a:ext cx="4514100" cy="615600"/>
          </a:xfrm>
          <a:prstGeom prst="rect">
            <a:avLst/>
          </a:prstGeom>
          <a:solidFill>
            <a:srgbClr val="6AA84F"/>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Observe “energy” and “acusticness” as it </a:t>
            </a:r>
            <a:endParaRPr b="1"/>
          </a:p>
          <a:p>
            <a:pPr marL="0" lvl="0" indent="0" algn="ctr" rtl="0">
              <a:spcBef>
                <a:spcPts val="0"/>
              </a:spcBef>
              <a:spcAft>
                <a:spcPts val="0"/>
              </a:spcAft>
              <a:buNone/>
            </a:pPr>
            <a:r>
              <a:rPr lang="en" b="1"/>
              <a:t>correlate negatively</a:t>
            </a:r>
            <a:r>
              <a:rPr lang="en"/>
              <a:t> </a:t>
            </a:r>
            <a:endParaRPr/>
          </a:p>
        </p:txBody>
      </p:sp>
      <p:pic>
        <p:nvPicPr>
          <p:cNvPr id="111" name="Google Shape;111;p21"/>
          <p:cNvPicPr preferRelativeResize="0"/>
          <p:nvPr/>
        </p:nvPicPr>
        <p:blipFill>
          <a:blip r:embed="rId4">
            <a:alphaModFix/>
          </a:blip>
          <a:stretch>
            <a:fillRect/>
          </a:stretch>
        </p:blipFill>
        <p:spPr>
          <a:xfrm>
            <a:off x="5050825" y="1680775"/>
            <a:ext cx="2324625" cy="3362325"/>
          </a:xfrm>
          <a:prstGeom prst="rect">
            <a:avLst/>
          </a:prstGeom>
          <a:noFill/>
          <a:ln>
            <a:noFill/>
          </a:ln>
        </p:spPr>
      </p:pic>
      <p:cxnSp>
        <p:nvCxnSpPr>
          <p:cNvPr id="112" name="Google Shape;112;p21"/>
          <p:cNvCxnSpPr/>
          <p:nvPr/>
        </p:nvCxnSpPr>
        <p:spPr>
          <a:xfrm rot="10800000" flipH="1">
            <a:off x="1791725" y="2826600"/>
            <a:ext cx="262500" cy="841800"/>
          </a:xfrm>
          <a:prstGeom prst="straightConnector1">
            <a:avLst/>
          </a:prstGeom>
          <a:noFill/>
          <a:ln w="9525" cap="flat" cmpd="sng">
            <a:solidFill>
              <a:schemeClr val="dk2"/>
            </a:solidFill>
            <a:prstDash val="solid"/>
            <a:round/>
            <a:headEnd type="none" w="med" len="med"/>
            <a:tailEnd type="triangle" w="med" len="med"/>
          </a:ln>
        </p:spPr>
      </p:cxnSp>
      <p:cxnSp>
        <p:nvCxnSpPr>
          <p:cNvPr id="113" name="Google Shape;113;p21"/>
          <p:cNvCxnSpPr/>
          <p:nvPr/>
        </p:nvCxnSpPr>
        <p:spPr>
          <a:xfrm rot="10800000" flipH="1">
            <a:off x="3745650" y="2842100"/>
            <a:ext cx="1011600" cy="926700"/>
          </a:xfrm>
          <a:prstGeom prst="straightConnector1">
            <a:avLst/>
          </a:prstGeom>
          <a:noFill/>
          <a:ln w="9525" cap="flat" cmpd="sng">
            <a:solidFill>
              <a:schemeClr val="dk2"/>
            </a:solidFill>
            <a:prstDash val="solid"/>
            <a:round/>
            <a:headEnd type="none" w="med" len="med"/>
            <a:tailEnd type="triangle" w="med" len="med"/>
          </a:ln>
        </p:spPr>
      </p:cxnSp>
      <p:cxnSp>
        <p:nvCxnSpPr>
          <p:cNvPr id="114" name="Google Shape;114;p21"/>
          <p:cNvCxnSpPr/>
          <p:nvPr/>
        </p:nvCxnSpPr>
        <p:spPr>
          <a:xfrm rot="10800000" flipH="1">
            <a:off x="5653225" y="1166250"/>
            <a:ext cx="2007900" cy="532800"/>
          </a:xfrm>
          <a:prstGeom prst="curvedConnector3">
            <a:avLst>
              <a:gd name="adj1" fmla="val 50000"/>
            </a:avLst>
          </a:prstGeom>
          <a:noFill/>
          <a:ln w="38100" cap="flat" cmpd="sng">
            <a:solidFill>
              <a:srgbClr val="6AA84F"/>
            </a:solidFill>
            <a:prstDash val="solid"/>
            <a:round/>
            <a:headEnd type="none" w="med" len="med"/>
            <a:tailEnd type="none" w="med" len="med"/>
          </a:ln>
        </p:spPr>
      </p:cxnSp>
      <p:cxnSp>
        <p:nvCxnSpPr>
          <p:cNvPr id="115" name="Google Shape;115;p21"/>
          <p:cNvCxnSpPr/>
          <p:nvPr/>
        </p:nvCxnSpPr>
        <p:spPr>
          <a:xfrm rot="10800000" flipH="1">
            <a:off x="6981575" y="1166175"/>
            <a:ext cx="1714500" cy="540600"/>
          </a:xfrm>
          <a:prstGeom prst="curvedConnector3">
            <a:avLst>
              <a:gd name="adj1" fmla="val 50000"/>
            </a:avLst>
          </a:prstGeom>
          <a:noFill/>
          <a:ln w="38100" cap="flat" cmpd="sng">
            <a:solidFill>
              <a:srgbClr val="6AA84F"/>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1273</Words>
  <Application>Microsoft Office PowerPoint</Application>
  <PresentationFormat>On-screen Show (16:9)</PresentationFormat>
  <Paragraphs>141</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Roboto</vt:lpstr>
      <vt:lpstr>Arial</vt:lpstr>
      <vt:lpstr>Georgia</vt:lpstr>
      <vt:lpstr>Simple Light</vt:lpstr>
      <vt:lpstr>Business requirement</vt:lpstr>
      <vt:lpstr>Business requirement &gt;&gt; Development unsupervised Machine Learning Moosic Model&lt;&lt;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 &amp; Learnings from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requirement</dc:title>
  <dc:creator>damir selak</dc:creator>
  <cp:lastModifiedBy>damir selak</cp:lastModifiedBy>
  <cp:revision>1</cp:revision>
  <dcterms:modified xsi:type="dcterms:W3CDTF">2023-10-24T17:00:14Z</dcterms:modified>
</cp:coreProperties>
</file>