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A9A5-6C37-4224-A0CB-2777E286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8BC0B-A3B7-40A4-B1B0-6C7B2133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B84C-7701-4351-B99F-E541B30C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B000C-CCB4-4E50-9820-2E54D4BC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0930-3621-4F26-8D76-1C199735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E7E4-EA2D-4473-862E-47A33E3F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DF096-627D-4EC1-8204-D9D314D3F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A762-1239-4AB3-91DF-5C973690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7193-FE7D-4859-8CE2-71787FEE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350DF-F0F0-41D0-808B-1FF16EF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2D06E-C643-413E-9804-47B1AA36F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84C1D-508F-4611-9FBE-A17788C0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0F7EA-A68D-461D-B5AD-ACD58E11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2C13D-96F4-4F90-B18A-D3F1BD8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367D-3B04-4E19-8802-2A0A23CE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0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40CD-6B60-4006-B487-228CA07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C672-F6CE-4688-B265-4F04FDA8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1FD6-228E-42CB-9339-259DF9F4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43AA-2D3A-4071-A063-F84B115B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D7DA-81CE-4F45-A1D0-EACF942D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48C2-F87A-424A-B57E-9369058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9737F-E91F-4F9B-BEE1-2F18E7D1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7912-DB30-423A-8A2E-8FC176D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89FB0-136A-44B4-8DA8-BABD9721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8F8EB-4F3F-4B06-A98E-69648B0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8D7C-6B66-40BB-AA12-5109AF64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45BC-0050-4FA5-AC34-86F15967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2A549-BF00-4155-B600-77AF0A34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647C9-7044-46B0-917C-BE79A682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14C2F-F0C4-4FFC-B8EB-554D8691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5A0-9B17-44B0-B5C7-15094BDD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4C68-EA80-47C8-8679-195879C9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CD989-36E6-4636-9FDC-DE8E4B495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D628C-844D-44B1-8F6A-C7489CC2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80D0D-4C86-4E04-A85E-0A1E179B3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2187F-2526-4305-A67D-33CFDD2A0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D7C4B-6796-4841-BE6A-8D36D261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B5925-63B6-48AE-B5E0-7C303302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EE51A-1229-4928-88B3-72B129D6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CAEC-9288-4314-B66D-0913A4DE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F70E7-E20D-49B8-9D5C-8959202F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F2FB6-AFDA-4C94-A56B-EC1BE4F1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6FFD9-CFBB-43D6-90B8-2F6B7C69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BB1AD-989B-47B2-A40E-0D1E5B2E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2220C-A9AD-41E8-BCDA-8D2231A6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9E8A7-34DB-45FC-A7F8-E1A2BA75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2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062F-005D-4192-9F49-DDBE871C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DA19-4AF6-4817-80E6-84CC7FA0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C4FD8-D2B8-44ED-A2AF-A60C76804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CE703-C5FA-4237-834B-461846DD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736CE-3046-4445-A2BD-BE040AE5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FA4A9-46F0-4484-8936-6ECB2291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1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B490-8235-47C1-BB50-239E9093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A476D-96E0-4732-87C6-A9199FFDD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0F349-1899-4756-ACBD-43E8DB84E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F37B9-FB1D-4FB6-BAA1-CA844287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F0D50-F5D6-4F22-AFFB-11B0749E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DD52-72E6-4C32-8439-32E4DADF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8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5603B-8D10-41B8-8976-E9E7E51E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6174A-B05E-4FDC-A474-3FF38861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A584-9E7A-490D-8984-02A587812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C52C-A138-4E9F-ADCD-436788E07B5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D6E8-83A7-42EA-9C2E-C3C47A465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E45F-F581-48FB-90F1-C337D92E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rlc.gov/data/legends/national-land-cover-database-2016-nlcd2016-legen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AC9B-5473-4DBA-8E51-F180B5A88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Carbon Monitoring and Projection: </a:t>
            </a:r>
            <a:br>
              <a:rPr lang="en-US" dirty="0"/>
            </a:br>
            <a:r>
              <a:rPr lang="en-US" dirty="0"/>
              <a:t>Permanent Forest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9B411-7D8D-4293-84EE-B564B6550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7828"/>
            <a:ext cx="9144000" cy="1139972"/>
          </a:xfrm>
        </p:spPr>
        <p:txBody>
          <a:bodyPr>
            <a:normAutofit/>
          </a:bodyPr>
          <a:lstStyle/>
          <a:p>
            <a:r>
              <a:rPr lang="en-US" sz="2800" dirty="0"/>
              <a:t>Quan Shen</a:t>
            </a:r>
          </a:p>
        </p:txBody>
      </p:sp>
    </p:spTree>
    <p:extLst>
      <p:ext uri="{BB962C8B-B14F-4D97-AF65-F5344CB8AC3E}">
        <p14:creationId xmlns:p14="http://schemas.microsoft.com/office/powerpoint/2010/main" val="126604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A09B-85D7-4336-91CA-B90745AD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D565-224E-41CB-A481-08A5591A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source: NASA's Earth Observing System Data and Information System</a:t>
            </a:r>
          </a:p>
          <a:p>
            <a:r>
              <a:rPr lang="en-US" dirty="0"/>
              <a:t>Data type: raster data</a:t>
            </a:r>
          </a:p>
          <a:p>
            <a:r>
              <a:rPr lang="en-US" dirty="0"/>
              <a:t>Time period: 2005, 2010, 2015</a:t>
            </a:r>
          </a:p>
          <a:p>
            <a:r>
              <a:rPr lang="en-US" dirty="0"/>
              <a:t>Resolution: 1 km</a:t>
            </a:r>
          </a:p>
          <a:p>
            <a:r>
              <a:rPr lang="en-US" dirty="0"/>
              <a:t>Study area: Maryland</a:t>
            </a:r>
          </a:p>
          <a:p>
            <a:r>
              <a:rPr lang="en-US" dirty="0"/>
              <a:t>Preprocess: clip, reproject, resample to 30m</a:t>
            </a:r>
          </a:p>
          <a:p>
            <a:r>
              <a:rPr lang="en-US" dirty="0"/>
              <a:t>Concerns:</a:t>
            </a:r>
          </a:p>
          <a:p>
            <a:pPr lvl="1"/>
            <a:r>
              <a:rPr lang="en-US" dirty="0"/>
              <a:t>Coarse resolution</a:t>
            </a:r>
          </a:p>
          <a:p>
            <a:pPr lvl="1"/>
            <a:r>
              <a:rPr lang="en-US" dirty="0"/>
              <a:t>Unmatched years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D6F9C-C5C8-43E3-97D7-5F3DF579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802" y="2246127"/>
            <a:ext cx="5213896" cy="22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0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A7A5-199F-481A-B259-F90E3DCD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F7FF-4B84-410E-B8C6-4FA20661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the loss-to and gain-from landcover type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414AE7-029B-40AA-99AE-13BEB3D22170}"/>
              </a:ext>
            </a:extLst>
          </p:cNvPr>
          <p:cNvGrpSpPr/>
          <p:nvPr/>
        </p:nvGrpSpPr>
        <p:grpSpPr>
          <a:xfrm>
            <a:off x="1088078" y="2357079"/>
            <a:ext cx="5332655" cy="2818689"/>
            <a:chOff x="518849" y="3749874"/>
            <a:chExt cx="5332655" cy="281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B30270-88D2-4908-BA35-9DF63C033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849" y="3749874"/>
              <a:ext cx="5332655" cy="281868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8697D6-ACE3-4AB7-B131-8CA5536198C9}"/>
                </a:ext>
              </a:extLst>
            </p:cNvPr>
            <p:cNvSpPr/>
            <p:nvPr/>
          </p:nvSpPr>
          <p:spPr>
            <a:xfrm>
              <a:off x="518849" y="5038283"/>
              <a:ext cx="4610269" cy="2725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93A73FC-A90B-4262-8093-FF20876C51E1}"/>
              </a:ext>
            </a:extLst>
          </p:cNvPr>
          <p:cNvGrpSpPr/>
          <p:nvPr/>
        </p:nvGrpSpPr>
        <p:grpSpPr>
          <a:xfrm>
            <a:off x="6812583" y="2372299"/>
            <a:ext cx="4471735" cy="2818881"/>
            <a:chOff x="6661192" y="3749874"/>
            <a:chExt cx="4471735" cy="28188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D0DB97-AF5E-4F11-B8D1-2F3DA23EA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192" y="3749874"/>
              <a:ext cx="4471735" cy="281888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DA83B2-9606-4366-ADD6-152AA1EF0F70}"/>
                </a:ext>
              </a:extLst>
            </p:cNvPr>
            <p:cNvSpPr/>
            <p:nvPr/>
          </p:nvSpPr>
          <p:spPr>
            <a:xfrm>
              <a:off x="6715434" y="4455466"/>
              <a:ext cx="4363250" cy="2725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934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A7A5-199F-481A-B259-F90E3DCD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F7FF-4B84-410E-B8C6-4FA20661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the permanent loss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direct transition from forest to developed counts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16FB29-6DE2-4131-A4C2-82868515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39" y="2579698"/>
            <a:ext cx="8470321" cy="25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70F9-5B02-42E7-BE57-5764267A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7DE1-6EA2-4A42-9818-2ED4B633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11/2: finish the preprocessing of the population density data</a:t>
            </a:r>
          </a:p>
          <a:p>
            <a:r>
              <a:rPr lang="en-US" dirty="0"/>
              <a:t>11/9: use GWR to assess the influence of population density</a:t>
            </a:r>
          </a:p>
          <a:p>
            <a:r>
              <a:rPr lang="en-US" dirty="0"/>
              <a:t>11/16: try random forest </a:t>
            </a:r>
          </a:p>
          <a:p>
            <a:r>
              <a:rPr lang="en-US" dirty="0"/>
              <a:t>11/23: modify random forest </a:t>
            </a:r>
          </a:p>
          <a:p>
            <a:r>
              <a:rPr lang="en-US" dirty="0"/>
              <a:t>11/30: validate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9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23EC-2B11-4111-8925-B36A444A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F06C2-22AB-4406-871E-34C28D7E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Purpose</a:t>
            </a:r>
          </a:p>
          <a:p>
            <a:pPr lvl="1"/>
            <a:r>
              <a:rPr lang="en-US" sz="2800" dirty="0"/>
              <a:t>Project permanent forest loss</a:t>
            </a:r>
          </a:p>
          <a:p>
            <a:pPr lvl="1"/>
            <a:endParaRPr lang="en-US" sz="2800" dirty="0"/>
          </a:p>
          <a:p>
            <a:r>
              <a:rPr lang="en-US" sz="3200" dirty="0"/>
              <a:t>Background</a:t>
            </a:r>
          </a:p>
          <a:p>
            <a:pPr lvl="1"/>
            <a:r>
              <a:rPr lang="en-US" sz="2800" dirty="0"/>
              <a:t>Monitor carbon stock and calculate carbon budget for U.S. Climate Alliance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>
                <a:sym typeface="Wingdings" panose="05000000000000000000" pitchFamily="2" charset="2"/>
              </a:rPr>
              <a:t>Ecosystem Dynamics (ED) model assumes no new permanent loss</a:t>
            </a:r>
          </a:p>
          <a:p>
            <a:pPr lvl="1"/>
            <a:r>
              <a:rPr lang="en-US" sz="2800" dirty="0"/>
              <a:t> Improve the accuracy of the ED model results by incorporating permanent forest loss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C7C51-82AB-48B7-82FC-FBFA1C94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495" y="365125"/>
            <a:ext cx="5154917" cy="12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4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EF53-AF69-41AC-B34B-739AC510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1275-4E84-44AF-8B05-46BE6DC0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NLCD Land Cover Data</a:t>
            </a:r>
          </a:p>
          <a:p>
            <a:r>
              <a:rPr lang="en-US" dirty="0"/>
              <a:t>Original time period: 2001, 2006, 2011, 2016</a:t>
            </a:r>
          </a:p>
          <a:p>
            <a:endParaRPr lang="en-US" dirty="0"/>
          </a:p>
          <a:p>
            <a:r>
              <a:rPr lang="en-US" dirty="0"/>
              <a:t>New time period: 2004, 2006, 2008, 2011, 2013, 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1C9C0-A1F7-4BCB-B70E-1DFD8BAAA82A}"/>
              </a:ext>
            </a:extLst>
          </p:cNvPr>
          <p:cNvSpPr/>
          <p:nvPr/>
        </p:nvSpPr>
        <p:spPr>
          <a:xfrm>
            <a:off x="3736323" y="3288207"/>
            <a:ext cx="3518321" cy="538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97A8DC-A38C-4A8C-B2C4-EEF32EC86961}"/>
              </a:ext>
            </a:extLst>
          </p:cNvPr>
          <p:cNvSpPr/>
          <p:nvPr/>
        </p:nvSpPr>
        <p:spPr>
          <a:xfrm>
            <a:off x="4160218" y="2287441"/>
            <a:ext cx="1816688" cy="538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47044B-7A26-41D6-B9D7-3F15FA878A15}"/>
              </a:ext>
            </a:extLst>
          </p:cNvPr>
          <p:cNvCxnSpPr>
            <a:cxnSpLocks/>
          </p:cNvCxnSpPr>
          <p:nvPr/>
        </p:nvCxnSpPr>
        <p:spPr>
          <a:xfrm>
            <a:off x="6394744" y="2034691"/>
            <a:ext cx="0" cy="3617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2BE9FE-2953-4231-9F98-5FBEBEE7EE46}"/>
              </a:ext>
            </a:extLst>
          </p:cNvPr>
          <p:cNvCxnSpPr>
            <a:cxnSpLocks/>
          </p:cNvCxnSpPr>
          <p:nvPr/>
        </p:nvCxnSpPr>
        <p:spPr>
          <a:xfrm>
            <a:off x="7249598" y="2034691"/>
            <a:ext cx="0" cy="3617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CCB081-DE46-42D3-A466-055DA32DF3E1}"/>
              </a:ext>
            </a:extLst>
          </p:cNvPr>
          <p:cNvCxnSpPr>
            <a:cxnSpLocks/>
          </p:cNvCxnSpPr>
          <p:nvPr/>
        </p:nvCxnSpPr>
        <p:spPr>
          <a:xfrm>
            <a:off x="7709825" y="3094426"/>
            <a:ext cx="0" cy="334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BB8C67-7045-4677-8E99-F2DD89B8F099}"/>
              </a:ext>
            </a:extLst>
          </p:cNvPr>
          <p:cNvCxnSpPr>
            <a:cxnSpLocks/>
          </p:cNvCxnSpPr>
          <p:nvPr/>
        </p:nvCxnSpPr>
        <p:spPr>
          <a:xfrm>
            <a:off x="8557613" y="3094426"/>
            <a:ext cx="0" cy="334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F6704E-AB99-4DDA-95B5-C7EA14A3FAC8}"/>
              </a:ext>
            </a:extLst>
          </p:cNvPr>
          <p:cNvSpPr txBox="1"/>
          <p:nvPr/>
        </p:nvSpPr>
        <p:spPr>
          <a:xfrm>
            <a:off x="6119213" y="1690688"/>
            <a:ext cx="55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49E97-247F-49A8-B6BE-9C8F5F73AA69}"/>
              </a:ext>
            </a:extLst>
          </p:cNvPr>
          <p:cNvSpPr txBox="1"/>
          <p:nvPr/>
        </p:nvSpPr>
        <p:spPr>
          <a:xfrm>
            <a:off x="7434294" y="2732317"/>
            <a:ext cx="55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5A75D-4A35-4FCF-B9FA-F9F75605734E}"/>
              </a:ext>
            </a:extLst>
          </p:cNvPr>
          <p:cNvSpPr txBox="1"/>
          <p:nvPr/>
        </p:nvSpPr>
        <p:spPr>
          <a:xfrm>
            <a:off x="6776250" y="1691855"/>
            <a:ext cx="94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Validate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C8D049-AA71-4288-9A7D-3A5176983300}"/>
              </a:ext>
            </a:extLst>
          </p:cNvPr>
          <p:cNvSpPr txBox="1"/>
          <p:nvPr/>
        </p:nvSpPr>
        <p:spPr>
          <a:xfrm>
            <a:off x="8102936" y="2723315"/>
            <a:ext cx="94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Validate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BE12D0-8B85-4A53-9437-0DBED52A2DDC}"/>
              </a:ext>
            </a:extLst>
          </p:cNvPr>
          <p:cNvGrpSpPr/>
          <p:nvPr/>
        </p:nvGrpSpPr>
        <p:grpSpPr>
          <a:xfrm>
            <a:off x="1427362" y="3844033"/>
            <a:ext cx="9099087" cy="3030857"/>
            <a:chOff x="838200" y="3827158"/>
            <a:chExt cx="9099087" cy="30308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4CF54A-D131-4242-A6AE-1EB3949C4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827158"/>
              <a:ext cx="3889877" cy="219213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8D7AE4A-CA46-4855-B1CA-B2030D8B8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2447" y="4012210"/>
              <a:ext cx="4016526" cy="225582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4BB4EF9-685C-4C1A-9B28-8C9AE789F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3894" y="4203034"/>
              <a:ext cx="4016526" cy="224105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E60A80-51E5-48E7-9EBA-FE4965BB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0710" y="4360550"/>
              <a:ext cx="4016526" cy="226399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32F4A1E-8987-44BD-9915-CF227E8A4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2157" y="4549700"/>
              <a:ext cx="4016527" cy="224246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898F329-DF43-4740-A737-911AD66D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7399" y="4758709"/>
              <a:ext cx="3749888" cy="2099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96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1" grpId="0"/>
      <p:bldP spid="23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9FC3-5404-4848-B370-91BF9653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4F43-EBA3-4142-8F03-8A39167E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485C5-0C8B-49E0-AF78-5F6A3911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68" y="1757299"/>
            <a:ext cx="8561464" cy="4351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BE3506-ABBF-49FF-9E9F-A84986BA06D6}"/>
              </a:ext>
            </a:extLst>
          </p:cNvPr>
          <p:cNvSpPr/>
          <p:nvPr/>
        </p:nvSpPr>
        <p:spPr>
          <a:xfrm>
            <a:off x="1815268" y="2547833"/>
            <a:ext cx="7225786" cy="1503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186E8-FAC3-4568-9E75-A9F36377BD53}"/>
              </a:ext>
            </a:extLst>
          </p:cNvPr>
          <p:cNvSpPr/>
          <p:nvPr/>
        </p:nvSpPr>
        <p:spPr>
          <a:xfrm>
            <a:off x="7835985" y="4335830"/>
            <a:ext cx="2434362" cy="64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FEDA-AE22-40B3-8E4C-873BCEE0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NLCD Land Cover Data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E3AF-2DFD-42EF-8473-64486FB4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8279" cy="4938513"/>
          </a:xfrm>
        </p:spPr>
        <p:txBody>
          <a:bodyPr>
            <a:normAutofit/>
          </a:bodyPr>
          <a:lstStyle/>
          <a:p>
            <a:r>
              <a:rPr lang="en-US" dirty="0"/>
              <a:t>Water </a:t>
            </a:r>
            <a:r>
              <a:rPr lang="en-US" dirty="0">
                <a:sym typeface="Wingdings" panose="05000000000000000000" pitchFamily="2" charset="2"/>
              </a:rPr>
              <a:t> 10</a:t>
            </a:r>
          </a:p>
          <a:p>
            <a:r>
              <a:rPr lang="en-US" dirty="0"/>
              <a:t>Developed </a:t>
            </a:r>
            <a:r>
              <a:rPr lang="en-US" dirty="0">
                <a:sym typeface="Wingdings" panose="05000000000000000000" pitchFamily="2" charset="2"/>
              </a:rPr>
              <a:t> 20</a:t>
            </a:r>
          </a:p>
          <a:p>
            <a:r>
              <a:rPr lang="en-US" dirty="0">
                <a:sym typeface="Wingdings" panose="05000000000000000000" pitchFamily="2" charset="2"/>
              </a:rPr>
              <a:t>Barren  30</a:t>
            </a:r>
          </a:p>
          <a:p>
            <a:r>
              <a:rPr lang="en-US" dirty="0">
                <a:sym typeface="Wingdings" panose="05000000000000000000" pitchFamily="2" charset="2"/>
              </a:rPr>
              <a:t>Forest  40</a:t>
            </a:r>
          </a:p>
          <a:p>
            <a:r>
              <a:rPr lang="en-US" dirty="0">
                <a:sym typeface="Wingdings" panose="05000000000000000000" pitchFamily="2" charset="2"/>
              </a:rPr>
              <a:t>Shrubland  50</a:t>
            </a:r>
          </a:p>
          <a:p>
            <a:r>
              <a:rPr lang="en-US" dirty="0">
                <a:sym typeface="Wingdings" panose="05000000000000000000" pitchFamily="2" charset="2"/>
              </a:rPr>
              <a:t>Herbaceous  70</a:t>
            </a:r>
          </a:p>
          <a:p>
            <a:r>
              <a:rPr lang="en-US" dirty="0"/>
              <a:t>Cultivated </a:t>
            </a:r>
            <a:r>
              <a:rPr lang="en-US" dirty="0">
                <a:sym typeface="Wingdings" panose="05000000000000000000" pitchFamily="2" charset="2"/>
              </a:rPr>
              <a:t> 80</a:t>
            </a:r>
          </a:p>
          <a:p>
            <a:r>
              <a:rPr lang="en-US" dirty="0">
                <a:sym typeface="Wingdings" panose="05000000000000000000" pitchFamily="2" charset="2"/>
              </a:rPr>
              <a:t>Wetland  90</a:t>
            </a:r>
          </a:p>
          <a:p>
            <a:pPr marL="3657600" lvl="8" indent="0">
              <a:buNone/>
            </a:pPr>
            <a:r>
              <a:rPr lang="en-US" dirty="0">
                <a:sym typeface="Wingdings" panose="05000000000000000000" pitchFamily="2" charset="2"/>
                <a:hlinkClick r:id="rId2"/>
              </a:rPr>
              <a:t>https://www.mrlc.gov/data/legends/national-land-cover-database-2016-nlcd2016-legend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DA594-DA1D-48D0-A87F-9BEACD93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614" y="1902635"/>
            <a:ext cx="6015514" cy="38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9F25-3954-4224-8C92-2D2FA580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C951-E0C0-484E-9C0E-6308F205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pixels of forest loss in 2004 – 2016</a:t>
            </a:r>
          </a:p>
          <a:p>
            <a:pPr lvl="1"/>
            <a:r>
              <a:rPr lang="en-US" dirty="0"/>
              <a:t>Forest in 2004, non-forest after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47F20-2732-4A74-ADA6-FE3E7651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854" y="2833704"/>
            <a:ext cx="4532291" cy="233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9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9F25-3954-4224-8C92-2D2FA580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C951-E0C0-484E-9C0E-6308F205A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000" dirty="0"/>
              <a:t>Identify permanent and non-permanent loss in 2004 - 2013</a:t>
            </a:r>
          </a:p>
          <a:p>
            <a:pPr lvl="1"/>
            <a:r>
              <a:rPr lang="en-US" sz="2600" dirty="0"/>
              <a:t>Permanent: non-forest after 2004</a:t>
            </a:r>
          </a:p>
          <a:p>
            <a:pPr lvl="1"/>
            <a:r>
              <a:rPr lang="en-US" sz="2600" dirty="0"/>
              <a:t>Non-permanent: non-forest becomes forest after 2004</a:t>
            </a:r>
          </a:p>
          <a:p>
            <a:pPr lvl="1"/>
            <a:r>
              <a:rPr lang="en-US" dirty="0"/>
              <a:t>Cultivated </a:t>
            </a:r>
            <a:r>
              <a:rPr lang="en-US" dirty="0">
                <a:sym typeface="Wingdings" panose="05000000000000000000" pitchFamily="2" charset="2"/>
              </a:rPr>
              <a:t> 80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5AB33-ECAF-45F5-8A55-640C1E14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2" y="3669679"/>
            <a:ext cx="5211373" cy="2235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F3F534-32ED-464A-BDF4-BE620793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9678"/>
            <a:ext cx="5286745" cy="22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5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5DE3-2431-4F46-94DC-FA86F394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087A-A518-447C-82D6-C9B076628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77956"/>
          </a:xfrm>
        </p:spPr>
        <p:txBody>
          <a:bodyPr/>
          <a:lstStyle/>
          <a:p>
            <a:r>
              <a:rPr lang="en-US" dirty="0"/>
              <a:t>Permanent loss</a:t>
            </a:r>
          </a:p>
          <a:p>
            <a:pPr lvl="1"/>
            <a:r>
              <a:rPr lang="en-US" dirty="0"/>
              <a:t>Find loss-to landcover type</a:t>
            </a:r>
          </a:p>
          <a:p>
            <a:pPr lvl="1"/>
            <a:r>
              <a:rPr lang="en-US" dirty="0"/>
              <a:t>Find the year of loss</a:t>
            </a:r>
          </a:p>
          <a:p>
            <a:pPr lvl="2"/>
            <a:r>
              <a:rPr lang="en-US" dirty="0"/>
              <a:t>Cultivated </a:t>
            </a:r>
            <a:r>
              <a:rPr lang="en-US" dirty="0">
                <a:sym typeface="Wingdings" panose="05000000000000000000" pitchFamily="2" charset="2"/>
              </a:rPr>
              <a:t> 80</a:t>
            </a:r>
          </a:p>
          <a:p>
            <a:pPr lvl="2"/>
            <a:endParaRPr lang="en-US" dirty="0"/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37645-E51A-4402-9E73-CDAD4F9837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Non-permanent</a:t>
            </a:r>
          </a:p>
          <a:p>
            <a:pPr lvl="1"/>
            <a:r>
              <a:rPr lang="en-US" dirty="0"/>
              <a:t>Find gain-from landcover type</a:t>
            </a:r>
          </a:p>
          <a:p>
            <a:pPr lvl="2"/>
            <a:r>
              <a:rPr lang="en-US" dirty="0"/>
              <a:t>Forest </a:t>
            </a:r>
            <a:r>
              <a:rPr lang="en-US" dirty="0">
                <a:sym typeface="Wingdings" panose="05000000000000000000" pitchFamily="2" charset="2"/>
              </a:rPr>
              <a:t> 40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Herbaceous  70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Shrubland  50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08CEEC-0A94-4785-80F0-B610A27C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92" y="3749874"/>
            <a:ext cx="4471735" cy="2818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46F7D8-0658-4763-9F34-46A2F72AA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49" y="3749874"/>
            <a:ext cx="5332655" cy="28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2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44B2-ADAF-49AC-9353-FA2EED1E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74B8-8B16-4B9F-A0A6-A61B39919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Permanent loss</a:t>
            </a:r>
          </a:p>
          <a:p>
            <a:pPr lvl="1"/>
            <a:r>
              <a:rPr lang="en-US" dirty="0"/>
              <a:t>Find loss-to landcover type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69E4B-133A-49E1-94D5-FDE8BF7213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Non-permanent</a:t>
            </a:r>
          </a:p>
          <a:p>
            <a:pPr lvl="1"/>
            <a:r>
              <a:rPr lang="en-US" dirty="0"/>
              <a:t>Find gain-from landcover type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DE257B-62EE-411C-BB22-DDDECC47C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119438"/>
            <a:ext cx="58769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D57ECF-7CFB-4033-9C84-39D9BB668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19437"/>
            <a:ext cx="58102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782D0DEB-2D61-4A9F-A99C-4C4660E3C4AC}"/>
              </a:ext>
            </a:extLst>
          </p:cNvPr>
          <p:cNvSpPr/>
          <p:nvPr/>
        </p:nvSpPr>
        <p:spPr>
          <a:xfrm>
            <a:off x="1011290" y="6225187"/>
            <a:ext cx="6073796" cy="387560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42A3B42C-AB4C-4EEA-B79D-D3056D0F9A3E}"/>
              </a:ext>
            </a:extLst>
          </p:cNvPr>
          <p:cNvSpPr/>
          <p:nvPr/>
        </p:nvSpPr>
        <p:spPr>
          <a:xfrm>
            <a:off x="2550429" y="6225187"/>
            <a:ext cx="7205190" cy="387560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2A4F8C2A-B70E-4167-951B-C6D417FCB407}"/>
              </a:ext>
            </a:extLst>
          </p:cNvPr>
          <p:cNvSpPr/>
          <p:nvPr/>
        </p:nvSpPr>
        <p:spPr>
          <a:xfrm>
            <a:off x="3337661" y="6225186"/>
            <a:ext cx="4619436" cy="387560"/>
          </a:xfrm>
          <a:prstGeom prst="curved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17CF1C46-273A-4281-9A60-F5DBA182F069}"/>
              </a:ext>
            </a:extLst>
          </p:cNvPr>
          <p:cNvSpPr/>
          <p:nvPr/>
        </p:nvSpPr>
        <p:spPr>
          <a:xfrm>
            <a:off x="4048188" y="6176962"/>
            <a:ext cx="4817253" cy="387560"/>
          </a:xfrm>
          <a:prstGeom prst="curved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014C2C1D-D935-4C77-8159-9D3EC1281C52}"/>
              </a:ext>
            </a:extLst>
          </p:cNvPr>
          <p:cNvSpPr/>
          <p:nvPr/>
        </p:nvSpPr>
        <p:spPr>
          <a:xfrm>
            <a:off x="4852513" y="6176961"/>
            <a:ext cx="6653181" cy="387560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7CAAC29E-4A0C-4061-964F-76A877173653}"/>
              </a:ext>
            </a:extLst>
          </p:cNvPr>
          <p:cNvSpPr/>
          <p:nvPr/>
        </p:nvSpPr>
        <p:spPr>
          <a:xfrm>
            <a:off x="5630726" y="6244141"/>
            <a:ext cx="4990848" cy="387560"/>
          </a:xfrm>
          <a:prstGeom prst="curvedUp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E53036-4233-4663-8EAE-2C6553E2A50D}"/>
              </a:ext>
            </a:extLst>
          </p:cNvPr>
          <p:cNvSpPr/>
          <p:nvPr/>
        </p:nvSpPr>
        <p:spPr>
          <a:xfrm>
            <a:off x="1592630" y="4384275"/>
            <a:ext cx="557243" cy="1840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92B2126-37E6-4918-AEDC-9042737A5531}"/>
              </a:ext>
            </a:extLst>
          </p:cNvPr>
          <p:cNvSpPr txBox="1"/>
          <p:nvPr/>
        </p:nvSpPr>
        <p:spPr>
          <a:xfrm>
            <a:off x="3003591" y="681037"/>
            <a:ext cx="8859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Forest loss to developed is permanent</a:t>
            </a:r>
          </a:p>
        </p:txBody>
      </p:sp>
    </p:spTree>
    <p:extLst>
      <p:ext uri="{BB962C8B-B14F-4D97-AF65-F5344CB8AC3E}">
        <p14:creationId xmlns:p14="http://schemas.microsoft.com/office/powerpoint/2010/main" val="122784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337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Carbon Monitoring and Projection:  Permanent Forest Loss</vt:lpstr>
      <vt:lpstr>Project Overview</vt:lpstr>
      <vt:lpstr>Data Update</vt:lpstr>
      <vt:lpstr>Progress Report</vt:lpstr>
      <vt:lpstr>NLCD Land Cover Data Legend</vt:lpstr>
      <vt:lpstr>Methodology</vt:lpstr>
      <vt:lpstr>Methodology</vt:lpstr>
      <vt:lpstr>Methodology</vt:lpstr>
      <vt:lpstr>Result</vt:lpstr>
      <vt:lpstr>Population Density</vt:lpstr>
      <vt:lpstr>Challenge</vt:lpstr>
      <vt:lpstr>Challenge</vt:lpstr>
      <vt:lpstr>Timeline of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GEOG788P Project</dc:title>
  <dc:creator>Quan Shen</dc:creator>
  <cp:lastModifiedBy>Quan Shen</cp:lastModifiedBy>
  <cp:revision>42</cp:revision>
  <dcterms:created xsi:type="dcterms:W3CDTF">2020-10-01T17:42:35Z</dcterms:created>
  <dcterms:modified xsi:type="dcterms:W3CDTF">2020-11-02T21:14:06Z</dcterms:modified>
</cp:coreProperties>
</file>