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2" r:id="rId5"/>
    <p:sldId id="276" r:id="rId6"/>
    <p:sldId id="278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A9A5-6C37-4224-A0CB-2777E286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BC0B-A3B7-40A4-B1B0-6C7B2133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B84C-7701-4351-B99F-E541B30C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000C-CCB4-4E50-9820-2E54D4BC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0930-3621-4F26-8D76-1C199735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E7E4-EA2D-4473-862E-47A33E3F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DF096-627D-4EC1-8204-D9D314D3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A762-1239-4AB3-91DF-5C973690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7193-FE7D-4859-8CE2-71787FE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350DF-F0F0-41D0-808B-1FF16EF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2D06E-C643-413E-9804-47B1AA36F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84C1D-508F-4611-9FBE-A17788C0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F7EA-A68D-461D-B5AD-ACD58E11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C13D-96F4-4F90-B18A-D3F1BD8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367D-3B04-4E19-8802-2A0A23CE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0CD-6B60-4006-B487-228CA07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C672-F6CE-4688-B265-4F04FDA8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F1FD6-228E-42CB-9339-259DF9F4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43AA-2D3A-4071-A063-F84B115B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D7DA-81CE-4F45-A1D0-EACF942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48C2-F87A-424A-B57E-9369058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9737F-E91F-4F9B-BEE1-2F18E7D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7912-DB30-423A-8A2E-8FC176D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9FB0-136A-44B4-8DA8-BABD972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F8EB-4F3F-4B06-A98E-69648B0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5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D7C-6B66-40BB-AA12-5109AF6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45BC-0050-4FA5-AC34-86F15967D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A549-BF00-4155-B600-77AF0A34F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47C9-7044-46B0-917C-BE79A682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14C2F-F0C4-4FFC-B8EB-554D869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5A0-9B17-44B0-B5C7-15094BDD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4C68-EA80-47C8-8679-195879C9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CD989-36E6-4636-9FDC-DE8E4B49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D628C-844D-44B1-8F6A-C7489CC2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80D0D-4C86-4E04-A85E-0A1E179B3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2187F-2526-4305-A67D-33CFDD2A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D7C4B-6796-4841-BE6A-8D36D26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B5925-63B6-48AE-B5E0-7C30330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EE51A-1229-4928-88B3-72B129D6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CAEC-9288-4314-B66D-0913A4DE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F70E7-E20D-49B8-9D5C-8959202F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F2FB6-AFDA-4C94-A56B-EC1BE4F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FFD9-CFBB-43D6-90B8-2F6B7C69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BB1AD-989B-47B2-A40E-0D1E5B2E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2220C-A9AD-41E8-BCDA-8D2231A6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9E8A7-34DB-45FC-A7F8-E1A2BA75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062F-005D-4192-9F49-DDBE871C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DA19-4AF6-4817-80E6-84CC7FA0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4FD8-D2B8-44ED-A2AF-A60C7680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E703-C5FA-4237-834B-461846DD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736CE-3046-4445-A2BD-BE040AE5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FA4A9-46F0-4484-8936-6ECB2291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B490-8235-47C1-BB50-239E909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A476D-96E0-4732-87C6-A9199FFDD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0F349-1899-4756-ACBD-43E8DB84E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F37B9-FB1D-4FB6-BAA1-CA844287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0D50-F5D6-4F22-AFFB-11B0749E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DD52-72E6-4C32-8439-32E4DADF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8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03B-8D10-41B8-8976-E9E7E51E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6174A-B05E-4FDC-A474-3FF38861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A584-9E7A-490D-8984-02A587812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C52C-A138-4E9F-ADCD-436788E07B55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D6E8-83A7-42EA-9C2E-C3C47A46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E45F-F581-48FB-90F1-C337D92E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946B-5F33-458E-80E8-AC0928CC3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AC9B-5473-4DBA-8E51-F180B5A88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Carbon Monitoring and Projection: </a:t>
            </a:r>
            <a:br>
              <a:rPr lang="en-US" dirty="0"/>
            </a:br>
            <a:r>
              <a:rPr lang="en-US" dirty="0"/>
              <a:t>Permanent Forest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B411-7D8D-4293-84EE-B564B6550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7828"/>
            <a:ext cx="9144000" cy="1139972"/>
          </a:xfrm>
        </p:spPr>
        <p:txBody>
          <a:bodyPr>
            <a:normAutofit/>
          </a:bodyPr>
          <a:lstStyle/>
          <a:p>
            <a:r>
              <a:rPr lang="en-US" sz="2800" dirty="0"/>
              <a:t>Quan Shen</a:t>
            </a:r>
          </a:p>
        </p:txBody>
      </p:sp>
    </p:spTree>
    <p:extLst>
      <p:ext uri="{BB962C8B-B14F-4D97-AF65-F5344CB8AC3E}">
        <p14:creationId xmlns:p14="http://schemas.microsoft.com/office/powerpoint/2010/main" val="126604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2E6-BE81-43D9-BECC-4971C2B0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Population Density		Forest Loss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A0E1FB-0E56-46B3-95AA-30C5374F5F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1196" y="2687644"/>
            <a:ext cx="5913826" cy="33815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0AB9A0-C9AE-4B9A-9D9B-F0193AE06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44374" y="2687644"/>
            <a:ext cx="5181600" cy="3387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8EEE8B-24F8-43CD-84B6-D44C6534A166}"/>
              </a:ext>
            </a:extLst>
          </p:cNvPr>
          <p:cNvSpPr txBox="1"/>
          <p:nvPr/>
        </p:nvSpPr>
        <p:spPr>
          <a:xfrm>
            <a:off x="838200" y="1533241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800" dirty="0"/>
              <a:t>Same extent, same resolution, same projection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8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9E7-04F3-4FF3-877E-52301FC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vectorize the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8C5A-3418-47B9-93DD-8CCF74A5E5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ArcGIS</a:t>
            </a:r>
          </a:p>
          <a:p>
            <a:pPr lvl="1"/>
            <a:r>
              <a:rPr lang="en-US" dirty="0"/>
              <a:t>OLS </a:t>
            </a:r>
          </a:p>
          <a:p>
            <a:pPr lvl="1"/>
            <a:r>
              <a:rPr lang="en-US" dirty="0"/>
              <a:t>Lag		Memory Error</a:t>
            </a:r>
          </a:p>
          <a:p>
            <a:pPr lvl="1"/>
            <a:r>
              <a:rPr lang="en-US" dirty="0"/>
              <a:t>Error		Memory Error</a:t>
            </a:r>
          </a:p>
          <a:p>
            <a:pPr lvl="1"/>
            <a:r>
              <a:rPr lang="en-US" dirty="0"/>
              <a:t>GWR</a:t>
            </a:r>
          </a:p>
          <a:p>
            <a:pPr lvl="1"/>
            <a:r>
              <a:rPr lang="en-US" dirty="0"/>
              <a:t>MGWR		Memory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1C76-52B1-4239-97B2-F43B101CC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96669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OLS</a:t>
            </a:r>
          </a:p>
          <a:p>
            <a:pPr lvl="1"/>
            <a:r>
              <a:rPr lang="en-US" dirty="0"/>
              <a:t>Lag		 Memory Error</a:t>
            </a:r>
          </a:p>
          <a:p>
            <a:pPr lvl="1"/>
            <a:r>
              <a:rPr lang="en-US" dirty="0"/>
              <a:t>Error		 Memory Error</a:t>
            </a:r>
          </a:p>
          <a:p>
            <a:pPr lvl="1"/>
            <a:r>
              <a:rPr lang="en-US" dirty="0"/>
              <a:t>GWR		 </a:t>
            </a:r>
            <a:r>
              <a:rPr lang="en-US" dirty="0" err="1">
                <a:solidFill>
                  <a:srgbClr val="FF0000"/>
                </a:solidFill>
              </a:rPr>
              <a:t>LinAlgError</a:t>
            </a:r>
            <a:r>
              <a:rPr lang="en-US" dirty="0">
                <a:solidFill>
                  <a:srgbClr val="FF0000"/>
                </a:solidFill>
              </a:rPr>
              <a:t>: Matrix is 				 singular.</a:t>
            </a:r>
          </a:p>
          <a:p>
            <a:pPr lvl="1"/>
            <a:r>
              <a:rPr lang="en-US" dirty="0"/>
              <a:t>MGWR		 Memory Error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C6387-9A7A-449E-BBBC-CFFF30C51C2A}"/>
              </a:ext>
            </a:extLst>
          </p:cNvPr>
          <p:cNvGrpSpPr/>
          <p:nvPr/>
        </p:nvGrpSpPr>
        <p:grpSpPr>
          <a:xfrm>
            <a:off x="2964734" y="2263604"/>
            <a:ext cx="464266" cy="1991350"/>
            <a:chOff x="3131767" y="3020245"/>
            <a:chExt cx="464266" cy="1991350"/>
          </a:xfrm>
        </p:grpSpPr>
        <p:pic>
          <p:nvPicPr>
            <p:cNvPr id="10" name="Graphic 9" descr="Checkbox Checked">
              <a:extLst>
                <a:ext uri="{FF2B5EF4-FFF2-40B4-BE49-F238E27FC236}">
                  <a16:creationId xmlns:a16="http://schemas.microsoft.com/office/drawing/2014/main" id="{BCB49561-70F8-4C6F-901D-95C71BE0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8833" y="3020245"/>
              <a:ext cx="457200" cy="457200"/>
            </a:xfrm>
            <a:prstGeom prst="rect">
              <a:avLst/>
            </a:prstGeom>
          </p:spPr>
        </p:pic>
        <p:pic>
          <p:nvPicPr>
            <p:cNvPr id="11" name="Graphic 10" descr="Checkbox Checked">
              <a:extLst>
                <a:ext uri="{FF2B5EF4-FFF2-40B4-BE49-F238E27FC236}">
                  <a16:creationId xmlns:a16="http://schemas.microsoft.com/office/drawing/2014/main" id="{FD6B05CE-E7CA-429B-A6BF-59202292F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8833" y="4196046"/>
              <a:ext cx="457200" cy="457200"/>
            </a:xfrm>
            <a:prstGeom prst="rect">
              <a:avLst/>
            </a:prstGeom>
          </p:spPr>
        </p:pic>
        <p:pic>
          <p:nvPicPr>
            <p:cNvPr id="15" name="Graphic 14" descr="Checkbox Crossed">
              <a:extLst>
                <a:ext uri="{FF2B5EF4-FFF2-40B4-BE49-F238E27FC236}">
                  <a16:creationId xmlns:a16="http://schemas.microsoft.com/office/drawing/2014/main" id="{EE1641F6-36DD-4475-AE12-7F510A0F0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8833" y="3429000"/>
              <a:ext cx="457200" cy="457200"/>
            </a:xfrm>
            <a:prstGeom prst="rect">
              <a:avLst/>
            </a:prstGeom>
          </p:spPr>
        </p:pic>
        <p:pic>
          <p:nvPicPr>
            <p:cNvPr id="16" name="Graphic 15" descr="Checkbox Crossed">
              <a:extLst>
                <a:ext uri="{FF2B5EF4-FFF2-40B4-BE49-F238E27FC236}">
                  <a16:creationId xmlns:a16="http://schemas.microsoft.com/office/drawing/2014/main" id="{451EC173-65EE-4217-B051-807B435F0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8833" y="3792537"/>
              <a:ext cx="457200" cy="457200"/>
            </a:xfrm>
            <a:prstGeom prst="rect">
              <a:avLst/>
            </a:prstGeom>
          </p:spPr>
        </p:pic>
        <p:pic>
          <p:nvPicPr>
            <p:cNvPr id="17" name="Graphic 16" descr="Checkbox Crossed">
              <a:extLst>
                <a:ext uri="{FF2B5EF4-FFF2-40B4-BE49-F238E27FC236}">
                  <a16:creationId xmlns:a16="http://schemas.microsoft.com/office/drawing/2014/main" id="{7370A3DE-25E5-4EBF-966F-71CA52966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1767" y="4554395"/>
              <a:ext cx="457200" cy="457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12E2C3-D1E5-4FA2-887F-AA4061122A69}"/>
              </a:ext>
            </a:extLst>
          </p:cNvPr>
          <p:cNvGrpSpPr/>
          <p:nvPr/>
        </p:nvGrpSpPr>
        <p:grpSpPr>
          <a:xfrm>
            <a:off x="8227073" y="2235662"/>
            <a:ext cx="457200" cy="2386676"/>
            <a:chOff x="8463243" y="3025462"/>
            <a:chExt cx="457200" cy="2386676"/>
          </a:xfrm>
        </p:grpSpPr>
        <p:pic>
          <p:nvPicPr>
            <p:cNvPr id="12" name="Graphic 11" descr="Checkbox Checked">
              <a:extLst>
                <a:ext uri="{FF2B5EF4-FFF2-40B4-BE49-F238E27FC236}">
                  <a16:creationId xmlns:a16="http://schemas.microsoft.com/office/drawing/2014/main" id="{54E79F56-3A6C-4F6F-8BB6-58C677BD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3243" y="3025462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 descr="Checkbox Crossed">
              <a:extLst>
                <a:ext uri="{FF2B5EF4-FFF2-40B4-BE49-F238E27FC236}">
                  <a16:creationId xmlns:a16="http://schemas.microsoft.com/office/drawing/2014/main" id="{D7242738-A5AD-4E87-B5DC-3A4F6B6CA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63243" y="3417821"/>
              <a:ext cx="457200" cy="457200"/>
            </a:xfrm>
            <a:prstGeom prst="rect">
              <a:avLst/>
            </a:prstGeom>
          </p:spPr>
        </p:pic>
        <p:pic>
          <p:nvPicPr>
            <p:cNvPr id="19" name="Graphic 18" descr="Checkbox Crossed">
              <a:extLst>
                <a:ext uri="{FF2B5EF4-FFF2-40B4-BE49-F238E27FC236}">
                  <a16:creationId xmlns:a16="http://schemas.microsoft.com/office/drawing/2014/main" id="{E31DA8DE-871B-43AA-92E7-443EC768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63243" y="3797754"/>
              <a:ext cx="457200" cy="457200"/>
            </a:xfrm>
            <a:prstGeom prst="rect">
              <a:avLst/>
            </a:prstGeom>
          </p:spPr>
        </p:pic>
        <p:pic>
          <p:nvPicPr>
            <p:cNvPr id="20" name="Graphic 19" descr="Checkbox Crossed">
              <a:extLst>
                <a:ext uri="{FF2B5EF4-FFF2-40B4-BE49-F238E27FC236}">
                  <a16:creationId xmlns:a16="http://schemas.microsoft.com/office/drawing/2014/main" id="{E0DF7647-73A6-4BFE-B50B-3AA49658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63243" y="4190113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 descr="Checkbox Crossed">
              <a:extLst>
                <a:ext uri="{FF2B5EF4-FFF2-40B4-BE49-F238E27FC236}">
                  <a16:creationId xmlns:a16="http://schemas.microsoft.com/office/drawing/2014/main" id="{D4EF480F-F014-4035-9FEC-FEF7A6B5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63243" y="4954938"/>
              <a:ext cx="457200" cy="45720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8B050FC-750C-4A9C-B335-95E87ABAA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71" y="4775258"/>
            <a:ext cx="5391129" cy="19071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A2E0EA6-5BCE-4F0A-B5F1-BBEB10992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585" y="4775258"/>
            <a:ext cx="3476814" cy="19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7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A7A5-199F-481A-B259-F90E3DC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662" cy="1325563"/>
          </a:xfrm>
        </p:spPr>
        <p:txBody>
          <a:bodyPr/>
          <a:lstStyle/>
          <a:p>
            <a:r>
              <a:rPr lang="en-US" dirty="0"/>
              <a:t>Spatial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88E0D5-3FCF-4E51-A278-091C7B13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41" y="2292073"/>
            <a:ext cx="5943643" cy="31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21FF40-0FE0-4E00-A0DF-B16A3A86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85" y="2292072"/>
            <a:ext cx="5859295" cy="31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C160CE-57E1-41A3-8538-A8D360DB11A7}"/>
              </a:ext>
            </a:extLst>
          </p:cNvPr>
          <p:cNvSpPr txBox="1"/>
          <p:nvPr/>
        </p:nvSpPr>
        <p:spPr>
          <a:xfrm>
            <a:off x="2341100" y="5689945"/>
            <a:ext cx="19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Moran’s I =  0.73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0C657-5EDE-49FF-997D-EE21C0855DE8}"/>
              </a:ext>
            </a:extLst>
          </p:cNvPr>
          <p:cNvSpPr txBox="1"/>
          <p:nvPr/>
        </p:nvSpPr>
        <p:spPr>
          <a:xfrm>
            <a:off x="8399170" y="5689945"/>
            <a:ext cx="19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Moran’s I =  0. 33</a:t>
            </a:r>
          </a:p>
        </p:txBody>
      </p:sp>
    </p:spTree>
    <p:extLst>
      <p:ext uri="{BB962C8B-B14F-4D97-AF65-F5344CB8AC3E}">
        <p14:creationId xmlns:p14="http://schemas.microsoft.com/office/powerpoint/2010/main" val="256934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A7A5-199F-481A-B259-F90E3DCD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662" cy="1325563"/>
          </a:xfrm>
        </p:spPr>
        <p:txBody>
          <a:bodyPr/>
          <a:lstStyle/>
          <a:p>
            <a:r>
              <a:rPr lang="en-US" dirty="0"/>
              <a:t>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3D36A-9B16-45BE-BB83-010A7CAD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38"/>
          <a:stretch/>
        </p:blipFill>
        <p:spPr>
          <a:xfrm>
            <a:off x="2956156" y="365125"/>
            <a:ext cx="6158575" cy="10214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0E04D14-5368-4746-B260-01C9B7A6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52" y="1481318"/>
            <a:ext cx="8644095" cy="459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DCB61-F21B-49B9-B65B-6E3D98B21298}"/>
              </a:ext>
            </a:extLst>
          </p:cNvPr>
          <p:cNvSpPr txBox="1"/>
          <p:nvPr/>
        </p:nvSpPr>
        <p:spPr>
          <a:xfrm>
            <a:off x="5081681" y="6142950"/>
            <a:ext cx="19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Moran’s I =  0.31</a:t>
            </a:r>
          </a:p>
        </p:txBody>
      </p:sp>
    </p:spTree>
    <p:extLst>
      <p:ext uri="{BB962C8B-B14F-4D97-AF65-F5344CB8AC3E}">
        <p14:creationId xmlns:p14="http://schemas.microsoft.com/office/powerpoint/2010/main" val="255664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63C1-4C6C-4A06-A3AD-89E9AD8D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GWR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7D90F38-010B-48A0-A0C1-614E78BC1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00" y="1173617"/>
            <a:ext cx="8203600" cy="45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580FE-A99E-4021-A847-6370EB398F30}"/>
              </a:ext>
            </a:extLst>
          </p:cNvPr>
          <p:cNvSpPr txBox="1"/>
          <p:nvPr/>
        </p:nvSpPr>
        <p:spPr>
          <a:xfrm>
            <a:off x="1356461" y="5684382"/>
            <a:ext cx="8841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Conclusion: Will not incorporate population density. Forest loss only. </a:t>
            </a:r>
          </a:p>
        </p:txBody>
      </p:sp>
    </p:spTree>
    <p:extLst>
      <p:ext uri="{BB962C8B-B14F-4D97-AF65-F5344CB8AC3E}">
        <p14:creationId xmlns:p14="http://schemas.microsoft.com/office/powerpoint/2010/main" val="56129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70F9-5B02-42E7-BE57-5764267A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7DE1-6EA2-4A42-9818-2ED4B633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11/23 </a:t>
            </a:r>
            <a:r>
              <a:rPr lang="en-US" dirty="0">
                <a:sym typeface="Wingdings" panose="05000000000000000000" pitchFamily="2" charset="2"/>
              </a:rPr>
              <a:t> R</a:t>
            </a:r>
            <a:r>
              <a:rPr lang="en-US" dirty="0"/>
              <a:t>andom forest on forest loss</a:t>
            </a:r>
          </a:p>
          <a:p>
            <a:r>
              <a:rPr lang="en-US" dirty="0"/>
              <a:t>11/30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9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128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Carbon Monitoring and Projection:  Permanent Forest Loss</vt:lpstr>
      <vt:lpstr> Population Density  Forest Loss</vt:lpstr>
      <vt:lpstr>Challenge: vectorize the raster</vt:lpstr>
      <vt:lpstr>Spatial distribution</vt:lpstr>
      <vt:lpstr>OLS</vt:lpstr>
      <vt:lpstr>GWR</vt:lpstr>
      <vt:lpstr>Timeline of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GEOG788P Project</dc:title>
  <dc:creator>Quan Shen</dc:creator>
  <cp:lastModifiedBy>Quan Shen</cp:lastModifiedBy>
  <cp:revision>51</cp:revision>
  <dcterms:created xsi:type="dcterms:W3CDTF">2020-10-01T17:42:35Z</dcterms:created>
  <dcterms:modified xsi:type="dcterms:W3CDTF">2020-11-23T08:56:21Z</dcterms:modified>
</cp:coreProperties>
</file>