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71" r:id="rId11"/>
    <p:sldId id="272" r:id="rId12"/>
    <p:sldId id="264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5D36-9945-4A73-8EBA-DB5211814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83031-F66D-4848-9226-57E789C0D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C1DB-ACF4-4C8D-9A50-EEE99A6B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BE19-FBD0-426B-8659-096C6A85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D5DB4-8CA4-4AF5-A077-302842B9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F57C-EB46-4D1B-84A1-45BF6C0E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52ED-1E9D-452E-96F2-6ACB5A6E0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C0B4D-E923-452A-A820-ECF10F3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E637-846F-4DA7-A7B3-AA9ED029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8860-CC5F-4B1D-A34B-6124E810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52823-8C45-4063-B4B7-248174EFF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EA4BE-768B-4DCD-AF1B-2F0B3AB9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33B1-EB02-4664-9D91-5B6D1B0A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F91D-F3B5-4CA4-92DA-CFAC6F13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E904-E2E5-4EED-9D88-DACE363B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A012-7A9B-49AF-8BE2-77BB207F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D64B-542B-460D-9A16-59D94594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720D-854F-4852-868E-7540D14A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436C-F103-4AF8-8868-8D88D34A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0D0F-25F8-4812-9D00-0A27C62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12A9-1D9C-4CFF-B943-004FCA2E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1F660-6AFB-4E37-8DF9-1305B6D9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7386-347F-4B67-AAFF-97284E34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17E3-F70E-4174-8306-B0FA3A98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5671-CB0F-4CF4-A8B2-0792AAAB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EC32-CB3E-4DDB-81F7-FD7AC247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A168-BA66-40DD-8960-0E153A31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16215-2946-40D7-9102-558A76AC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6D748-654C-49C7-9FC2-5BA1DEF0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BF7A2-4881-4EF5-836F-46E6BDF8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9DDD-C893-4D31-BD68-7B770C0A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508F-CB66-45B7-8970-7990D17A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5E339-CC82-46F5-843A-64081516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6C3E-9216-42E8-81A7-3E499CCA7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B4ADC-A043-4C6C-8B84-EE67C3D7F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83ED3-85B2-4EF8-86DC-81DE0348F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B5C96-8A61-4D43-9AB3-6DF04396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0A9C6-17D2-4689-9E45-330ED685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AD303-28A7-407E-A3B9-B643F4CA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1000-BCEE-4F60-BB7E-6A625EB3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08A52-075D-47A2-8C30-9279135C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46285-034A-4F64-ABDD-994A22A0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0EDD6-79B4-45C3-93DF-BA217D40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E10AB-0EC8-4A0F-9E0D-0E2A6393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E819D-5BF4-4447-8F4B-46656ED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90D67-9D0B-4BC8-9AA1-CB92B6BA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05D4-FF92-4C55-ACC3-4025A04F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F8B4-8E1B-4D22-8766-AA2C9FE5A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B7AFF-984D-4153-BCE3-A3973B402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B5743-7342-4197-BE92-2F36FA14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1C229-47EA-4B23-996C-79542D6A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9C60-77EC-451B-9684-21A5310E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8E6C-DAAE-4231-B3D7-68E8E47C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B5891-91E1-4FBF-8A7E-154DC5F35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E72D0-48E6-4637-9219-EE33BC9A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3E42E-CC09-4511-9982-B94901F7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E4165-073C-44B5-9FBC-6CE67B45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F6F7C-58C9-472C-8181-458CFADC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5EAEB-E284-49FE-B496-323DD27C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A649-C11B-4AF0-A01E-B104FB30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E059-3D91-4F6B-82A1-BA53BB02E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6A00-7C6A-454B-9BF2-0E6D62BC4CA0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6427-0B9E-48C3-AA2F-991CBC8FB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CB0A-5C63-4C6A-9B73-520EC7A93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1D4B-E4DD-47D4-81C9-AB56C132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rlc.gov/data/legends/national-land-cover-database-2016-nlcd2016-legen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4868-1BB4-4FB6-B750-F86E02F8B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Carbon Monitoring and Projection: </a:t>
            </a:r>
            <a:br>
              <a:rPr lang="en-US" dirty="0"/>
            </a:br>
            <a:r>
              <a:rPr lang="en-US" dirty="0"/>
              <a:t>Permanent Forest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EDC8-A029-4477-A2B4-D8C548207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Shen</a:t>
            </a:r>
          </a:p>
        </p:txBody>
      </p:sp>
    </p:spTree>
    <p:extLst>
      <p:ext uri="{BB962C8B-B14F-4D97-AF65-F5344CB8AC3E}">
        <p14:creationId xmlns:p14="http://schemas.microsoft.com/office/powerpoint/2010/main" val="53746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2C162A-1C03-4CFE-B7EB-BFE140C532D4}"/>
              </a:ext>
            </a:extLst>
          </p:cNvPr>
          <p:cNvSpPr/>
          <p:nvPr/>
        </p:nvSpPr>
        <p:spPr>
          <a:xfrm>
            <a:off x="267456" y="2686167"/>
            <a:ext cx="1949913" cy="55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 neighbors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F0F92-0B44-479C-B887-E8A56696C68C}"/>
              </a:ext>
            </a:extLst>
          </p:cNvPr>
          <p:cNvSpPr/>
          <p:nvPr/>
        </p:nvSpPr>
        <p:spPr>
          <a:xfrm>
            <a:off x="2900639" y="579317"/>
            <a:ext cx="1982209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Binned landcover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3ED10-42E0-46B7-96C2-8032D0D41C88}"/>
              </a:ext>
            </a:extLst>
          </p:cNvPr>
          <p:cNvSpPr/>
          <p:nvPr/>
        </p:nvSpPr>
        <p:spPr>
          <a:xfrm>
            <a:off x="2900638" y="2637722"/>
            <a:ext cx="1982209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Landcover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3B176-6CD3-4890-9E0A-53E03CDE8B8A}"/>
              </a:ext>
            </a:extLst>
          </p:cNvPr>
          <p:cNvSpPr/>
          <p:nvPr/>
        </p:nvSpPr>
        <p:spPr>
          <a:xfrm>
            <a:off x="2900637" y="4696127"/>
            <a:ext cx="1982209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Landcover w/ population density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AB59F-939C-4A8D-876D-A35C8018159A}"/>
              </a:ext>
            </a:extLst>
          </p:cNvPr>
          <p:cNvSpPr/>
          <p:nvPr/>
        </p:nvSpPr>
        <p:spPr>
          <a:xfrm>
            <a:off x="5928461" y="183183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&lt; 20000; n = 1000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39607-3BB1-4896-9C5B-E27DA77BEC61}"/>
              </a:ext>
            </a:extLst>
          </p:cNvPr>
          <p:cNvSpPr/>
          <p:nvPr/>
        </p:nvSpPr>
        <p:spPr>
          <a:xfrm>
            <a:off x="5928461" y="716581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20000; n = 1000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B15F2-ABD4-4EB0-9308-2C3E841C04B1}"/>
              </a:ext>
            </a:extLst>
          </p:cNvPr>
          <p:cNvSpPr/>
          <p:nvPr/>
        </p:nvSpPr>
        <p:spPr>
          <a:xfrm>
            <a:off x="5928461" y="1249979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2000; n = 100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CC881-BCC9-4580-9E51-F0DF83A0CC0C}"/>
              </a:ext>
            </a:extLst>
          </p:cNvPr>
          <p:cNvSpPr/>
          <p:nvPr/>
        </p:nvSpPr>
        <p:spPr>
          <a:xfrm>
            <a:off x="5928461" y="2246632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&lt; 20000; n = 1000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D7C73-D6D7-44DB-8EA0-6B08FE4380D8}"/>
              </a:ext>
            </a:extLst>
          </p:cNvPr>
          <p:cNvSpPr/>
          <p:nvPr/>
        </p:nvSpPr>
        <p:spPr>
          <a:xfrm>
            <a:off x="5928461" y="2780030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20000; n = 1000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3510B-BD89-4E7C-85AB-5C0419229321}"/>
              </a:ext>
            </a:extLst>
          </p:cNvPr>
          <p:cNvSpPr/>
          <p:nvPr/>
        </p:nvSpPr>
        <p:spPr>
          <a:xfrm>
            <a:off x="5928461" y="3313428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2000; n = 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B3D07-7272-40E9-A030-40D63C3472DE}"/>
              </a:ext>
            </a:extLst>
          </p:cNvPr>
          <p:cNvSpPr/>
          <p:nvPr/>
        </p:nvSpPr>
        <p:spPr>
          <a:xfrm>
            <a:off x="5928461" y="4310081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&lt; 20000; n = 1000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1BB13-4DEF-4F1A-9F04-1CEA21BEF619}"/>
              </a:ext>
            </a:extLst>
          </p:cNvPr>
          <p:cNvSpPr/>
          <p:nvPr/>
        </p:nvSpPr>
        <p:spPr>
          <a:xfrm>
            <a:off x="5928461" y="4843479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20000; n = 1000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73B54B-B6AB-473A-AFB9-CFB578FC0678}"/>
              </a:ext>
            </a:extLst>
          </p:cNvPr>
          <p:cNvSpPr/>
          <p:nvPr/>
        </p:nvSpPr>
        <p:spPr>
          <a:xfrm>
            <a:off x="5928461" y="5376877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2000; n = 100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309084-6F93-4195-B339-B92D58EA0D5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217369" y="906321"/>
            <a:ext cx="683270" cy="2058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5A53F8-CA95-4546-A98E-D87404E971F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217369" y="2964726"/>
            <a:ext cx="6832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F2EEF6-B6EF-49AC-AAFD-9B25144B369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17369" y="2964726"/>
            <a:ext cx="683268" cy="2058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F06326-471D-4A85-A47F-EC3A2DD9218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882848" y="367879"/>
            <a:ext cx="1045613" cy="538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1FC8C1-287E-45AC-AE00-1BCB1349504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882848" y="901277"/>
            <a:ext cx="1045613" cy="5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70A821-4282-4DFD-B9EE-46B22269AF7C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882848" y="906321"/>
            <a:ext cx="1045613" cy="528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CA7186-AA72-48FF-BE40-16225A8FE6A9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4882847" y="2431328"/>
            <a:ext cx="1045614" cy="533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FFD45E-BCA2-4DB3-8DDB-E40D336F206E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4882847" y="2964726"/>
            <a:ext cx="10456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53AFAE-FA8F-4BAE-B7A5-E4FBD93EFC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882847" y="2964726"/>
            <a:ext cx="1045614" cy="533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74BEDD-6DDF-4A51-8AA5-1FD557D0EDF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4882846" y="4494777"/>
            <a:ext cx="1045615" cy="528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CED6B7-EC68-45A4-8CA4-EE882D3A76DF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4882846" y="5023131"/>
            <a:ext cx="1045615" cy="5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4E55A0-A630-4D9C-93D6-BBF2AED0916E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4882846" y="5023131"/>
            <a:ext cx="1045615" cy="538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2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F1FB7D-AB7C-4084-8E3E-2A86A04941A6}"/>
              </a:ext>
            </a:extLst>
          </p:cNvPr>
          <p:cNvSpPr/>
          <p:nvPr/>
        </p:nvSpPr>
        <p:spPr>
          <a:xfrm>
            <a:off x="1460416" y="2871882"/>
            <a:ext cx="1949913" cy="55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 neighbors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32D54-CBA8-44B9-9CD3-2DA280B08B29}"/>
              </a:ext>
            </a:extLst>
          </p:cNvPr>
          <p:cNvSpPr/>
          <p:nvPr/>
        </p:nvSpPr>
        <p:spPr>
          <a:xfrm>
            <a:off x="4113791" y="1611556"/>
            <a:ext cx="1982209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Landcover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1277B-4DA5-48BA-AE6C-8C1504BD8E71}"/>
              </a:ext>
            </a:extLst>
          </p:cNvPr>
          <p:cNvSpPr/>
          <p:nvPr/>
        </p:nvSpPr>
        <p:spPr>
          <a:xfrm>
            <a:off x="4113791" y="4087551"/>
            <a:ext cx="1982209" cy="65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Landcover w/ population density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3D9CD-9F40-44A9-9D34-175975CE54E3}"/>
              </a:ext>
            </a:extLst>
          </p:cNvPr>
          <p:cNvSpPr/>
          <p:nvPr/>
        </p:nvSpPr>
        <p:spPr>
          <a:xfrm>
            <a:off x="6989206" y="1502293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20000; n =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D28CA-B5FA-475C-9113-51D6EB4E7582}"/>
              </a:ext>
            </a:extLst>
          </p:cNvPr>
          <p:cNvSpPr/>
          <p:nvPr/>
        </p:nvSpPr>
        <p:spPr>
          <a:xfrm>
            <a:off x="6989206" y="2035691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2000; n =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FEAE8-3E0F-48DB-A38B-E679F338084F}"/>
              </a:ext>
            </a:extLst>
          </p:cNvPr>
          <p:cNvSpPr/>
          <p:nvPr/>
        </p:nvSpPr>
        <p:spPr>
          <a:xfrm>
            <a:off x="6989206" y="3977525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20000; n = 1000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9E4C0-60EE-41B4-9773-364BCEEB269C}"/>
              </a:ext>
            </a:extLst>
          </p:cNvPr>
          <p:cNvSpPr/>
          <p:nvPr/>
        </p:nvSpPr>
        <p:spPr>
          <a:xfrm>
            <a:off x="6989206" y="4510923"/>
            <a:ext cx="3524376" cy="36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Non-forest loss = 2000; n = 100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AB5333-BE72-4544-AFBC-90B4C73CF62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410329" y="1938560"/>
            <a:ext cx="703462" cy="1211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3074C-326C-40E4-8895-1A1FFC1563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410329" y="3150441"/>
            <a:ext cx="703462" cy="1264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CF085-5308-4081-8F71-E964D9F7147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096000" y="1686989"/>
            <a:ext cx="893206" cy="251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1762B3-8A65-4BB5-ACE5-33629D756C8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096000" y="1938560"/>
            <a:ext cx="893206" cy="281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928791-E179-458E-9600-EDC08F17AD1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096000" y="4162221"/>
            <a:ext cx="893206" cy="2523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94788F-B2D6-402C-B212-F2F7073CA9B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096000" y="4414555"/>
            <a:ext cx="893206" cy="281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8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CCFB-D26F-4C74-84C3-D9796F88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55BD-6F8C-4848-92B1-73779A1D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486275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en-US" dirty="0"/>
              <a:t>Random forest: 3 by 3 window; on Prince George’s County</a:t>
            </a:r>
          </a:p>
          <a:p>
            <a:pPr marL="457200" lvl="1" indent="0">
              <a:buNone/>
            </a:pPr>
            <a:r>
              <a:rPr lang="en-US" dirty="0"/>
              <a:t>Training: Loss 2006, 2011, 2016; NLCD 2004, 2008, 2013; (Pop Den 2005, 2010, 2015)</a:t>
            </a:r>
          </a:p>
          <a:p>
            <a:pPr marL="457200" lvl="1" indent="0">
              <a:buNone/>
            </a:pPr>
            <a:r>
              <a:rPr lang="en-US" dirty="0"/>
              <a:t>Test: NLCD 2016; (Pop Den 2015)</a:t>
            </a:r>
          </a:p>
          <a:p>
            <a:pPr marL="457200" lvl="1" indent="0">
              <a:buNone/>
            </a:pPr>
            <a:r>
              <a:rPr lang="en-US" dirty="0"/>
              <a:t>Reference: Global Forest Watch (GFW) loss year 2017-2019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169414-3FF7-4707-AA17-6C6B996BD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20518"/>
              </p:ext>
            </p:extLst>
          </p:nvPr>
        </p:nvGraphicFramePr>
        <p:xfrm>
          <a:off x="509587" y="3429000"/>
          <a:ext cx="11172826" cy="295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029">
                  <a:extLst>
                    <a:ext uri="{9D8B030D-6E8A-4147-A177-3AD203B41FA5}">
                      <a16:colId xmlns:a16="http://schemas.microsoft.com/office/drawing/2014/main" val="2308589180"/>
                    </a:ext>
                  </a:extLst>
                </a:gridCol>
                <a:gridCol w="1123157">
                  <a:extLst>
                    <a:ext uri="{9D8B030D-6E8A-4147-A177-3AD203B41FA5}">
                      <a16:colId xmlns:a16="http://schemas.microsoft.com/office/drawing/2014/main" val="854285708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3075477780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4151712141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2218247404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3056482448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1374433444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4109089784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3140073772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787962135"/>
                    </a:ext>
                  </a:extLst>
                </a:gridCol>
              </a:tblGrid>
              <a:tr h="3625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w/ Pop Density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75795"/>
                  </a:ext>
                </a:extLst>
              </a:tr>
              <a:tr h="5872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&lt;20000,</a:t>
                      </a:r>
                    </a:p>
                    <a:p>
                      <a:pPr algn="ctr"/>
                      <a:r>
                        <a:rPr lang="en-US" dirty="0"/>
                        <a:t>n=1000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</a:t>
                      </a:r>
                    </a:p>
                    <a:p>
                      <a:pPr algn="ctr"/>
                      <a:r>
                        <a:rPr lang="en-US" dirty="0"/>
                        <a:t>n=1000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</a:t>
                      </a:r>
                    </a:p>
                    <a:p>
                      <a:pPr algn="ctr"/>
                      <a:r>
                        <a:rPr lang="en-US" dirty="0"/>
                        <a:t>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&lt;20000,</a:t>
                      </a:r>
                    </a:p>
                    <a:p>
                      <a:pPr algn="ctr"/>
                      <a:r>
                        <a:rPr lang="en-US" dirty="0"/>
                        <a:t>n=1000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</a:t>
                      </a:r>
                    </a:p>
                    <a:p>
                      <a:pPr algn="ctr"/>
                      <a:r>
                        <a:rPr lang="en-US" dirty="0"/>
                        <a:t>n=1000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</a:t>
                      </a:r>
                    </a:p>
                    <a:p>
                      <a:pPr algn="ctr"/>
                      <a:r>
                        <a:rPr lang="en-US" dirty="0"/>
                        <a:t>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&lt;20000,</a:t>
                      </a:r>
                    </a:p>
                    <a:p>
                      <a:pPr algn="ctr"/>
                      <a:r>
                        <a:rPr lang="en-US" dirty="0"/>
                        <a:t>n=1000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</a:t>
                      </a:r>
                    </a:p>
                    <a:p>
                      <a:pPr algn="ctr"/>
                      <a:r>
                        <a:rPr lang="en-US" dirty="0"/>
                        <a:t>n=1000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</a:t>
                      </a:r>
                    </a:p>
                    <a:p>
                      <a:pPr algn="ctr"/>
                      <a:r>
                        <a:rPr lang="en-US" dirty="0"/>
                        <a:t>n=100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74948"/>
                  </a:ext>
                </a:extLst>
              </a:tr>
              <a:tr h="36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731442"/>
                  </a:ext>
                </a:extLst>
              </a:tr>
              <a:tr h="36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881902"/>
                  </a:ext>
                </a:extLst>
              </a:tr>
              <a:tr h="36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2095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User’s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15.26%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7.67%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18.34%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14.74%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14.36%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17.98%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20.06%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21.27%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93428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Producer’s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14.16%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23.3%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0143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E3EB4F-BC59-4011-AF5C-286055EA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365125"/>
            <a:ext cx="3824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3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6E67-8F1D-45BA-A1E1-4E0F8DA6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92E7-EE87-4944-AC2C-55452C23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5 by 5 window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024F18-8D5D-4ED4-99C2-A6E17B069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49043"/>
              </p:ext>
            </p:extLst>
          </p:nvPr>
        </p:nvGraphicFramePr>
        <p:xfrm>
          <a:off x="1333500" y="2770716"/>
          <a:ext cx="9505949" cy="322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385">
                  <a:extLst>
                    <a:ext uri="{9D8B030D-6E8A-4147-A177-3AD203B41FA5}">
                      <a16:colId xmlns:a16="http://schemas.microsoft.com/office/drawing/2014/main" val="516409823"/>
                    </a:ext>
                  </a:extLst>
                </a:gridCol>
                <a:gridCol w="1778891">
                  <a:extLst>
                    <a:ext uri="{9D8B030D-6E8A-4147-A177-3AD203B41FA5}">
                      <a16:colId xmlns:a16="http://schemas.microsoft.com/office/drawing/2014/main" val="1285430475"/>
                    </a:ext>
                  </a:extLst>
                </a:gridCol>
                <a:gridCol w="1778891">
                  <a:extLst>
                    <a:ext uri="{9D8B030D-6E8A-4147-A177-3AD203B41FA5}">
                      <a16:colId xmlns:a16="http://schemas.microsoft.com/office/drawing/2014/main" val="2349431916"/>
                    </a:ext>
                  </a:extLst>
                </a:gridCol>
                <a:gridCol w="1778891">
                  <a:extLst>
                    <a:ext uri="{9D8B030D-6E8A-4147-A177-3AD203B41FA5}">
                      <a16:colId xmlns:a16="http://schemas.microsoft.com/office/drawing/2014/main" val="3943219389"/>
                    </a:ext>
                  </a:extLst>
                </a:gridCol>
                <a:gridCol w="1778891">
                  <a:extLst>
                    <a:ext uri="{9D8B030D-6E8A-4147-A177-3AD203B41FA5}">
                      <a16:colId xmlns:a16="http://schemas.microsoft.com/office/drawing/2014/main" val="4079417603"/>
                    </a:ext>
                  </a:extLst>
                </a:gridCol>
              </a:tblGrid>
              <a:tr h="46052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w/ Pop Density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396188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 n=1000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 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 n=1000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&gt;20000, n=100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78632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760308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305688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980713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User’s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15.28%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15.62%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317262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Producer’s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9.16%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21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3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59BE-2AA1-4F62-A41B-B4F30381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2B9F26-3203-43D2-84EF-08FB132BA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461791"/>
              </p:ext>
            </p:extLst>
          </p:nvPr>
        </p:nvGraphicFramePr>
        <p:xfrm>
          <a:off x="838200" y="2041525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668775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435196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3713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11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06 &amp; GFW 05-06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11 &amp; GFW 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16 &amp; GFW 14-16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0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09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NLCD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33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28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User’s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92.05%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95.1%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60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Producer’s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7843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37C4CA-3010-42D6-A2A5-9AD14CE68935}"/>
              </a:ext>
            </a:extLst>
          </p:cNvPr>
          <p:cNvSpPr txBox="1"/>
          <p:nvPr/>
        </p:nvSpPr>
        <p:spPr>
          <a:xfrm>
            <a:off x="838200" y="4813300"/>
            <a:ext cx="1040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GFW is not a good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37801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9738-7B5D-44B5-B63D-1ADF01F4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F57D-ACE2-4D24-98F8-E1C08A0D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Spatial lag model performs better than OLS and spatial error models, indicating forest loss has a positive influence on its neighbors</a:t>
            </a:r>
          </a:p>
          <a:p>
            <a:pPr>
              <a:lnSpc>
                <a:spcPct val="100000"/>
              </a:lnSpc>
            </a:pPr>
            <a:r>
              <a:rPr lang="en-US" dirty="0"/>
              <a:t>GFW shows that population density has a positive influence, and the previous land cover has both positive and negative influences</a:t>
            </a:r>
          </a:p>
          <a:p>
            <a:pPr>
              <a:lnSpc>
                <a:spcPct val="100000"/>
              </a:lnSpc>
            </a:pPr>
            <a:r>
              <a:rPr lang="en-US" dirty="0"/>
              <a:t>More samples and more trees in the random forest model don’t necessarily increase the accuracies</a:t>
            </a:r>
          </a:p>
          <a:p>
            <a:pPr>
              <a:lnSpc>
                <a:spcPct val="100000"/>
              </a:lnSpc>
            </a:pPr>
            <a:r>
              <a:rPr lang="en-US" dirty="0"/>
              <a:t>More spatial variables might increase the accuracies</a:t>
            </a:r>
          </a:p>
          <a:p>
            <a:pPr>
              <a:lnSpc>
                <a:spcPct val="100000"/>
              </a:lnSpc>
            </a:pPr>
            <a:r>
              <a:rPr lang="en-US" dirty="0"/>
              <a:t>Look forward to the new NLCD Land cover dataset</a:t>
            </a:r>
          </a:p>
        </p:txBody>
      </p:sp>
    </p:spTree>
    <p:extLst>
      <p:ext uri="{BB962C8B-B14F-4D97-AF65-F5344CB8AC3E}">
        <p14:creationId xmlns:p14="http://schemas.microsoft.com/office/powerpoint/2010/main" val="383709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94C2-4996-44ED-BD97-80910EC8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CD66-BBE3-4285-ACB2-10C84A00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 &amp; Goal</a:t>
            </a:r>
          </a:p>
          <a:p>
            <a:r>
              <a:rPr lang="en-US" sz="3600" dirty="0"/>
              <a:t>Data</a:t>
            </a:r>
          </a:p>
          <a:p>
            <a:r>
              <a:rPr lang="en-US" sz="3600" dirty="0"/>
              <a:t>Method</a:t>
            </a:r>
            <a:endParaRPr lang="en-US" sz="3200" dirty="0"/>
          </a:p>
          <a:p>
            <a:r>
              <a:rPr lang="en-US" sz="3600" dirty="0"/>
              <a:t>Result</a:t>
            </a:r>
          </a:p>
          <a:p>
            <a:r>
              <a:rPr lang="en-US" sz="3600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9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4EB4-8E0F-4968-B4D6-3BCC3566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8358-D928-41EC-AD77-F0465774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Monitor carbon stock and calculate carbon budget for U.S. Climate Alliance</a:t>
            </a:r>
          </a:p>
          <a:p>
            <a:r>
              <a:rPr lang="en-US" sz="3200" dirty="0"/>
              <a:t>The </a:t>
            </a:r>
            <a:r>
              <a:rPr lang="en-US" sz="3200" dirty="0">
                <a:sym typeface="Wingdings" panose="05000000000000000000" pitchFamily="2" charset="2"/>
              </a:rPr>
              <a:t>Ecosystem Demography (ED) model assumes no new permanent loss</a:t>
            </a:r>
          </a:p>
          <a:p>
            <a:r>
              <a:rPr lang="en-US" sz="3200" dirty="0"/>
              <a:t> Improve the accuracy of the ED model results by incorporating permanent forest loss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Project permanent forest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479D-8946-440A-AE22-BF13641A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D617-3805-4BFC-8E46-25F4CC33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cover datasets from National Land Cover Database (NLCD)</a:t>
            </a:r>
          </a:p>
          <a:p>
            <a:pPr lvl="1"/>
            <a:r>
              <a:rPr lang="en-US" dirty="0"/>
              <a:t>Time period: 2004, 2006, 2008, 2011, 2013, 2016</a:t>
            </a:r>
          </a:p>
          <a:p>
            <a:pPr lvl="1"/>
            <a:r>
              <a:rPr lang="en-US" dirty="0"/>
              <a:t>Preprocess: clip and reproject</a:t>
            </a:r>
          </a:p>
          <a:p>
            <a:r>
              <a:rPr lang="en-US" dirty="0"/>
              <a:t>Population density datasets from NASA</a:t>
            </a:r>
          </a:p>
          <a:p>
            <a:pPr lvl="1"/>
            <a:r>
              <a:rPr lang="en-US" dirty="0"/>
              <a:t>Time period: 2005, 2010, 2015</a:t>
            </a:r>
          </a:p>
          <a:p>
            <a:pPr lvl="1"/>
            <a:r>
              <a:rPr lang="en-US" dirty="0"/>
              <a:t>Preprocess: clip, reproject, resample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29502D-3570-4C31-A7FC-0FC86C32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413" y="2316999"/>
            <a:ext cx="3749888" cy="2099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19A42-80E3-4F3D-987D-62B1EA14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47" y="4406560"/>
            <a:ext cx="3919731" cy="226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EDA-AE22-40B3-8E4C-873BCEE0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NLCD Land Cover Data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E3AF-2DFD-42EF-8473-64486FB4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8279" cy="4938513"/>
          </a:xfrm>
        </p:spPr>
        <p:txBody>
          <a:bodyPr>
            <a:normAutofit/>
          </a:bodyPr>
          <a:lstStyle/>
          <a:p>
            <a:r>
              <a:rPr lang="en-US" dirty="0"/>
              <a:t>Water </a:t>
            </a:r>
            <a:r>
              <a:rPr lang="en-US" dirty="0">
                <a:sym typeface="Wingdings" panose="05000000000000000000" pitchFamily="2" charset="2"/>
              </a:rPr>
              <a:t> 10</a:t>
            </a:r>
          </a:p>
          <a:p>
            <a:r>
              <a:rPr lang="en-US" dirty="0"/>
              <a:t>Developed </a:t>
            </a:r>
            <a:r>
              <a:rPr lang="en-US" dirty="0">
                <a:sym typeface="Wingdings" panose="05000000000000000000" pitchFamily="2" charset="2"/>
              </a:rPr>
              <a:t> 20</a:t>
            </a:r>
          </a:p>
          <a:p>
            <a:r>
              <a:rPr lang="en-US" dirty="0">
                <a:sym typeface="Wingdings" panose="05000000000000000000" pitchFamily="2" charset="2"/>
              </a:rPr>
              <a:t>Barren  30</a:t>
            </a:r>
          </a:p>
          <a:p>
            <a:r>
              <a:rPr lang="en-US" dirty="0">
                <a:sym typeface="Wingdings" panose="05000000000000000000" pitchFamily="2" charset="2"/>
              </a:rPr>
              <a:t>Forest  40</a:t>
            </a:r>
          </a:p>
          <a:p>
            <a:r>
              <a:rPr lang="en-US" dirty="0">
                <a:sym typeface="Wingdings" panose="05000000000000000000" pitchFamily="2" charset="2"/>
              </a:rPr>
              <a:t>Shrubland  50</a:t>
            </a:r>
          </a:p>
          <a:p>
            <a:r>
              <a:rPr lang="en-US" dirty="0">
                <a:sym typeface="Wingdings" panose="05000000000000000000" pitchFamily="2" charset="2"/>
              </a:rPr>
              <a:t>Herbaceous  70</a:t>
            </a:r>
          </a:p>
          <a:p>
            <a:r>
              <a:rPr lang="en-US" dirty="0"/>
              <a:t>Cultivated </a:t>
            </a:r>
            <a:r>
              <a:rPr lang="en-US" dirty="0">
                <a:sym typeface="Wingdings" panose="05000000000000000000" pitchFamily="2" charset="2"/>
              </a:rPr>
              <a:t> 80</a:t>
            </a:r>
          </a:p>
          <a:p>
            <a:r>
              <a:rPr lang="en-US" dirty="0">
                <a:sym typeface="Wingdings" panose="05000000000000000000" pitchFamily="2" charset="2"/>
              </a:rPr>
              <a:t>Wetland  90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https://www.mrlc.gov/data/legends/national-land-cover-database-2016-nlcd2016-legend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DA594-DA1D-48D0-A87F-9BEACD93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14" y="1902635"/>
            <a:ext cx="6015514" cy="38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5078-B757-42C2-B6DB-329F0844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D2F5-9BA2-41E2-A928-FCA86391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permanent loss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3C1A20-CF3E-45E8-8E32-4AA50C98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10765"/>
            <a:ext cx="58769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58916-8B1C-474B-9F58-AAD64D35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10764"/>
            <a:ext cx="58102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12DF8DF1-2E4F-4287-9D83-2892D458FF8F}"/>
              </a:ext>
            </a:extLst>
          </p:cNvPr>
          <p:cNvSpPr/>
          <p:nvPr/>
        </p:nvSpPr>
        <p:spPr>
          <a:xfrm>
            <a:off x="1011290" y="5716514"/>
            <a:ext cx="6073796" cy="387560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1290DBA5-4B20-48B3-83B7-E2C5FE23B0ED}"/>
              </a:ext>
            </a:extLst>
          </p:cNvPr>
          <p:cNvSpPr/>
          <p:nvPr/>
        </p:nvSpPr>
        <p:spPr>
          <a:xfrm>
            <a:off x="2550429" y="5716514"/>
            <a:ext cx="7205190" cy="387560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ECAB1135-9D8D-4CAA-B3AA-5CE3C6727404}"/>
              </a:ext>
            </a:extLst>
          </p:cNvPr>
          <p:cNvSpPr/>
          <p:nvPr/>
        </p:nvSpPr>
        <p:spPr>
          <a:xfrm>
            <a:off x="3337661" y="5716513"/>
            <a:ext cx="4619436" cy="387560"/>
          </a:xfrm>
          <a:prstGeom prst="curved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E56B41D2-A284-46D9-B47E-AC84238AC13B}"/>
              </a:ext>
            </a:extLst>
          </p:cNvPr>
          <p:cNvSpPr/>
          <p:nvPr/>
        </p:nvSpPr>
        <p:spPr>
          <a:xfrm>
            <a:off x="4048188" y="5668289"/>
            <a:ext cx="4817253" cy="387560"/>
          </a:xfrm>
          <a:prstGeom prst="curved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A6CB9CE0-04EE-42C6-8764-1B88FC2CEBDE}"/>
              </a:ext>
            </a:extLst>
          </p:cNvPr>
          <p:cNvSpPr/>
          <p:nvPr/>
        </p:nvSpPr>
        <p:spPr>
          <a:xfrm>
            <a:off x="4852513" y="5668288"/>
            <a:ext cx="6653181" cy="387560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7B624F1C-D45E-470F-949A-F32A33E5A7E9}"/>
              </a:ext>
            </a:extLst>
          </p:cNvPr>
          <p:cNvSpPr/>
          <p:nvPr/>
        </p:nvSpPr>
        <p:spPr>
          <a:xfrm>
            <a:off x="5630726" y="5735468"/>
            <a:ext cx="4990848" cy="387560"/>
          </a:xfrm>
          <a:prstGeom prst="curved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14A7E-1B03-41B0-A157-F98FFD294394}"/>
              </a:ext>
            </a:extLst>
          </p:cNvPr>
          <p:cNvSpPr/>
          <p:nvPr/>
        </p:nvSpPr>
        <p:spPr>
          <a:xfrm>
            <a:off x="1592630" y="3875602"/>
            <a:ext cx="557243" cy="1840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DC63-BB6B-4148-8C24-14EC810B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35D7-CC9E-405E-BA10-7B6F4216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en-US" dirty="0"/>
              <a:t>Create loss datasets</a:t>
            </a:r>
          </a:p>
          <a:p>
            <a:pPr marL="0" indent="0">
              <a:buNone/>
            </a:pPr>
            <a:r>
              <a:rPr lang="en-US" dirty="0"/>
              <a:t>	2004		2006		2008		2011		2013		2016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Loss 2006	Loss 2008	Loss 2011	Loss 2013	Loss 2016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F31E94-07E2-489F-B81E-3EC2B60D6130}"/>
              </a:ext>
            </a:extLst>
          </p:cNvPr>
          <p:cNvGrpSpPr/>
          <p:nvPr/>
        </p:nvGrpSpPr>
        <p:grpSpPr>
          <a:xfrm>
            <a:off x="2555475" y="2906702"/>
            <a:ext cx="1199015" cy="522298"/>
            <a:chOff x="2555475" y="2906702"/>
            <a:chExt cx="1199015" cy="52229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463BD2-664C-4500-8DCF-63DF07FC8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1318" y="2906702"/>
              <a:ext cx="56317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DAC004-52D3-473F-B504-B33CB45A3B84}"/>
                </a:ext>
              </a:extLst>
            </p:cNvPr>
            <p:cNvCxnSpPr/>
            <p:nvPr/>
          </p:nvCxnSpPr>
          <p:spPr>
            <a:xfrm>
              <a:off x="2555475" y="2906702"/>
              <a:ext cx="63584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E0C372-324E-4825-B8EC-CF1830A62148}"/>
              </a:ext>
            </a:extLst>
          </p:cNvPr>
          <p:cNvGrpSpPr/>
          <p:nvPr/>
        </p:nvGrpSpPr>
        <p:grpSpPr>
          <a:xfrm>
            <a:off x="4415563" y="2906702"/>
            <a:ext cx="1199015" cy="522298"/>
            <a:chOff x="2555475" y="2906702"/>
            <a:chExt cx="1199015" cy="52229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EE0C877-C0B9-4ACD-B1B8-C9EB2BEDB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1318" y="2906702"/>
              <a:ext cx="56317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22890E-90DF-4960-A054-B7E3AAB99543}"/>
                </a:ext>
              </a:extLst>
            </p:cNvPr>
            <p:cNvCxnSpPr/>
            <p:nvPr/>
          </p:nvCxnSpPr>
          <p:spPr>
            <a:xfrm>
              <a:off x="2555475" y="2906702"/>
              <a:ext cx="63584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1C51AD-35A7-472D-AEF5-3AE313AEBBB2}"/>
              </a:ext>
            </a:extLst>
          </p:cNvPr>
          <p:cNvGrpSpPr/>
          <p:nvPr/>
        </p:nvGrpSpPr>
        <p:grpSpPr>
          <a:xfrm>
            <a:off x="6274641" y="2906702"/>
            <a:ext cx="1199015" cy="522298"/>
            <a:chOff x="2555475" y="2906702"/>
            <a:chExt cx="1199015" cy="5222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937BA99-7780-4B55-8C59-F7887B778B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1318" y="2906702"/>
              <a:ext cx="56317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92F7D01-AEF9-4D8E-A383-A85EE1EFC998}"/>
                </a:ext>
              </a:extLst>
            </p:cNvPr>
            <p:cNvCxnSpPr/>
            <p:nvPr/>
          </p:nvCxnSpPr>
          <p:spPr>
            <a:xfrm>
              <a:off x="2555475" y="2906702"/>
              <a:ext cx="63584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4D1F5F-1C50-4875-B071-D699625667F6}"/>
              </a:ext>
            </a:extLst>
          </p:cNvPr>
          <p:cNvGrpSpPr/>
          <p:nvPr/>
        </p:nvGrpSpPr>
        <p:grpSpPr>
          <a:xfrm>
            <a:off x="8218498" y="2906702"/>
            <a:ext cx="1199015" cy="522298"/>
            <a:chOff x="2555475" y="2906702"/>
            <a:chExt cx="1199015" cy="5222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461ADA9-94D6-49EA-8D98-F11AF1025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1318" y="2906702"/>
              <a:ext cx="56317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E3C55D7-2105-4B8D-BC67-9F3E0537A990}"/>
                </a:ext>
              </a:extLst>
            </p:cNvPr>
            <p:cNvCxnSpPr/>
            <p:nvPr/>
          </p:nvCxnSpPr>
          <p:spPr>
            <a:xfrm>
              <a:off x="2555475" y="2906702"/>
              <a:ext cx="63584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4E8CE2-F110-472C-9179-41C14368779A}"/>
              </a:ext>
            </a:extLst>
          </p:cNvPr>
          <p:cNvGrpSpPr/>
          <p:nvPr/>
        </p:nvGrpSpPr>
        <p:grpSpPr>
          <a:xfrm>
            <a:off x="9968575" y="2906702"/>
            <a:ext cx="1199015" cy="522298"/>
            <a:chOff x="2555475" y="2906702"/>
            <a:chExt cx="1199015" cy="52229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35F922F-75CA-4B02-A015-38C8E8BB1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1318" y="2906702"/>
              <a:ext cx="56317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F5A10A5-FC9B-45D0-AA6C-07C238098A5E}"/>
                </a:ext>
              </a:extLst>
            </p:cNvPr>
            <p:cNvCxnSpPr/>
            <p:nvPr/>
          </p:nvCxnSpPr>
          <p:spPr>
            <a:xfrm>
              <a:off x="2555475" y="2906702"/>
              <a:ext cx="635842" cy="522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E9AC647-49C9-47B7-8C47-B005903661B6}"/>
              </a:ext>
            </a:extLst>
          </p:cNvPr>
          <p:cNvSpPr/>
          <p:nvPr/>
        </p:nvSpPr>
        <p:spPr>
          <a:xfrm>
            <a:off x="2515608" y="3429000"/>
            <a:ext cx="1751089" cy="416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DC6A3B0-7EAD-421D-9D60-29061096968B}"/>
              </a:ext>
            </a:extLst>
          </p:cNvPr>
          <p:cNvSpPr/>
          <p:nvPr/>
        </p:nvSpPr>
        <p:spPr>
          <a:xfrm>
            <a:off x="6242091" y="3429000"/>
            <a:ext cx="1751089" cy="416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0327A9-809B-4F2D-BF70-36BE44C751F1}"/>
              </a:ext>
            </a:extLst>
          </p:cNvPr>
          <p:cNvSpPr/>
          <p:nvPr/>
        </p:nvSpPr>
        <p:spPr>
          <a:xfrm>
            <a:off x="9895398" y="3420116"/>
            <a:ext cx="1751089" cy="416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45076E0-E9C0-443A-82ED-6F47E6AD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946" y="4001293"/>
            <a:ext cx="4328414" cy="26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9547-88DF-4701-8244-72001EB8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C097-926E-4DA4-9AF9-C248F48F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US" dirty="0"/>
              <a:t>Non-spatial and spatial regression</a:t>
            </a:r>
          </a:p>
          <a:p>
            <a:pPr marL="457200" lvl="1" indent="0">
              <a:buNone/>
            </a:pPr>
            <a:r>
              <a:rPr lang="en-US" dirty="0"/>
              <a:t>Y = forest loss</a:t>
            </a:r>
          </a:p>
          <a:p>
            <a:pPr marL="457200" lvl="1" indent="0">
              <a:buNone/>
            </a:pPr>
            <a:r>
              <a:rPr lang="en-US" dirty="0"/>
              <a:t>X = land cover (previous), population density</a:t>
            </a:r>
          </a:p>
          <a:p>
            <a:pPr marL="514350" indent="-514350">
              <a:buAutoNum type="arabicPeriod" startAt="3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B237C-E482-4D4D-B419-33178D58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53068"/>
              </p:ext>
            </p:extLst>
          </p:nvPr>
        </p:nvGraphicFramePr>
        <p:xfrm>
          <a:off x="2844800" y="3177116"/>
          <a:ext cx="6502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61795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90241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5035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6164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5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82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3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72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F389-C9DA-437C-8B12-A32933B4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0277-8A18-4D90-AFA1-FE035AA5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dirty="0"/>
              <a:t>GWR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R-squared = 0.400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DE733C-9419-465D-A682-33D815E00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0"/>
            <a:ext cx="6958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1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767</Words>
  <Application>Microsoft Office PowerPoint</Application>
  <PresentationFormat>Widescreen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Carbon Monitoring and Projection:  Permanent Forest Loss</vt:lpstr>
      <vt:lpstr>Outline </vt:lpstr>
      <vt:lpstr>Background and Goal</vt:lpstr>
      <vt:lpstr>Data</vt:lpstr>
      <vt:lpstr>NLCD Land Cover Data Legend</vt:lpstr>
      <vt:lpstr>Method</vt:lpstr>
      <vt:lpstr>Method</vt:lpstr>
      <vt:lpstr>Method</vt:lpstr>
      <vt:lpstr>Method</vt:lpstr>
      <vt:lpstr>PowerPoint Presentation</vt:lpstr>
      <vt:lpstr>PowerPoint Presentation</vt:lpstr>
      <vt:lpstr>Method</vt:lpstr>
      <vt:lpstr>Method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Monitoring and Projection:  Permanent Forest Loss</dc:title>
  <dc:creator>Quan Shen</dc:creator>
  <cp:lastModifiedBy>Quan Shen</cp:lastModifiedBy>
  <cp:revision>25</cp:revision>
  <dcterms:created xsi:type="dcterms:W3CDTF">2020-12-07T18:12:55Z</dcterms:created>
  <dcterms:modified xsi:type="dcterms:W3CDTF">2020-12-17T03:59:40Z</dcterms:modified>
</cp:coreProperties>
</file>