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6"/>
  </p:notesMasterIdLst>
  <p:sldIdLst>
    <p:sldId id="256" r:id="rId2"/>
    <p:sldId id="319" r:id="rId3"/>
    <p:sldId id="295" r:id="rId4"/>
    <p:sldId id="294" r:id="rId5"/>
    <p:sldId id="296" r:id="rId6"/>
    <p:sldId id="297" r:id="rId7"/>
    <p:sldId id="427" r:id="rId8"/>
    <p:sldId id="428" r:id="rId9"/>
    <p:sldId id="429" r:id="rId10"/>
    <p:sldId id="311" r:id="rId11"/>
    <p:sldId id="312" r:id="rId12"/>
    <p:sldId id="325" r:id="rId13"/>
    <p:sldId id="307" r:id="rId14"/>
    <p:sldId id="308" r:id="rId15"/>
    <p:sldId id="317" r:id="rId16"/>
    <p:sldId id="335" r:id="rId17"/>
    <p:sldId id="318" r:id="rId18"/>
    <p:sldId id="316" r:id="rId19"/>
    <p:sldId id="320" r:id="rId20"/>
    <p:sldId id="336" r:id="rId21"/>
    <p:sldId id="289" r:id="rId22"/>
    <p:sldId id="262" r:id="rId23"/>
    <p:sldId id="263" r:id="rId24"/>
    <p:sldId id="264" r:id="rId25"/>
    <p:sldId id="265" r:id="rId26"/>
    <p:sldId id="266" r:id="rId27"/>
    <p:sldId id="287" r:id="rId28"/>
    <p:sldId id="288" r:id="rId29"/>
    <p:sldId id="267" r:id="rId30"/>
    <p:sldId id="268" r:id="rId31"/>
    <p:sldId id="272" r:id="rId32"/>
    <p:sldId id="270" r:id="rId33"/>
    <p:sldId id="273" r:id="rId34"/>
    <p:sldId id="275" r:id="rId35"/>
    <p:sldId id="276" r:id="rId36"/>
    <p:sldId id="279" r:id="rId37"/>
    <p:sldId id="280" r:id="rId38"/>
    <p:sldId id="283" r:id="rId39"/>
    <p:sldId id="341" r:id="rId40"/>
    <p:sldId id="398" r:id="rId41"/>
    <p:sldId id="402" r:id="rId42"/>
    <p:sldId id="403" r:id="rId43"/>
    <p:sldId id="416" r:id="rId44"/>
    <p:sldId id="417" r:id="rId45"/>
    <p:sldId id="363" r:id="rId46"/>
    <p:sldId id="388" r:id="rId47"/>
    <p:sldId id="389" r:id="rId48"/>
    <p:sldId id="364" r:id="rId49"/>
    <p:sldId id="413" r:id="rId50"/>
    <p:sldId id="277" r:id="rId51"/>
    <p:sldId id="278" r:id="rId52"/>
    <p:sldId id="390" r:id="rId53"/>
    <p:sldId id="391" r:id="rId54"/>
    <p:sldId id="415" r:id="rId55"/>
    <p:sldId id="405" r:id="rId56"/>
    <p:sldId id="406" r:id="rId57"/>
    <p:sldId id="407" r:id="rId58"/>
    <p:sldId id="408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10" r:id="rId67"/>
    <p:sldId id="411" r:id="rId68"/>
    <p:sldId id="412" r:id="rId69"/>
    <p:sldId id="414" r:id="rId70"/>
    <p:sldId id="286" r:id="rId71"/>
    <p:sldId id="39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85" r:id="rId92"/>
    <p:sldId id="386" r:id="rId93"/>
    <p:sldId id="426" r:id="rId94"/>
    <p:sldId id="425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hua Ruan" initials="JR" lastIdx="1" clrIdx="0">
    <p:extLst>
      <p:ext uri="{19B8F6BF-5375-455C-9EA6-DF929625EA0E}">
        <p15:presenceInfo xmlns:p15="http://schemas.microsoft.com/office/powerpoint/2012/main" userId="Jianhua R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1" autoAdjust="0"/>
  </p:normalViewPr>
  <p:slideViewPr>
    <p:cSldViewPr>
      <p:cViewPr varScale="1">
        <p:scale>
          <a:sx n="66" d="100"/>
          <a:sy n="66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FD43-0262-4EF4-8BA8-02C3A590C644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C11CD-2CA4-471E-B377-9E2B0BC2B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1E604-DE1A-458D-96FD-B8035A8603FD}" type="slidenum">
              <a:rPr lang="he-IL"/>
              <a:pPr/>
              <a:t>67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8C3DC-9186-40E0-B0FD-191152A367A2}" type="slidenum">
              <a:rPr lang="en-US"/>
              <a:pPr/>
              <a:t>68</a:t>
            </a:fld>
            <a:endParaRPr lang="en-US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26895-6811-42B5-ACFC-7F53345991B4}" type="slidenum">
              <a:rPr lang="he-IL"/>
              <a:pPr/>
              <a:t>71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24ABF-0C12-4BF0-A018-2F45AB32A4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9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8B5E9-861A-48F2-98B9-CF86C76136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3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C11CD-2CA4-471E-B377-9E2B0BC2BE1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3D5B9-42F3-4D63-89E6-9395DC7325DE}" type="slidenum">
              <a:rPr lang="he-IL"/>
              <a:pPr/>
              <a:t>66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4EE0A4-DC46-4137-BE54-681D85C824F0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56471D-5AB3-40C4-816A-34649F3228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gi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inh01t2@gmail.com" TargetMode="External"/><Relationship Id="rId2" Type="http://schemas.openxmlformats.org/officeDocument/2006/relationships/hyperlink" Target="mailto:dtbinh@udn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csv.html" TargetMode="External"/><Relationship Id="rId3" Type="http://schemas.openxmlformats.org/officeDocument/2006/relationships/hyperlink" Target="https://docs.python.org/3/tutorial/inputoutput.html" TargetMode="External"/><Relationship Id="rId7" Type="http://schemas.openxmlformats.org/officeDocument/2006/relationships/hyperlink" Target="https://docs.python.org/3/library/numeric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re.html" TargetMode="External"/><Relationship Id="rId5" Type="http://schemas.openxmlformats.org/officeDocument/2006/relationships/hyperlink" Target="https://docs.python.org/3/library/index.html" TargetMode="External"/><Relationship Id="rId4" Type="http://schemas.openxmlformats.org/officeDocument/2006/relationships/hyperlink" Target="https://docs.python.org/3/library/stdtypes.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572000"/>
            <a:ext cx="8458200" cy="2060575"/>
          </a:xfrm>
        </p:spPr>
        <p:txBody>
          <a:bodyPr>
            <a:normAutofit/>
          </a:bodyPr>
          <a:lstStyle/>
          <a:p>
            <a:r>
              <a:rPr lang="en-US" dirty="0"/>
              <a:t>Data SCIENCE</a:t>
            </a:r>
            <a:br>
              <a:rPr lang="en-US" dirty="0"/>
            </a:br>
            <a:r>
              <a:rPr lang="en-US" dirty="0"/>
              <a:t>Part I: Course intro </a:t>
            </a:r>
            <a:br>
              <a:rPr lang="en-US" dirty="0"/>
            </a:br>
            <a:r>
              <a:rPr lang="en-US" dirty="0"/>
              <a:t>&amp; Python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6400800" cy="213360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Dr. Dang Thien Binh</a:t>
            </a:r>
          </a:p>
          <a:p>
            <a:r>
              <a:rPr lang="en-US" sz="2000" dirty="0"/>
              <a:t>IT Faculty, Da Nang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Where does data come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7E53-6C84-4A8E-B02C-CD6E8B3D6B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40" y="200360"/>
            <a:ext cx="7503446" cy="694990"/>
          </a:xfrm>
        </p:spPr>
        <p:txBody>
          <a:bodyPr>
            <a:normAutofit/>
          </a:bodyPr>
          <a:lstStyle/>
          <a:p>
            <a:r>
              <a:rPr lang="en-US" dirty="0"/>
              <a:t>“Big Data”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214" y="969630"/>
            <a:ext cx="3240658" cy="2695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1563" y="969628"/>
            <a:ext cx="3240658" cy="2695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5214" y="3902014"/>
            <a:ext cx="3240658" cy="2695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1563" y="3902013"/>
            <a:ext cx="3240658" cy="2695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817" y="1472010"/>
            <a:ext cx="1235046" cy="16911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99863" y="1438809"/>
            <a:ext cx="4570809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Every: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Ad impression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Billing event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Fast Forward, pause,…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Server request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Transaction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Network message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Fault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21563" y="995904"/>
            <a:ext cx="3240658" cy="6154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00"/>
                </a:solidFill>
              </a:rPr>
              <a:t>User Generated (Web &amp; Mobile)</a:t>
            </a:r>
          </a:p>
        </p:txBody>
      </p:sp>
      <p:pic>
        <p:nvPicPr>
          <p:cNvPr id="11" name="Picture 10" descr="lik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963" y="1820305"/>
            <a:ext cx="533400" cy="324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899" y="1680451"/>
            <a:ext cx="508000" cy="505473"/>
          </a:xfrm>
          <a:prstGeom prst="rect">
            <a:avLst/>
          </a:prstGeom>
        </p:spPr>
      </p:pic>
      <p:pic>
        <p:nvPicPr>
          <p:cNvPr id="13" name="Picture 12" descr="twe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2372" y="1820305"/>
            <a:ext cx="3683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000" y="1684569"/>
            <a:ext cx="508000" cy="50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38808" y="1938569"/>
            <a:ext cx="421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…..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25679" y="2375916"/>
            <a:ext cx="503932" cy="1255538"/>
          </a:xfrm>
          <a:prstGeom prst="rect">
            <a:avLst/>
          </a:prstGeom>
        </p:spPr>
      </p:pic>
      <p:pic>
        <p:nvPicPr>
          <p:cNvPr id="17" name="Picture 16" descr="5203824-busy-teenage-girl-text-messagi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64271" y="2317580"/>
            <a:ext cx="812800" cy="12192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875213" y="4018231"/>
            <a:ext cx="3240659" cy="477569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00"/>
                </a:solidFill>
              </a:rPr>
              <a:t>Internet of Things / </a:t>
            </a:r>
            <a:r>
              <a:rPr lang="en-US" sz="2000" b="1" dirty="0" err="1">
                <a:solidFill>
                  <a:srgbClr val="FFFF00"/>
                </a:solidFill>
              </a:rPr>
              <a:t>M2M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12" y="4520485"/>
            <a:ext cx="1991807" cy="184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34526" y="4018231"/>
            <a:ext cx="3227695" cy="477569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00"/>
                </a:solidFill>
              </a:rPr>
              <a:t>Health/Scientific Computing</a:t>
            </a:r>
          </a:p>
        </p:txBody>
      </p:sp>
      <p:pic>
        <p:nvPicPr>
          <p:cNvPr id="21" name="Picture 20" descr="costofsequencing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10200" y="4525427"/>
            <a:ext cx="2154605" cy="1875373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875214" y="914400"/>
            <a:ext cx="3240658" cy="6154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FFFF00"/>
                </a:solidFill>
              </a:rPr>
              <a:t>It’s All Happening On-line</a:t>
            </a:r>
          </a:p>
        </p:txBody>
      </p:sp>
    </p:spTree>
    <p:extLst>
      <p:ext uri="{BB962C8B-B14F-4D97-AF65-F5344CB8AC3E}">
        <p14:creationId xmlns:p14="http://schemas.microsoft.com/office/powerpoint/2010/main" val="36510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5" grpId="0"/>
      <p:bldP spid="18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06" y="19291"/>
            <a:ext cx="7772400" cy="1176760"/>
          </a:xfrm>
        </p:spPr>
        <p:txBody>
          <a:bodyPr/>
          <a:lstStyle/>
          <a:p>
            <a:r>
              <a:rPr lang="en-US" dirty="0"/>
              <a:t>Graph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95" y="1041719"/>
            <a:ext cx="4234392" cy="43684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219200"/>
            <a:ext cx="44165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  <a:ea typeface="ＭＳ Ｐゴシック" charset="-128"/>
              </a:rPr>
              <a:t>Lots of interesting 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  <a:ea typeface="ＭＳ Ｐゴシック" charset="-128"/>
              </a:rPr>
              <a:t>has a graph structure: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Social networks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Communication networks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Computer Networks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Road networks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Citations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Collaborations/Relationships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latin typeface="Arial" charset="0"/>
                <a:ea typeface="ＭＳ Ｐゴシック" charset="-128"/>
              </a:rPr>
              <a:t>…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400" dirty="0">
              <a:latin typeface="Arial" charset="0"/>
              <a:ea typeface="ＭＳ Ｐゴシック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  <a:ea typeface="ＭＳ Ｐゴシック" charset="-128"/>
              </a:rPr>
              <a:t>Some of these graphs can get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  <a:ea typeface="ＭＳ Ｐゴシック" charset="-128"/>
              </a:rPr>
              <a:t>quite large (e.g., Facebook</a:t>
            </a:r>
            <a:r>
              <a:rPr lang="en-US" sz="2400" baseline="30000" dirty="0">
                <a:latin typeface="Arial" charset="0"/>
                <a:ea typeface="ＭＳ Ｐゴシック" charset="-128"/>
              </a:rPr>
              <a:t>*</a:t>
            </a:r>
            <a:r>
              <a:rPr lang="en-US" sz="2400" dirty="0">
                <a:latin typeface="Arial" charset="0"/>
                <a:ea typeface="ＭＳ Ｐゴシック" charset="-128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charset="0"/>
                <a:ea typeface="ＭＳ Ｐゴシック" charset="-128"/>
              </a:rPr>
              <a:t>user graph)</a:t>
            </a:r>
          </a:p>
        </p:txBody>
      </p:sp>
    </p:spTree>
    <p:extLst>
      <p:ext uri="{BB962C8B-B14F-4D97-AF65-F5344CB8AC3E}">
        <p14:creationId xmlns:p14="http://schemas.microsoft.com/office/powerpoint/2010/main" val="185611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Data Science – A Definition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3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3600" b="1" dirty="0"/>
              <a:t>Data Science </a:t>
            </a:r>
            <a:r>
              <a:rPr lang="en-US" sz="3600" dirty="0"/>
              <a:t>is the science which uses </a:t>
            </a:r>
            <a:r>
              <a:rPr lang="en-US" sz="3600" dirty="0">
                <a:solidFill>
                  <a:schemeClr val="tx2"/>
                </a:solidFill>
              </a:rPr>
              <a:t>computer science, statistics and machine learning, visualization and human-computer interactions</a:t>
            </a:r>
            <a:r>
              <a:rPr lang="en-US" sz="3600" dirty="0"/>
              <a:t> to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collect, clean, integrate, analyze, visualize, interact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FF0000"/>
                </a:solidFill>
              </a:rPr>
              <a:t>data</a:t>
            </a:r>
            <a:r>
              <a:rPr lang="en-US" sz="3600" dirty="0"/>
              <a:t> to </a:t>
            </a:r>
            <a:r>
              <a:rPr lang="en-US" sz="3600" dirty="0">
                <a:solidFill>
                  <a:srgbClr val="FF3300"/>
                </a:solidFill>
              </a:rPr>
              <a:t>create data products</a:t>
            </a:r>
            <a:r>
              <a:rPr lang="en-US" sz="3600" dirty="0"/>
              <a:t>.</a:t>
            </a:r>
          </a:p>
        </p:txBody>
      </p:sp>
      <p:sp>
        <p:nvSpPr>
          <p:cNvPr id="512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320318-E5AA-4798-8587-82BF78C9A38D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26500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	Turn </a:t>
            </a:r>
            <a:r>
              <a:rPr lang="en-US" sz="4000" dirty="0">
                <a:solidFill>
                  <a:srgbClr val="FF3300"/>
                </a:solidFill>
              </a:rPr>
              <a:t>data </a:t>
            </a:r>
            <a:r>
              <a:rPr lang="en-US" sz="4000" dirty="0"/>
              <a:t>into </a:t>
            </a:r>
            <a:r>
              <a:rPr lang="en-US" sz="4000" dirty="0">
                <a:solidFill>
                  <a:srgbClr val="FF3300"/>
                </a:solidFill>
              </a:rPr>
              <a:t>data products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14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=&gt; exploratory analysis =&gt; knowledge models =&gt; product / decision making</a:t>
            </a:r>
          </a:p>
          <a:p>
            <a:r>
              <a:rPr lang="en-US" sz="2800" dirty="0"/>
              <a:t>Data =&gt; predictive models =&gt; evaluate / interpret =&gt; product /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4873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0509"/>
            <a:ext cx="8229600" cy="990600"/>
          </a:xfrm>
        </p:spPr>
        <p:txBody>
          <a:bodyPr/>
          <a:lstStyle/>
          <a:p>
            <a:r>
              <a:rPr lang="en-US" dirty="0"/>
              <a:t>Data Scientist’s Practice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500" y="3539698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Digging Around</a:t>
            </a:r>
            <a:br>
              <a:rPr lang="en-US" sz="2400" dirty="0"/>
            </a:br>
            <a:r>
              <a:rPr lang="en-US" sz="2400" dirty="0"/>
              <a:t>in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27151" y="3124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Hypothesize Model</a:t>
            </a: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" r="86580" b="66866"/>
          <a:stretch/>
        </p:blipFill>
        <p:spPr bwMode="auto">
          <a:xfrm>
            <a:off x="6629400" y="2066146"/>
            <a:ext cx="1143000" cy="101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63" y="2007976"/>
            <a:ext cx="1197977" cy="10671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19800" y="3124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Large Scale Exploitation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752698" y="2490082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486400" y="2520953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4"/>
          <a:stretch/>
        </p:blipFill>
        <p:spPr>
          <a:xfrm>
            <a:off x="914400" y="1447799"/>
            <a:ext cx="1676400" cy="209189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63477" y="4184984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01" y="4810124"/>
            <a:ext cx="1449839" cy="136207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371698" y="4195401"/>
            <a:ext cx="762000" cy="499649"/>
          </a:xfrm>
          <a:prstGeom prst="rightArrow">
            <a:avLst/>
          </a:prstGeom>
          <a:ln w="3175">
            <a:solidFill>
              <a:schemeClr val="tx1"/>
            </a:solidFill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44477" y="4962525"/>
            <a:ext cx="169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Evaluate</a:t>
            </a:r>
            <a:br>
              <a:rPr lang="en-US" sz="2400" dirty="0"/>
            </a:br>
            <a:r>
              <a:rPr lang="en-US" sz="2400" dirty="0"/>
              <a:t>Interpret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52598" y="1662751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Clean,</a:t>
            </a:r>
          </a:p>
          <a:p>
            <a:pPr algn="ctr"/>
            <a:r>
              <a:rPr lang="en-US" sz="2400" dirty="0"/>
              <a:t>prep</a:t>
            </a:r>
          </a:p>
        </p:txBody>
      </p:sp>
    </p:spTree>
    <p:extLst>
      <p:ext uri="{BB962C8B-B14F-4D97-AF65-F5344CB8AC3E}">
        <p14:creationId xmlns:p14="http://schemas.microsoft.com/office/powerpoint/2010/main" val="342085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8229600" cy="410633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5100" dirty="0"/>
              <a:t>Marketing: predict the characteristics of high lifetime value (LTV) customers, which can be used to support customer segmentation, identify upsell opportunities…</a:t>
            </a:r>
          </a:p>
          <a:p>
            <a:pPr algn="just"/>
            <a:r>
              <a:rPr lang="en-US" sz="5100" dirty="0"/>
              <a:t>Logistics: forecast how many of which things you need and where will we need them, which enables learn inventory and prevents out of stock situations</a:t>
            </a:r>
          </a:p>
          <a:p>
            <a:pPr algn="just"/>
            <a:r>
              <a:rPr lang="en-US" sz="5100" dirty="0"/>
              <a:t>Healthcare: analyze survival statistics for different patient attributes (age, blood type, gender, etc.) and treatments; predict risk of re-admittance based on patient attributes, medical history,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24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494"/>
            <a:ext cx="7772400" cy="4298613"/>
          </a:xfrm>
        </p:spPr>
        <p:txBody>
          <a:bodyPr>
            <a:spAutoFit/>
          </a:bodyPr>
          <a:lstStyle/>
          <a:p>
            <a:r>
              <a:rPr lang="en-US" sz="2400" dirty="0"/>
              <a:t>Transaction Databases </a:t>
            </a:r>
            <a:r>
              <a:rPr lang="en-US" sz="2400" dirty="0">
                <a:sym typeface="Wingdings" panose="05000000000000000000" pitchFamily="2" charset="2"/>
              </a:rPr>
              <a:t> Recommender systems (</a:t>
            </a:r>
            <a:r>
              <a:rPr lang="en-US" sz="2400" dirty="0" err="1">
                <a:sym typeface="Wingdings" panose="05000000000000000000" pitchFamily="2" charset="2"/>
              </a:rPr>
              <a:t>NetFlix</a:t>
            </a:r>
            <a:r>
              <a:rPr lang="en-US" sz="2400" dirty="0">
                <a:sym typeface="Wingdings" panose="05000000000000000000" pitchFamily="2" charset="2"/>
              </a:rPr>
              <a:t>), Fraud Detection (Security and Privacy)</a:t>
            </a:r>
            <a:endParaRPr lang="en-US" sz="2400" dirty="0"/>
          </a:p>
          <a:p>
            <a:r>
              <a:rPr lang="en-US" sz="2400" dirty="0"/>
              <a:t>Wireless Sensor Data </a:t>
            </a:r>
            <a:r>
              <a:rPr lang="en-US" sz="2400" dirty="0">
                <a:sym typeface="Wingdings" panose="05000000000000000000" pitchFamily="2" charset="2"/>
              </a:rPr>
              <a:t> Smart Home, Real-time Monitoring, Internet of Things</a:t>
            </a:r>
            <a:endParaRPr lang="en-US" sz="2400" dirty="0"/>
          </a:p>
          <a:p>
            <a:r>
              <a:rPr lang="en-US" sz="2400" dirty="0"/>
              <a:t>Text Data, Social Media Data </a:t>
            </a:r>
            <a:r>
              <a:rPr lang="en-US" sz="2400" dirty="0">
                <a:sym typeface="Wingdings" panose="05000000000000000000" pitchFamily="2" charset="2"/>
              </a:rPr>
              <a:t> Product Review and Consumer Satisfaction (Facebook, Twitter, LinkedIn), E-discovery</a:t>
            </a:r>
            <a:endParaRPr lang="en-US" sz="2400" dirty="0"/>
          </a:p>
          <a:p>
            <a:r>
              <a:rPr lang="en-US" sz="2400" dirty="0"/>
              <a:t>Software Log Data </a:t>
            </a:r>
            <a:r>
              <a:rPr lang="en-US" sz="2400" dirty="0">
                <a:sym typeface="Wingdings" panose="05000000000000000000" pitchFamily="2" charset="2"/>
              </a:rPr>
              <a:t> Automatic Trouble Shooting (Splunk)</a:t>
            </a:r>
            <a:endParaRPr lang="en-US" sz="2400" dirty="0"/>
          </a:p>
          <a:p>
            <a:r>
              <a:rPr lang="en-US" sz="2400" dirty="0"/>
              <a:t>Genotype and Phenotype Data </a:t>
            </a:r>
            <a:r>
              <a:rPr lang="en-US" sz="2400" dirty="0">
                <a:sym typeface="Wingdings" panose="05000000000000000000" pitchFamily="2" charset="2"/>
              </a:rPr>
              <a:t> Epic, 23andme, Patient-Centered Care, Personalized Medicine</a:t>
            </a:r>
            <a:r>
              <a:rPr lang="en-US" sz="2400" dirty="0">
                <a:solidFill>
                  <a:srgbClr val="FF3300"/>
                </a:solidFill>
              </a:rPr>
              <a:t>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84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mixture of theory and practice</a:t>
            </a:r>
          </a:p>
          <a:p>
            <a:r>
              <a:rPr lang="en-US" sz="2800" dirty="0"/>
              <a:t>Introductory, broad overview of subjects</a:t>
            </a:r>
          </a:p>
          <a:p>
            <a:r>
              <a:rPr lang="en-US" sz="2800" dirty="0"/>
              <a:t>Focus on practical aspects</a:t>
            </a:r>
          </a:p>
          <a:p>
            <a:r>
              <a:rPr lang="en-US" sz="2800" dirty="0"/>
              <a:t>Language choice: python</a:t>
            </a:r>
          </a:p>
        </p:txBody>
      </p:sp>
    </p:spTree>
    <p:extLst>
      <p:ext uri="{BB962C8B-B14F-4D97-AF65-F5344CB8AC3E}">
        <p14:creationId xmlns:p14="http://schemas.microsoft.com/office/powerpoint/2010/main" val="367291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Instructor: Dr. Dang Thien Binh</a:t>
            </a:r>
          </a:p>
          <a:p>
            <a:pPr lvl="1"/>
            <a:r>
              <a:rPr lang="en-US" altLang="en-US" sz="2800" i="1" dirty="0">
                <a:hlinkClick r:id="rId2"/>
              </a:rPr>
              <a:t>dtbinh@udn.edu.vn</a:t>
            </a:r>
            <a:r>
              <a:rPr lang="en-US" altLang="en-US" sz="2800" i="1" dirty="0"/>
              <a:t>, </a:t>
            </a:r>
            <a:r>
              <a:rPr lang="en-US" altLang="en-US" sz="2800" i="1" dirty="0">
                <a:hlinkClick r:id="rId3"/>
              </a:rPr>
              <a:t>binh01t2@gmail.com</a:t>
            </a:r>
            <a:endParaRPr lang="en-US" altLang="en-US" sz="2800" i="1" dirty="0"/>
          </a:p>
          <a:p>
            <a:pPr lvl="1"/>
            <a:r>
              <a:rPr lang="en-US" altLang="en-US" sz="2800" i="1" dirty="0"/>
              <a:t>Mobile: 0935556678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146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Invented in the Netherlands, early 90s by Guido van Rossum</a:t>
            </a:r>
          </a:p>
          <a:p>
            <a:r>
              <a:rPr lang="en-US" sz="2800" dirty="0"/>
              <a:t>Open sourced from the beginning</a:t>
            </a:r>
          </a:p>
          <a:p>
            <a:r>
              <a:rPr lang="en-US" sz="2800" dirty="0"/>
              <a:t>Considered a scripting language, but is much more</a:t>
            </a:r>
          </a:p>
          <a:p>
            <a:pPr lvl="1"/>
            <a:r>
              <a:rPr lang="en-US" sz="2400" dirty="0"/>
              <a:t>No compilation needed</a:t>
            </a:r>
          </a:p>
          <a:p>
            <a:pPr lvl="1"/>
            <a:r>
              <a:rPr lang="en-US" sz="2400" dirty="0"/>
              <a:t>Scripts are evaluated by the interpreter, line by line</a:t>
            </a:r>
          </a:p>
          <a:p>
            <a:pPr lvl="1"/>
            <a:r>
              <a:rPr lang="en-US" sz="2400" dirty="0"/>
              <a:t>Functions need to be defined before they are called</a:t>
            </a:r>
          </a:p>
        </p:txBody>
      </p:sp>
    </p:spTree>
    <p:extLst>
      <p:ext uri="{BB962C8B-B14F-4D97-AF65-F5344CB8AC3E}">
        <p14:creationId xmlns:p14="http://schemas.microsoft.com/office/powerpoint/2010/main" val="68341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456267"/>
          </a:xfrm>
        </p:spPr>
        <p:txBody>
          <a:bodyPr>
            <a:normAutofit/>
          </a:bodyPr>
          <a:lstStyle/>
          <a:p>
            <a:r>
              <a:rPr lang="en-US" dirty="0"/>
              <a:t>Different ways to run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772400" cy="5334000"/>
          </a:xfrm>
        </p:spPr>
        <p:txBody>
          <a:bodyPr>
            <a:normAutofit/>
          </a:bodyPr>
          <a:lstStyle/>
          <a:p>
            <a:r>
              <a:rPr lang="en-US" sz="1600" dirty="0"/>
              <a:t>Call python program via python interpreter from a Unix/windows command line</a:t>
            </a:r>
          </a:p>
          <a:p>
            <a:pPr lvl="1"/>
            <a:r>
              <a:rPr lang="en-US" sz="1400" dirty="0"/>
              <a:t>$ python testScript.py</a:t>
            </a:r>
          </a:p>
          <a:p>
            <a:pPr lvl="1"/>
            <a:r>
              <a:rPr lang="en-US" sz="1400" dirty="0"/>
              <a:t>Or make the script directly executable, with additional header lines in the script</a:t>
            </a:r>
          </a:p>
          <a:p>
            <a:r>
              <a:rPr lang="en-US" sz="1600" dirty="0"/>
              <a:t>Using python console</a:t>
            </a:r>
          </a:p>
          <a:p>
            <a:pPr lvl="1"/>
            <a:r>
              <a:rPr lang="en-US" sz="1400" dirty="0"/>
              <a:t>Typing in python statements. Limited functionality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&gt;&gt;&gt;</a:t>
            </a:r>
            <a:r>
              <a:rPr lang="en-US" sz="1400" dirty="0"/>
              <a:t> 3 +3</a:t>
            </a:r>
          </a:p>
          <a:p>
            <a:pPr marL="457200" lvl="1" indent="0">
              <a:buNone/>
            </a:pPr>
            <a:r>
              <a:rPr lang="en-US" sz="1400" dirty="0"/>
              <a:t>	        6	 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&gt;&gt;&gt;</a:t>
            </a:r>
            <a:r>
              <a:rPr lang="en-US" sz="1400" dirty="0"/>
              <a:t> exit()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ipython</a:t>
            </a:r>
            <a:r>
              <a:rPr lang="en-US" sz="1600" dirty="0"/>
              <a:t> console</a:t>
            </a:r>
          </a:p>
          <a:p>
            <a:pPr lvl="1"/>
            <a:r>
              <a:rPr lang="en-US" sz="1400" dirty="0"/>
              <a:t>Typing in python statements. Very interactive.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0070C0"/>
                </a:solidFill>
              </a:rPr>
              <a:t>In [167]:</a:t>
            </a:r>
            <a:r>
              <a:rPr lang="en-US" sz="1400" dirty="0"/>
              <a:t> 3+3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Out [167]</a:t>
            </a:r>
            <a:r>
              <a:rPr lang="en-US" sz="1400" dirty="0"/>
              <a:t>: 6</a:t>
            </a:r>
          </a:p>
          <a:p>
            <a:pPr lvl="1"/>
            <a:r>
              <a:rPr lang="en-US" sz="1400" dirty="0"/>
              <a:t>Typing in %run testScript.py</a:t>
            </a:r>
          </a:p>
          <a:p>
            <a:pPr lvl="1"/>
            <a:r>
              <a:rPr lang="en-US" sz="1400" dirty="0"/>
              <a:t>Many convenient “magic functions”</a:t>
            </a:r>
          </a:p>
        </p:txBody>
      </p:sp>
    </p:spTree>
    <p:extLst>
      <p:ext uri="{BB962C8B-B14F-4D97-AF65-F5344CB8AC3E}">
        <p14:creationId xmlns:p14="http://schemas.microsoft.com/office/powerpoint/2010/main" val="77954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Anaconda,</a:t>
            </a:r>
            <a:r>
              <a:rPr lang="en-US" b="0" i="0" dirty="0">
                <a:solidFill>
                  <a:srgbClr val="15152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b="0" i="0" dirty="0">
                <a:effectLst/>
                <a:latin typeface="Source Sans Pro" panose="020B0604020202020204" pitchFamily="34" charset="0"/>
              </a:rPr>
              <a:t>PyCharm</a:t>
            </a:r>
            <a:r>
              <a:rPr lang="en-US" dirty="0"/>
              <a:t> for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Source Sans Pro" panose="020B0503030403020204" pitchFamily="34" charset="0"/>
              </a:rPr>
              <a:t>PyCharm and </a:t>
            </a:r>
            <a:r>
              <a:rPr lang="en-US" sz="2400" dirty="0"/>
              <a:t>Anaconda which include python environment and an IDE as well as many additional features</a:t>
            </a:r>
          </a:p>
          <a:p>
            <a:pPr algn="just"/>
            <a:r>
              <a:rPr lang="en-US" sz="2400" dirty="0"/>
              <a:t>Most python modules needed in data processing are already installed with the anaconda distribution</a:t>
            </a:r>
          </a:p>
          <a:p>
            <a:pPr algn="just"/>
            <a:r>
              <a:rPr lang="en-US" sz="2400" dirty="0"/>
              <a:t>Install with python 3.9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in &lt;2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8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This is not a comprehensive python language class</a:t>
            </a:r>
          </a:p>
          <a:p>
            <a:pPr algn="just"/>
            <a:r>
              <a:rPr lang="en-US" sz="2800" dirty="0"/>
              <a:t>Will focus on parts of the language that is worth attention and useful in data processing</a:t>
            </a:r>
          </a:p>
          <a:p>
            <a:pPr algn="just"/>
            <a:r>
              <a:rPr lang="en-US" sz="2800" dirty="0"/>
              <a:t>Comprehensive Python language reference and tutorial available in </a:t>
            </a:r>
            <a:r>
              <a:rPr lang="en-US" sz="2800" dirty="0" err="1"/>
              <a:t>Anacondo</a:t>
            </a:r>
            <a:r>
              <a:rPr lang="en-US" sz="2800" dirty="0"/>
              <a:t> Navigator under “Learning” and on python.org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9" y="1614981"/>
            <a:ext cx="8229600" cy="1981199"/>
          </a:xfrm>
        </p:spPr>
        <p:txBody>
          <a:bodyPr>
            <a:normAutofit/>
          </a:bodyPr>
          <a:lstStyle/>
          <a:p>
            <a:r>
              <a:rPr lang="en-US" dirty="0"/>
              <a:t>Many languages use curly braces to delimit blocks of code. </a:t>
            </a:r>
            <a:r>
              <a:rPr lang="en-US" b="1" dirty="0"/>
              <a:t>Python uses indentation. </a:t>
            </a:r>
            <a:r>
              <a:rPr lang="en-US" dirty="0"/>
              <a:t>Incorrect indentation causes error.</a:t>
            </a:r>
            <a:endParaRPr lang="en-US" b="1" dirty="0"/>
          </a:p>
          <a:p>
            <a:r>
              <a:rPr lang="en-US" dirty="0"/>
              <a:t>Comments start with #</a:t>
            </a:r>
          </a:p>
          <a:p>
            <a:r>
              <a:rPr lang="en-US" dirty="0"/>
              <a:t>Colons start a new block in many constructs, e.g. function definitions, if-then clause, for, while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359618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first line in "for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block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first line in "for j" block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(j)  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last line in "for j" block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j)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last line in "for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" block print "done looping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"done looping”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752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long_winded_computation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			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				15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list_of_lists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easier_to_read_list_of_lists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1057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Whitespace is ignored inside parentheses and brackets.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724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Alternatively: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long_winded_computation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\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14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\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16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17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18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8382000" cy="3649133"/>
          </a:xfrm>
        </p:spPr>
        <p:txBody>
          <a:bodyPr>
            <a:normAutofit/>
          </a:bodyPr>
          <a:lstStyle/>
          <a:p>
            <a:r>
              <a:rPr lang="en-US" sz="2800" dirty="0"/>
              <a:t>Certain features of Python are not loaded by default</a:t>
            </a:r>
          </a:p>
          <a:p>
            <a:r>
              <a:rPr lang="en-US" sz="2800" dirty="0"/>
              <a:t>In order to use these features, you’ll need to import the modules that contain them.</a:t>
            </a:r>
          </a:p>
          <a:p>
            <a:r>
              <a:rPr lang="en-US" sz="2800" dirty="0"/>
              <a:t>E.g. </a:t>
            </a:r>
          </a:p>
          <a:p>
            <a:pPr lvl="1">
              <a:buNone/>
            </a:pPr>
            <a:r>
              <a:rPr lang="en-US" sz="2400" b="1" dirty="0"/>
              <a:t>import </a:t>
            </a:r>
            <a:r>
              <a:rPr lang="en-US" sz="2400" b="1" dirty="0" err="1"/>
              <a:t>matplotlib.pyplot</a:t>
            </a:r>
            <a:r>
              <a:rPr lang="en-US" sz="2400" b="1" dirty="0"/>
              <a:t> as </a:t>
            </a:r>
            <a:r>
              <a:rPr lang="en-US" sz="2400" b="1" dirty="0" err="1"/>
              <a:t>plt</a:t>
            </a:r>
            <a:endParaRPr lang="en-US" sz="2400" b="1" dirty="0"/>
          </a:p>
          <a:p>
            <a:pPr lvl="1">
              <a:buNone/>
            </a:pPr>
            <a:r>
              <a:rPr lang="en-US" sz="2400" b="1" dirty="0"/>
              <a:t>import </a:t>
            </a:r>
            <a:r>
              <a:rPr lang="en-US" sz="2400" b="1" dirty="0" err="1"/>
              <a:t>numpy</a:t>
            </a:r>
            <a:r>
              <a:rPr lang="en-US" sz="2400" b="1" dirty="0"/>
              <a:t> as </a:t>
            </a:r>
            <a:r>
              <a:rPr lang="en-US" sz="2400" b="1" dirty="0" err="1"/>
              <a:t>np</a:t>
            </a:r>
            <a:endParaRPr lang="en-US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35" y="1905000"/>
            <a:ext cx="7772400" cy="4563532"/>
          </a:xfrm>
        </p:spPr>
        <p:txBody>
          <a:bodyPr>
            <a:normAutofit/>
          </a:bodyPr>
          <a:lstStyle/>
          <a:p>
            <a:r>
              <a:rPr lang="en-US" sz="2400" dirty="0"/>
              <a:t>Variables are created the first time it is assigned a value</a:t>
            </a:r>
          </a:p>
          <a:p>
            <a:pPr lvl="1"/>
            <a:r>
              <a:rPr lang="en-US" sz="2000" dirty="0"/>
              <a:t>No need to declare type</a:t>
            </a:r>
          </a:p>
          <a:p>
            <a:pPr lvl="1"/>
            <a:r>
              <a:rPr lang="en-US" sz="2000" dirty="0"/>
              <a:t>Types are associated with objects not variables</a:t>
            </a:r>
          </a:p>
          <a:p>
            <a:pPr lvl="2"/>
            <a:r>
              <a:rPr lang="en-US" sz="1800" dirty="0"/>
              <a:t>X = 5</a:t>
            </a:r>
          </a:p>
          <a:p>
            <a:pPr lvl="2"/>
            <a:r>
              <a:rPr lang="en-US" sz="1800" dirty="0"/>
              <a:t>X = [1, 3, 5]</a:t>
            </a:r>
          </a:p>
          <a:p>
            <a:pPr lvl="2"/>
            <a:r>
              <a:rPr lang="en-US" sz="1800" dirty="0"/>
              <a:t>X = ‘python’</a:t>
            </a:r>
          </a:p>
          <a:p>
            <a:pPr lvl="1"/>
            <a:r>
              <a:rPr lang="en-US" sz="2000" dirty="0"/>
              <a:t>Assignment creates </a:t>
            </a:r>
            <a:r>
              <a:rPr lang="en-US" sz="2000" i="1" dirty="0"/>
              <a:t>references</a:t>
            </a:r>
            <a:r>
              <a:rPr lang="en-US" sz="2000" dirty="0"/>
              <a:t>, not </a:t>
            </a:r>
            <a:r>
              <a:rPr lang="en-US" sz="2000" i="1" dirty="0"/>
              <a:t>copies</a:t>
            </a:r>
          </a:p>
          <a:p>
            <a:pPr lvl="2">
              <a:buNone/>
            </a:pPr>
            <a:r>
              <a:rPr lang="en-US" sz="1800" i="1" dirty="0"/>
              <a:t>X = [1, 3, 5]</a:t>
            </a:r>
          </a:p>
          <a:p>
            <a:pPr lvl="2">
              <a:buNone/>
            </a:pPr>
            <a:r>
              <a:rPr lang="en-US" sz="1800" i="1" dirty="0"/>
              <a:t>Y= X</a:t>
            </a:r>
          </a:p>
          <a:p>
            <a:pPr lvl="2">
              <a:buNone/>
            </a:pPr>
            <a:r>
              <a:rPr lang="en-US" sz="1800" i="1" dirty="0"/>
              <a:t>X[0] = 2</a:t>
            </a:r>
          </a:p>
          <a:p>
            <a:pPr lvl="2">
              <a:buNone/>
            </a:pPr>
            <a:r>
              <a:rPr lang="en-US" sz="1800" i="1" dirty="0"/>
              <a:t>Print (Y) # Y is [2, 3, 5]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assign to multiple names at the same time  </a:t>
            </a:r>
          </a:p>
          <a:p>
            <a:pPr>
              <a:buNone/>
            </a:pPr>
            <a:r>
              <a:rPr lang="en-US" sz="2800" dirty="0"/>
              <a:t>		x, y = 2, 3</a:t>
            </a:r>
          </a:p>
          <a:p>
            <a:r>
              <a:rPr lang="en-US" sz="2800" dirty="0"/>
              <a:t>To swap values</a:t>
            </a:r>
          </a:p>
          <a:p>
            <a:pPr lvl="1">
              <a:buNone/>
            </a:pPr>
            <a:r>
              <a:rPr lang="en-US" sz="2400" dirty="0"/>
              <a:t>		x, y = y, x</a:t>
            </a:r>
          </a:p>
          <a:p>
            <a:r>
              <a:rPr lang="en-US" sz="2800" dirty="0"/>
              <a:t>Assignments can be chained</a:t>
            </a:r>
          </a:p>
          <a:p>
            <a:pPr lvl="1">
              <a:buNone/>
            </a:pPr>
            <a:r>
              <a:rPr lang="en-US" sz="2400" dirty="0"/>
              <a:t>		x = y = z = 3</a:t>
            </a:r>
          </a:p>
          <a:p>
            <a:r>
              <a:rPr lang="en-US" sz="2800" dirty="0"/>
              <a:t>Accessing a name before it’s been created (by assignment), raises an error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= 5 + 2 				# a is 7</a:t>
            </a:r>
          </a:p>
          <a:p>
            <a:r>
              <a:rPr lang="en-US" sz="2400" dirty="0"/>
              <a:t>b = 9 – 3.				#  b is 6.0</a:t>
            </a:r>
          </a:p>
          <a:p>
            <a:r>
              <a:rPr lang="en-US" sz="2400" dirty="0"/>
              <a:t>c = 5 * 2				# c is 10</a:t>
            </a:r>
          </a:p>
          <a:p>
            <a:r>
              <a:rPr lang="en-US" sz="2400" dirty="0"/>
              <a:t>d = 5**2				# d is 25</a:t>
            </a:r>
          </a:p>
          <a:p>
            <a:r>
              <a:rPr lang="en-US" sz="2400" dirty="0"/>
              <a:t>e = 5 % 2				# e is 1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Built in numerical types: </a:t>
            </a:r>
            <a:r>
              <a:rPr lang="en-US" sz="2400" dirty="0" err="1"/>
              <a:t>int</a:t>
            </a:r>
            <a:r>
              <a:rPr lang="en-US" sz="2400" dirty="0"/>
              <a:t>, float, complex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information</a:t>
            </a:r>
          </a:p>
          <a:p>
            <a:r>
              <a:rPr lang="en-US" sz="3200" dirty="0"/>
              <a:t>Data Science - why all the excitement</a:t>
            </a:r>
          </a:p>
          <a:p>
            <a:r>
              <a:rPr lang="en-US" sz="3200" dirty="0"/>
              <a:t>What is data science</a:t>
            </a:r>
          </a:p>
          <a:p>
            <a:r>
              <a:rPr lang="en-US" sz="3200" dirty="0"/>
              <a:t>Basic Python programming </a:t>
            </a:r>
          </a:p>
        </p:txBody>
      </p:sp>
    </p:spTree>
    <p:extLst>
      <p:ext uri="{BB962C8B-B14F-4D97-AF65-F5344CB8AC3E}">
        <p14:creationId xmlns:p14="http://schemas.microsoft.com/office/powerpoint/2010/main" val="230763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772400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 = 7 / 2 </a:t>
            </a:r>
          </a:p>
          <a:p>
            <a:pPr>
              <a:buNone/>
            </a:pPr>
            <a:r>
              <a:rPr lang="en-US" sz="2400" dirty="0"/>
              <a:t># in python 2, f will be 3, unless “from __future__ import division”</a:t>
            </a:r>
          </a:p>
          <a:p>
            <a:r>
              <a:rPr lang="en-US" sz="2400" dirty="0"/>
              <a:t>f = 7 / 2 # in python 3 f = 3.5</a:t>
            </a:r>
          </a:p>
          <a:p>
            <a:r>
              <a:rPr lang="en-US" sz="2400" dirty="0"/>
              <a:t>f = 7 // 2  # f = 3 in both python 2 and 3</a:t>
            </a:r>
          </a:p>
          <a:p>
            <a:r>
              <a:rPr lang="en-US" sz="2400" dirty="0"/>
              <a:t>f = 7 / 2. # f = 3.5 in both python 2 and 3</a:t>
            </a:r>
          </a:p>
          <a:p>
            <a:endParaRPr lang="en-US" sz="2400" dirty="0"/>
          </a:p>
          <a:p>
            <a:r>
              <a:rPr lang="en-US" sz="2400" dirty="0"/>
              <a:t>f = 7 / float(2) # f is 3.5 in both python 2 and 3</a:t>
            </a:r>
          </a:p>
          <a:p>
            <a:r>
              <a:rPr lang="en-US" sz="2400" dirty="0"/>
              <a:t>f = </a:t>
            </a:r>
            <a:r>
              <a:rPr lang="en-US" sz="2400" dirty="0" err="1"/>
              <a:t>int</a:t>
            </a:r>
            <a:r>
              <a:rPr lang="en-US" sz="2400" dirty="0"/>
              <a:t>(7 / 2) # f is 3 in both python 2 and 3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882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Strings can be delimited by matching single or double quotation marks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4572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triple quotes for multi line strings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2201882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single_quoted_string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'data science'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double_quoted_string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"data science"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escaped_string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Isn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\'t this fun'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another_string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"Isn't this fun"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real_long_string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'this is a really long string. 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It has multiple parts, \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but all in one line.'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multi_line_string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"""This is the first line.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and this is the second line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and this is the third line"""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45147"/>
            <a:ext cx="7772400" cy="971216"/>
          </a:xfrm>
        </p:spPr>
        <p:txBody>
          <a:bodyPr/>
          <a:lstStyle/>
          <a:p>
            <a:r>
              <a:rPr lang="en-US" dirty="0"/>
              <a:t>String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8382000" cy="685800"/>
          </a:xfrm>
        </p:spPr>
        <p:txBody>
          <a:bodyPr>
            <a:normAutofit/>
          </a:bodyPr>
          <a:lstStyle/>
          <a:p>
            <a:r>
              <a:rPr lang="en-US" dirty="0"/>
              <a:t>Strings can be concatenated (glued together) with the + operator, and repeated with *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tab_string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represents the tab character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tab_string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not_tab_string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r"\t"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represents the characters '\' and 't'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not_tab_string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2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700" y="11049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raw strings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output backslashes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88620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'un'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ium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 is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unununium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4343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Two or more </a:t>
            </a:r>
            <a:r>
              <a:rPr lang="en-US" sz="3200" i="1" dirty="0"/>
              <a:t>string literals</a:t>
            </a:r>
            <a:r>
              <a:rPr lang="en-US" sz="3200" dirty="0"/>
              <a:t> (i.e. the ones enclosed between quotes) next to each other are automatically concatenated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0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Py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'thon'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'2.7'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5715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real_long_string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'this is a really long string.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80808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‘It has multiple parts, '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‘but all in one line.‘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5708"/>
            <a:ext cx="7772400" cy="1032934"/>
          </a:xfrm>
        </p:spPr>
        <p:txBody>
          <a:bodyPr/>
          <a:lstStyle/>
          <a:p>
            <a:r>
              <a:rPr lang="en-US" dirty="0"/>
              <a:t>List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dirty="0"/>
              <a:t>Get the </a:t>
            </a:r>
            <a:r>
              <a:rPr lang="en-US" sz="2000" i="1" dirty="0" err="1"/>
              <a:t>i-</a:t>
            </a:r>
            <a:r>
              <a:rPr lang="en-US" sz="2000" dirty="0" err="1"/>
              <a:t>th</a:t>
            </a:r>
            <a:r>
              <a:rPr lang="en-US" sz="2000" dirty="0"/>
              <a:t> element of a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11430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heterogeneous_list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"string"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list_of_lists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heterogeneous_list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3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list_sum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integer_list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29718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the list [0, 1, ...,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zero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0, lists are 0-indexed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nine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9,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 for last element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eight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8,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 for next-to-last element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419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 slice of a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750475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one_to_four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[1, 2, 3, 4]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first_three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last_three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[7, 8,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three_to_end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[3, 4, ...,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without_first_and_last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[1, 2, ..., 8]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copy_of_x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2, ..., 9]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another_copy_of_x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[0, 1, 2, ..., 9]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85799"/>
          </a:xfrm>
        </p:spPr>
        <p:txBody>
          <a:bodyPr/>
          <a:lstStyle/>
          <a:p>
            <a:r>
              <a:rPr lang="en-US" dirty="0"/>
              <a:t>List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"/>
          </a:xfrm>
        </p:spPr>
        <p:txBody>
          <a:bodyPr>
            <a:normAutofit/>
          </a:bodyPr>
          <a:lstStyle/>
          <a:p>
            <a:r>
              <a:rPr lang="en-US" dirty="0"/>
              <a:t>Check for memberships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752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38399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Concatenate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819399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extend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now [1,2,3,4,5,6]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z is [1,2,3,4,5,6]; x is unchanged.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76799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unpacking (</a:t>
            </a:r>
            <a:r>
              <a:rPr lang="en-US" sz="3200" dirty="0"/>
              <a:t>multiple assignment)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304472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1 and y is 2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y is 2, didn't care about the first element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4" y="757766"/>
            <a:ext cx="7772400" cy="1075267"/>
          </a:xfrm>
        </p:spPr>
        <p:txBody>
          <a:bodyPr/>
          <a:lstStyle/>
          <a:p>
            <a:r>
              <a:rPr lang="en-US" dirty="0"/>
              <a:t>List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"/>
          </a:xfrm>
        </p:spPr>
        <p:txBody>
          <a:bodyPr>
            <a:normAutofit/>
          </a:bodyPr>
          <a:lstStyle/>
          <a:p>
            <a:r>
              <a:rPr lang="en-US" dirty="0"/>
              <a:t>Modify content of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057400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3, 4, 5, 6, 7, 8]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3, 4, 5, 6,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9, 12, 5, 6,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[0, 1, 4, 9, 12,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l-NL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nl-NL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l-NL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[4, 9, 12, 7, 0] </a:t>
            </a:r>
            <a:endParaRPr lang="nl-NL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x is []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	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referencing to x hereafter is a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NameError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495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also be sliced. But they cannot be modified (they are immutable)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4951274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abcdefg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'a'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ab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'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efg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'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'AB'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this will cause an error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'AB'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now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ABcdefg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838199"/>
          </a:xfrm>
        </p:spPr>
        <p:txBody>
          <a:bodyPr/>
          <a:lstStyle/>
          <a:p>
            <a:r>
              <a:rPr lang="en-US" dirty="0"/>
              <a:t>The range()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0, 1, 2, 3, 4 (in separate lines)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2, 3, 4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0, 2, 4, 6, 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10, 8, 6, 4</a:t>
            </a:r>
          </a:p>
          <a:p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815477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'Mary'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'had'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'a'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'little'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'lamb'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...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Mary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had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little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lamb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in python 2 and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1447799"/>
          </a:xfrm>
        </p:spPr>
        <p:txBody>
          <a:bodyPr>
            <a:normAutofit/>
          </a:bodyPr>
          <a:lstStyle/>
          <a:p>
            <a:r>
              <a:rPr lang="en-US" dirty="0"/>
              <a:t>In python </a:t>
            </a:r>
            <a:r>
              <a:rPr lang="en-US" b="1" dirty="0"/>
              <a:t>2</a:t>
            </a:r>
            <a:r>
              <a:rPr lang="en-US" dirty="0"/>
              <a:t>, range(5) is equivalent to [0, 1, 2, 3, 4]</a:t>
            </a:r>
          </a:p>
          <a:p>
            <a:r>
              <a:rPr lang="en-US" dirty="0"/>
              <a:t>In python </a:t>
            </a:r>
            <a:r>
              <a:rPr lang="en-US" b="1" dirty="0"/>
              <a:t>3</a:t>
            </a:r>
            <a:r>
              <a:rPr lang="en-US" dirty="0"/>
              <a:t>, range(5) is an object which can be iterated, but not identical to  [0, 1, 2, 3, 4] (lazy </a:t>
            </a:r>
            <a:r>
              <a:rPr lang="en-US" dirty="0" err="1"/>
              <a:t>iterator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26475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3, will see "range(0, 3)"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2, will see "[0, 1, 2]"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will print [0, 1, 2] in python 3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2, will print "2"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3, will also print “2”</a:t>
            </a:r>
          </a:p>
          <a:p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 = 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2, will result in [0, 1, 5, 3, 4, 5]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 = 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 python 3, will cause an error.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What are the expected output for the following code?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701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3773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58674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lists, but are immutable</a:t>
            </a:r>
          </a:p>
          <a:p>
            <a:r>
              <a:rPr lang="en-US" dirty="0" err="1"/>
              <a:t>a_tuple</a:t>
            </a:r>
            <a:r>
              <a:rPr lang="en-US" dirty="0"/>
              <a:t> = (0, 1, 2, 3, 4)</a:t>
            </a:r>
          </a:p>
          <a:p>
            <a:r>
              <a:rPr lang="en-US" dirty="0" err="1"/>
              <a:t>Other_tuple</a:t>
            </a:r>
            <a:r>
              <a:rPr lang="en-US" dirty="0"/>
              <a:t> = 3, 4	</a:t>
            </a:r>
          </a:p>
          <a:p>
            <a:r>
              <a:rPr lang="en-US" dirty="0" err="1"/>
              <a:t>Another_tuple</a:t>
            </a:r>
            <a:r>
              <a:rPr lang="en-US" dirty="0"/>
              <a:t> = </a:t>
            </a:r>
            <a:r>
              <a:rPr lang="en-US" dirty="0" err="1"/>
              <a:t>tuple</a:t>
            </a:r>
            <a:r>
              <a:rPr lang="en-US" dirty="0"/>
              <a:t>([0, 1, 2, 3, 4])</a:t>
            </a:r>
          </a:p>
          <a:p>
            <a:r>
              <a:rPr lang="en-US" dirty="0" err="1"/>
              <a:t>Hetergeneous_tuple</a:t>
            </a:r>
            <a:r>
              <a:rPr lang="en-US" dirty="0"/>
              <a:t> = (‘john’, 1.1, [1, 2])</a:t>
            </a:r>
          </a:p>
          <a:p>
            <a:endParaRPr lang="en-US" dirty="0"/>
          </a:p>
          <a:p>
            <a:r>
              <a:rPr lang="en-US" dirty="0"/>
              <a:t>Can be sliced, concatenated, or repeated</a:t>
            </a:r>
          </a:p>
          <a:p>
            <a:pPr lvl="1">
              <a:buNone/>
            </a:pPr>
            <a:r>
              <a:rPr lang="en-US" dirty="0" err="1"/>
              <a:t>a_tuple</a:t>
            </a:r>
            <a:r>
              <a:rPr lang="en-US" dirty="0"/>
              <a:t>[2:4]    # will print (2, 3)</a:t>
            </a:r>
          </a:p>
          <a:p>
            <a:r>
              <a:rPr lang="en-US" dirty="0"/>
              <a:t>Cannot be modified</a:t>
            </a:r>
          </a:p>
          <a:p>
            <a:pPr lvl="1">
              <a:buNone/>
            </a:pPr>
            <a:r>
              <a:rPr lang="en-US" dirty="0" err="1"/>
              <a:t>a_tuple</a:t>
            </a:r>
            <a:r>
              <a:rPr lang="en-US" dirty="0"/>
              <a:t>[2]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096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'</a:t>
            </a:r>
            <a:r>
              <a:rPr lang="en-US" dirty="0" err="1"/>
              <a:t>tuple</a:t>
            </a:r>
            <a:r>
              <a:rPr lang="en-US" dirty="0"/>
              <a:t>' object does not support item assignment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2048470"/>
            <a:ext cx="44196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tuple</a:t>
            </a:r>
            <a:r>
              <a:rPr lang="en-US" dirty="0">
                <a:solidFill>
                  <a:schemeClr val="bg1"/>
                </a:solidFill>
              </a:rPr>
              <a:t> is defined by comma, not </a:t>
            </a:r>
            <a:r>
              <a:rPr lang="en-US" dirty="0" err="1">
                <a:solidFill>
                  <a:schemeClr val="bg1"/>
                </a:solidFill>
              </a:rPr>
              <a:t>parens</a:t>
            </a:r>
            <a:r>
              <a:rPr lang="en-US" dirty="0">
                <a:solidFill>
                  <a:schemeClr val="bg1"/>
                </a:solidFill>
              </a:rPr>
              <a:t>, which is only used for convenience. So a = (1)  is not a </a:t>
            </a:r>
            <a:r>
              <a:rPr lang="en-US" dirty="0" err="1">
                <a:solidFill>
                  <a:schemeClr val="bg1"/>
                </a:solidFill>
              </a:rPr>
              <a:t>tuple</a:t>
            </a:r>
            <a:r>
              <a:rPr lang="en-US" dirty="0">
                <a:solidFill>
                  <a:schemeClr val="bg1"/>
                </a:solidFill>
              </a:rPr>
              <a:t>, but a = (1,)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 are in high demand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3342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10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188"/>
            <a:ext cx="7772400" cy="4746941"/>
          </a:xfrm>
        </p:spPr>
        <p:txBody>
          <a:bodyPr lIns="91440" tIns="0" bIns="0">
            <a:spAutoFit/>
          </a:bodyPr>
          <a:lstStyle/>
          <a:p>
            <a:r>
              <a:rPr lang="en-US" sz="2800" dirty="0"/>
              <a:t>Useful for returning multiple values from functions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Tuples and lists can also be used for multiple assignments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5800" y="2832356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),(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s-E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sp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(5, 6) 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sum_and_product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 is 15, p is 50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5800" y="5410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365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A dictionary associates values with unique keys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2860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empty_dict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empty_dict2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less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Pythonic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80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"Tim"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95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dictionary literal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56672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pt-BR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"Tim"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99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replaces the old value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adds a third entry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num_students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3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76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Access/modify value with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except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KeyError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grade for Kate!"</a:t>
            </a:r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/>
              <a:t>Check for existence of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no_ones_grade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One"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default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None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“get” to avoid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keyError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add default value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5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all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638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keys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values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all_pairs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 list of (key, value)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tuples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400" y="4639270"/>
            <a:ext cx="510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#Which of the following is faster?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4648200"/>
            <a:ext cx="51054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#Which of the following is faster?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# faster.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Hashtable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'Joel'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# slower.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animBg="1"/>
      <p:bldP spid="10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/>
              <a:t>Check for existence of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True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kate_has_grade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grades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False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505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joels_grade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"Joel"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80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kates_grade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"Kate"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equals 0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no_ones_grade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"No One"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default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is None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971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“get” to avoid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keyError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add default value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95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all items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570607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all_keys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keys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 a list of all values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all_pairs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 list of (key, value)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tuples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5029200"/>
            <a:ext cx="47244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python3, The following will not return lists but </a:t>
            </a:r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8733"/>
            <a:ext cx="7772400" cy="1456267"/>
          </a:xfrm>
        </p:spPr>
        <p:txBody>
          <a:bodyPr>
            <a:normAutofit/>
          </a:bodyPr>
          <a:lstStyle/>
          <a:p>
            <a:r>
              <a:rPr lang="en-US" dirty="0"/>
              <a:t>Difference between python 2 and python 3: </a:t>
            </a:r>
            <a:r>
              <a:rPr lang="en-US" dirty="0" err="1"/>
              <a:t>Iterable</a:t>
            </a:r>
            <a:r>
              <a:rPr lang="en-US" dirty="0"/>
              <a:t> objects </a:t>
            </a:r>
            <a:r>
              <a:rPr lang="en-US" dirty="0" err="1"/>
              <a:t>vs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1"/>
          </a:xfrm>
        </p:spPr>
        <p:txBody>
          <a:bodyPr>
            <a:noAutofit/>
          </a:bodyPr>
          <a:lstStyle/>
          <a:p>
            <a:r>
              <a:rPr lang="en-US" sz="2800" dirty="0"/>
              <a:t>In Python 3, range() returns a </a:t>
            </a:r>
            <a:r>
              <a:rPr lang="en-US" sz="2800" dirty="0">
                <a:solidFill>
                  <a:srgbClr val="FF0000"/>
                </a:solidFill>
              </a:rPr>
              <a:t>lazy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 object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Value created when needed</a:t>
            </a:r>
          </a:p>
          <a:p>
            <a:pPr lvl="1"/>
            <a:r>
              <a:rPr lang="en-US" sz="2400" dirty="0"/>
              <a:t>Can be accessed by index</a:t>
            </a:r>
          </a:p>
          <a:p>
            <a:r>
              <a:rPr lang="en-US" sz="2800" dirty="0"/>
              <a:t>Similarly, </a:t>
            </a:r>
            <a:r>
              <a:rPr lang="en-US" sz="2800" dirty="0" err="1"/>
              <a:t>dict.keys</a:t>
            </a:r>
            <a:r>
              <a:rPr lang="en-US" sz="2800" dirty="0"/>
              <a:t>(), </a:t>
            </a:r>
            <a:r>
              <a:rPr lang="en-US" sz="2800" dirty="0" err="1"/>
              <a:t>dict.values</a:t>
            </a:r>
            <a:r>
              <a:rPr lang="en-US" sz="2800" dirty="0"/>
              <a:t>(), and </a:t>
            </a:r>
            <a:r>
              <a:rPr lang="en-US" sz="2800" dirty="0" err="1"/>
              <a:t>dict.items</a:t>
            </a:r>
            <a:r>
              <a:rPr lang="en-US" sz="2800" dirty="0"/>
              <a:t>() (also map, filter, zip, see next)</a:t>
            </a:r>
          </a:p>
          <a:p>
            <a:pPr lvl="1"/>
            <a:r>
              <a:rPr lang="en-US" sz="2400" dirty="0"/>
              <a:t>Value can NOT be accessed by index</a:t>
            </a:r>
          </a:p>
          <a:p>
            <a:pPr lvl="1"/>
            <a:r>
              <a:rPr lang="en-US" sz="2400" dirty="0"/>
              <a:t>Can convert to list if really needed</a:t>
            </a:r>
          </a:p>
          <a:p>
            <a:pPr lvl="1"/>
            <a:r>
              <a:rPr lang="en-US" sz="2400" dirty="0"/>
              <a:t>Can use for loop to iterate</a:t>
            </a:r>
          </a:p>
          <a:p>
            <a:pPr lvl="1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33600" y="5287596"/>
            <a:ext cx="525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error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key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keys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key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#ok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2133600"/>
            <a:ext cx="38100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10000000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#fast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#allowed. fast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/>
              <a:t>if-else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1336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"if only 1 were greater than two..."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da-DK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"elif stands for 'else if'"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message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"when all else fails use else (if you want to)"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message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419600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parity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"even"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%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"odd"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800600"/>
            <a:ext cx="8382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Difference between</a:t>
            </a:r>
            <a:r>
              <a:rPr kumimoji="0" lang="en-US" sz="4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 2 and python3 </a:t>
            </a:r>
            <a:r>
              <a:rPr kumimoji="0" lang="en-US" sz="4200" b="0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endParaRPr kumimoji="0" lang="en-US" sz="3200" b="0" i="1" u="none" strike="noStrike" kern="120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/>
              <a:t>In python 2, print is a statement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>
                <a:solidFill>
                  <a:srgbClr val="00B0F0"/>
                </a:solidFill>
              </a:rPr>
              <a:t>Print(message)</a:t>
            </a:r>
            <a:r>
              <a:rPr lang="en-US" sz="3200" baseline="0" dirty="0"/>
              <a:t> and </a:t>
            </a:r>
            <a:r>
              <a:rPr lang="en-US" sz="3200" baseline="0" dirty="0">
                <a:solidFill>
                  <a:srgbClr val="00B0F0"/>
                </a:solidFill>
              </a:rPr>
              <a:t>print message</a:t>
            </a:r>
            <a:r>
              <a:rPr lang="en-US" sz="3200" baseline="0" dirty="0"/>
              <a:t> are both valid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python 3, print is a function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aseline="0" dirty="0"/>
              <a:t>Only </a:t>
            </a:r>
            <a:r>
              <a:rPr lang="en-US" sz="3200" baseline="0" dirty="0">
                <a:solidFill>
                  <a:srgbClr val="00B0F0"/>
                </a:solidFill>
              </a:rPr>
              <a:t>print(message)</a:t>
            </a:r>
            <a:r>
              <a:rPr lang="en-US" sz="3200" dirty="0"/>
              <a:t> is valid</a:t>
            </a:r>
            <a:endParaRPr kumimoji="0" lang="en-US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all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524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keywords are case sensitive.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1" y="2133600"/>
            <a:ext cx="525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0, 0.0, [], (), ‘’, None are considered False. Most other values are True.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2667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16069"/>
            <a:ext cx="43434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137</a:t>
            </a:r>
            <a:r>
              <a:rPr lang="en-US" dirty="0"/>
              <a:t>]: print ("True") if '' else print ('False') </a:t>
            </a:r>
          </a:p>
          <a:p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0"/>
          <a:ext cx="4419600" cy="42367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strictly 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strictly 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/>
                        <a:t>is 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negated object identity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43400" y="1696283"/>
            <a:ext cx="4572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[:]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129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133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2484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Bitwise operators: &amp; (AND), | (OR), ^ (XOR), ~(NOT), &lt;&lt; (Left Shift), &gt;&gt; (Right Shift)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2098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"is less than 10“)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038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pass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90600" y="3276600"/>
            <a:ext cx="228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505200"/>
            <a:ext cx="375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we forgot to indent?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4953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continue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go immediately to the next iteration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quit the loop entirely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403860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4114800"/>
            <a:ext cx="4495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Keyword </a:t>
            </a:r>
            <a:r>
              <a:rPr lang="en-US" b="1" dirty="0">
                <a:solidFill>
                  <a:srgbClr val="FF0000"/>
                </a:solidFill>
              </a:rPr>
              <a:t>pass</a:t>
            </a:r>
            <a:r>
              <a:rPr lang="en-US" b="1" dirty="0"/>
              <a:t> in loops:</a:t>
            </a:r>
            <a:endParaRPr lang="en-US" dirty="0"/>
          </a:p>
          <a:p>
            <a:pPr fontAlgn="base"/>
            <a:r>
              <a:rPr lang="en-US" dirty="0"/>
              <a:t>Does nothing, empty statement placeholder for future code.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828800"/>
            <a:ext cx="693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except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ZeroDivisionError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"cannot divide by zero"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701534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https://docs.python.org/3/tutorial/errors.html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88827"/>
            <a:ext cx="84582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4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199"/>
          </a:xfrm>
        </p:spPr>
        <p:txBody>
          <a:bodyPr>
            <a:noAutofit/>
          </a:bodyPr>
          <a:lstStyle/>
          <a:p>
            <a:r>
              <a:rPr lang="en-US" sz="2400" dirty="0"/>
              <a:t>Functions are defined using </a:t>
            </a:r>
            <a:r>
              <a:rPr lang="en-US" sz="2400" i="1" dirty="0"/>
              <a:t>def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"""this is where you put an optional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docstring</a:t>
            </a:r>
            <a:endParaRPr lang="en-US" sz="2000" dirty="0">
              <a:solidFill>
                <a:srgbClr val="FF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that explains what the function does.</a:t>
            </a:r>
          </a:p>
          <a:p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for example, this function multiplies its </a:t>
            </a:r>
            <a:b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</a:b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    input by 2"""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45468"/>
            <a:ext cx="8382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call a function after it is defined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70215" y="4126468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z 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l-PL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double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l-PL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pl-P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l-PL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z is 20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82406"/>
            <a:ext cx="8382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give default values to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951274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message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"my default message"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(message)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"hello"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prints 'hello'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my_print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prints 'my default message‘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544"/>
            <a:ext cx="8229600" cy="457199"/>
          </a:xfrm>
        </p:spPr>
        <p:txBody>
          <a:bodyPr>
            <a:noAutofit/>
          </a:bodyPr>
          <a:lstStyle/>
          <a:p>
            <a:r>
              <a:rPr lang="en-US" sz="2400" dirty="0"/>
              <a:t>Sometimes it is useful to specify arguments by name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2199144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def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FF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–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returns 5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returns -5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subtract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same as above</a:t>
            </a: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Functions are objects too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286000"/>
            <a:ext cx="457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12</a:t>
            </a:r>
            <a:r>
              <a:rPr lang="en-US" sz="2400" dirty="0"/>
              <a:t>]: def double(x): return x * 2</a:t>
            </a:r>
          </a:p>
          <a:p>
            <a:r>
              <a:rPr lang="en-US" sz="2400" dirty="0"/>
              <a:t>    ...: DD = double;</a:t>
            </a:r>
          </a:p>
          <a:p>
            <a:r>
              <a:rPr lang="en-US" sz="2400" dirty="0"/>
              <a:t>    ...: DD(2)</a:t>
            </a:r>
          </a:p>
          <a:p>
            <a:r>
              <a:rPr lang="en-US" sz="2400" dirty="0"/>
              <a:t>    ...: 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12</a:t>
            </a:r>
            <a:r>
              <a:rPr lang="en-US" sz="2400" dirty="0"/>
              <a:t>]: 4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321076"/>
            <a:ext cx="39624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16</a:t>
            </a:r>
            <a:r>
              <a:rPr lang="en-US" sz="2400" dirty="0"/>
              <a:t>]: def </a:t>
            </a:r>
            <a:r>
              <a:rPr lang="en-US" sz="2400" dirty="0" err="1"/>
              <a:t>apply_to_one</a:t>
            </a:r>
            <a:r>
              <a:rPr lang="en-US" sz="2400" dirty="0"/>
              <a:t>(f):</a:t>
            </a:r>
          </a:p>
          <a:p>
            <a:r>
              <a:rPr lang="en-US" sz="2400" dirty="0"/>
              <a:t>    ...: return f(1)</a:t>
            </a:r>
          </a:p>
          <a:p>
            <a:r>
              <a:rPr lang="en-US" sz="2400" dirty="0"/>
              <a:t>    ...: x=</a:t>
            </a:r>
            <a:r>
              <a:rPr lang="en-US" sz="2400" dirty="0" err="1"/>
              <a:t>apply_to_one</a:t>
            </a:r>
            <a:r>
              <a:rPr lang="en-US" sz="2400" dirty="0"/>
              <a:t>(DD)</a:t>
            </a:r>
          </a:p>
          <a:p>
            <a:r>
              <a:rPr lang="en-US" sz="2400" dirty="0"/>
              <a:t>    ...: x</a:t>
            </a:r>
          </a:p>
          <a:p>
            <a:r>
              <a:rPr lang="en-US" sz="2400" dirty="0"/>
              <a:t>    ...: 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16</a:t>
            </a:r>
            <a:r>
              <a:rPr lang="en-US" sz="2400" dirty="0"/>
              <a:t>]: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Small anonymous functions can be created with the </a:t>
            </a:r>
            <a:r>
              <a:rPr lang="en-US" dirty="0">
                <a:hlinkClick r:id="rId3"/>
              </a:rPr>
              <a:t>lambda</a:t>
            </a:r>
            <a:r>
              <a:rPr lang="en-US" dirty="0"/>
              <a:t> keyword.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19400"/>
            <a:ext cx="56388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18</a:t>
            </a:r>
            <a:r>
              <a:rPr lang="en-US" sz="2400" dirty="0"/>
              <a:t>]: y=</a:t>
            </a:r>
            <a:r>
              <a:rPr lang="en-US" sz="2400" dirty="0" err="1"/>
              <a:t>apply_to_one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lambda</a:t>
            </a:r>
            <a:r>
              <a:rPr lang="en-US" sz="2400" dirty="0"/>
              <a:t> x: x+4)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 [</a:t>
            </a:r>
            <a:r>
              <a:rPr lang="en-US" sz="2400" b="1" dirty="0"/>
              <a:t>19</a:t>
            </a:r>
            <a:r>
              <a:rPr lang="en-US" sz="2400" dirty="0"/>
              <a:t>]: y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19</a:t>
            </a:r>
            <a:r>
              <a:rPr lang="en-US" sz="2400" dirty="0"/>
              <a:t>]: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800600"/>
            <a:ext cx="57912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104</a:t>
            </a:r>
            <a:r>
              <a:rPr lang="en-US" sz="2400" dirty="0"/>
              <a:t>]: def </a:t>
            </a:r>
            <a:r>
              <a:rPr lang="en-US" sz="2400" dirty="0" err="1"/>
              <a:t>small_func</a:t>
            </a:r>
            <a:r>
              <a:rPr lang="en-US" sz="2400" dirty="0"/>
              <a:t>(x): return x+4</a:t>
            </a:r>
          </a:p>
          <a:p>
            <a:r>
              <a:rPr lang="en-US" sz="2400" dirty="0"/>
              <a:t>          ...: </a:t>
            </a:r>
            <a:r>
              <a:rPr lang="en-US" sz="2400" dirty="0" err="1"/>
              <a:t>apply_to_one</a:t>
            </a:r>
            <a:r>
              <a:rPr lang="en-US" sz="2400" dirty="0"/>
              <a:t>(</a:t>
            </a:r>
            <a:r>
              <a:rPr lang="en-US" sz="2400" dirty="0" err="1"/>
              <a:t>small_func</a:t>
            </a:r>
            <a:r>
              <a:rPr lang="en-US" sz="2400" dirty="0"/>
              <a:t>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104</a:t>
            </a:r>
            <a:r>
              <a:rPr lang="en-US" sz="2400" dirty="0"/>
              <a:t>]: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Small anonymous functions can be created with the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</a:t>
            </a:r>
            <a:r>
              <a:rPr lang="en-US" dirty="0"/>
              <a:t> keyword.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76962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22</a:t>
            </a:r>
            <a:r>
              <a:rPr lang="en-US" sz="2400" dirty="0"/>
              <a:t>]: pairs = [(2, 'two'), (3, 'three'), (1, 'one'), (4, 'four')]</a:t>
            </a:r>
          </a:p>
          <a:p>
            <a:r>
              <a:rPr lang="en-US" sz="2400" dirty="0"/>
              <a:t>    ...: </a:t>
            </a:r>
            <a:r>
              <a:rPr lang="en-US" sz="2400" dirty="0" err="1"/>
              <a:t>pairs.sort</a:t>
            </a:r>
            <a:r>
              <a:rPr lang="en-US" sz="2400" dirty="0"/>
              <a:t>(key=</a:t>
            </a:r>
            <a:r>
              <a:rPr lang="en-US" sz="2400" dirty="0">
                <a:solidFill>
                  <a:srgbClr val="FF0000"/>
                </a:solidFill>
              </a:rPr>
              <a:t>lambda</a:t>
            </a:r>
            <a:r>
              <a:rPr lang="en-US" sz="2400" dirty="0"/>
              <a:t> pair: pair[0])</a:t>
            </a:r>
          </a:p>
          <a:p>
            <a:r>
              <a:rPr lang="en-US" sz="2400" dirty="0"/>
              <a:t>    ...: pairs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22</a:t>
            </a:r>
            <a:r>
              <a:rPr lang="en-US" sz="2400" dirty="0"/>
              <a:t>]: [(1, 'one'), (2, 'two'), (3, 'three'), (4, 'four')]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48200"/>
            <a:ext cx="77724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107</a:t>
            </a:r>
            <a:r>
              <a:rPr lang="en-US" sz="2400" dirty="0"/>
              <a:t>]: def </a:t>
            </a:r>
            <a:r>
              <a:rPr lang="en-US" sz="2400" dirty="0" err="1"/>
              <a:t>getKey</a:t>
            </a:r>
            <a:r>
              <a:rPr lang="en-US" sz="2400" dirty="0"/>
              <a:t>(pair): return pair[0]</a:t>
            </a:r>
          </a:p>
          <a:p>
            <a:r>
              <a:rPr lang="en-US" sz="2400" dirty="0"/>
              <a:t>     ...: </a:t>
            </a:r>
            <a:r>
              <a:rPr lang="en-US" sz="2400" dirty="0" err="1"/>
              <a:t>pairs.sort</a:t>
            </a:r>
            <a:r>
              <a:rPr lang="en-US" sz="2400" dirty="0"/>
              <a:t>(key=</a:t>
            </a:r>
            <a:r>
              <a:rPr lang="en-US" sz="2400" dirty="0" err="1"/>
              <a:t>getKey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 ...: pairs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107</a:t>
            </a:r>
            <a:r>
              <a:rPr lang="en-US" sz="2400" dirty="0"/>
              <a:t>]: [(1, 'one'), (2, 'two'), (3, 'three'), (4, 'four')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52"/>
            <a:ext cx="7772400" cy="1456267"/>
          </a:xfrm>
        </p:spPr>
        <p:txBody>
          <a:bodyPr/>
          <a:lstStyle/>
          <a:p>
            <a:r>
              <a:rPr lang="en-US" dirty="0"/>
              <a:t>Sorting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Sorted(list): keeps the original list intact and returns a new sorted list</a:t>
            </a:r>
          </a:p>
          <a:p>
            <a:r>
              <a:rPr lang="en-US" sz="2800" dirty="0" err="1"/>
              <a:t>list.sort</a:t>
            </a:r>
            <a:r>
              <a:rPr lang="en-US" sz="2800" dirty="0"/>
              <a:t>: sort the original list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Change the default behavior of sorted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98484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[1,2,3,4], x is unchanged 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now x is [1,2,3,4]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393885"/>
            <a:ext cx="960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 the list by absolute value from largest to smallest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,-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reverse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[-4,3,-2,1]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 the grades from highest count to lowest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using an anonymous function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newgrades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key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lambda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reverse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A very convenient way to create a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6096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In [</a:t>
            </a:r>
            <a:r>
              <a:rPr lang="en-US" sz="2800" b="1" dirty="0"/>
              <a:t>51</a:t>
            </a:r>
            <a:r>
              <a:rPr lang="en-US" sz="2800" dirty="0"/>
              <a:t>]: squares = [x * x for x in range(5)]</a:t>
            </a:r>
          </a:p>
          <a:p>
            <a:r>
              <a:rPr lang="en-US" sz="2800" dirty="0"/>
              <a:t>In [</a:t>
            </a:r>
            <a:r>
              <a:rPr lang="en-US" sz="2800" b="1" dirty="0"/>
              <a:t>52</a:t>
            </a:r>
            <a:r>
              <a:rPr lang="en-US" sz="2800" dirty="0"/>
              <a:t>]: squares</a:t>
            </a:r>
          </a:p>
          <a:p>
            <a:r>
              <a:rPr lang="en-US" sz="2800" dirty="0"/>
              <a:t>Out[</a:t>
            </a:r>
            <a:r>
              <a:rPr lang="en-US" sz="2800" b="1" dirty="0"/>
              <a:t>52</a:t>
            </a:r>
            <a:r>
              <a:rPr lang="en-US" sz="2800" dirty="0"/>
              <a:t>]: [0, 1, 4, 9, 16]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127718"/>
            <a:ext cx="58674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In [</a:t>
            </a:r>
            <a:r>
              <a:rPr lang="en-US" sz="2800" b="1" dirty="0"/>
              <a:t>64</a:t>
            </a:r>
            <a:r>
              <a:rPr lang="en-US" sz="2800" dirty="0"/>
              <a:t>]: for x in range(5): squares[x] = x * x</a:t>
            </a:r>
          </a:p>
          <a:p>
            <a:r>
              <a:rPr lang="en-US" sz="2800" dirty="0"/>
              <a:t>    ...: squares</a:t>
            </a:r>
          </a:p>
          <a:p>
            <a:r>
              <a:rPr lang="en-US" sz="2800" dirty="0"/>
              <a:t>Out[</a:t>
            </a:r>
            <a:r>
              <a:rPr lang="en-US" sz="2800" b="1" dirty="0"/>
              <a:t>64</a:t>
            </a:r>
            <a:r>
              <a:rPr lang="en-US" sz="2800" dirty="0"/>
              <a:t>]: [0, 1, 4, 9, 16]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- 2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Can also be used to filter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814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[</a:t>
            </a:r>
            <a:r>
              <a:rPr lang="en-US" sz="2800" b="1" dirty="0"/>
              <a:t>68</a:t>
            </a:r>
            <a:r>
              <a:rPr lang="en-US" sz="2800" dirty="0"/>
              <a:t>]: </a:t>
            </a:r>
            <a:r>
              <a:rPr lang="en-US" sz="2800" dirty="0" err="1"/>
              <a:t>even_numbers</a:t>
            </a:r>
            <a:r>
              <a:rPr lang="en-US" sz="2800" dirty="0"/>
              <a:t> = []</a:t>
            </a:r>
          </a:p>
          <a:p>
            <a:r>
              <a:rPr lang="en-US" sz="2800" dirty="0"/>
              <a:t>In [</a:t>
            </a:r>
            <a:r>
              <a:rPr lang="en-US" sz="2800" b="1" dirty="0"/>
              <a:t>69</a:t>
            </a:r>
            <a:r>
              <a:rPr lang="en-US" sz="2800" dirty="0"/>
              <a:t>]: for x in range(5):</a:t>
            </a:r>
          </a:p>
          <a:p>
            <a:r>
              <a:rPr lang="en-US" sz="2800" dirty="0"/>
              <a:t>    ...: 		if x % 2 == 0:</a:t>
            </a:r>
          </a:p>
          <a:p>
            <a:r>
              <a:rPr lang="en-US" sz="2800" dirty="0"/>
              <a:t>    ...: 			</a:t>
            </a:r>
            <a:r>
              <a:rPr lang="en-US" sz="2800" dirty="0" err="1"/>
              <a:t>even_numbers.append</a:t>
            </a:r>
            <a:r>
              <a:rPr lang="en-US" sz="2800" dirty="0"/>
              <a:t>(x)</a:t>
            </a:r>
          </a:p>
          <a:p>
            <a:r>
              <a:rPr lang="en-US" sz="2800" dirty="0"/>
              <a:t>    ...: </a:t>
            </a:r>
            <a:r>
              <a:rPr lang="en-US" sz="2800" dirty="0" err="1"/>
              <a:t>even_numbers</a:t>
            </a:r>
            <a:endParaRPr lang="en-US" sz="2800" dirty="0"/>
          </a:p>
          <a:p>
            <a:r>
              <a:rPr lang="en-US" sz="2800" dirty="0"/>
              <a:t>Out[</a:t>
            </a:r>
            <a:r>
              <a:rPr lang="en-US" sz="2800" b="1" dirty="0"/>
              <a:t>69</a:t>
            </a:r>
            <a:r>
              <a:rPr lang="en-US" sz="2800" dirty="0"/>
              <a:t>]: [0, 2, 4]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2867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65</a:t>
            </a:r>
            <a:r>
              <a:rPr lang="en-US" sz="2400" dirty="0"/>
              <a:t>]: </a:t>
            </a:r>
            <a:r>
              <a:rPr lang="en-US" sz="2400" dirty="0" err="1"/>
              <a:t>even_numbers</a:t>
            </a:r>
            <a:r>
              <a:rPr lang="en-US" sz="2400" dirty="0"/>
              <a:t> = [x for x in range(5) if x % 2 == 0]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66</a:t>
            </a:r>
            <a:r>
              <a:rPr lang="en-US" sz="2400" dirty="0"/>
              <a:t>]: </a:t>
            </a:r>
            <a:r>
              <a:rPr lang="en-US" sz="2400" dirty="0" err="1"/>
              <a:t>even_numbers</a:t>
            </a:r>
            <a:endParaRPr lang="en-US" sz="2400" dirty="0"/>
          </a:p>
          <a:p>
            <a:r>
              <a:rPr lang="en-US" sz="2400" dirty="0"/>
              <a:t>Out[</a:t>
            </a:r>
            <a:r>
              <a:rPr lang="en-US" sz="2400" b="1" dirty="0"/>
              <a:t>66</a:t>
            </a:r>
            <a:r>
              <a:rPr lang="en-US" sz="2400" dirty="0"/>
              <a:t>]: [0, 2, 4]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/>
              <a:t>More complex examples: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438400"/>
            <a:ext cx="9448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create 100 pairs (0,0) (0,1) ... (9,8), (9,9)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pairs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 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)]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only pairs with x &lt; y,   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range(lo, hi) equals </a:t>
            </a:r>
          </a:p>
          <a:p>
            <a:r>
              <a:rPr lang="es-E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[lo, lo + 1, ..., </a:t>
            </a:r>
            <a:r>
              <a:rPr lang="es-ES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hi</a:t>
            </a:r>
            <a:r>
              <a:rPr lang="es-ES" sz="24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- 1]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increasing_pairs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range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	</a:t>
            </a:r>
          </a:p>
          <a:p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s-E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)]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, reduce,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06" y="2085280"/>
            <a:ext cx="7772400" cy="1149033"/>
          </a:xfrm>
        </p:spPr>
        <p:txBody>
          <a:bodyPr>
            <a:spAutoFit/>
          </a:bodyPr>
          <a:lstStyle/>
          <a:p>
            <a:r>
              <a:rPr lang="en-US" dirty="0"/>
              <a:t>Do not confuse with </a:t>
            </a:r>
            <a:r>
              <a:rPr lang="en-US" dirty="0" err="1"/>
              <a:t>MapReduce</a:t>
            </a:r>
            <a:r>
              <a:rPr lang="en-US" dirty="0"/>
              <a:t> in big data</a:t>
            </a:r>
          </a:p>
          <a:p>
            <a:r>
              <a:rPr lang="en-US" dirty="0"/>
              <a:t>Convenient tools in python to apply function to sequences of data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34313"/>
            <a:ext cx="4419600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203</a:t>
            </a:r>
            <a:r>
              <a:rPr lang="en-US" sz="2000" dirty="0"/>
              <a:t>]: def double(x): return 2*x</a:t>
            </a:r>
          </a:p>
          <a:p>
            <a:r>
              <a:rPr lang="en-US" sz="2000" dirty="0"/>
              <a:t>     ...: b=range(5)</a:t>
            </a:r>
          </a:p>
          <a:p>
            <a:r>
              <a:rPr lang="en-US" sz="2000" dirty="0"/>
              <a:t>     ...: list(map(double, b))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203</a:t>
            </a:r>
            <a:r>
              <a:rPr lang="en-US" sz="2000" dirty="0"/>
              <a:t>]: [0, 2, 4, 6, 8]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029200"/>
            <a:ext cx="8839200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204</a:t>
            </a:r>
            <a:r>
              <a:rPr lang="en-US" sz="2000" dirty="0"/>
              <a:t>]: double(b)</a:t>
            </a:r>
          </a:p>
          <a:p>
            <a:r>
              <a:rPr lang="en-US" sz="2000" dirty="0" err="1"/>
              <a:t>Traceback</a:t>
            </a:r>
            <a:r>
              <a:rPr lang="en-US" sz="2000" dirty="0"/>
              <a:t> (most recent call last):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 err="1"/>
              <a:t>TypeError</a:t>
            </a:r>
            <a:r>
              <a:rPr lang="en-US" sz="2000" dirty="0"/>
              <a:t>: unsupported operand type(s) for *: '</a:t>
            </a:r>
            <a:r>
              <a:rPr lang="en-US" sz="2000" dirty="0" err="1"/>
              <a:t>int</a:t>
            </a:r>
            <a:r>
              <a:rPr lang="en-US" sz="2000" dirty="0"/>
              <a:t>' and 'range'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253725"/>
            <a:ext cx="4267200" cy="70788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205</a:t>
            </a:r>
            <a:r>
              <a:rPr lang="en-US" sz="2000" dirty="0"/>
              <a:t>]: [double(</a:t>
            </a:r>
            <a:r>
              <a:rPr lang="en-US" sz="2000" dirty="0" err="1"/>
              <a:t>i</a:t>
            </a:r>
            <a:r>
              <a:rPr lang="en-US" sz="2000" dirty="0"/>
              <a:t>) for </a:t>
            </a:r>
            <a:r>
              <a:rPr lang="en-US" sz="2000" dirty="0" err="1"/>
              <a:t>i</a:t>
            </a:r>
            <a:r>
              <a:rPr lang="en-US" sz="2000" dirty="0"/>
              <a:t> in range(5)]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205</a:t>
            </a:r>
            <a:r>
              <a:rPr lang="en-US" sz="2000" dirty="0"/>
              <a:t>]: [0, 2, 4, 6, 8]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446"/>
            <a:ext cx="7772400" cy="761999"/>
          </a:xfrm>
        </p:spPr>
        <p:txBody>
          <a:bodyPr/>
          <a:lstStyle/>
          <a:p>
            <a:r>
              <a:rPr lang="en-US" dirty="0"/>
              <a:t>Pays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6324599"/>
            <a:ext cx="7772400" cy="457201"/>
          </a:xfrm>
        </p:spPr>
        <p:txBody>
          <a:bodyPr/>
          <a:lstStyle/>
          <a:p>
            <a:r>
              <a:rPr lang="en-US" dirty="0"/>
              <a:t>https://www.indeed.com/career/data-scientist/salaries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BF04E-5487-1176-D0CB-5012EB7D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25" y="1339770"/>
            <a:ext cx="4740051" cy="1912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AF395-079F-4283-3675-A5E296D1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90880"/>
            <a:ext cx="5437130" cy="29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30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</a:t>
            </a:r>
            <a:r>
              <a:rPr lang="en-US" dirty="0"/>
              <a:t>: map, reduce, </a:t>
            </a:r>
            <a:r>
              <a:rPr lang="en-US" b="1" dirty="0">
                <a:solidFill>
                  <a:srgbClr val="FF0000"/>
                </a:solidFill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3099"/>
            <a:ext cx="7772400" cy="774571"/>
          </a:xfrm>
        </p:spPr>
        <p:txBody>
          <a:bodyPr>
            <a:spAutoFit/>
          </a:bodyPr>
          <a:lstStyle/>
          <a:p>
            <a:r>
              <a:rPr lang="en-US" dirty="0"/>
              <a:t>Do not confuse with </a:t>
            </a:r>
            <a:r>
              <a:rPr lang="en-US" dirty="0" err="1"/>
              <a:t>MapReduce</a:t>
            </a:r>
            <a:r>
              <a:rPr lang="en-US" dirty="0"/>
              <a:t> in big data</a:t>
            </a:r>
          </a:p>
          <a:p>
            <a:r>
              <a:rPr lang="en-US" dirty="0"/>
              <a:t>Convenient tools in python to apply function to sequences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429000"/>
            <a:ext cx="6172200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208</a:t>
            </a:r>
            <a:r>
              <a:rPr lang="en-US" sz="2400" dirty="0"/>
              <a:t>]: def </a:t>
            </a:r>
            <a:r>
              <a:rPr lang="en-US" sz="2400" dirty="0" err="1"/>
              <a:t>is_even</a:t>
            </a:r>
            <a:r>
              <a:rPr lang="en-US" sz="2400" dirty="0"/>
              <a:t>(x): return x%2==0</a:t>
            </a:r>
          </a:p>
          <a:p>
            <a:r>
              <a:rPr lang="en-US" sz="2400" dirty="0"/>
              <a:t>     ...: a=[0, 1, 2, 3]</a:t>
            </a:r>
          </a:p>
          <a:p>
            <a:r>
              <a:rPr lang="en-US" sz="2400" dirty="0"/>
              <a:t>     ...: list(filter(</a:t>
            </a:r>
            <a:r>
              <a:rPr lang="en-US" sz="2400" dirty="0" err="1"/>
              <a:t>is_even</a:t>
            </a:r>
            <a:r>
              <a:rPr lang="en-US" sz="2400" dirty="0"/>
              <a:t>, a))</a:t>
            </a:r>
          </a:p>
          <a:p>
            <a:r>
              <a:rPr lang="en-US" sz="2400" dirty="0"/>
              <a:t>     ...: 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208</a:t>
            </a:r>
            <a:r>
              <a:rPr lang="en-US" sz="2400" dirty="0"/>
              <a:t>]: [0, 2]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5522893"/>
            <a:ext cx="64008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209</a:t>
            </a:r>
            <a:r>
              <a:rPr lang="en-US" sz="2400" dirty="0"/>
              <a:t>]: [a[</a:t>
            </a:r>
            <a:r>
              <a:rPr lang="en-US" sz="2400" dirty="0" err="1"/>
              <a:t>i</a:t>
            </a:r>
            <a:r>
              <a:rPr lang="en-US" sz="2400" dirty="0"/>
              <a:t>] for </a:t>
            </a:r>
            <a:r>
              <a:rPr lang="en-US" sz="2400" dirty="0" err="1"/>
              <a:t>i</a:t>
            </a:r>
            <a:r>
              <a:rPr lang="en-US" sz="2400" dirty="0"/>
              <a:t> in a if </a:t>
            </a:r>
            <a:r>
              <a:rPr lang="en-US" sz="2400" dirty="0" err="1"/>
              <a:t>is_even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)]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209</a:t>
            </a:r>
            <a:r>
              <a:rPr lang="en-US" sz="2400" dirty="0"/>
              <a:t>]: [0, 2]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</a:t>
            </a:r>
            <a:r>
              <a:rPr lang="en-US" dirty="0"/>
              <a:t>: map, </a:t>
            </a:r>
            <a:r>
              <a:rPr lang="en-US" b="1" dirty="0">
                <a:solidFill>
                  <a:srgbClr val="FF0000"/>
                </a:solidFill>
              </a:rPr>
              <a:t>reduce</a:t>
            </a:r>
            <a:r>
              <a:rPr lang="en-US" dirty="0"/>
              <a:t>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772400" cy="1149033"/>
          </a:xfrm>
        </p:spPr>
        <p:txBody>
          <a:bodyPr>
            <a:spAutoFit/>
          </a:bodyPr>
          <a:lstStyle/>
          <a:p>
            <a:r>
              <a:rPr lang="en-US" dirty="0"/>
              <a:t>Do not confuse with </a:t>
            </a:r>
            <a:r>
              <a:rPr lang="en-US" dirty="0" err="1"/>
              <a:t>MapReduce</a:t>
            </a:r>
            <a:r>
              <a:rPr lang="en-US" dirty="0"/>
              <a:t> in big data</a:t>
            </a:r>
          </a:p>
          <a:p>
            <a:r>
              <a:rPr lang="en-US" dirty="0"/>
              <a:t>Convenient tools in python to apply function to sequences of data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819400"/>
            <a:ext cx="7162800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216</a:t>
            </a:r>
            <a:r>
              <a:rPr lang="en-US" sz="2000" dirty="0"/>
              <a:t>]: from </a:t>
            </a:r>
            <a:r>
              <a:rPr lang="en-US" sz="2000" dirty="0" err="1"/>
              <a:t>functools</a:t>
            </a:r>
            <a:r>
              <a:rPr lang="en-US" sz="2000" dirty="0"/>
              <a:t> import reduce</a:t>
            </a:r>
            <a:endParaRPr lang="en-US" sz="3600" dirty="0"/>
          </a:p>
          <a:p>
            <a:r>
              <a:rPr lang="en-US" sz="2000" dirty="0"/>
              <a:t>In [</a:t>
            </a:r>
            <a:r>
              <a:rPr lang="en-US" sz="2000" b="1" dirty="0"/>
              <a:t>217</a:t>
            </a:r>
            <a:r>
              <a:rPr lang="en-US" sz="2000" dirty="0"/>
              <a:t>]: reduce(lambda x, y: </a:t>
            </a:r>
            <a:r>
              <a:rPr lang="en-US" sz="2000" dirty="0" err="1"/>
              <a:t>x+y</a:t>
            </a:r>
            <a:r>
              <a:rPr lang="en-US" sz="2000" dirty="0"/>
              <a:t>, range(10))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217</a:t>
            </a:r>
            <a:r>
              <a:rPr lang="en-US" sz="2000" dirty="0"/>
              <a:t>]: 45</a:t>
            </a:r>
          </a:p>
          <a:p>
            <a:endParaRPr lang="en-US" sz="2000" dirty="0"/>
          </a:p>
          <a:p>
            <a:r>
              <a:rPr lang="es-ES" sz="2000" dirty="0"/>
              <a:t>In [</a:t>
            </a:r>
            <a:r>
              <a:rPr lang="es-ES" sz="2000" b="1" dirty="0"/>
              <a:t>220</a:t>
            </a:r>
            <a:r>
              <a:rPr lang="es-ES" sz="2000" dirty="0"/>
              <a:t>]: reduce(lambda x, y: x*y, [1, 2, 3, 4])</a:t>
            </a:r>
          </a:p>
          <a:p>
            <a:r>
              <a:rPr lang="es-ES" sz="2000" dirty="0" err="1"/>
              <a:t>Out</a:t>
            </a:r>
            <a:r>
              <a:rPr lang="es-ES" sz="2000" dirty="0"/>
              <a:t>[</a:t>
            </a:r>
            <a:r>
              <a:rPr lang="es-ES" sz="2000" b="1" dirty="0"/>
              <a:t>220</a:t>
            </a:r>
            <a:r>
              <a:rPr lang="es-ES" sz="2000" dirty="0"/>
              <a:t>]: 24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6B827-CA59-2787-92A1-56556B346978}"/>
              </a:ext>
            </a:extLst>
          </p:cNvPr>
          <p:cNvSpPr txBox="1"/>
          <p:nvPr/>
        </p:nvSpPr>
        <p:spPr>
          <a:xfrm>
            <a:off x="762000" y="487680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urw-din"/>
              </a:rPr>
              <a:t>Working : </a:t>
            </a:r>
            <a:r>
              <a:rPr lang="en-US" b="0" i="0" dirty="0">
                <a:effectLst/>
                <a:latin typeface="urw-din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At first step, first two elements of sequence are picked and the result is obtained.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Next step is to apply the same function to the previously attained result and the number just succeeding the second element and the result is again stored.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This process continues till no more elements are left in the container.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The final returned result is returned and printed on console.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Useful to combined multiple lists into a list of tuples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367" y="2743201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[</a:t>
            </a:r>
            <a:r>
              <a:rPr lang="en-US" sz="2800" b="1" dirty="0"/>
              <a:t>238</a:t>
            </a:r>
            <a:r>
              <a:rPr lang="en-US" sz="2800" dirty="0"/>
              <a:t>]: list(zip(['a', 'b', 'c'], [1, 2, 3], ['A', 'B', 'C']))</a:t>
            </a:r>
          </a:p>
          <a:p>
            <a:r>
              <a:rPr lang="en-US" sz="2800" dirty="0"/>
              <a:t>Out[</a:t>
            </a:r>
            <a:r>
              <a:rPr lang="en-US" sz="2800" b="1" dirty="0"/>
              <a:t>238</a:t>
            </a:r>
            <a:r>
              <a:rPr lang="en-US" sz="2800" dirty="0"/>
              <a:t>]: [('a', 1, 'A'), ('b', 2, 'B'), ('c', 3, 'C')]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67" y="41148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[</a:t>
            </a:r>
            <a:r>
              <a:rPr lang="en-US" sz="2800" b="1" dirty="0"/>
              <a:t>245</a:t>
            </a:r>
            <a:r>
              <a:rPr lang="en-US" sz="2800" dirty="0"/>
              <a:t>]: names = ['James', 'Tom', 'Mary']</a:t>
            </a:r>
          </a:p>
          <a:p>
            <a:r>
              <a:rPr lang="en-US" sz="2800" dirty="0"/>
              <a:t>     ...: grades = [100, 90, 95]</a:t>
            </a:r>
          </a:p>
          <a:p>
            <a:r>
              <a:rPr lang="en-US" sz="2800" dirty="0"/>
              <a:t>     ...: list(zip(names, grades))</a:t>
            </a:r>
          </a:p>
          <a:p>
            <a:r>
              <a:rPr lang="en-US" sz="2800" dirty="0"/>
              <a:t>     ...: </a:t>
            </a:r>
          </a:p>
          <a:p>
            <a:r>
              <a:rPr lang="en-US" sz="2800" dirty="0"/>
              <a:t>Out[</a:t>
            </a:r>
            <a:r>
              <a:rPr lang="en-US" sz="2800" b="1" dirty="0"/>
              <a:t>245</a:t>
            </a:r>
            <a:r>
              <a:rPr lang="en-US" sz="2800" dirty="0"/>
              <a:t>]: [('James', 100), ('Tom', 90), ('Mary', 95)]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zip(*[a, </a:t>
            </a:r>
            <a:r>
              <a:rPr lang="en-US" dirty="0" err="1"/>
              <a:t>b,c</a:t>
            </a:r>
            <a:r>
              <a:rPr lang="en-US" dirty="0"/>
              <a:t>]) same as zip(a, b, c)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510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252</a:t>
            </a:r>
            <a:r>
              <a:rPr lang="en-US" sz="2400" dirty="0"/>
              <a:t>]: </a:t>
            </a:r>
            <a:r>
              <a:rPr lang="en-US" sz="2400" dirty="0" err="1"/>
              <a:t>gradeBook</a:t>
            </a:r>
            <a:r>
              <a:rPr lang="en-US" sz="2400" dirty="0"/>
              <a:t> = [['James', 100], </a:t>
            </a:r>
          </a:p>
          <a:p>
            <a:r>
              <a:rPr lang="en-US" sz="2400" dirty="0"/>
              <a:t>			       ['Tom', 90], </a:t>
            </a:r>
          </a:p>
          <a:p>
            <a:r>
              <a:rPr lang="en-US" sz="2400" dirty="0"/>
              <a:t>			       ['Mary', 95]]</a:t>
            </a:r>
          </a:p>
          <a:p>
            <a:r>
              <a:rPr lang="en-US" sz="2400" dirty="0"/>
              <a:t>     ...: [names, grades]=zip(*</a:t>
            </a:r>
            <a:r>
              <a:rPr lang="en-US" sz="2400" dirty="0" err="1"/>
              <a:t>gradeBook</a:t>
            </a:r>
            <a:r>
              <a:rPr lang="en-US" sz="2400" dirty="0"/>
              <a:t>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253</a:t>
            </a:r>
            <a:r>
              <a:rPr lang="en-US" sz="2400" dirty="0"/>
              <a:t>]: names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253</a:t>
            </a:r>
            <a:r>
              <a:rPr lang="en-US" sz="2400" dirty="0"/>
              <a:t>]: ('James', 'Tom', 'Mary')</a:t>
            </a:r>
          </a:p>
          <a:p>
            <a:r>
              <a:rPr lang="en-US" sz="2400" dirty="0"/>
              <a:t>In [</a:t>
            </a:r>
            <a:r>
              <a:rPr lang="en-US" sz="2400" b="1" dirty="0"/>
              <a:t>254</a:t>
            </a:r>
            <a:r>
              <a:rPr lang="en-US" sz="2400" dirty="0"/>
              <a:t>]: grades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254</a:t>
            </a:r>
            <a:r>
              <a:rPr lang="en-US" sz="2400" dirty="0"/>
              <a:t>]: (100, 90, 95)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5626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[</a:t>
            </a:r>
            <a:r>
              <a:rPr lang="en-US" sz="2400" b="1" dirty="0"/>
              <a:t>259</a:t>
            </a:r>
            <a:r>
              <a:rPr lang="en-US" sz="2400" dirty="0"/>
              <a:t>]: list(zip(['James', 100], ['Tom', 90], ['Mary', 95]))</a:t>
            </a:r>
          </a:p>
          <a:p>
            <a:r>
              <a:rPr lang="en-US" sz="2400" dirty="0"/>
              <a:t>Out[</a:t>
            </a:r>
            <a:r>
              <a:rPr lang="en-US" sz="2400" b="1" dirty="0"/>
              <a:t>259</a:t>
            </a:r>
            <a:r>
              <a:rPr lang="en-US" sz="2400" dirty="0"/>
              <a:t>]: [('James', 'Tom', 'Mary'), (100, 90, 95)]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Convenient for taking variable number of unnamed and named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74320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[</a:t>
            </a:r>
            <a:r>
              <a:rPr lang="en-US" sz="3200" b="1" dirty="0"/>
              <a:t>260</a:t>
            </a:r>
            <a:r>
              <a:rPr lang="en-US" sz="3200" dirty="0"/>
              <a:t>]: def magic(*</a:t>
            </a:r>
            <a:r>
              <a:rPr lang="en-US" sz="3200" dirty="0" err="1"/>
              <a:t>args</a:t>
            </a:r>
            <a:r>
              <a:rPr lang="en-US" sz="3200" dirty="0"/>
              <a:t>, **</a:t>
            </a:r>
            <a:r>
              <a:rPr lang="en-US" sz="3200" dirty="0" err="1"/>
              <a:t>kwargs</a:t>
            </a:r>
            <a:r>
              <a:rPr lang="en-US" sz="3200" dirty="0"/>
              <a:t>): </a:t>
            </a:r>
          </a:p>
          <a:p>
            <a:r>
              <a:rPr lang="en-US" sz="3200" dirty="0"/>
              <a:t>     ...: print ("unnamed </a:t>
            </a:r>
            <a:r>
              <a:rPr lang="en-US" sz="3200" dirty="0" err="1"/>
              <a:t>args</a:t>
            </a:r>
            <a:r>
              <a:rPr lang="en-US" sz="3200" dirty="0"/>
              <a:t>:", </a:t>
            </a:r>
            <a:r>
              <a:rPr lang="en-US" sz="3200" dirty="0" err="1"/>
              <a:t>args</a:t>
            </a:r>
            <a:r>
              <a:rPr lang="en-US" sz="3200" dirty="0"/>
              <a:t>)</a:t>
            </a:r>
          </a:p>
          <a:p>
            <a:r>
              <a:rPr lang="en-US" sz="3200" dirty="0"/>
              <a:t>     ...: print ("keyword </a:t>
            </a:r>
            <a:r>
              <a:rPr lang="en-US" sz="3200" dirty="0" err="1"/>
              <a:t>args</a:t>
            </a:r>
            <a:r>
              <a:rPr lang="en-US" sz="3200" dirty="0"/>
              <a:t>:", </a:t>
            </a:r>
            <a:r>
              <a:rPr lang="en-US" sz="3200" dirty="0" err="1"/>
              <a:t>kwargs</a:t>
            </a:r>
            <a:r>
              <a:rPr lang="en-US" sz="3200" dirty="0"/>
              <a:t>)</a:t>
            </a:r>
          </a:p>
          <a:p>
            <a:r>
              <a:rPr lang="en-US" sz="3200" dirty="0"/>
              <a:t>     ...: magic(1, 2, key="word", key2="word2")</a:t>
            </a:r>
          </a:p>
          <a:p>
            <a:r>
              <a:rPr lang="en-US" sz="3200" dirty="0"/>
              <a:t>     ...: </a:t>
            </a:r>
          </a:p>
          <a:p>
            <a:r>
              <a:rPr lang="en-US" sz="3200" dirty="0"/>
              <a:t>unnamed </a:t>
            </a:r>
            <a:r>
              <a:rPr lang="en-US" sz="3200" dirty="0" err="1"/>
              <a:t>args</a:t>
            </a:r>
            <a:r>
              <a:rPr lang="en-US" sz="3200" dirty="0"/>
              <a:t>: (1, 2)</a:t>
            </a:r>
          </a:p>
          <a:p>
            <a:r>
              <a:rPr lang="en-US" sz="3200" dirty="0"/>
              <a:t>keyword </a:t>
            </a:r>
            <a:r>
              <a:rPr lang="en-US" sz="3200" dirty="0" err="1"/>
              <a:t>args</a:t>
            </a:r>
            <a:r>
              <a:rPr lang="en-US" sz="3200" dirty="0"/>
              <a:t>: {'key': 'word', 'key2': 'word2'}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The Python Tutorial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Input and Output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The Python Standard Library Reference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Common string methods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Regular expression operations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Numeric and Mathematical Modules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CSV File Reading and Writing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7" name="Group 25"/>
          <p:cNvGraphicFramePr>
            <a:graphicFrameLocks noGrp="1"/>
          </p:cNvGraphicFramePr>
          <p:nvPr/>
        </p:nvGraphicFramePr>
        <p:xfrm>
          <a:off x="685800" y="1447800"/>
          <a:ext cx="8153400" cy="4270824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open(‘data’, ‘r’)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whole file into one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Reads N bytes (N &gt;=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inflobj.readline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one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=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inflobj.readlines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list of line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456267"/>
          </a:xfrm>
        </p:spPr>
        <p:txBody>
          <a:bodyPr/>
          <a:lstStyle/>
          <a:p>
            <a:r>
              <a:rPr lang="en-US" dirty="0"/>
              <a:t>Files - 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6096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https://docs.python.org/3/tutorial/inputoutput.html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1" name="Group 25"/>
          <p:cNvGraphicFramePr>
            <a:graphicFrameLocks noGrp="1"/>
          </p:cNvGraphicFramePr>
          <p:nvPr/>
        </p:nvGraphicFramePr>
        <p:xfrm>
          <a:off x="762000" y="1828800"/>
          <a:ext cx="7620000" cy="408940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 = open(‘data’, ‘w’)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the string S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outflobj.writelines(L)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each of the strings in list L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outflobj.close()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Closes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096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https://docs.python.org/3/tutorial/inputoutput.html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858"/>
            <a:ext cx="7772400" cy="1456267"/>
          </a:xfrm>
        </p:spPr>
        <p:txBody>
          <a:bodyPr/>
          <a:lstStyle/>
          <a:p>
            <a:r>
              <a:rPr lang="en-US" dirty="0"/>
              <a:t>Module math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/>
        </p:nvGraphicFramePr>
        <p:xfrm>
          <a:off x="152400" y="1327148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327148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5410200"/>
            <a:ext cx="42672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#bad style. Many unknown #names in name space.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4165937"/>
            <a:ext cx="24384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preferred.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math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5410200"/>
            <a:ext cx="37338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#This is fine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abs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0.5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Generating random numbers are important in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[</a:t>
            </a:r>
            <a:r>
              <a:rPr lang="en-US" sz="2000" b="1" dirty="0"/>
              <a:t>75</a:t>
            </a:r>
            <a:r>
              <a:rPr lang="en-US" sz="2000" dirty="0"/>
              <a:t>]: import random</a:t>
            </a:r>
          </a:p>
          <a:p>
            <a:r>
              <a:rPr lang="en-US" sz="2000" dirty="0"/>
              <a:t>    ...: </a:t>
            </a:r>
            <a:r>
              <a:rPr lang="en-US" sz="2000" dirty="0" err="1"/>
              <a:t>four_uniform_randoms</a:t>
            </a:r>
            <a:r>
              <a:rPr lang="en-US" sz="2000" dirty="0"/>
              <a:t> = [</a:t>
            </a:r>
            <a:r>
              <a:rPr lang="en-US" sz="2000" dirty="0" err="1"/>
              <a:t>random.random</a:t>
            </a:r>
            <a:r>
              <a:rPr lang="en-US" sz="2000" dirty="0"/>
              <a:t>() for _ in range(4)]</a:t>
            </a:r>
          </a:p>
          <a:p>
            <a:r>
              <a:rPr lang="en-US" sz="2000" dirty="0"/>
              <a:t>    ...: </a:t>
            </a:r>
            <a:r>
              <a:rPr lang="en-US" sz="2000" dirty="0" err="1"/>
              <a:t>four_uniform_randoms</a:t>
            </a:r>
            <a:endParaRPr lang="en-US" sz="2000" dirty="0"/>
          </a:p>
          <a:p>
            <a:r>
              <a:rPr lang="en-US" sz="2000" dirty="0"/>
              <a:t>    ...: </a:t>
            </a:r>
          </a:p>
          <a:p>
            <a:r>
              <a:rPr lang="en-US" sz="2000" dirty="0"/>
              <a:t>Out[</a:t>
            </a:r>
            <a:r>
              <a:rPr lang="en-US" sz="2000" b="1" dirty="0"/>
              <a:t>75</a:t>
            </a:r>
            <a:r>
              <a:rPr lang="en-US" sz="2000" dirty="0"/>
              <a:t>]: </a:t>
            </a:r>
          </a:p>
          <a:p>
            <a:r>
              <a:rPr lang="en-US" sz="2000" dirty="0"/>
              <a:t>[0.5687302894847388,</a:t>
            </a:r>
          </a:p>
          <a:p>
            <a:r>
              <a:rPr lang="en-US" sz="2000" dirty="0"/>
              <a:t>0.6562738117250464,</a:t>
            </a:r>
          </a:p>
          <a:p>
            <a:r>
              <a:rPr lang="en-US" sz="2000" dirty="0"/>
              <a:t>0.3396960191199996,</a:t>
            </a:r>
          </a:p>
          <a:p>
            <a:r>
              <a:rPr lang="en-US" sz="2000" dirty="0"/>
              <a:t>0.016968446644451407]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3340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useful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functions: seed(),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randint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randrange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shuffle,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/>
              <a:t>Type in “random” and then use tab completion to see available functions and use “?” to see </a:t>
            </a:r>
            <a:r>
              <a:rPr lang="en-US" sz="2400" noProof="0" dirty="0" err="1"/>
              <a:t>docstring</a:t>
            </a:r>
            <a:r>
              <a:rPr lang="en-US" sz="2400" noProof="0" dirty="0"/>
              <a:t> of function.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280"/>
            <a:ext cx="7772400" cy="761999"/>
          </a:xfrm>
        </p:spPr>
        <p:txBody>
          <a:bodyPr/>
          <a:lstStyle/>
          <a:p>
            <a:r>
              <a:rPr lang="en-US" dirty="0"/>
              <a:t>Pays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6265761"/>
            <a:ext cx="7772400" cy="457201"/>
          </a:xfrm>
        </p:spPr>
        <p:txBody>
          <a:bodyPr/>
          <a:lstStyle/>
          <a:p>
            <a:r>
              <a:rPr lang="en-US" dirty="0"/>
              <a:t>https://www.indeed.com/career/data-scientist/salaries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2CAC0-B1A0-9251-E42C-9C3BC399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7" y="1595279"/>
            <a:ext cx="8560549" cy="41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82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python modules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688"/>
            <a:ext cx="7772400" cy="4437112"/>
          </a:xfrm>
        </p:spPr>
        <p:txBody>
          <a:bodyPr>
            <a:spAutoFit/>
          </a:bodyPr>
          <a:lstStyle/>
          <a:p>
            <a:r>
              <a:rPr lang="en-US" sz="2400" dirty="0" err="1"/>
              <a:t>Numpy</a:t>
            </a:r>
            <a:endParaRPr lang="en-US" sz="2400" dirty="0"/>
          </a:p>
          <a:p>
            <a:pPr lvl="1"/>
            <a:r>
              <a:rPr lang="en-US" sz="2000" dirty="0"/>
              <a:t>Key module for scientific computing</a:t>
            </a:r>
          </a:p>
          <a:p>
            <a:pPr lvl="1"/>
            <a:r>
              <a:rPr lang="en-US" sz="2000" dirty="0"/>
              <a:t>Convenient and efficient ways to handle multi dimensional arrays</a:t>
            </a:r>
          </a:p>
          <a:p>
            <a:r>
              <a:rPr lang="en-US" sz="2400" dirty="0"/>
              <a:t>pandas</a:t>
            </a:r>
          </a:p>
          <a:p>
            <a:pPr lvl="1"/>
            <a:r>
              <a:rPr lang="en-US" sz="2000" dirty="0" err="1"/>
              <a:t>DataFrame</a:t>
            </a:r>
            <a:endParaRPr lang="en-US" sz="2000" dirty="0"/>
          </a:p>
          <a:p>
            <a:pPr lvl="1"/>
            <a:r>
              <a:rPr lang="en-US" sz="2000" dirty="0"/>
              <a:t>Flexible data structure of labeled tabular data</a:t>
            </a:r>
          </a:p>
          <a:p>
            <a:r>
              <a:rPr lang="en-US" sz="2400" dirty="0" err="1"/>
              <a:t>Matplotlib</a:t>
            </a:r>
            <a:r>
              <a:rPr lang="en-US" sz="2400" dirty="0"/>
              <a:t>: for plotting</a:t>
            </a:r>
          </a:p>
          <a:p>
            <a:r>
              <a:rPr lang="en-US" sz="2400" dirty="0" err="1"/>
              <a:t>Scipy</a:t>
            </a:r>
            <a:r>
              <a:rPr lang="en-US" sz="2400" dirty="0"/>
              <a:t>: solutions to common scientific computing problem such as linear algebra, optimization, statistics, sparse matrix</a:t>
            </a:r>
          </a:p>
        </p:txBody>
      </p:sp>
    </p:spTree>
    <p:extLst>
      <p:ext uri="{BB962C8B-B14F-4D97-AF65-F5344CB8AC3E}">
        <p14:creationId xmlns:p14="http://schemas.microsoft.com/office/powerpoint/2010/main" val="39887526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456267"/>
          </a:xfrm>
        </p:spPr>
        <p:txBody>
          <a:bodyPr/>
          <a:lstStyle/>
          <a:p>
            <a:r>
              <a:rPr lang="en-US" dirty="0"/>
              <a:t>Module paths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96987"/>
            <a:ext cx="8569325" cy="1674813"/>
          </a:xfrm>
        </p:spPr>
        <p:txBody>
          <a:bodyPr>
            <a:normAutofit/>
          </a:bodyPr>
          <a:lstStyle/>
          <a:p>
            <a:r>
              <a:rPr lang="en-US" sz="2800" dirty="0"/>
              <a:t>In order to be able to find a module called myscripts.py, the interpreter scans the list </a:t>
            </a:r>
            <a:r>
              <a:rPr lang="en-US" sz="2800" dirty="0" err="1"/>
              <a:t>sys.path</a:t>
            </a:r>
            <a:r>
              <a:rPr lang="en-US" sz="2800" dirty="0"/>
              <a:t> of directory names.</a:t>
            </a:r>
          </a:p>
          <a:p>
            <a:r>
              <a:rPr lang="en-US" sz="2800" dirty="0"/>
              <a:t>The module must be in one of those directories.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84213" y="3068638"/>
            <a:ext cx="7993062" cy="348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&gt;&gt;&gt; import sys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sys.path</a:t>
            </a:r>
            <a:endParaRPr lang="en-US" sz="2000" dirty="0"/>
          </a:p>
          <a:p>
            <a:r>
              <a:rPr lang="en-US" sz="2000" dirty="0"/>
              <a:t>['C:\\Python26\\Lib\\</a:t>
            </a:r>
            <a:r>
              <a:rPr lang="en-US" sz="2000" dirty="0" err="1"/>
              <a:t>idlelib</a:t>
            </a:r>
            <a:r>
              <a:rPr lang="en-US" sz="2000" dirty="0"/>
              <a:t>', 'C:\\WINDOWS\\system32\\python26.zip', 'C:\\Python26\\DLLs', 'C:\\Python26\\lib', 'C:\\Python26\\lib\\plat-win', 'C:\\Python26\\lib\\lib-</a:t>
            </a:r>
            <a:r>
              <a:rPr lang="en-US" sz="2000" dirty="0" err="1"/>
              <a:t>tk</a:t>
            </a:r>
            <a:r>
              <a:rPr lang="en-US" sz="2000" dirty="0"/>
              <a:t>', 'C:\\Python26', 'C:\\Python26\\lib\\site-packages']</a:t>
            </a:r>
          </a:p>
          <a:p>
            <a:r>
              <a:rPr lang="en-US" sz="2000" dirty="0"/>
              <a:t>&gt;&gt;&gt; import </a:t>
            </a:r>
            <a:r>
              <a:rPr lang="en-US" sz="2000" dirty="0" err="1"/>
              <a:t>myscripts</a:t>
            </a:r>
            <a:endParaRPr lang="en-US" sz="2000" dirty="0"/>
          </a:p>
          <a:p>
            <a:r>
              <a:rPr lang="en-US" sz="2000" dirty="0" err="1"/>
              <a:t>Traceback</a:t>
            </a:r>
            <a:r>
              <a:rPr lang="en-US" sz="2000" dirty="0"/>
              <a:t> (most recent call last):</a:t>
            </a:r>
          </a:p>
          <a:p>
            <a:r>
              <a:rPr lang="en-US" sz="2000" dirty="0"/>
              <a:t>  File "&lt;pyshell#2&gt;", line 1, in &lt;module&gt;</a:t>
            </a:r>
          </a:p>
          <a:p>
            <a:r>
              <a:rPr lang="en-US" sz="2000" dirty="0"/>
              <a:t>    import myscripts.py</a:t>
            </a:r>
          </a:p>
          <a:p>
            <a:r>
              <a:rPr lang="en-US" sz="2000" dirty="0" err="1"/>
              <a:t>ImportError</a:t>
            </a:r>
            <a:r>
              <a:rPr lang="en-US" sz="2000" dirty="0"/>
              <a:t>: No module named myscripts.py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19400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Appendix </a:t>
            </a:r>
            <a:b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</a:b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Sequence types: </a:t>
            </a:r>
            <a:r>
              <a:rPr lang="en-US" sz="6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Tuples</a:t>
            </a:r>
            <a:r>
              <a:rPr lang="en-US" sz="60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, Lists, and Strings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Sequence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65868"/>
            <a:ext cx="7772400" cy="4411132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en-US" sz="3200" dirty="0">
                <a:ea typeface="ＭＳ Ｐゴシック" pitchFamily="34" charset="-128"/>
              </a:rPr>
              <a:t>Tuple: (‘john’, 32, [CMSC])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sz="2800" dirty="0">
                <a:ea typeface="ＭＳ Ｐゴシック" pitchFamily="34" charset="-128"/>
              </a:rPr>
              <a:t>A simple </a:t>
            </a:r>
            <a:r>
              <a:rPr lang="en-US" sz="2800" i="1" dirty="0">
                <a:solidFill>
                  <a:schemeClr val="accent2"/>
                </a:solidFill>
                <a:ea typeface="ＭＳ Ｐゴシック" pitchFamily="34" charset="-128"/>
              </a:rPr>
              <a:t>immutable</a:t>
            </a:r>
            <a:r>
              <a:rPr lang="en-US" sz="2800" dirty="0">
                <a:ea typeface="ＭＳ Ｐゴシック" pitchFamily="34" charset="-128"/>
              </a:rPr>
              <a:t> ordered sequence of items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sz="2800" dirty="0">
                <a:ea typeface="ＭＳ Ｐゴシック" pitchFamily="34" charset="-128"/>
              </a:rPr>
              <a:t>Items can be of mixed types, including collection types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3200" dirty="0">
                <a:ea typeface="ＭＳ Ｐゴシック" pitchFamily="34" charset="-128"/>
              </a:rPr>
              <a:t>Strings: “John Smith”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i="1" dirty="0">
                <a:solidFill>
                  <a:schemeClr val="accent2"/>
                </a:solidFill>
                <a:ea typeface="ＭＳ Ｐゴシック" pitchFamily="34" charset="-128"/>
              </a:rPr>
              <a:t>Immutable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Conceptually very much like a tuple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3200" dirty="0">
                <a:ea typeface="ＭＳ Ｐゴシック" pitchFamily="34" charset="-128"/>
              </a:rPr>
              <a:t>List: [1, 2, ‘john’, (‘up’, ‘down’)]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r>
              <a:rPr lang="en-US" sz="2800" i="1" dirty="0">
                <a:solidFill>
                  <a:schemeClr val="accent2"/>
                </a:solidFill>
                <a:ea typeface="ＭＳ Ｐゴシック" pitchFamily="34" charset="-128"/>
              </a:rPr>
              <a:t>Mutable</a:t>
            </a:r>
            <a:r>
              <a:rPr lang="en-US" sz="2800" dirty="0">
                <a:ea typeface="ＭＳ Ｐゴシック" pitchFamily="34" charset="-128"/>
              </a:rPr>
              <a:t> ordered sequence of items of mixed types</a:t>
            </a:r>
          </a:p>
          <a:p>
            <a:pPr marL="838200" lvl="1" indent="-381000">
              <a:lnSpc>
                <a:spcPct val="90000"/>
              </a:lnSpc>
              <a:buFont typeface="Symbol" pitchFamily="18" charset="2"/>
              <a:buChar char="·"/>
            </a:pPr>
            <a:endParaRPr lang="en-US" sz="3200" dirty="0">
              <a:ea typeface="ＭＳ Ｐゴシック" pitchFamily="34" charset="-128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3200" b="0" i="1" dirty="0">
              <a:solidFill>
                <a:schemeClr val="accent2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Similar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b="0">
                <a:ea typeface="ＭＳ Ｐゴシック" pitchFamily="34" charset="-128"/>
              </a:rPr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r>
              <a:rPr lang="en-US" sz="3200" b="0">
                <a:ea typeface="ＭＳ Ｐゴシック" pitchFamily="34" charset="-128"/>
              </a:rPr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sz="3200">
                <a:ea typeface="ＭＳ Ｐゴシック" pitchFamily="34" charset="-128"/>
              </a:rPr>
              <a:t>Tuples and strings are </a:t>
            </a:r>
            <a:r>
              <a:rPr lang="en-US" sz="3200" i="1">
                <a:solidFill>
                  <a:schemeClr val="accent2"/>
                </a:solidFill>
                <a:ea typeface="ＭＳ Ｐゴシック" pitchFamily="34" charset="-128"/>
              </a:rPr>
              <a:t>immutable</a:t>
            </a:r>
            <a:endParaRPr lang="en-US" sz="320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ea typeface="ＭＳ Ｐゴシック" pitchFamily="34" charset="-128"/>
              </a:rPr>
              <a:t> Lists are </a:t>
            </a:r>
            <a:r>
              <a:rPr lang="en-US" sz="3200" i="1">
                <a:solidFill>
                  <a:schemeClr val="accent2"/>
                </a:solidFill>
                <a:ea typeface="ＭＳ Ｐゴシック" pitchFamily="34" charset="-128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sz="3200" b="0">
                <a:ea typeface="ＭＳ Ｐゴシック" pitchFamily="34" charset="-128"/>
              </a:rPr>
              <a:t>The operations shown in this section can be applied to </a:t>
            </a:r>
            <a:r>
              <a:rPr lang="en-US" sz="3200" b="0" i="1">
                <a:solidFill>
                  <a:schemeClr val="accent2"/>
                </a:solidFill>
                <a:ea typeface="ＭＳ Ｐゴシック" pitchFamily="34" charset="-128"/>
              </a:rPr>
              <a:t>all</a:t>
            </a:r>
            <a:r>
              <a:rPr lang="en-US" sz="3200" b="0">
                <a:ea typeface="ＭＳ Ｐゴシック" pitchFamily="34" charset="-128"/>
              </a:rPr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sz="3200">
                <a:ea typeface="ＭＳ Ｐゴシック" pitchFamily="34" charset="-128"/>
              </a:rPr>
              <a:t>most examples will just show the operation performed on one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Defining Sequence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800" b="0" dirty="0">
                <a:ea typeface="ＭＳ Ｐゴシック" pitchFamily="34" charset="-128"/>
              </a:rPr>
              <a:t>Define tuples using parentheses and commas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(23, ‘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r>
              <a:rPr lang="en-US" sz="2800" b="0" dirty="0">
                <a:ea typeface="ＭＳ Ｐゴシック" pitchFamily="34" charset="-128"/>
              </a:rPr>
              <a:t>Define lists are using square brackets and commas</a:t>
            </a: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li = [“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”, 34, 4.34, 23]</a:t>
            </a:r>
          </a:p>
          <a:p>
            <a:r>
              <a:rPr lang="en-US" sz="2800" b="0" dirty="0">
                <a:ea typeface="ＭＳ Ｐゴシック" pitchFamily="34" charset="-128"/>
              </a:rPr>
              <a:t>Define strings using quotes (“, ‘, or “““).</a:t>
            </a: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“Hello World”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‘Hello World’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= “““This is a multi-line</a:t>
            </a:r>
          </a:p>
          <a:p>
            <a:pPr lvl="1">
              <a:buFont typeface="Symbol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string that uses triple quotes.”””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Accessing one element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458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0" dirty="0">
                <a:ea typeface="ＭＳ Ｐゴシック" pitchFamily="34" charset="-128"/>
              </a:rPr>
              <a:t>Access individual members of a </a:t>
            </a:r>
            <a:r>
              <a:rPr lang="en-US" sz="2800" b="0" dirty="0" err="1">
                <a:ea typeface="ＭＳ Ｐゴシック" pitchFamily="34" charset="-128"/>
              </a:rPr>
              <a:t>tuple</a:t>
            </a:r>
            <a:r>
              <a:rPr lang="en-US" sz="2800" b="0" dirty="0">
                <a:ea typeface="ＭＳ Ｐゴシック" pitchFamily="34" charset="-128"/>
              </a:rPr>
              <a:t>, list, or string using square bracket “array” notation </a:t>
            </a:r>
          </a:p>
          <a:p>
            <a:pPr>
              <a:lnSpc>
                <a:spcPct val="90000"/>
              </a:lnSpc>
            </a:pPr>
            <a:r>
              <a:rPr lang="en-US" sz="2800" b="0" i="1" dirty="0">
                <a:ea typeface="ＭＳ Ｐゴシック" pitchFamily="34" charset="-128"/>
              </a:rPr>
              <a:t>Note that all are 0 based…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000" b="0" i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= (23, ‘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[1]     # Second item in the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tuple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‘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’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8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li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= [“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”, 34, 4.34, 23]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li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[1]      # Second item in the list.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34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8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= “Hello World”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[1]  # 2nd character in string. Still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str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type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‘e’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Positive and negative indices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572000"/>
          </a:xfrm>
        </p:spPr>
        <p:txBody>
          <a:bodyPr/>
          <a:lstStyle/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t = (23, ‘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pPr marL="0" indent="0"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Positive index: count from the left, starting with 0</a:t>
            </a:r>
          </a:p>
          <a:p>
            <a:pPr marL="400050" lvl="1" indent="0">
              <a:buFont typeface="Symbol" pitchFamily="18" charset="2"/>
              <a:buNone/>
            </a:pP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&gt;&gt;&gt; t[1] </a:t>
            </a:r>
          </a:p>
          <a:p>
            <a:pPr marL="400050" lvl="1" indent="0"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sz="280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’</a:t>
            </a:r>
            <a:endParaRPr lang="en-US" sz="2800" dirty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Negative index: count from right, starting with –1</a:t>
            </a:r>
            <a:endParaRPr lang="en-US" sz="2800" b="0" dirty="0">
              <a:latin typeface="Courier New" pitchFamily="49" charset="0"/>
              <a:ea typeface="ＭＳ Ｐゴシック" pitchFamily="34" charset="-128"/>
            </a:endParaRPr>
          </a:p>
          <a:p>
            <a:pPr marL="400050" lvl="1" indent="0"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&gt;&gt;&gt; t[-3] </a:t>
            </a:r>
          </a:p>
          <a:p>
            <a:pPr marL="400050" lvl="1" indent="0"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4.56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Slicing: return copy of a subset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t = (23, ‘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sz="1000" b="0" dirty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Return a copy of the container with a subset of the original members.  Start copying at the first index, and stop copying </a:t>
            </a:r>
            <a:r>
              <a:rPr lang="en-US" sz="2800" b="0" i="1" u="sng" dirty="0">
                <a:ea typeface="ＭＳ Ｐゴシック" pitchFamily="34" charset="-128"/>
              </a:rPr>
              <a:t>before</a:t>
            </a:r>
            <a:r>
              <a:rPr lang="en-US" sz="2800" b="0" dirty="0">
                <a:ea typeface="ＭＳ Ｐゴシック" pitchFamily="34" charset="-128"/>
              </a:rPr>
              <a:t> second.</a:t>
            </a:r>
          </a:p>
          <a:p>
            <a:pPr marL="400050" lvl="1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&gt;&gt;&gt; t[1:4]	</a:t>
            </a:r>
          </a:p>
          <a:p>
            <a:pPr marL="400050" lvl="1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(‘</a:t>
            </a:r>
            <a:r>
              <a:rPr lang="en-US" sz="280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’, 4.56, (2,3))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Negative indices count from end</a:t>
            </a:r>
          </a:p>
          <a:p>
            <a:pPr marL="400050" lvl="1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&gt;&gt;&gt; t[1:-1]</a:t>
            </a:r>
          </a:p>
          <a:p>
            <a:pPr marL="400050" lvl="1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(‘</a:t>
            </a:r>
            <a:r>
              <a:rPr lang="en-US" sz="280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’, 4.56, (2,3))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Slicing: return copy of a 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t = (23, ‘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Omit first index to make copy starting from beginning of the container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&gt;&gt;&gt; t[:2] 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(23, ‘</a:t>
            </a:r>
            <a:r>
              <a:rPr lang="en-US" sz="28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’)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Omit second index to make copy starting at first index and going to end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&gt;&gt;&gt; t[2:]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(4.56, (2,3), ‘def’)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78712"/>
            <a:ext cx="7772400" cy="761999"/>
          </a:xfrm>
        </p:spPr>
        <p:txBody>
          <a:bodyPr/>
          <a:lstStyle/>
          <a:p>
            <a:r>
              <a:rPr lang="en-US" dirty="0"/>
              <a:t>Pays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6265761"/>
            <a:ext cx="7772400" cy="457201"/>
          </a:xfrm>
        </p:spPr>
        <p:txBody>
          <a:bodyPr/>
          <a:lstStyle/>
          <a:p>
            <a:r>
              <a:rPr lang="en-US" dirty="0"/>
              <a:t>https://www.indeed.com/career/data-scientist/salaries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6ABF8-70B2-2736-FDCF-A1DF6256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7089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668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924800" cy="4343400"/>
          </a:xfrm>
        </p:spPr>
        <p:txBody>
          <a:bodyPr>
            <a:normAutofit lnSpcReduction="10000"/>
          </a:bodyPr>
          <a:lstStyle/>
          <a:p>
            <a:r>
              <a:rPr lang="en-US" sz="2800" b="0" dirty="0">
                <a:ea typeface="ＭＳ Ｐゴシック" pitchFamily="34" charset="-128"/>
              </a:rPr>
              <a:t>[ : ] makes a </a:t>
            </a:r>
            <a:r>
              <a:rPr lang="en-US" sz="2800" b="0" i="1" dirty="0">
                <a:ea typeface="ＭＳ Ｐゴシック" pitchFamily="34" charset="-128"/>
              </a:rPr>
              <a:t>copy</a:t>
            </a:r>
            <a:r>
              <a:rPr lang="en-US" sz="2800" b="0" dirty="0">
                <a:ea typeface="ＭＳ Ｐゴシック" pitchFamily="34" charset="-128"/>
              </a:rPr>
              <a:t> of an entire sequence</a:t>
            </a:r>
          </a:p>
          <a:p>
            <a:pPr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&gt;&gt;&gt; t[:] </a:t>
            </a:r>
          </a:p>
          <a:p>
            <a:pPr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	(23, ‘</a:t>
            </a:r>
            <a:r>
              <a:rPr lang="en-US" sz="28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r>
              <a:rPr lang="en-US" sz="2800" b="0" dirty="0">
                <a:ea typeface="ＭＳ Ｐゴシック" pitchFamily="34" charset="-128"/>
              </a:rPr>
              <a:t>Note the difference between these two lines for mutable sequences</a:t>
            </a: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l2 = l1 # Both refer to 1 ref,</a:t>
            </a: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 	       # changing one affects both</a:t>
            </a: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l2 = l1[:] # Independent copies, two refs</a:t>
            </a:r>
          </a:p>
          <a:p>
            <a:pPr>
              <a:buFont typeface="Symbol" pitchFamily="18" charset="2"/>
              <a:buNone/>
            </a:pPr>
            <a:r>
              <a:rPr lang="en-US" sz="2800" b="0" dirty="0">
                <a:latin typeface="Courier New" pitchFamily="49" charset="0"/>
                <a:ea typeface="ＭＳ Ｐゴシック" pitchFamily="34" charset="-128"/>
              </a:rPr>
              <a:t>                 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77724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2796"/>
            <a:ext cx="7772400" cy="5567678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dirty="0">
                <a:ea typeface="ＭＳ Ｐゴシック" pitchFamily="34" charset="-128"/>
              </a:rPr>
              <a:t>Boolean test whether a value is inside a container:</a:t>
            </a:r>
            <a:endParaRPr lang="en-US" sz="1600" b="0" dirty="0">
              <a:latin typeface="Courier New" pitchFamily="49" charset="0"/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3 in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4 in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4 not in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ea typeface="ＭＳ Ｐゴシック" pitchFamily="34" charset="-128"/>
                <a:cs typeface="Arial" pitchFamily="34" charset="0"/>
              </a:rPr>
              <a:t>For strings, tests for substrings</a:t>
            </a:r>
            <a:endParaRPr lang="en-US" sz="1600" b="0" dirty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a = '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abcde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'c' in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'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cd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' in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&gt;&gt;&gt; 'ac' in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False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The + operator produces a </a:t>
            </a:r>
            <a:r>
              <a:rPr lang="en-US" sz="2800" b="0" i="1" dirty="0">
                <a:ea typeface="ＭＳ Ｐゴシック" pitchFamily="34" charset="-128"/>
              </a:rPr>
              <a:t>new</a:t>
            </a:r>
            <a:r>
              <a:rPr lang="en-US" sz="2800" b="0" dirty="0">
                <a:ea typeface="ＭＳ Ｐゴシック" pitchFamily="34" charset="-128"/>
              </a:rPr>
              <a:t>  tuple, list, or string whose value is the concatenation of its arguments.</a:t>
            </a:r>
            <a:endParaRPr lang="en-US" sz="3200" b="0" dirty="0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(1, 2, 3) + (4, 5, 6)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(1, 2, 3, 4, 5, 6)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[1, 2, 3] + [4, 5, 6]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[1, 2, 3, 4, 5, 6]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“Hello” + “ ” + “World”</a:t>
            </a:r>
          </a:p>
          <a:p>
            <a:pPr marL="0" indent="0">
              <a:lnSpc>
                <a:spcPct val="90000"/>
              </a:lnSpc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‘Hello World’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0" dirty="0">
                <a:ea typeface="ＭＳ Ｐゴシック" pitchFamily="34" charset="-128"/>
              </a:rPr>
              <a:t>The * operator produces a </a:t>
            </a:r>
            <a:r>
              <a:rPr lang="en-US" sz="2800" b="0" i="1" dirty="0">
                <a:ea typeface="ＭＳ Ｐゴシック" pitchFamily="34" charset="-128"/>
              </a:rPr>
              <a:t>new</a:t>
            </a:r>
            <a:r>
              <a:rPr lang="en-US" sz="2800" b="0" dirty="0">
                <a:ea typeface="ＭＳ Ｐゴシック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(1, 2, 3)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[1, 2, 3]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“Hello” * 3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HelloHelloHello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’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r>
              <a:rPr 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Mutability:</a:t>
            </a:r>
            <a:br>
              <a:rPr 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</a:br>
            <a:r>
              <a:rPr 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Tuples vs. Lists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Lists are mutable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24800" cy="4876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&gt;&gt;&gt; li = [‘</a:t>
            </a:r>
            <a:r>
              <a:rPr lang="en-US" sz="32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’, 23, 4.34, 23]</a:t>
            </a:r>
          </a:p>
          <a:p>
            <a:pPr>
              <a:buFont typeface="Symbol" pitchFamily="18" charset="2"/>
              <a:buNone/>
            </a:pP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&gt;&gt;&gt; li[1] = 45 </a:t>
            </a:r>
          </a:p>
          <a:p>
            <a:pPr>
              <a:buFont typeface="Symbol" pitchFamily="18" charset="2"/>
              <a:buNone/>
            </a:pP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&gt;&gt;&gt; li</a:t>
            </a:r>
            <a:br>
              <a:rPr lang="en-US" sz="3200" b="0" dirty="0">
                <a:latin typeface="Courier New" pitchFamily="49" charset="0"/>
                <a:ea typeface="ＭＳ Ｐゴシック" pitchFamily="34" charset="-128"/>
              </a:rPr>
            </a:b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[‘</a:t>
            </a:r>
            <a:r>
              <a:rPr lang="en-US" sz="32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3200" b="0" dirty="0">
                <a:latin typeface="Courier New" pitchFamily="49" charset="0"/>
                <a:ea typeface="ＭＳ Ｐゴシック" pitchFamily="34" charset="-128"/>
              </a:rPr>
              <a:t>’, 45, 4.34, 23]</a:t>
            </a:r>
            <a:endParaRPr lang="en-US" sz="3600" b="0" dirty="0"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endParaRPr lang="en-US" sz="1100" b="0" dirty="0">
              <a:ea typeface="ＭＳ Ｐゴシック" pitchFamily="34" charset="-128"/>
            </a:endParaRPr>
          </a:p>
          <a:p>
            <a:r>
              <a:rPr lang="en-US" sz="3200" b="0" dirty="0">
                <a:ea typeface="ＭＳ Ｐゴシック" pitchFamily="34" charset="-128"/>
              </a:rPr>
              <a:t>We can change lists </a:t>
            </a:r>
            <a:r>
              <a:rPr lang="en-US" sz="3200" b="0" i="1" dirty="0">
                <a:ea typeface="ＭＳ Ｐゴシック" pitchFamily="34" charset="-128"/>
              </a:rPr>
              <a:t>in place.</a:t>
            </a:r>
            <a:r>
              <a:rPr lang="en-US" sz="3200" b="0" dirty="0">
                <a:ea typeface="ＭＳ Ｐゴシック" pitchFamily="34" charset="-128"/>
              </a:rPr>
              <a:t> </a:t>
            </a:r>
          </a:p>
          <a:p>
            <a:r>
              <a:rPr lang="en-US" sz="3200" b="0" dirty="0">
                <a:ea typeface="ＭＳ Ｐゴシック" pitchFamily="34" charset="-128"/>
              </a:rPr>
              <a:t>Name </a:t>
            </a:r>
            <a:r>
              <a:rPr lang="en-US" sz="3200" b="0" i="1" dirty="0">
                <a:ea typeface="ＭＳ Ｐゴシック" pitchFamily="34" charset="-128"/>
              </a:rPr>
              <a:t>li</a:t>
            </a:r>
            <a:r>
              <a:rPr lang="en-US" sz="3200" b="0" dirty="0">
                <a:ea typeface="ＭＳ Ｐゴシック" pitchFamily="34" charset="-128"/>
              </a:rPr>
              <a:t> still points to the same memory reference when we’re done. </a:t>
            </a:r>
          </a:p>
          <a:p>
            <a:endParaRPr lang="en-US" sz="1000" b="0" dirty="0"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Tuples are immutable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>
            <a:normAutofit fontScale="92500" lnSpcReduction="20000"/>
          </a:bodyPr>
          <a:lstStyle/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t = (23, ‘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’, 4.56, (2,3), ‘def’)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t[2] = 3.14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endParaRPr lang="en-US" sz="1000" b="0" dirty="0">
              <a:latin typeface="Courier New" pitchFamily="49" charset="0"/>
              <a:ea typeface="ＭＳ Ｐゴシック" pitchFamily="34" charset="-128"/>
            </a:endParaRP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Traceback (most recent call last):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  File "&lt;pyshell#75&gt;", line 1, in -</a:t>
            </a:r>
            <a:r>
              <a:rPr lang="en-US" sz="1800" b="0" dirty="0" err="1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toplevel</a:t>
            </a: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-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800" b="0" dirty="0" err="1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[2] = 3.14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1800" b="0" dirty="0" err="1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TypeError</a:t>
            </a:r>
            <a:r>
              <a:rPr lang="en-US" sz="1800" b="0" dirty="0">
                <a:solidFill>
                  <a:srgbClr val="FF3300"/>
                </a:solidFill>
                <a:latin typeface="Courier New" pitchFamily="49" charset="0"/>
                <a:ea typeface="ＭＳ Ｐゴシック" pitchFamily="34" charset="-128"/>
              </a:rPr>
              <a:t>: object doesn't support item assignment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endParaRPr lang="en-US" sz="1000" b="0" dirty="0">
              <a:solidFill>
                <a:srgbClr val="FF33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179388" indent="-179388">
              <a:lnSpc>
                <a:spcPct val="90000"/>
              </a:lnSpc>
            </a:pPr>
            <a:r>
              <a:rPr lang="en-US" sz="2800" b="0" dirty="0">
                <a:ea typeface="ＭＳ Ｐゴシック" pitchFamily="34" charset="-128"/>
              </a:rPr>
              <a:t>You can’t change a tuple. </a:t>
            </a:r>
          </a:p>
          <a:p>
            <a:pPr marL="179388" indent="-179388">
              <a:lnSpc>
                <a:spcPct val="90000"/>
              </a:lnSpc>
            </a:pPr>
            <a:r>
              <a:rPr lang="en-US" sz="2800" b="0" dirty="0">
                <a:ea typeface="ＭＳ Ｐゴシック" pitchFamily="34" charset="-128"/>
              </a:rPr>
              <a:t>You can make a fresh tuple and assign its reference to a previously used name.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	&gt;&gt;&gt; t = (23, ‘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abc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’, 3.14, (2,3), ‘def’)</a:t>
            </a:r>
          </a:p>
          <a:p>
            <a:pPr marL="179388" indent="-179388">
              <a:lnSpc>
                <a:spcPct val="90000"/>
              </a:lnSpc>
            </a:pPr>
            <a:r>
              <a:rPr lang="en-US" sz="2800" b="0" i="1" dirty="0">
                <a:ea typeface="ＭＳ Ｐゴシック" pitchFamily="34" charset="-128"/>
              </a:rPr>
              <a:t>The immutability of tuples means they’re faster than lists. </a:t>
            </a:r>
          </a:p>
          <a:p>
            <a:pPr marL="179388" indent="-179388">
              <a:lnSpc>
                <a:spcPct val="90000"/>
              </a:lnSpc>
              <a:buFont typeface="Symbol" pitchFamily="18" charset="2"/>
              <a:buNone/>
            </a:pPr>
            <a:endParaRPr lang="en-US" b="0" i="1" dirty="0">
              <a:solidFill>
                <a:schemeClr val="accent2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Operations on Lists Only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648200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= [1, 11, 3, 4, 5]</a:t>
            </a:r>
          </a:p>
          <a:p>
            <a:pPr>
              <a:buFont typeface="Symbol" pitchFamily="18" charset="2"/>
              <a:buNone/>
            </a:pP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li.append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(‘a’)	# Note the </a:t>
            </a:r>
            <a:r>
              <a:rPr lang="en-US" b="0" i="1" dirty="0">
                <a:latin typeface="Courier New" pitchFamily="49" charset="0"/>
                <a:ea typeface="ＭＳ Ｐゴシック" pitchFamily="34" charset="-128"/>
              </a:rPr>
              <a:t>method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syntax</a:t>
            </a: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</a:t>
            </a: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[1, 11, 3, 4, 5, ‘a’]</a:t>
            </a:r>
          </a:p>
          <a:p>
            <a:pPr>
              <a:buFont typeface="Symbol" pitchFamily="18" charset="2"/>
              <a:buNone/>
            </a:pP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li.insert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(2, ‘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’)</a:t>
            </a: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</a:t>
            </a:r>
            <a:endParaRPr lang="en-US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[1, 11, ‘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’, 3, 4, 5, ‘a’]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The </a:t>
            </a:r>
            <a:r>
              <a:rPr 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extend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 method vs  </a:t>
            </a:r>
            <a:r>
              <a:rPr lang="en-US" sz="44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+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7519"/>
            <a:ext cx="7772400" cy="4518160"/>
          </a:xfrm>
        </p:spPr>
        <p:txBody>
          <a:bodyPr>
            <a:spAutoFit/>
          </a:bodyPr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1600" b="0" i="1" dirty="0">
                <a:ea typeface="ＭＳ Ｐゴシック" pitchFamily="34" charset="-128"/>
              </a:rPr>
              <a:t>+</a:t>
            </a:r>
            <a:r>
              <a:rPr lang="en-US" sz="1600" b="0" dirty="0">
                <a:ea typeface="ＭＳ Ｐゴシック" pitchFamily="34" charset="-128"/>
              </a:rPr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1600" b="0" i="1" dirty="0">
                <a:ea typeface="ＭＳ Ｐゴシック" pitchFamily="34" charset="-128"/>
              </a:rPr>
              <a:t>extend</a:t>
            </a:r>
            <a:r>
              <a:rPr lang="en-US" sz="1600" b="0" dirty="0">
                <a:ea typeface="ＭＳ Ｐゴシック" pitchFamily="34" charset="-128"/>
              </a:rPr>
              <a:t> operates on list </a:t>
            </a:r>
            <a:r>
              <a:rPr lang="en-US" sz="1600" b="0" dirty="0">
                <a:latin typeface="Courier New" pitchFamily="49" charset="0"/>
                <a:ea typeface="ＭＳ Ｐゴシック" pitchFamily="34" charset="-128"/>
              </a:rPr>
              <a:t>li</a:t>
            </a:r>
            <a:r>
              <a:rPr lang="en-US" sz="1600" b="0" dirty="0">
                <a:ea typeface="ＭＳ Ｐゴシック" pitchFamily="34" charset="-128"/>
              </a:rPr>
              <a:t> in place.</a:t>
            </a:r>
          </a:p>
          <a:p>
            <a:pPr marL="236538" indent="-236538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endParaRPr lang="en-US" sz="1600" b="0" dirty="0">
              <a:latin typeface="Courier New" pitchFamily="49" charset="0"/>
              <a:ea typeface="ＭＳ Ｐゴシック" pitchFamily="34" charset="-128"/>
            </a:endParaRP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li.extend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([9, 8, 7])           </a:t>
            </a: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li</a:t>
            </a: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[1, 2, ‘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’, 3, 4, 5, ‘a’, 9, 8, 7]</a:t>
            </a:r>
          </a:p>
          <a:p>
            <a:pPr marL="236538" indent="-236538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endParaRPr lang="en-US" sz="1600" b="0" dirty="0">
              <a:latin typeface="Courier New" pitchFamily="49" charset="0"/>
              <a:ea typeface="ＭＳ Ｐゴシック" pitchFamily="34" charset="-128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1600" b="0" i="1" dirty="0">
                <a:ea typeface="ＭＳ Ｐゴシック" pitchFamily="34" charset="-128"/>
              </a:rPr>
              <a:t>Potentially confusing</a:t>
            </a:r>
            <a:r>
              <a:rPr lang="en-US" sz="1600" b="0" dirty="0">
                <a:ea typeface="ＭＳ Ｐゴシック" pitchFamily="34" charset="-128"/>
              </a:rPr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i="1" dirty="0">
                <a:ea typeface="ＭＳ Ｐゴシック" pitchFamily="34" charset="-128"/>
              </a:rPr>
              <a:t>extend</a:t>
            </a:r>
            <a:r>
              <a:rPr lang="en-US" dirty="0">
                <a:ea typeface="ＭＳ Ｐゴシック" pitchFamily="34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i="1" dirty="0">
                <a:ea typeface="ＭＳ Ｐゴシック" pitchFamily="34" charset="-128"/>
              </a:rPr>
              <a:t>append</a:t>
            </a:r>
            <a:r>
              <a:rPr lang="en-US" dirty="0">
                <a:ea typeface="ＭＳ Ｐゴシック" pitchFamily="34" charset="-128"/>
              </a:rPr>
              <a:t> takes a singleton as an argument.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li.append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([10, 11, 12])</a:t>
            </a: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&gt;&gt;&gt; li</a:t>
            </a:r>
          </a:p>
          <a:p>
            <a:pPr marL="857250" lvl="1" indent="-457200">
              <a:lnSpc>
                <a:spcPct val="90000"/>
              </a:lnSpc>
              <a:buFont typeface="Symbol" pitchFamily="18" charset="2"/>
              <a:buNone/>
              <a:tabLst>
                <a:tab pos="6224588" algn="l"/>
              </a:tabLst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[1, 2, ‘</a:t>
            </a:r>
            <a:r>
              <a:rPr lang="en-US" dirty="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’, 3, 4, 5, ‘a’, 9, 8, 7, [10, 11, 12]]</a:t>
            </a:r>
            <a:endParaRPr lang="en-US" sz="1600" b="0" dirty="0"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Operations on Lists Only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5334000"/>
          </a:xfrm>
        </p:spPr>
        <p:txBody>
          <a:bodyPr>
            <a:normAutofit/>
          </a:bodyPr>
          <a:lstStyle/>
          <a:p>
            <a:pPr marL="0" indent="0">
              <a:buFont typeface="Symbol" pitchFamily="18" charset="2"/>
              <a:buNone/>
            </a:pPr>
            <a:r>
              <a:rPr lang="en-US" sz="2800" b="0" dirty="0">
                <a:ea typeface="ＭＳ Ｐゴシック" pitchFamily="34" charset="-128"/>
              </a:rPr>
              <a:t>Lists have many methods, including index, count, remove, reverse, sort 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li = [‘a’, ‘b’, ‘c’, ‘b’]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li.index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(‘b’)  # index of 1</a:t>
            </a:r>
            <a:r>
              <a:rPr lang="en-US" b="0" baseline="30000" dirty="0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occurrence</a:t>
            </a:r>
            <a:endParaRPr lang="en-US" b="0" baseline="30000" dirty="0">
              <a:latin typeface="Courier New" pitchFamily="49" charset="0"/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1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li.count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(‘b’)  # number of occurrences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2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b="0" dirty="0" err="1">
                <a:latin typeface="Courier New" pitchFamily="49" charset="0"/>
                <a:ea typeface="ＭＳ Ｐゴシック" pitchFamily="34" charset="-128"/>
              </a:rPr>
              <a:t>li.remove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(‘b’) # remove 1</a:t>
            </a:r>
            <a:r>
              <a:rPr lang="en-US" b="0" baseline="30000" dirty="0">
                <a:latin typeface="Courier New" pitchFamily="49" charset="0"/>
                <a:ea typeface="ＭＳ Ｐゴシック" pitchFamily="34" charset="-128"/>
              </a:rPr>
              <a:t>st</a:t>
            </a: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occurrence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&gt;&gt;&gt; li</a:t>
            </a:r>
          </a:p>
          <a:p>
            <a:pPr marL="0" indent="0">
              <a:buFont typeface="Symbol" pitchFamily="18" charset="2"/>
              <a:buNone/>
            </a:pPr>
            <a:r>
              <a:rPr lang="en-US" b="0" dirty="0">
                <a:latin typeface="Courier New" pitchFamily="49" charset="0"/>
                <a:ea typeface="ＭＳ Ｐゴシック" pitchFamily="34" charset="-128"/>
              </a:rPr>
              <a:t>  [‘a’, ‘c’, ‘b’]</a:t>
            </a:r>
          </a:p>
          <a:p>
            <a:pPr marL="0" indent="0">
              <a:buFont typeface="Symbol" pitchFamily="18" charset="2"/>
              <a:buNone/>
            </a:pPr>
            <a:endParaRPr lang="en-US" b="0" baseline="30000" dirty="0"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1999"/>
          </a:xfrm>
        </p:spPr>
        <p:txBody>
          <a:bodyPr/>
          <a:lstStyle/>
          <a:p>
            <a:r>
              <a:rPr lang="en-US" dirty="0"/>
              <a:t>Pays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7" y="6265761"/>
            <a:ext cx="7772400" cy="457201"/>
          </a:xfrm>
        </p:spPr>
        <p:txBody>
          <a:bodyPr/>
          <a:lstStyle/>
          <a:p>
            <a:r>
              <a:rPr lang="en-US" dirty="0"/>
              <a:t>https://www.indeed.com/career/data-scientist/salaries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247A8-FC44-DCDA-84D0-2F274193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27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78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Operations on Lists Only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2068"/>
            <a:ext cx="7772400" cy="39539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li = [5, 2, 6, 8]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li.reverse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()    # reverse the list </a:t>
            </a:r>
            <a:r>
              <a:rPr lang="en-US" sz="2000" b="0" i="1" dirty="0">
                <a:latin typeface="Courier New" pitchFamily="49" charset="0"/>
                <a:ea typeface="ＭＳ Ｐゴシック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li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 [8, 6, 2, 5]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li.sort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()       # sort the list </a:t>
            </a:r>
            <a:r>
              <a:rPr lang="en-US" sz="2000" b="0" i="1" dirty="0">
                <a:latin typeface="Courier New" pitchFamily="49" charset="0"/>
                <a:ea typeface="ＭＳ Ｐゴシック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li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 [2, 5, 6, 8]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b="0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&gt;&gt;&gt; 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li.sort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(</a:t>
            </a:r>
            <a:r>
              <a:rPr lang="en-US" sz="2000" b="0" dirty="0" err="1">
                <a:latin typeface="Courier New" pitchFamily="49" charset="0"/>
                <a:ea typeface="ＭＳ Ｐゴシック" pitchFamily="34" charset="-128"/>
              </a:rPr>
              <a:t>some_function</a:t>
            </a: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)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  <a:ea typeface="ＭＳ Ｐゴシック" pitchFamily="34" charset="-128"/>
              </a:rPr>
              <a:t>    # sort in place using user-defined comparison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Tuple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>
            <a:normAutofit fontScale="92500" lnSpcReduction="10000"/>
          </a:bodyPr>
          <a:lstStyle/>
          <a:p>
            <a:pPr marL="236538" indent="-236538"/>
            <a:r>
              <a:rPr lang="en-US" b="0" dirty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comma</a:t>
            </a:r>
            <a:r>
              <a:rPr lang="en-US" b="0" dirty="0">
                <a:ea typeface="ＭＳ Ｐゴシック" pitchFamily="34" charset="-128"/>
              </a:rPr>
              <a:t> is the tuple creation operator, not </a:t>
            </a:r>
            <a:r>
              <a:rPr lang="en-US" b="0" dirty="0" err="1">
                <a:ea typeface="ＭＳ Ｐゴシック" pitchFamily="34" charset="-128"/>
              </a:rPr>
              <a:t>parens</a:t>
            </a:r>
            <a:endParaRPr lang="en-US" b="0" dirty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&gt;&gt;&gt; 1,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(1,)</a:t>
            </a:r>
          </a:p>
          <a:p>
            <a:pPr marL="236538" indent="-236538"/>
            <a:r>
              <a:rPr lang="en-US" b="0" dirty="0">
                <a:ea typeface="ＭＳ Ｐゴシック" pitchFamily="34" charset="-128"/>
              </a:rPr>
              <a:t>Python shows </a:t>
            </a:r>
            <a:r>
              <a:rPr lang="en-US" b="0" dirty="0" err="1">
                <a:ea typeface="ＭＳ Ｐゴシック" pitchFamily="34" charset="-128"/>
              </a:rPr>
              <a:t>parens</a:t>
            </a:r>
            <a:r>
              <a:rPr lang="en-US" b="0" dirty="0">
                <a:ea typeface="ＭＳ Ｐゴシック" pitchFamily="34" charset="-128"/>
              </a:rPr>
              <a:t> for clarity (best practice)</a:t>
            </a:r>
            <a:endParaRPr lang="en-US" sz="1600" b="0" dirty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&gt;&gt;&gt; (1,)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(1,)</a:t>
            </a:r>
          </a:p>
          <a:p>
            <a:pPr marL="236538" indent="-236538"/>
            <a:r>
              <a:rPr lang="en-US" b="0" dirty="0">
                <a:ea typeface="ＭＳ Ｐゴシック" pitchFamily="34" charset="-128"/>
              </a:rPr>
              <a:t>Don't forget the comma!</a:t>
            </a:r>
            <a:endParaRPr lang="en-US" sz="1600" b="0" dirty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&gt;&gt;&gt; (1)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1</a:t>
            </a:r>
          </a:p>
          <a:p>
            <a:pPr marL="236538" indent="-236538"/>
            <a:r>
              <a:rPr lang="en-US" b="0" dirty="0">
                <a:ea typeface="ＭＳ Ｐゴシック" pitchFamily="34" charset="-128"/>
              </a:rPr>
              <a:t>Trailing comma only required for singletons others</a:t>
            </a:r>
          </a:p>
          <a:p>
            <a:pPr marL="236538" indent="-236538"/>
            <a:r>
              <a:rPr lang="en-US" b="0" dirty="0">
                <a:ea typeface="ＭＳ Ｐゴシック" pitchFamily="34" charset="-128"/>
              </a:rPr>
              <a:t>Empty tuples have a special syntactic form</a:t>
            </a:r>
            <a:endParaRPr lang="en-US" sz="1600" b="0" dirty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&gt;&gt;&gt; ()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()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&gt;&gt;&gt; tuple()</a:t>
            </a:r>
          </a:p>
          <a:p>
            <a:pPr lvl="1">
              <a:buFontTx/>
              <a:buNone/>
            </a:pPr>
            <a:r>
              <a:rPr lang="en-US" sz="1600" dirty="0">
                <a:ea typeface="ＭＳ Ｐゴシック" pitchFamily="34" charset="-128"/>
              </a:rPr>
              <a:t>()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</a:rPr>
              <a:t>Summary: Tuples vs. Lists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a typeface="ＭＳ Ｐゴシック" pitchFamily="34" charset="-128"/>
              </a:rPr>
              <a:t>Lists slower but more powerful than tuples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Lists can be modified, and they have lots of handy operations and methods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Tuples are immutable and have fewer features</a:t>
            </a:r>
          </a:p>
          <a:p>
            <a:r>
              <a:rPr lang="en-US" sz="2800" b="0" dirty="0">
                <a:ea typeface="ＭＳ Ｐゴシック" pitchFamily="34" charset="-128"/>
              </a:rPr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li = list(</a:t>
            </a:r>
            <a:r>
              <a:rPr lang="en-US" sz="2800" dirty="0" err="1"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)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urier New" pitchFamily="49" charset="0"/>
                <a:ea typeface="ＭＳ Ｐゴシック" pitchFamily="34" charset="-128"/>
              </a:rPr>
              <a:t>tu</a:t>
            </a: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 = tuple(li)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45E9-FB99-7279-36FE-42295192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137-C170-0F0E-1751-34633CE8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39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MCKINNEY, Python for Data Analysis: Data Wrangling with Pandas, NumPy, and </a:t>
            </a:r>
            <a:r>
              <a:rPr lang="en-US" sz="2000" dirty="0" err="1"/>
              <a:t>IPython</a:t>
            </a:r>
            <a:r>
              <a:rPr lang="en-US" sz="2000" dirty="0"/>
              <a:t>, O'Reilly Media, 2018.</a:t>
            </a:r>
          </a:p>
          <a:p>
            <a:pPr marL="0" indent="0">
              <a:buNone/>
            </a:pPr>
            <a:r>
              <a:rPr lang="en-US" sz="2000" dirty="0"/>
              <a:t>[2] GRUS, Data Science from Scratch: First Principles with Python, O'Reilly Media, 2019. </a:t>
            </a:r>
          </a:p>
          <a:p>
            <a:pPr marL="0" indent="0">
              <a:buNone/>
            </a:pPr>
            <a:r>
              <a:rPr lang="en-US" sz="2000" dirty="0"/>
              <a:t>[3] VANDERPLAS, Python Data Science Handbook: Essential Tools for Working with Data, O'Reilly Media, 2016. </a:t>
            </a:r>
          </a:p>
          <a:p>
            <a:pPr marL="0" indent="0">
              <a:buNone/>
            </a:pPr>
            <a:r>
              <a:rPr lang="en-US" sz="2000" dirty="0"/>
              <a:t>[4] DOWNEY, Think Stats: Exploratory Data Analysis in Python, Green Tea Press, 2014. </a:t>
            </a:r>
          </a:p>
          <a:p>
            <a:pPr marL="0" indent="0">
              <a:buNone/>
            </a:pPr>
            <a:r>
              <a:rPr lang="en-US" sz="2000" dirty="0"/>
              <a:t>[5] Data Science course, Dr. Jianhua </a:t>
            </a:r>
            <a:r>
              <a:rPr lang="en-US" sz="2000" dirty="0" err="1"/>
              <a:t>Ruan</a:t>
            </a:r>
            <a:r>
              <a:rPr lang="en-US" sz="2000" dirty="0"/>
              <a:t>, The University of Texas at San Antonio (https://cs.utsa.edu)</a:t>
            </a:r>
          </a:p>
        </p:txBody>
      </p:sp>
    </p:spTree>
    <p:extLst>
      <p:ext uri="{BB962C8B-B14F-4D97-AF65-F5344CB8AC3E}">
        <p14:creationId xmlns:p14="http://schemas.microsoft.com/office/powerpoint/2010/main" val="5445380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AC27-A839-C579-E5ED-54EF2BA9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3559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9578</TotalTime>
  <Words>8162</Words>
  <Application>Microsoft Office PowerPoint</Application>
  <PresentationFormat>On-screen Show (4:3)</PresentationFormat>
  <Paragraphs>1008</Paragraphs>
  <Slides>94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7" baseType="lpstr">
      <vt:lpstr>Arial</vt:lpstr>
      <vt:lpstr>Calibri</vt:lpstr>
      <vt:lpstr>Courier New</vt:lpstr>
      <vt:lpstr>Source Sans Pro</vt:lpstr>
      <vt:lpstr>Symbol</vt:lpstr>
      <vt:lpstr>Times New Roman</vt:lpstr>
      <vt:lpstr>Tw Cen MT</vt:lpstr>
      <vt:lpstr>Tw Cen MT Condensed</vt:lpstr>
      <vt:lpstr>urw-din</vt:lpstr>
      <vt:lpstr>Verdana</vt:lpstr>
      <vt:lpstr>Wingdings</vt:lpstr>
      <vt:lpstr>Wingdings 3</vt:lpstr>
      <vt:lpstr>Integral</vt:lpstr>
      <vt:lpstr>Data SCIENCE Part I: Course intro  &amp; Python tutorial</vt:lpstr>
      <vt:lpstr>Contact</vt:lpstr>
      <vt:lpstr>Plan for this lecture</vt:lpstr>
      <vt:lpstr>Data Scientists are in high demand</vt:lpstr>
      <vt:lpstr>Also in academia</vt:lpstr>
      <vt:lpstr>Pays Well</vt:lpstr>
      <vt:lpstr>Pays Well</vt:lpstr>
      <vt:lpstr>Pays Well</vt:lpstr>
      <vt:lpstr>Pays Well</vt:lpstr>
      <vt:lpstr>PowerPoint Presentation</vt:lpstr>
      <vt:lpstr>“Big Data” Sources</vt:lpstr>
      <vt:lpstr>Graph Data</vt:lpstr>
      <vt:lpstr>Data Science – A Definition</vt:lpstr>
      <vt:lpstr>Goal of Data Science</vt:lpstr>
      <vt:lpstr>How to use data?</vt:lpstr>
      <vt:lpstr>Data Scientist’s Practice</vt:lpstr>
      <vt:lpstr>Example data science applications</vt:lpstr>
      <vt:lpstr>More Examples</vt:lpstr>
      <vt:lpstr>About  the course</vt:lpstr>
      <vt:lpstr>Brief introduction of Python</vt:lpstr>
      <vt:lpstr>Different ways to run python</vt:lpstr>
      <vt:lpstr>Anaconda, PyCharm for python3</vt:lpstr>
      <vt:lpstr>Python programming in &lt;2 hours</vt:lpstr>
      <vt:lpstr>Formatting</vt:lpstr>
      <vt:lpstr>PowerPoint Presentation</vt:lpstr>
      <vt:lpstr>Modules</vt:lpstr>
      <vt:lpstr>Variables and objects</vt:lpstr>
      <vt:lpstr>Assignment</vt:lpstr>
      <vt:lpstr>Arithmetic</vt:lpstr>
      <vt:lpstr>PowerPoint Presentation</vt:lpstr>
      <vt:lpstr>String - 1</vt:lpstr>
      <vt:lpstr>String - 2</vt:lpstr>
      <vt:lpstr>List - 1</vt:lpstr>
      <vt:lpstr>List - 2</vt:lpstr>
      <vt:lpstr>List - 3</vt:lpstr>
      <vt:lpstr>The range() function</vt:lpstr>
      <vt:lpstr>Range() in python 2 and 3</vt:lpstr>
      <vt:lpstr>Ref to lists</vt:lpstr>
      <vt:lpstr>tuples</vt:lpstr>
      <vt:lpstr>Tuples - 2</vt:lpstr>
      <vt:lpstr>Dictionaries</vt:lpstr>
      <vt:lpstr>Dictionaries - 2</vt:lpstr>
      <vt:lpstr>Dictionaries - 2</vt:lpstr>
      <vt:lpstr>Difference between python 2 and python 3: Iterable objects vs lists</vt:lpstr>
      <vt:lpstr>Control flow - 1</vt:lpstr>
      <vt:lpstr>Truthiness</vt:lpstr>
      <vt:lpstr>Comparison</vt:lpstr>
      <vt:lpstr>Control flow - 2</vt:lpstr>
      <vt:lpstr>Exceptions</vt:lpstr>
      <vt:lpstr>Functions - 1</vt:lpstr>
      <vt:lpstr>Functions - 2</vt:lpstr>
      <vt:lpstr>Functions - 3</vt:lpstr>
      <vt:lpstr>Functions – lambda expression</vt:lpstr>
      <vt:lpstr>lambda expression - 2</vt:lpstr>
      <vt:lpstr>Sorting list</vt:lpstr>
      <vt:lpstr>List comprehension</vt:lpstr>
      <vt:lpstr>List comprehension - 2</vt:lpstr>
      <vt:lpstr>List comprehension - 3</vt:lpstr>
      <vt:lpstr>Functools: map, reduce, filter</vt:lpstr>
      <vt:lpstr>Functools: map, reduce, filter</vt:lpstr>
      <vt:lpstr>Functools: map, reduce, filter</vt:lpstr>
      <vt:lpstr>zip</vt:lpstr>
      <vt:lpstr>Argument unpacking</vt:lpstr>
      <vt:lpstr>args and kargs</vt:lpstr>
      <vt:lpstr>Useful methods and modules</vt:lpstr>
      <vt:lpstr>Files - input</vt:lpstr>
      <vt:lpstr>Files - output</vt:lpstr>
      <vt:lpstr>Module math</vt:lpstr>
      <vt:lpstr>Module random</vt:lpstr>
      <vt:lpstr>Important python modules for data science</vt:lpstr>
      <vt:lpstr>Module paths</vt:lpstr>
      <vt:lpstr>Appendix  Sequence types: Tuples, Lists, and Strings</vt:lpstr>
      <vt:lpstr>Sequence Types</vt:lpstr>
      <vt:lpstr>Similar Syntax</vt:lpstr>
      <vt:lpstr>Defining Sequence</vt:lpstr>
      <vt:lpstr>Accessing one element</vt:lpstr>
      <vt:lpstr>Positive and negative indices</vt:lpstr>
      <vt:lpstr>Slicing: return copy of a subset</vt:lpstr>
      <vt:lpstr>Slicing: return copy of a subset</vt:lpstr>
      <vt:lpstr>Copying the Whole Sequence</vt:lpstr>
      <vt:lpstr>The ‘in’ Operator</vt:lpstr>
      <vt:lpstr>The + Operator</vt:lpstr>
      <vt:lpstr>The * Operator</vt:lpstr>
      <vt:lpstr>Mutability: Tuples vs. Lists</vt:lpstr>
      <vt:lpstr>Lists are mutable</vt:lpstr>
      <vt:lpstr>Tuples are immutable</vt:lpstr>
      <vt:lpstr>Operations on Lists Only </vt:lpstr>
      <vt:lpstr>The extend method vs  +  </vt:lpstr>
      <vt:lpstr>Operations on Lists Only</vt:lpstr>
      <vt:lpstr>Operations on Lists Only</vt:lpstr>
      <vt:lpstr>Tuple details</vt:lpstr>
      <vt:lpstr>Summary: Tuples vs. Lists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 Introduction to Data Science</dc:title>
  <dc:creator>Jianhua Ruan</dc:creator>
  <cp:lastModifiedBy>dtbinh@dut.udn.vn</cp:lastModifiedBy>
  <cp:revision>224</cp:revision>
  <dcterms:created xsi:type="dcterms:W3CDTF">2017-08-15T19:14:47Z</dcterms:created>
  <dcterms:modified xsi:type="dcterms:W3CDTF">2023-07-22T06:06:06Z</dcterms:modified>
</cp:coreProperties>
</file>