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7" r:id="rId26"/>
    <p:sldId id="283" r:id="rId27"/>
    <p:sldId id="284" r:id="rId28"/>
    <p:sldId id="286" r:id="rId29"/>
    <p:sldId id="288" r:id="rId30"/>
    <p:sldId id="289" r:id="rId31"/>
    <p:sldId id="291" r:id="rId32"/>
    <p:sldId id="290" r:id="rId33"/>
    <p:sldId id="292" r:id="rId34"/>
    <p:sldId id="293" r:id="rId35"/>
    <p:sldId id="42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71" autoAdjust="0"/>
  </p:normalViewPr>
  <p:slideViewPr>
    <p:cSldViewPr snapToGrid="0">
      <p:cViewPr varScale="1">
        <p:scale>
          <a:sx n="67" d="100"/>
          <a:sy n="67" d="100"/>
        </p:scale>
        <p:origin x="73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BED6-E40A-4446-80CD-609BE20DCEB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DC2C-FA6A-404D-9CA5-D5871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3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2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4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D4024B-6E7A-410E-9327-104927FE68BB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0" y="5212080"/>
            <a:ext cx="7353300" cy="14287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</a:t>
            </a:r>
            <a:br>
              <a:rPr lang="en-US" dirty="0"/>
            </a:br>
            <a:r>
              <a:rPr lang="en-US" dirty="0"/>
              <a:t>Part II: </a:t>
            </a:r>
            <a:r>
              <a:rPr lang="en-US" dirty="0" err="1"/>
              <a:t>Numpy</a:t>
            </a:r>
            <a:r>
              <a:rPr lang="en-US" dirty="0"/>
              <a:t> and basic linear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12030"/>
            <a:ext cx="6195060" cy="838200"/>
          </a:xfrm>
        </p:spPr>
        <p:txBody>
          <a:bodyPr>
            <a:noAutofit/>
          </a:bodyPr>
          <a:lstStyle/>
          <a:p>
            <a:r>
              <a:rPr lang="en-US" sz="2000" dirty="0"/>
              <a:t>Ph.D. Dang Thien Binh</a:t>
            </a:r>
          </a:p>
          <a:p>
            <a:r>
              <a:rPr lang="en-US" sz="2000" dirty="0"/>
              <a:t>IT Faculty, Da Nang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 difference between for loop and </a:t>
            </a:r>
            <a:r>
              <a:rPr lang="en-US" dirty="0" err="1"/>
              <a:t>vectorized</a:t>
            </a:r>
            <a:r>
              <a:rPr lang="en-US" dirty="0"/>
              <a:t> computation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361" y="1903381"/>
            <a:ext cx="615227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118</a:t>
            </a:r>
            <a:r>
              <a:rPr lang="en-US" sz="2400" dirty="0"/>
              <a:t>]: a = </a:t>
            </a:r>
            <a:r>
              <a:rPr lang="en-US" sz="2400" dirty="0" err="1"/>
              <a:t>np.random.rand</a:t>
            </a:r>
            <a:r>
              <a:rPr lang="en-US" sz="2400" dirty="0"/>
              <a:t>(1000000,1)</a:t>
            </a:r>
          </a:p>
          <a:p>
            <a:r>
              <a:rPr lang="en-US" sz="2400" dirty="0"/>
              <a:t>     ...: %</a:t>
            </a:r>
            <a:r>
              <a:rPr lang="en-US" sz="2400" dirty="0" err="1"/>
              <a:t>timeit</a:t>
            </a:r>
            <a:r>
              <a:rPr lang="en-US" sz="2400" dirty="0"/>
              <a:t> a**2</a:t>
            </a:r>
          </a:p>
          <a:p>
            <a:r>
              <a:rPr lang="en-US" sz="2400" dirty="0"/>
              <a:t>     ...: %</a:t>
            </a:r>
            <a:r>
              <a:rPr lang="en-US" sz="2400" dirty="0" err="1"/>
              <a:t>timeit</a:t>
            </a:r>
            <a:r>
              <a:rPr lang="en-US" sz="2400" dirty="0"/>
              <a:t> [a[</a:t>
            </a:r>
            <a:r>
              <a:rPr lang="en-US" sz="2400" dirty="0" err="1"/>
              <a:t>i</a:t>
            </a:r>
            <a:r>
              <a:rPr lang="en-US" sz="2400" dirty="0"/>
              <a:t>]**2 for </a:t>
            </a:r>
            <a:r>
              <a:rPr lang="en-US" sz="2400" dirty="0" err="1"/>
              <a:t>i</a:t>
            </a:r>
            <a:r>
              <a:rPr lang="en-US" sz="2400" dirty="0"/>
              <a:t> in range(1000000)]</a:t>
            </a:r>
          </a:p>
          <a:p>
            <a:r>
              <a:rPr lang="en-US" sz="2400" dirty="0"/>
              <a:t>100 loops, best of 3: 4.02 </a:t>
            </a:r>
            <a:r>
              <a:rPr lang="en-US" sz="2400" dirty="0" err="1"/>
              <a:t>ms</a:t>
            </a:r>
            <a:r>
              <a:rPr lang="en-US" sz="2400" dirty="0"/>
              <a:t> per loop</a:t>
            </a:r>
          </a:p>
          <a:p>
            <a:r>
              <a:rPr lang="en-US" sz="2400" dirty="0"/>
              <a:t>1 loop, best of 3: 1.25 s per loop</a:t>
            </a:r>
          </a:p>
          <a:p>
            <a:endParaRPr lang="en-US" sz="2400" dirty="0"/>
          </a:p>
          <a:p>
            <a:r>
              <a:rPr lang="en-US" sz="2400" dirty="0"/>
              <a:t>Vectorization is more than 300 times faster!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8800" y="3028515"/>
            <a:ext cx="5065486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148</a:t>
            </a:r>
            <a:r>
              <a:rPr lang="en-US" sz="2000" dirty="0"/>
              <a:t>]: </a:t>
            </a:r>
            <a:r>
              <a:rPr lang="en-US" sz="2000" dirty="0" err="1"/>
              <a:t>timeit</a:t>
            </a:r>
            <a:r>
              <a:rPr lang="en-US" sz="2000" dirty="0"/>
              <a:t> </a:t>
            </a:r>
            <a:r>
              <a:rPr lang="en-US" sz="2000" dirty="0" err="1"/>
              <a:t>mySum</a:t>
            </a:r>
            <a:r>
              <a:rPr lang="en-US" sz="2000" dirty="0"/>
              <a:t>(a)</a:t>
            </a:r>
          </a:p>
          <a:p>
            <a:r>
              <a:rPr lang="en-US" sz="2000" dirty="0"/>
              <a:t>1 loop, best of 3: 605 ms per loop</a:t>
            </a:r>
          </a:p>
          <a:p>
            <a:endParaRPr lang="en-US" sz="2000" dirty="0"/>
          </a:p>
          <a:p>
            <a:r>
              <a:rPr lang="en-US" sz="2000" dirty="0"/>
              <a:t>In [</a:t>
            </a:r>
            <a:r>
              <a:rPr lang="en-US" sz="2000" b="1" dirty="0"/>
              <a:t>149</a:t>
            </a:r>
            <a:r>
              <a:rPr lang="en-US" sz="2000" dirty="0"/>
              <a:t>]: </a:t>
            </a:r>
            <a:r>
              <a:rPr lang="en-US" sz="2000" dirty="0" err="1"/>
              <a:t>timeit</a:t>
            </a:r>
            <a:r>
              <a:rPr lang="en-US" sz="2000" dirty="0"/>
              <a:t> np.sum(a)</a:t>
            </a:r>
          </a:p>
          <a:p>
            <a:r>
              <a:rPr lang="en-US" sz="2000" dirty="0"/>
              <a:t>1000 loops, best of 3: 1.15 </a:t>
            </a:r>
            <a:r>
              <a:rPr lang="en-US" sz="2000" dirty="0" err="1"/>
              <a:t>ms</a:t>
            </a:r>
            <a:r>
              <a:rPr lang="en-US" sz="2000" dirty="0"/>
              <a:t> per loop</a:t>
            </a:r>
          </a:p>
          <a:p>
            <a:endParaRPr lang="en-US" sz="2000" dirty="0"/>
          </a:p>
          <a:p>
            <a:r>
              <a:rPr lang="en-US" sz="2000" dirty="0"/>
              <a:t>In [</a:t>
            </a:r>
            <a:r>
              <a:rPr lang="en-US" sz="2000" b="1" dirty="0"/>
              <a:t>150</a:t>
            </a:r>
            <a:r>
              <a:rPr lang="en-US" sz="2000" dirty="0"/>
              <a:t>]: </a:t>
            </a:r>
            <a:r>
              <a:rPr lang="en-US" sz="2000" dirty="0" err="1"/>
              <a:t>timeit</a:t>
            </a:r>
            <a:r>
              <a:rPr lang="en-US" sz="2000" dirty="0"/>
              <a:t> reduce(lambda x, y: </a:t>
            </a:r>
            <a:r>
              <a:rPr lang="en-US" sz="2000" dirty="0" err="1"/>
              <a:t>x+y</a:t>
            </a:r>
            <a:r>
              <a:rPr lang="en-US" sz="2000" dirty="0"/>
              <a:t>, a)</a:t>
            </a:r>
          </a:p>
          <a:p>
            <a:r>
              <a:rPr lang="en-US" sz="2000" dirty="0"/>
              <a:t>1 loop, best of 3: 791 ms per loop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Vectorization</a:t>
            </a:r>
            <a:r>
              <a:rPr lang="en-US" sz="2000" dirty="0">
                <a:solidFill>
                  <a:srgbClr val="FF0000"/>
                </a:solidFill>
              </a:rPr>
              <a:t> is 500 times faster than for loop.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Reduce is even slower than for loop here.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5685" y="1471136"/>
            <a:ext cx="5076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mySum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inputList</a:t>
            </a:r>
            <a:r>
              <a:rPr lang="en-US" b="1" dirty="0">
                <a:latin typeface="Courier New" panose="02070309020205020404" pitchFamily="49" charset="0"/>
              </a:rPr>
              <a:t>):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s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0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 range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inputList</a:t>
            </a:r>
            <a:r>
              <a:rPr lang="en-US" b="1" dirty="0">
                <a:latin typeface="Courier New" panose="02070309020205020404" pitchFamily="49" charset="0"/>
              </a:rPr>
              <a:t>)):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 s </a:t>
            </a:r>
            <a:r>
              <a:rPr lang="en-US" b="1" dirty="0">
                <a:latin typeface="Courier New" panose="02070309020205020404" pitchFamily="49" charset="0"/>
              </a:rPr>
              <a:t>+=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inputList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</a:rPr>
              <a:t> 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031" y="5059841"/>
            <a:ext cx="60960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151</a:t>
            </a:r>
            <a:r>
              <a:rPr lang="en-US" sz="2000" dirty="0"/>
              <a:t>]: </a:t>
            </a:r>
            <a:r>
              <a:rPr lang="en-US" sz="2000" dirty="0" err="1"/>
              <a:t>timeit</a:t>
            </a:r>
            <a:r>
              <a:rPr lang="en-US" sz="2000" dirty="0"/>
              <a:t> map(lambda x: x**2, a)</a:t>
            </a:r>
          </a:p>
          <a:p>
            <a:r>
              <a:rPr lang="en-US" sz="2000" dirty="0"/>
              <a:t>1000000 loops, best of 3: 270 ns per loop</a:t>
            </a:r>
          </a:p>
          <a:p>
            <a:endParaRPr lang="en-US" sz="2000" dirty="0"/>
          </a:p>
          <a:p>
            <a:r>
              <a:rPr lang="en-US" sz="2000" dirty="0"/>
              <a:t>map appears to be very fast, but it is just because it is lazy – actual calculation has not been done yet.</a:t>
            </a:r>
          </a:p>
        </p:txBody>
      </p:sp>
    </p:spTree>
    <p:extLst>
      <p:ext uri="{BB962C8B-B14F-4D97-AF65-F5344CB8AC3E}">
        <p14:creationId xmlns:p14="http://schemas.microsoft.com/office/powerpoint/2010/main" val="25773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4657" y="5472110"/>
            <a:ext cx="6096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157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[:,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157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array</a:t>
            </a:r>
            <a:r>
              <a:rPr lang="en-US" b="1" dirty="0">
                <a:latin typeface="Courier New" panose="02070309020205020404" pitchFamily="49" charset="0"/>
              </a:rPr>
              <a:t>([</a:t>
            </a:r>
            <a:r>
              <a:rPr lang="en-US" dirty="0">
                <a:latin typeface="Courier New" panose="02070309020205020404" pitchFamily="49" charset="0"/>
              </a:rPr>
              <a:t>60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97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98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96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76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88</a:t>
            </a:r>
            <a:r>
              <a:rPr lang="en-US" b="1" dirty="0">
                <a:latin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1099" cy="923331"/>
          </a:xfrm>
        </p:spPr>
        <p:txBody>
          <a:bodyPr/>
          <a:lstStyle/>
          <a:p>
            <a:r>
              <a:rPr lang="en-US" dirty="0"/>
              <a:t>Somewhat similar to python list, but much more flexible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7102" y="2708632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...,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73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82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94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88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7486" y="2702121"/>
            <a:ext cx="41656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153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153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array</a:t>
            </a:r>
            <a:r>
              <a:rPr lang="en-US" b="1" dirty="0">
                <a:latin typeface="Courier New" panose="02070309020205020404" pitchFamily="49" charset="0"/>
              </a:rPr>
              <a:t>([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154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154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][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60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156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156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60</a:t>
            </a:r>
          </a:p>
        </p:txBody>
      </p:sp>
    </p:spTree>
    <p:extLst>
      <p:ext uri="{BB962C8B-B14F-4D97-AF65-F5344CB8AC3E}">
        <p14:creationId xmlns:p14="http://schemas.microsoft.com/office/powerpoint/2010/main" val="142574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 and slicing (cont’d)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6026" y="1617446"/>
            <a:ext cx="416559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160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[: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160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06" y="1624649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...,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73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82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94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88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84763" y="3009643"/>
            <a:ext cx="419686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175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:]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175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2406" y="4513264"/>
            <a:ext cx="5287889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177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1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Traceback 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most recent call last</a:t>
            </a:r>
            <a:r>
              <a:rPr lang="en-US" b="1" dirty="0">
                <a:latin typeface="Courier New" panose="02070309020205020404" pitchFamily="49" charset="0"/>
              </a:rPr>
              <a:t>):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IndexError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 shape mismatch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178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178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array</a:t>
            </a:r>
            <a:r>
              <a:rPr lang="en-US" b="1" dirty="0">
                <a:latin typeface="Courier New" panose="02070309020205020404" pitchFamily="49" charset="0"/>
              </a:rPr>
              <a:t>([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])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6038" y="6486073"/>
            <a:ext cx="80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54548" y="6175717"/>
            <a:ext cx="1223889" cy="36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56445" y="6175257"/>
            <a:ext cx="33449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9516" y="4330147"/>
            <a:ext cx="508547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200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</a:rPr>
              <a:t>]][:,[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200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06161" y="5610966"/>
            <a:ext cx="580917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272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np</a:t>
            </a:r>
            <a:r>
              <a:rPr lang="en-US" b="1" dirty="0" err="1">
                <a:latin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</a:rPr>
              <a:t>ix</a:t>
            </a:r>
            <a:r>
              <a:rPr lang="en-US" dirty="0">
                <a:latin typeface="Courier New" panose="02070309020205020404" pitchFamily="49" charset="0"/>
              </a:rPr>
              <a:t>_</a:t>
            </a:r>
            <a:r>
              <a:rPr lang="en-US" b="1" dirty="0">
                <a:latin typeface="Courier New" panose="02070309020205020404" pitchFamily="49" charset="0"/>
              </a:rPr>
              <a:t>([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])]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272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86" y="273868"/>
            <a:ext cx="10131425" cy="1456267"/>
          </a:xfrm>
        </p:spPr>
        <p:txBody>
          <a:bodyPr/>
          <a:lstStyle/>
          <a:p>
            <a:r>
              <a:rPr lang="en-US" dirty="0"/>
              <a:t>Array slices are views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47660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202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,:]=</a:t>
            </a:r>
            <a:r>
              <a:rPr lang="en-US" dirty="0">
                <a:latin typeface="Courier New" panose="02070309020205020404" pitchFamily="49" charset="0"/>
              </a:rPr>
              <a:t>100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203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203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100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100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100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60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84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...,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73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82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94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88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3569" y="1730135"/>
            <a:ext cx="5508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254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arr2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 err="1">
                <a:latin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</a:rPr>
              <a:t>copy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255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arr2 </a:t>
            </a:r>
            <a:r>
              <a:rPr lang="en-US" b="1" dirty="0">
                <a:latin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255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False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258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arr2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</a:rPr>
              <a:t>,:]=</a:t>
            </a:r>
            <a:r>
              <a:rPr lang="en-US" dirty="0">
                <a:latin typeface="Courier New" panose="02070309020205020404" pitchFamily="49" charset="0"/>
              </a:rPr>
              <a:t>100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260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</a:rPr>
              <a:t>,:]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260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array</a:t>
            </a:r>
            <a:r>
              <a:rPr lang="en-US" b="1" dirty="0">
                <a:latin typeface="Courier New" panose="02070309020205020404" pitchFamily="49" charset="0"/>
              </a:rPr>
              <a:t>([</a:t>
            </a:r>
            <a:r>
              <a:rPr lang="en-US" dirty="0">
                <a:latin typeface="Courier New" panose="02070309020205020404" pitchFamily="49" charset="0"/>
              </a:rPr>
              <a:t>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0854" y="4782153"/>
            <a:ext cx="7167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.copy() to make a copy of an array explicitly.</a:t>
            </a:r>
          </a:p>
        </p:txBody>
      </p:sp>
    </p:spTree>
    <p:extLst>
      <p:ext uri="{BB962C8B-B14F-4D97-AF65-F5344CB8AC3E}">
        <p14:creationId xmlns:p14="http://schemas.microsoft.com/office/powerpoint/2010/main" val="361371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52519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 select record for female students</a:t>
            </a:r>
          </a:p>
          <a:p>
            <a:r>
              <a:rPr lang="da-DK" dirty="0">
                <a:latin typeface="Courier New" panose="02070309020205020404" pitchFamily="49" charset="0"/>
              </a:rPr>
              <a:t>In </a:t>
            </a:r>
            <a:r>
              <a:rPr lang="da-DK" b="1" dirty="0">
                <a:latin typeface="Courier New" panose="02070309020205020404" pitchFamily="49" charset="0"/>
              </a:rPr>
              <a:t>[</a:t>
            </a:r>
            <a:r>
              <a:rPr lang="da-DK" dirty="0">
                <a:latin typeface="Courier New" panose="02070309020205020404" pitchFamily="49" charset="0"/>
              </a:rPr>
              <a:t>262</a:t>
            </a:r>
            <a:r>
              <a:rPr lang="da-DK" b="1" dirty="0">
                <a:latin typeface="Courier New" panose="02070309020205020404" pitchFamily="49" charset="0"/>
              </a:rPr>
              <a:t>]:</a:t>
            </a:r>
            <a:r>
              <a:rPr lang="da-DK" dirty="0">
                <a:latin typeface="Courier New" panose="02070309020205020404" pitchFamily="49" charset="0"/>
              </a:rPr>
              <a:t> female </a:t>
            </a:r>
            <a:r>
              <a:rPr lang="da-DK" b="1" dirty="0">
                <a:latin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</a:rPr>
              <a:t>[</a:t>
            </a:r>
            <a:r>
              <a:rPr lang="da-DK" dirty="0">
                <a:latin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</a:rPr>
              <a:t>True,</a:t>
            </a:r>
            <a:r>
              <a:rPr lang="da-DK" dirty="0">
                <a:latin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</a:rPr>
              <a:t>False,</a:t>
            </a:r>
            <a:r>
              <a:rPr lang="da-DK" dirty="0">
                <a:latin typeface="Courier New" panose="02070309020205020404" pitchFamily="49" charset="0"/>
              </a:rPr>
              <a:t>  </a:t>
            </a:r>
            <a:r>
              <a:rPr lang="da-DK" b="1" dirty="0">
                <a:latin typeface="Courier New" panose="02070309020205020404" pitchFamily="49" charset="0"/>
              </a:rPr>
              <a:t>True,</a:t>
            </a:r>
            <a:r>
              <a:rPr lang="da-DK" dirty="0">
                <a:latin typeface="Courier New" panose="02070309020205020404" pitchFamily="49" charset="0"/>
              </a:rPr>
              <a:t>  </a:t>
            </a:r>
            <a:r>
              <a:rPr lang="da-DK" b="1" dirty="0">
                <a:latin typeface="Courier New" panose="02070309020205020404" pitchFamily="49" charset="0"/>
              </a:rPr>
              <a:t>True,</a:t>
            </a:r>
            <a:r>
              <a:rPr lang="da-DK" dirty="0">
                <a:latin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</a:rPr>
              <a:t>False,</a:t>
            </a:r>
            <a:r>
              <a:rPr lang="da-DK" dirty="0">
                <a:latin typeface="Courier New" panose="02070309020205020404" pitchFamily="49" charset="0"/>
              </a:rPr>
              <a:t>  </a:t>
            </a:r>
            <a:r>
              <a:rPr lang="da-DK" b="1" dirty="0">
                <a:latin typeface="Courier New" panose="02070309020205020404" pitchFamily="49" charset="0"/>
              </a:rPr>
              <a:t>True,</a:t>
            </a:r>
            <a:r>
              <a:rPr lang="da-DK" dirty="0">
                <a:latin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</a:rPr>
              <a:t>False,</a:t>
            </a:r>
            <a:r>
              <a:rPr lang="da-DK" dirty="0">
                <a:latin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</a:rPr>
              <a:t>False,</a:t>
            </a:r>
            <a:r>
              <a:rPr lang="da-DK" dirty="0">
                <a:latin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</a:rPr>
              <a:t>False,</a:t>
            </a:r>
            <a:r>
              <a:rPr lang="da-DK" dirty="0">
                <a:latin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</a:rPr>
              <a:t>False]</a:t>
            </a:r>
            <a:endParaRPr lang="da-DK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263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female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:]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263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100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100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100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84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76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76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97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70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69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96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4246" y="1027906"/>
            <a:ext cx="47877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 select record for those who had # &lt;= 70 in final</a:t>
            </a: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[:,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]&lt;</a:t>
            </a:r>
            <a:r>
              <a:rPr lang="en-US" dirty="0">
                <a:latin typeface="Courier New" panose="02070309020205020404" pitchFamily="49" charset="0"/>
              </a:rPr>
              <a:t>70</a:t>
            </a:r>
            <a:r>
              <a:rPr lang="en-US" b="1" dirty="0">
                <a:latin typeface="Courier New" panose="02070309020205020404" pitchFamily="49" charset="0"/>
              </a:rPr>
              <a:t>,:]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82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4246" y="3124038"/>
            <a:ext cx="52742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 anything &lt; 70 is changed to 70</a:t>
            </a: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267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</a:rPr>
              <a:t> 70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70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268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268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100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100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100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70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70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70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84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...,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70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73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82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70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 94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70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 88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4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and transposing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8111" y="1070109"/>
            <a:ext cx="3019425" cy="2609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90117" y="4042241"/>
            <a:ext cx="4796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</a:rPr>
              <a:t>In </a:t>
            </a:r>
            <a:r>
              <a:rPr lang="de-DE" b="1" dirty="0">
                <a:latin typeface="Courier New" panose="02070309020205020404" pitchFamily="49" charset="0"/>
              </a:rPr>
              <a:t>[</a:t>
            </a:r>
            <a:r>
              <a:rPr lang="de-DE" dirty="0">
                <a:latin typeface="Courier New" panose="02070309020205020404" pitchFamily="49" charset="0"/>
              </a:rPr>
              <a:t>290</a:t>
            </a:r>
            <a:r>
              <a:rPr lang="de-DE" b="1" dirty="0">
                <a:latin typeface="Courier New" panose="02070309020205020404" pitchFamily="49" charset="0"/>
              </a:rPr>
              <a:t>]:</a:t>
            </a:r>
            <a:r>
              <a:rPr lang="de-DE" dirty="0">
                <a:latin typeface="Courier New" panose="02070309020205020404" pitchFamily="49" charset="0"/>
              </a:rPr>
              <a:t> np</a:t>
            </a:r>
            <a:r>
              <a:rPr lang="de-DE" b="1" dirty="0">
                <a:latin typeface="Courier New" panose="02070309020205020404" pitchFamily="49" charset="0"/>
              </a:rPr>
              <a:t>.</a:t>
            </a:r>
            <a:r>
              <a:rPr lang="de-DE" dirty="0">
                <a:latin typeface="Courier New" panose="02070309020205020404" pitchFamily="49" charset="0"/>
              </a:rPr>
              <a:t>arange</a:t>
            </a:r>
            <a:r>
              <a:rPr lang="de-DE" b="1" dirty="0">
                <a:latin typeface="Courier New" panose="02070309020205020404" pitchFamily="49" charset="0"/>
              </a:rPr>
              <a:t>(</a:t>
            </a:r>
            <a:r>
              <a:rPr lang="de-DE" dirty="0">
                <a:latin typeface="Courier New" panose="02070309020205020404" pitchFamily="49" charset="0"/>
              </a:rPr>
              <a:t>6</a:t>
            </a:r>
            <a:r>
              <a:rPr lang="de-DE" b="1" dirty="0">
                <a:latin typeface="Courier New" panose="02070309020205020404" pitchFamily="49" charset="0"/>
              </a:rPr>
              <a:t>).</a:t>
            </a:r>
            <a:r>
              <a:rPr lang="de-DE" dirty="0">
                <a:latin typeface="Courier New" panose="02070309020205020404" pitchFamily="49" charset="0"/>
              </a:rPr>
              <a:t>reshape</a:t>
            </a:r>
            <a:r>
              <a:rPr lang="de-DE" b="1" dirty="0">
                <a:latin typeface="Courier New" panose="02070309020205020404" pitchFamily="49" charset="0"/>
              </a:rPr>
              <a:t>(</a:t>
            </a:r>
            <a:r>
              <a:rPr lang="de-DE" dirty="0">
                <a:latin typeface="Courier New" panose="02070309020205020404" pitchFamily="49" charset="0"/>
              </a:rPr>
              <a:t>2</a:t>
            </a:r>
            <a:r>
              <a:rPr lang="de-DE" b="1" dirty="0">
                <a:latin typeface="Courier New" panose="02070309020205020404" pitchFamily="49" charset="0"/>
              </a:rPr>
              <a:t>,</a:t>
            </a:r>
            <a:r>
              <a:rPr lang="de-DE" dirty="0">
                <a:latin typeface="Courier New" panose="02070309020205020404" pitchFamily="49" charset="0"/>
              </a:rPr>
              <a:t>3</a:t>
            </a:r>
            <a:r>
              <a:rPr lang="de-DE" b="1" dirty="0">
                <a:latin typeface="Courier New" panose="02070309020205020404" pitchFamily="49" charset="0"/>
              </a:rPr>
              <a:t>).</a:t>
            </a:r>
            <a:r>
              <a:rPr lang="de-DE" dirty="0">
                <a:latin typeface="Courier New" panose="02070309020205020404" pitchFamily="49" charset="0"/>
              </a:rPr>
              <a:t>T</a:t>
            </a: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290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3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4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5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47" y="25264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latin typeface="Courier New" panose="02070309020205020404" pitchFamily="49" charset="0"/>
              </a:rPr>
              <a:t>In </a:t>
            </a:r>
            <a:r>
              <a:rPr lang="de-DE" b="1" dirty="0">
                <a:latin typeface="Courier New" panose="02070309020205020404" pitchFamily="49" charset="0"/>
              </a:rPr>
              <a:t>[</a:t>
            </a:r>
            <a:r>
              <a:rPr lang="de-DE" dirty="0">
                <a:latin typeface="Courier New" panose="02070309020205020404" pitchFamily="49" charset="0"/>
              </a:rPr>
              <a:t>280</a:t>
            </a:r>
            <a:r>
              <a:rPr lang="de-DE" b="1" dirty="0">
                <a:latin typeface="Courier New" panose="02070309020205020404" pitchFamily="49" charset="0"/>
              </a:rPr>
              <a:t>]:</a:t>
            </a:r>
            <a:r>
              <a:rPr lang="de-DE" dirty="0">
                <a:latin typeface="Courier New" panose="02070309020205020404" pitchFamily="49" charset="0"/>
              </a:rPr>
              <a:t> np</a:t>
            </a:r>
            <a:r>
              <a:rPr lang="de-DE" b="1" dirty="0">
                <a:latin typeface="Courier New" panose="02070309020205020404" pitchFamily="49" charset="0"/>
              </a:rPr>
              <a:t>.</a:t>
            </a:r>
            <a:r>
              <a:rPr lang="de-DE" dirty="0">
                <a:latin typeface="Courier New" panose="02070309020205020404" pitchFamily="49" charset="0"/>
              </a:rPr>
              <a:t>arange</a:t>
            </a:r>
            <a:r>
              <a:rPr lang="de-DE" b="1" dirty="0">
                <a:latin typeface="Courier New" panose="02070309020205020404" pitchFamily="49" charset="0"/>
              </a:rPr>
              <a:t>(</a:t>
            </a:r>
            <a:r>
              <a:rPr lang="de-DE" dirty="0">
                <a:latin typeface="Courier New" panose="02070309020205020404" pitchFamily="49" charset="0"/>
              </a:rPr>
              <a:t>6</a:t>
            </a:r>
            <a:r>
              <a:rPr lang="de-DE" b="1" dirty="0">
                <a:latin typeface="Courier New" panose="02070309020205020404" pitchFamily="49" charset="0"/>
              </a:rPr>
              <a:t>).</a:t>
            </a:r>
            <a:r>
              <a:rPr lang="de-DE" dirty="0">
                <a:latin typeface="Courier New" panose="02070309020205020404" pitchFamily="49" charset="0"/>
              </a:rPr>
              <a:t>reshape</a:t>
            </a:r>
            <a:r>
              <a:rPr lang="de-DE" b="1" dirty="0">
                <a:latin typeface="Courier New" panose="02070309020205020404" pitchFamily="49" charset="0"/>
              </a:rPr>
              <a:t>((</a:t>
            </a:r>
            <a:r>
              <a:rPr lang="de-DE" dirty="0">
                <a:latin typeface="Courier New" panose="02070309020205020404" pitchFamily="49" charset="0"/>
              </a:rPr>
              <a:t>2</a:t>
            </a:r>
            <a:r>
              <a:rPr lang="de-DE" b="1" dirty="0">
                <a:latin typeface="Courier New" panose="02070309020205020404" pitchFamily="49" charset="0"/>
              </a:rPr>
              <a:t>,</a:t>
            </a:r>
            <a:r>
              <a:rPr lang="de-DE" dirty="0">
                <a:latin typeface="Courier New" panose="02070309020205020404" pitchFamily="49" charset="0"/>
              </a:rPr>
              <a:t>3</a:t>
            </a:r>
            <a:r>
              <a:rPr lang="de-DE" b="1" dirty="0">
                <a:latin typeface="Courier New" panose="02070309020205020404" pitchFamily="49" charset="0"/>
              </a:rPr>
              <a:t>))</a:t>
            </a:r>
            <a:endParaRPr lang="de-DE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280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1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4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5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281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np</a:t>
            </a:r>
            <a:r>
              <a:rPr lang="en-US" b="1" dirty="0" err="1">
                <a:latin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</a:rPr>
              <a:t>arange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</a:rPr>
              <a:t>).</a:t>
            </a:r>
            <a:r>
              <a:rPr lang="en-US" dirty="0">
                <a:latin typeface="Courier New" panose="02070309020205020404" pitchFamily="49" charset="0"/>
              </a:rPr>
              <a:t>reshape</a:t>
            </a:r>
            <a:r>
              <a:rPr lang="en-US" b="1" dirty="0">
                <a:latin typeface="Courier New" panose="02070309020205020404" pitchFamily="49" charset="0"/>
              </a:rPr>
              <a:t>((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</a:rPr>
              <a:t> order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'F'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281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4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3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5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001" y="180459"/>
            <a:ext cx="281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Fast element-wise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7316" y="0"/>
            <a:ext cx="7712936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7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97625" y="430439"/>
            <a:ext cx="8801100" cy="5674382"/>
            <a:chOff x="2807967" y="365125"/>
            <a:chExt cx="8801100" cy="56743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7294" y="365125"/>
              <a:ext cx="8757023" cy="407193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7967" y="4420733"/>
              <a:ext cx="8801100" cy="1618774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949591" y="6170137"/>
            <a:ext cx="8255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https://docs.scipy.org/doc/numpy/reference/</a:t>
            </a:r>
          </a:p>
        </p:txBody>
      </p:sp>
    </p:spTree>
    <p:extLst>
      <p:ext uri="{BB962C8B-B14F-4D97-AF65-F5344CB8AC3E}">
        <p14:creationId xmlns:p14="http://schemas.microsoft.com/office/powerpoint/2010/main" val="203628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9601199" cy="1456267"/>
          </a:xfrm>
        </p:spPr>
        <p:txBody>
          <a:bodyPr>
            <a:normAutofit/>
          </a:bodyPr>
          <a:lstStyle/>
          <a:p>
            <a:r>
              <a:rPr lang="en-US" dirty="0"/>
              <a:t>A matrix is a rectangular array of numbers organized in rows and columns</a:t>
            </a:r>
          </a:p>
          <a:p>
            <a:r>
              <a:rPr lang="en-US" dirty="0"/>
              <a:t>If a matrix A has m rows and n columns, then we say that A is an m x n 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799" y="3352799"/>
            <a:ext cx="4838701" cy="33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8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1690688"/>
            <a:ext cx="7886700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5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Numpy</a:t>
            </a:r>
            <a:r>
              <a:rPr lang="en-US" sz="4000" dirty="0"/>
              <a:t> array creation</a:t>
            </a:r>
          </a:p>
          <a:p>
            <a:r>
              <a:rPr lang="en-US" sz="4000" dirty="0"/>
              <a:t>Array access and operations</a:t>
            </a:r>
          </a:p>
          <a:p>
            <a:r>
              <a:rPr lang="en-US" sz="4000" dirty="0"/>
              <a:t>Basic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70964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986" y="1914524"/>
            <a:ext cx="9183381" cy="34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360" y="1810425"/>
            <a:ext cx="8628245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443" y="1801586"/>
            <a:ext cx="8622480" cy="4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048" y="1707699"/>
            <a:ext cx="7068372" cy="4469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10667" y="2603503"/>
            <a:ext cx="39708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303</a:t>
            </a:r>
            <a:r>
              <a:rPr lang="en-US" sz="2400" dirty="0"/>
              <a:t>]: a = b = </a:t>
            </a:r>
            <a:r>
              <a:rPr lang="en-US" sz="2400" dirty="0" err="1"/>
              <a:t>np.arange</a:t>
            </a:r>
            <a:r>
              <a:rPr lang="en-US" sz="2400" dirty="0"/>
              <a:t>(5)</a:t>
            </a:r>
          </a:p>
          <a:p>
            <a:r>
              <a:rPr lang="en-US" sz="2400" dirty="0"/>
              <a:t>In [</a:t>
            </a:r>
            <a:r>
              <a:rPr lang="en-US" sz="2400" b="1" dirty="0"/>
              <a:t>305</a:t>
            </a:r>
            <a:r>
              <a:rPr lang="en-US" sz="2400" dirty="0"/>
              <a:t>]: a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305</a:t>
            </a:r>
            <a:r>
              <a:rPr lang="en-US" sz="2400" dirty="0"/>
              <a:t>]: array([0, 1, 2, 3, 4])</a:t>
            </a:r>
          </a:p>
          <a:p>
            <a:r>
              <a:rPr lang="en-US" sz="2400" dirty="0"/>
              <a:t>In [</a:t>
            </a:r>
            <a:r>
              <a:rPr lang="en-US" sz="2400" b="1" dirty="0"/>
              <a:t>306</a:t>
            </a:r>
            <a:r>
              <a:rPr lang="en-US" sz="2400" dirty="0"/>
              <a:t>]: b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306</a:t>
            </a:r>
            <a:r>
              <a:rPr lang="en-US" sz="2400" dirty="0"/>
              <a:t>]: array([0, 1, 2, 3, 4])</a:t>
            </a:r>
          </a:p>
          <a:p>
            <a:r>
              <a:rPr lang="en-US" sz="2400" dirty="0"/>
              <a:t>In [</a:t>
            </a:r>
            <a:r>
              <a:rPr lang="en-US" sz="2400" b="1" dirty="0"/>
              <a:t>307</a:t>
            </a:r>
            <a:r>
              <a:rPr lang="en-US" sz="2400" dirty="0"/>
              <a:t>]: a.dot(b)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307</a:t>
            </a:r>
            <a:r>
              <a:rPr lang="en-US" sz="2400" dirty="0"/>
              <a:t>]: 30</a:t>
            </a:r>
          </a:p>
        </p:txBody>
      </p:sp>
    </p:spTree>
    <p:extLst>
      <p:ext uri="{BB962C8B-B14F-4D97-AF65-F5344CB8AC3E}">
        <p14:creationId xmlns:p14="http://schemas.microsoft.com/office/powerpoint/2010/main" val="75065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" y="250031"/>
            <a:ext cx="3637422" cy="1030129"/>
          </a:xfrm>
        </p:spPr>
        <p:txBody>
          <a:bodyPr>
            <a:normAutofit/>
          </a:bodyPr>
          <a:lstStyle/>
          <a:p>
            <a:r>
              <a:rPr lang="en-US" sz="3600" dirty="0"/>
              <a:t>Matrix multiplication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1017" y="307804"/>
            <a:ext cx="8190983" cy="62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268" y="5964263"/>
            <a:ext cx="591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being calculated here?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45" y="3864938"/>
            <a:ext cx="839880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</a:rPr>
              <a:t>In </a:t>
            </a:r>
            <a:r>
              <a:rPr lang="en-US" sz="2800" b="1" dirty="0">
                <a:latin typeface="Courier New" panose="02070309020205020404" pitchFamily="49" charset="0"/>
              </a:rPr>
              <a:t>[</a:t>
            </a:r>
            <a:r>
              <a:rPr lang="en-US" sz="2800" dirty="0">
                <a:latin typeface="Courier New" panose="02070309020205020404" pitchFamily="49" charset="0"/>
              </a:rPr>
              <a:t>321</a:t>
            </a:r>
            <a:r>
              <a:rPr lang="en-US" sz="2800" b="1" dirty="0">
                <a:latin typeface="Courier New" panose="02070309020205020404" pitchFamily="49" charset="0"/>
              </a:rPr>
              <a:t>]:</a:t>
            </a:r>
            <a:r>
              <a:rPr lang="en-US" sz="2800" dirty="0">
                <a:latin typeface="Courier New" panose="02070309020205020404" pitchFamily="49" charset="0"/>
              </a:rPr>
              <a:t> gArray</a:t>
            </a:r>
            <a:r>
              <a:rPr lang="en-US" sz="2800" b="1" dirty="0">
                <a:latin typeface="Courier New" panose="02070309020205020404" pitchFamily="49" charset="0"/>
              </a:rPr>
              <a:t>.</a:t>
            </a:r>
            <a:r>
              <a:rPr lang="en-US" sz="2800" dirty="0">
                <a:latin typeface="Courier New" panose="02070309020205020404" pitchFamily="49" charset="0"/>
              </a:rPr>
              <a:t>dot</a:t>
            </a:r>
            <a:r>
              <a:rPr lang="en-US" sz="2800" b="1" dirty="0">
                <a:latin typeface="Courier New" panose="02070309020205020404" pitchFamily="49" charset="0"/>
              </a:rPr>
              <a:t>([</a:t>
            </a:r>
            <a:r>
              <a:rPr lang="en-US" sz="2800" dirty="0">
                <a:latin typeface="Courier New" panose="02070309020205020404" pitchFamily="49" charset="0"/>
              </a:rPr>
              <a:t>0.3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0.3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0.4</a:t>
            </a:r>
            <a:r>
              <a:rPr lang="en-US" sz="2800" b="1" dirty="0">
                <a:latin typeface="Courier New" panose="02070309020205020404" pitchFamily="49" charset="0"/>
              </a:rPr>
              <a:t>])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</a:rPr>
              <a:t>Out</a:t>
            </a:r>
            <a:r>
              <a:rPr lang="en-US" sz="2800" b="1" dirty="0">
                <a:latin typeface="Courier New" panose="02070309020205020404" pitchFamily="49" charset="0"/>
              </a:rPr>
              <a:t>[</a:t>
            </a:r>
            <a:r>
              <a:rPr lang="en-US" sz="2800" dirty="0">
                <a:latin typeface="Courier New" panose="02070309020205020404" pitchFamily="49" charset="0"/>
              </a:rPr>
              <a:t>321</a:t>
            </a:r>
            <a:r>
              <a:rPr lang="en-US" sz="2800" b="1" dirty="0">
                <a:latin typeface="Courier New" panose="02070309020205020404" pitchFamily="49" charset="0"/>
              </a:rPr>
              <a:t>]:</a:t>
            </a:r>
            <a:r>
              <a:rPr lang="en-US" sz="2800" dirty="0">
                <a:latin typeface="Courier New" panose="02070309020205020404" pitchFamily="49" charset="0"/>
              </a:rPr>
              <a:t> array</a:t>
            </a:r>
            <a:r>
              <a:rPr lang="en-US" sz="2800" b="1" dirty="0">
                <a:latin typeface="Courier New" panose="02070309020205020404" pitchFamily="49" charset="0"/>
              </a:rPr>
              <a:t>([</a:t>
            </a:r>
            <a:r>
              <a:rPr lang="en-US" sz="2800" dirty="0">
                <a:latin typeface="Courier New" panose="02070309020205020404" pitchFamily="49" charset="0"/>
              </a:rPr>
              <a:t> 76.2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70.9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83.4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84.4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91.7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80.1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76.3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74. 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75.7</a:t>
            </a:r>
            <a:r>
              <a:rPr lang="en-US" sz="2800" b="1" dirty="0">
                <a:latin typeface="Courier New" panose="02070309020205020404" pitchFamily="49" charset="0"/>
              </a:rPr>
              <a:t>,</a:t>
            </a:r>
            <a:r>
              <a:rPr lang="en-US" sz="2800" dirty="0">
                <a:latin typeface="Courier New" panose="02070309020205020404" pitchFamily="49" charset="0"/>
              </a:rPr>
              <a:t>  83.5</a:t>
            </a:r>
            <a:r>
              <a:rPr lang="en-US" sz="2800" b="1" dirty="0">
                <a:latin typeface="Courier New" panose="02070309020205020404" pitchFamily="49" charset="0"/>
              </a:rPr>
              <a:t>])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5268" y="305186"/>
            <a:ext cx="40205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gArray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latin typeface="Courier New" panose="02070309020205020404" pitchFamily="49" charset="0"/>
              </a:rPr>
              <a:t>([[</a:t>
            </a:r>
            <a:r>
              <a:rPr lang="en-US" sz="2400" dirty="0">
                <a:latin typeface="Courier New" panose="02070309020205020404" pitchFamily="49" charset="0"/>
              </a:rPr>
              <a:t>79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95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60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95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60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61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99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67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84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...,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67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73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80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82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89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61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94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67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88</a:t>
            </a:r>
            <a:r>
              <a:rPr lang="en-US" sz="2400" b="1" dirty="0"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5722"/>
              </p:ext>
            </p:extLst>
          </p:nvPr>
        </p:nvGraphicFramePr>
        <p:xfrm>
          <a:off x="5015132" y="396939"/>
          <a:ext cx="21387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02">
                  <a:extLst>
                    <a:ext uri="{9D8B030D-6E8A-4147-A177-3AD203B41FA5}">
                      <a16:colId xmlns:a16="http://schemas.microsoft.com/office/drawing/2014/main" val="3425701024"/>
                    </a:ext>
                  </a:extLst>
                </a:gridCol>
                <a:gridCol w="712902">
                  <a:extLst>
                    <a:ext uri="{9D8B030D-6E8A-4147-A177-3AD203B41FA5}">
                      <a16:colId xmlns:a16="http://schemas.microsoft.com/office/drawing/2014/main" val="1546574207"/>
                    </a:ext>
                  </a:extLst>
                </a:gridCol>
                <a:gridCol w="712902">
                  <a:extLst>
                    <a:ext uri="{9D8B030D-6E8A-4147-A177-3AD203B41FA5}">
                      <a16:colId xmlns:a16="http://schemas.microsoft.com/office/drawing/2014/main" val="108738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7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8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32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2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30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9018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02932"/>
              </p:ext>
            </p:extLst>
          </p:nvPr>
        </p:nvGraphicFramePr>
        <p:xfrm>
          <a:off x="8032377" y="1185834"/>
          <a:ext cx="8247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val="762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643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40707" y="1511321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90214" y="151304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77983"/>
              </p:ext>
            </p:extLst>
          </p:nvPr>
        </p:nvGraphicFramePr>
        <p:xfrm>
          <a:off x="9529757" y="396938"/>
          <a:ext cx="7975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83">
                  <a:extLst>
                    <a:ext uri="{9D8B030D-6E8A-4147-A177-3AD203B41FA5}">
                      <a16:colId xmlns:a16="http://schemas.microsoft.com/office/drawing/2014/main" val="8633713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740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8089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603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704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013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834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3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268" y="305186"/>
            <a:ext cx="40205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gArray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latin typeface="Courier New" panose="02070309020205020404" pitchFamily="49" charset="0"/>
              </a:rPr>
              <a:t>([[</a:t>
            </a:r>
            <a:r>
              <a:rPr lang="en-US" sz="2400" dirty="0">
                <a:latin typeface="Courier New" panose="02070309020205020404" pitchFamily="49" charset="0"/>
              </a:rPr>
              <a:t>79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95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60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95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60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61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99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67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84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...,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67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73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80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82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89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61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94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67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88</a:t>
            </a:r>
            <a:r>
              <a:rPr lang="en-US" sz="2400" b="1" dirty="0"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64528" y="305186"/>
            <a:ext cx="752747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329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scaling </a:t>
            </a:r>
            <a:r>
              <a:rPr lang="en-US" sz="2400" b="1" dirty="0">
                <a:latin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1.1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1.05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1.03</a:t>
            </a:r>
            <a:r>
              <a:rPr lang="en-US" sz="2400" b="1" dirty="0">
                <a:latin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330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</a:rPr>
              <a:t>scaling</a:t>
            </a:r>
            <a:r>
              <a:rPr lang="en-US" sz="2400" b="1" dirty="0">
                <a:latin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330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latin typeface="Courier New" panose="02070309020205020404" pitchFamily="49" charset="0"/>
              </a:rPr>
              <a:t>([[</a:t>
            </a:r>
            <a:r>
              <a:rPr lang="en-US" sz="2400" dirty="0">
                <a:latin typeface="Courier New" panose="02070309020205020404" pitchFamily="49" charset="0"/>
              </a:rPr>
              <a:t> 1.1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0. 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0.  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0. 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1.05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0.  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0. 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0. 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1.03</a:t>
            </a:r>
            <a:r>
              <a:rPr lang="en-US" sz="2400" b="1" dirty="0">
                <a:latin typeface="Courier New" panose="02070309020205020404" pitchFamily="49" charset="0"/>
              </a:rPr>
              <a:t>]])</a:t>
            </a:r>
            <a:endParaRPr lang="en-US" sz="2400" dirty="0">
              <a:latin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331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gArray</a:t>
            </a:r>
            <a:r>
              <a:rPr lang="en-US" sz="2400" b="1" dirty="0">
                <a:latin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</a:rPr>
              <a:t>dot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</a:rPr>
              <a:t>scaling</a:t>
            </a:r>
            <a:r>
              <a:rPr lang="en-US" sz="2400" b="1" dirty="0">
                <a:latin typeface="Courier New" panose="02070309020205020404" pitchFamily="49" charset="0"/>
              </a:rPr>
              <a:t>))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331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latin typeface="Courier New" panose="02070309020205020404" pitchFamily="49" charset="0"/>
              </a:rPr>
              <a:t>([[</a:t>
            </a:r>
            <a:r>
              <a:rPr lang="en-US" sz="2400" dirty="0">
                <a:latin typeface="Courier New" panose="02070309020205020404" pitchFamily="49" charset="0"/>
              </a:rPr>
              <a:t>  86.9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99.75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61.8 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104.5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63. 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62.83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108.9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70.35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86.52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...,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 73.7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76.65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82.4 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 90.2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93.45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62.83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103.4 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70.35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90.64</a:t>
            </a:r>
            <a:r>
              <a:rPr lang="en-US" sz="2400" b="1" dirty="0"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12790" y="4355739"/>
            <a:ext cx="385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we doing here?</a:t>
            </a:r>
          </a:p>
        </p:txBody>
      </p:sp>
    </p:spTree>
    <p:extLst>
      <p:ext uri="{BB962C8B-B14F-4D97-AF65-F5344CB8AC3E}">
        <p14:creationId xmlns:p14="http://schemas.microsoft.com/office/powerpoint/2010/main" val="822374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0356" y="267472"/>
            <a:ext cx="77016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337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gArray</a:t>
            </a:r>
            <a:r>
              <a:rPr lang="en-US" sz="2400" b="1" dirty="0" err="1"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</a:rPr>
              <a:t>axis</a:t>
            </a:r>
            <a:r>
              <a:rPr lang="en-US" sz="2400" b="1" dirty="0">
                <a:latin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337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array</a:t>
            </a:r>
            <a:r>
              <a:rPr lang="en-US" sz="2400" b="1" dirty="0">
                <a:latin typeface="Courier New" panose="02070309020205020404" pitchFamily="49" charset="0"/>
              </a:rPr>
              <a:t>([</a:t>
            </a:r>
            <a:r>
              <a:rPr lang="en-US" sz="2400" dirty="0">
                <a:latin typeface="Courier New" panose="02070309020205020404" pitchFamily="49" charset="0"/>
              </a:rPr>
              <a:t>99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95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98</a:t>
            </a:r>
            <a:r>
              <a:rPr lang="en-US" sz="2400" b="1" dirty="0">
                <a:latin typeface="Courier New" panose="02070309020205020404" pitchFamily="49" charset="0"/>
              </a:rPr>
              <a:t>])</a:t>
            </a:r>
            <a:endParaRPr lang="en-US" sz="2400" dirty="0">
              <a:latin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338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maxInExam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</a:rPr>
              <a:t>gArray</a:t>
            </a:r>
            <a:r>
              <a:rPr lang="en-US" sz="2400" b="1" dirty="0" err="1"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</a:rPr>
              <a:t>axis</a:t>
            </a:r>
            <a:r>
              <a:rPr lang="en-US" sz="2400" b="1" dirty="0">
                <a:latin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339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gArray</a:t>
            </a:r>
            <a:r>
              <a:rPr lang="en-US" sz="2400" b="1" dirty="0">
                <a:latin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</a:rPr>
              <a:t>dot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</a:rPr>
              <a:t>100</a:t>
            </a:r>
            <a:r>
              <a:rPr lang="en-US" sz="2400" b="1" dirty="0">
                <a:latin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</a:rPr>
              <a:t>maxInExam</a:t>
            </a:r>
            <a:r>
              <a:rPr lang="en-US" sz="2400" b="1" dirty="0">
                <a:latin typeface="Courier New" panose="02070309020205020404" pitchFamily="49" charset="0"/>
              </a:rPr>
              <a:t>)).</a:t>
            </a:r>
            <a:r>
              <a:rPr lang="en-US" sz="2400" dirty="0">
                <a:latin typeface="Courier New" panose="02070309020205020404" pitchFamily="49" charset="0"/>
              </a:rPr>
              <a:t>round</a:t>
            </a:r>
            <a:r>
              <a:rPr lang="en-US" sz="2400" b="1" dirty="0">
                <a:latin typeface="Courier New" panose="02070309020205020404" pitchFamily="49" charset="0"/>
              </a:rPr>
              <a:t>()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339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latin typeface="Courier New" panose="02070309020205020404" pitchFamily="49" charset="0"/>
              </a:rPr>
              <a:t>([[</a:t>
            </a:r>
            <a:r>
              <a:rPr lang="en-US" sz="2400" dirty="0">
                <a:latin typeface="Courier New" panose="02070309020205020404" pitchFamily="49" charset="0"/>
              </a:rPr>
              <a:t>  80.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100.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61.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 96.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63.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62.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100.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71.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86.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...,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 68.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77.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82.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 83.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94.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62.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  95.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71.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  90.</a:t>
            </a:r>
            <a:r>
              <a:rPr lang="en-US" sz="2400" b="1" dirty="0"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1777" y="305186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gArray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152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array</a:t>
            </a:r>
            <a:r>
              <a:rPr lang="en-US" b="1" dirty="0">
                <a:latin typeface="Courier New" panose="02070309020205020404" pitchFamily="49" charset="0"/>
              </a:rPr>
              <a:t>([[</a:t>
            </a:r>
            <a:r>
              <a:rPr lang="en-US" dirty="0">
                <a:latin typeface="Courier New" panose="02070309020205020404" pitchFamily="49" charset="0"/>
              </a:rPr>
              <a:t>79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95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60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84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...,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73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80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82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89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61</a:t>
            </a:r>
            <a:r>
              <a:rPr lang="en-US" b="1" dirty="0">
                <a:latin typeface="Courier New" panose="02070309020205020404" pitchFamily="49" charset="0"/>
              </a:rPr>
              <a:t>],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94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67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88</a:t>
            </a:r>
            <a:r>
              <a:rPr lang="en-US" b="1" dirty="0"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790" y="4355739"/>
            <a:ext cx="385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we doing here?</a:t>
            </a:r>
          </a:p>
        </p:txBody>
      </p:sp>
    </p:spTree>
    <p:extLst>
      <p:ext uri="{BB962C8B-B14F-4D97-AF65-F5344CB8AC3E}">
        <p14:creationId xmlns:p14="http://schemas.microsoft.com/office/powerpoint/2010/main" val="66713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1" y="229877"/>
            <a:ext cx="10131425" cy="1456267"/>
          </a:xfrm>
        </p:spPr>
        <p:txBody>
          <a:bodyPr/>
          <a:lstStyle/>
          <a:p>
            <a:r>
              <a:rPr lang="en-US" dirty="0"/>
              <a:t>Speed difference between for loop and matrix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7082" y="2333685"/>
            <a:ext cx="75220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355</a:t>
            </a:r>
            <a:r>
              <a:rPr lang="en-US" sz="2400" dirty="0"/>
              <a:t>]: a = rand(10000, 100)</a:t>
            </a:r>
          </a:p>
          <a:p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356</a:t>
            </a:r>
            <a:r>
              <a:rPr lang="en-US" sz="2400" dirty="0"/>
              <a:t>]: </a:t>
            </a:r>
            <a:r>
              <a:rPr lang="en-US" sz="2400" dirty="0" err="1"/>
              <a:t>timeit</a:t>
            </a:r>
            <a:r>
              <a:rPr lang="en-US" sz="2400" dirty="0"/>
              <a:t> a.dot(100/</a:t>
            </a:r>
            <a:r>
              <a:rPr lang="en-US" sz="2400" dirty="0" err="1"/>
              <a:t>a.max</a:t>
            </a:r>
            <a:r>
              <a:rPr lang="en-US" sz="2400" dirty="0"/>
              <a:t>(0))</a:t>
            </a:r>
          </a:p>
          <a:p>
            <a:r>
              <a:rPr lang="en-US" sz="2400" dirty="0"/>
              <a:t>100 loops, best of 3: 1.77 </a:t>
            </a:r>
            <a:r>
              <a:rPr lang="en-US" sz="2400" dirty="0" err="1"/>
              <a:t>ms</a:t>
            </a:r>
            <a:r>
              <a:rPr lang="en-US" sz="2400" dirty="0"/>
              <a:t> per loop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357</a:t>
            </a:r>
            <a:r>
              <a:rPr lang="en-US" sz="2400" dirty="0"/>
              <a:t>]: </a:t>
            </a:r>
            <a:r>
              <a:rPr lang="en-US" sz="2400" dirty="0" err="1"/>
              <a:t>timeit</a:t>
            </a:r>
            <a:r>
              <a:rPr lang="en-US" sz="2400" dirty="0"/>
              <a:t> [a[:,</a:t>
            </a:r>
            <a:r>
              <a:rPr lang="en-US" sz="2400" dirty="0" err="1"/>
              <a:t>i</a:t>
            </a:r>
            <a:r>
              <a:rPr lang="en-US" sz="2400" dirty="0"/>
              <a:t>]*100/max(a[:,</a:t>
            </a:r>
            <a:r>
              <a:rPr lang="en-US" sz="2400" dirty="0" err="1"/>
              <a:t>i</a:t>
            </a:r>
            <a:r>
              <a:rPr lang="en-US" sz="2400" dirty="0"/>
              <a:t>]) for </a:t>
            </a:r>
            <a:r>
              <a:rPr lang="en-US" sz="2400" dirty="0" err="1"/>
              <a:t>i</a:t>
            </a:r>
            <a:r>
              <a:rPr lang="en-US" sz="2400" dirty="0"/>
              <a:t> in range(100)]</a:t>
            </a:r>
          </a:p>
          <a:p>
            <a:r>
              <a:rPr lang="en-US" sz="2400" dirty="0"/>
              <a:t>10 loops, best of 3: 72.9 </a:t>
            </a:r>
            <a:r>
              <a:rPr lang="en-US" sz="2400" dirty="0" err="1"/>
              <a:t>ms</a:t>
            </a:r>
            <a:r>
              <a:rPr lang="en-US" sz="2400" dirty="0"/>
              <a:t> per loop</a:t>
            </a:r>
          </a:p>
          <a:p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358</a:t>
            </a:r>
            <a:r>
              <a:rPr lang="en-US" sz="2400" dirty="0"/>
              <a:t>]: </a:t>
            </a:r>
            <a:r>
              <a:rPr lang="en-US" sz="2400" dirty="0" err="1"/>
              <a:t>timeit</a:t>
            </a:r>
            <a:r>
              <a:rPr lang="en-US" sz="2400" dirty="0"/>
              <a:t> [[a[</a:t>
            </a:r>
            <a:r>
              <a:rPr lang="en-US" sz="2400" dirty="0" err="1"/>
              <a:t>j,i</a:t>
            </a:r>
            <a:r>
              <a:rPr lang="en-US" sz="2400" dirty="0"/>
              <a:t>]*100/max(a[:,</a:t>
            </a:r>
            <a:r>
              <a:rPr lang="en-US" sz="2400" dirty="0" err="1"/>
              <a:t>i</a:t>
            </a:r>
            <a:r>
              <a:rPr lang="en-US" sz="2400" dirty="0"/>
              <a:t>]) for </a:t>
            </a:r>
            <a:r>
              <a:rPr lang="en-US" sz="2400" dirty="0" err="1"/>
              <a:t>i</a:t>
            </a:r>
            <a:r>
              <a:rPr lang="en-US" sz="2400" dirty="0"/>
              <a:t> in range(100)] 						  for j in range(10000)]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64228" y="5665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7236" y="1084444"/>
            <a:ext cx="5698675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361</a:t>
            </a:r>
            <a:r>
              <a:rPr lang="en-US" sz="2400" dirty="0"/>
              <a:t>]: </a:t>
            </a:r>
            <a:r>
              <a:rPr lang="en-US" sz="2400" dirty="0" err="1"/>
              <a:t>maxInCol</a:t>
            </a:r>
            <a:r>
              <a:rPr lang="en-US" sz="2400" dirty="0"/>
              <a:t> = </a:t>
            </a:r>
            <a:r>
              <a:rPr lang="en-US" sz="2400" dirty="0" err="1"/>
              <a:t>a.max</a:t>
            </a:r>
            <a:r>
              <a:rPr lang="en-US" sz="2400" dirty="0"/>
              <a:t>(axis=0)</a:t>
            </a:r>
          </a:p>
          <a:p>
            <a:r>
              <a:rPr lang="en-US" sz="2400" dirty="0"/>
              <a:t>In [</a:t>
            </a:r>
            <a:r>
              <a:rPr lang="en-US" sz="2400" b="1" dirty="0"/>
              <a:t>362</a:t>
            </a:r>
            <a:r>
              <a:rPr lang="en-US" sz="2400" dirty="0"/>
              <a:t>]: </a:t>
            </a:r>
            <a:r>
              <a:rPr lang="en-US" sz="2400" dirty="0" err="1"/>
              <a:t>maxInCol.shape</a:t>
            </a:r>
            <a:endParaRPr lang="en-US" sz="2400" dirty="0"/>
          </a:p>
          <a:p>
            <a:r>
              <a:rPr lang="en-US" sz="2400" dirty="0"/>
              <a:t>Out[</a:t>
            </a:r>
            <a:r>
              <a:rPr lang="en-US" sz="2400" b="1" dirty="0"/>
              <a:t>362</a:t>
            </a:r>
            <a:r>
              <a:rPr lang="en-US" sz="2400" dirty="0"/>
              <a:t>]: (100,)</a:t>
            </a:r>
          </a:p>
          <a:p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363</a:t>
            </a:r>
            <a:r>
              <a:rPr lang="en-US" sz="2400" dirty="0"/>
              <a:t>]: </a:t>
            </a:r>
            <a:r>
              <a:rPr lang="en-US" sz="2400" dirty="0" err="1"/>
              <a:t>timeit</a:t>
            </a:r>
            <a:r>
              <a:rPr lang="en-US" sz="2400" dirty="0"/>
              <a:t> [[a[</a:t>
            </a:r>
            <a:r>
              <a:rPr lang="en-US" sz="2400" dirty="0" err="1"/>
              <a:t>j,i</a:t>
            </a:r>
            <a:r>
              <a:rPr lang="en-US" sz="2400" dirty="0"/>
              <a:t>]*100/</a:t>
            </a:r>
            <a:r>
              <a:rPr lang="en-US" sz="2400" dirty="0" err="1"/>
              <a:t>maxInCol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			for </a:t>
            </a:r>
            <a:r>
              <a:rPr lang="en-US" sz="2400" dirty="0" err="1"/>
              <a:t>i</a:t>
            </a:r>
            <a:r>
              <a:rPr lang="en-US" sz="2400" dirty="0"/>
              <a:t> in range(100)] </a:t>
            </a:r>
          </a:p>
          <a:p>
            <a:r>
              <a:rPr lang="en-US" sz="2400" dirty="0"/>
              <a:t>			for j in range(10000)]</a:t>
            </a:r>
          </a:p>
          <a:p>
            <a:r>
              <a:rPr lang="en-US" sz="2400" dirty="0"/>
              <a:t>1 loop, best of 3: 673 </a:t>
            </a:r>
            <a:r>
              <a:rPr lang="en-US" sz="2400" dirty="0" err="1"/>
              <a:t>ms</a:t>
            </a:r>
            <a:r>
              <a:rPr lang="en-US" sz="2400" dirty="0"/>
              <a:t> per loop</a:t>
            </a:r>
          </a:p>
        </p:txBody>
      </p:sp>
    </p:spTree>
    <p:extLst>
      <p:ext uri="{BB962C8B-B14F-4D97-AF65-F5344CB8AC3E}">
        <p14:creationId xmlns:p14="http://schemas.microsoft.com/office/powerpoint/2010/main" val="390439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5" y="17936"/>
            <a:ext cx="9269659" cy="38210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3106" y="3852628"/>
            <a:ext cx="59259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394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a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</a:rPr>
              <a:t>randint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5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size</a:t>
            </a:r>
            <a:r>
              <a:rPr lang="en-US" sz="2000" b="1" dirty="0">
                <a:latin typeface="Courier New" panose="02070309020205020404" pitchFamily="49" charset="0"/>
              </a:rPr>
              <a:t>=(</a:t>
            </a:r>
            <a:r>
              <a:rPr lang="en-US" sz="2000" dirty="0">
                <a:latin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</a:rPr>
              <a:t>))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395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a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395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array</a:t>
            </a:r>
            <a:r>
              <a:rPr lang="en-US" sz="2000" b="1" dirty="0">
                <a:latin typeface="Courier New" panose="02070309020205020404" pitchFamily="49" charset="0"/>
              </a:rPr>
              <a:t>([[</a:t>
            </a:r>
            <a:r>
              <a:rPr lang="en-US" sz="2000" dirty="0">
                <a:latin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1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2</a:t>
            </a:r>
            <a:r>
              <a:rPr lang="en-US" sz="2000" b="1" dirty="0">
                <a:latin typeface="Courier New" panose="02070309020205020404" pitchFamily="49" charset="0"/>
              </a:rPr>
              <a:t>],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2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1</a:t>
            </a:r>
            <a:r>
              <a:rPr lang="en-US" sz="2000" b="1" dirty="0">
                <a:latin typeface="Courier New" panose="02070309020205020404" pitchFamily="49" charset="0"/>
              </a:rPr>
              <a:t>],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1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4</a:t>
            </a:r>
            <a:r>
              <a:rPr lang="en-US" sz="2000" b="1" dirty="0">
                <a:latin typeface="Courier New" panose="02070309020205020404" pitchFamily="49" charset="0"/>
              </a:rPr>
              <a:t>]])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396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396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6307" y="3838979"/>
            <a:ext cx="46437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397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</a:rPr>
              <a:t>axis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397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array</a:t>
            </a:r>
            <a:r>
              <a:rPr lang="en-US" sz="2000" b="1" dirty="0">
                <a:latin typeface="Courier New" panose="02070309020205020404" pitchFamily="49" charset="0"/>
              </a:rPr>
              <a:t>([</a:t>
            </a:r>
            <a:r>
              <a:rPr lang="en-US" sz="2000" dirty="0">
                <a:latin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4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7</a:t>
            </a:r>
            <a:r>
              <a:rPr lang="en-US" sz="2000" b="1" dirty="0">
                <a:latin typeface="Courier New" panose="02070309020205020404" pitchFamily="49" charset="0"/>
              </a:rPr>
              <a:t>])</a:t>
            </a:r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398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</a:rPr>
              <a:t>398</a:t>
            </a:r>
            <a:r>
              <a:rPr lang="en-US" sz="2000" b="1" dirty="0">
                <a:latin typeface="Courier New" panose="02070309020205020404" pitchFamily="49" charset="0"/>
              </a:rPr>
              <a:t>]:</a:t>
            </a:r>
            <a:r>
              <a:rPr lang="en-US" sz="2000" dirty="0">
                <a:latin typeface="Courier New" panose="02070309020205020404" pitchFamily="49" charset="0"/>
              </a:rPr>
              <a:t> array</a:t>
            </a:r>
            <a:r>
              <a:rPr lang="en-US" sz="2000" b="1" dirty="0">
                <a:latin typeface="Courier New" panose="02070309020205020404" pitchFamily="49" charset="0"/>
              </a:rPr>
              <a:t>([</a:t>
            </a:r>
            <a:r>
              <a:rPr lang="en-US" sz="2000" dirty="0">
                <a:latin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5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6</a:t>
            </a:r>
            <a:r>
              <a:rPr lang="en-US" sz="2000" b="1" dirty="0">
                <a:latin typeface="Courier New" panose="02070309020205020404" pitchFamily="49" charset="0"/>
              </a:rPr>
              <a:t>])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26307" y="5683660"/>
            <a:ext cx="5452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405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a </a:t>
            </a:r>
            <a:r>
              <a:rPr lang="en-US" b="1" dirty="0">
                <a:latin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</a:rPr>
              <a:t> 2</a:t>
            </a:r>
            <a:r>
              <a:rPr lang="en-US" b="1" dirty="0">
                <a:latin typeface="Courier New" panose="02070309020205020404" pitchFamily="49" charset="0"/>
              </a:rPr>
              <a:t>).</a:t>
            </a:r>
            <a:r>
              <a:rPr lang="en-US" dirty="0">
                <a:latin typeface="Courier New" panose="02070309020205020404" pitchFamily="49" charset="0"/>
              </a:rPr>
              <a:t>any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Out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405</a:t>
            </a:r>
            <a:r>
              <a:rPr lang="en-US" b="1" dirty="0">
                <a:latin typeface="Courier New" panose="02070309020205020404" pitchFamily="49" charset="0"/>
              </a:rPr>
              <a:t>]:</a:t>
            </a:r>
            <a:r>
              <a:rPr lang="en-US" dirty="0">
                <a:latin typeface="Courier New" panose="02070309020205020404" pitchFamily="49" charset="0"/>
              </a:rPr>
              <a:t> array</a:t>
            </a:r>
            <a:r>
              <a:rPr lang="en-US" b="1" dirty="0">
                <a:latin typeface="Courier New" panose="02070309020205020404" pitchFamily="49" charset="0"/>
              </a:rPr>
              <a:t>([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True,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False,</a:t>
            </a: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</a:rPr>
              <a:t>True],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bool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98529" cy="4350173"/>
          </a:xfrm>
        </p:spPr>
        <p:txBody>
          <a:bodyPr>
            <a:normAutofit/>
          </a:bodyPr>
          <a:lstStyle/>
          <a:p>
            <a:r>
              <a:rPr lang="en-US" sz="2400" dirty="0"/>
              <a:t>Stands for Numerical Python</a:t>
            </a:r>
          </a:p>
          <a:p>
            <a:r>
              <a:rPr lang="en-US" sz="2400" dirty="0"/>
              <a:t>Is the fundamental package required for high performance computing and data analysis</a:t>
            </a:r>
          </a:p>
          <a:p>
            <a:r>
              <a:rPr lang="en-US" sz="2400" dirty="0"/>
              <a:t>It provides</a:t>
            </a:r>
          </a:p>
          <a:p>
            <a:pPr lvl="1"/>
            <a:r>
              <a:rPr lang="en-US" sz="2000" dirty="0" err="1"/>
              <a:t>ndarray</a:t>
            </a:r>
            <a:r>
              <a:rPr lang="en-US" sz="2000" dirty="0"/>
              <a:t> for creating multiple dimensional arrays</a:t>
            </a:r>
          </a:p>
          <a:p>
            <a:pPr lvl="1"/>
            <a:r>
              <a:rPr lang="en-US" sz="2000" dirty="0"/>
              <a:t>Standard math functions for fast operations on entire arrays of data without having to write loops</a:t>
            </a:r>
          </a:p>
          <a:p>
            <a:pPr lvl="1"/>
            <a:r>
              <a:rPr lang="en-US" sz="2000" dirty="0"/>
              <a:t>Tools for reading/writing array data</a:t>
            </a:r>
          </a:p>
          <a:p>
            <a:pPr lvl="1"/>
            <a:r>
              <a:rPr lang="en-US" sz="2000" dirty="0"/>
              <a:t>Linear algebra tools</a:t>
            </a:r>
          </a:p>
          <a:p>
            <a:pPr lvl="1"/>
            <a:r>
              <a:rPr lang="en-U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8022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numpy.sort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05" y="2682279"/>
            <a:ext cx="42492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407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a</a:t>
            </a:r>
            <a:r>
              <a:rPr lang="en-US" sz="2400" b="1" dirty="0" err="1"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</a:rPr>
              <a:t>sort</a:t>
            </a:r>
            <a:r>
              <a:rPr lang="en-US" sz="2400" b="1" dirty="0">
                <a:latin typeface="Courier New" panose="02070309020205020404" pitchFamily="49" charset="0"/>
              </a:rPr>
              <a:t>()</a:t>
            </a:r>
            <a:endParaRPr lang="en-US" sz="2400" dirty="0">
              <a:latin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408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a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408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latin typeface="Courier New" panose="02070309020205020404" pitchFamily="49" charset="0"/>
              </a:rPr>
              <a:t>([[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2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4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2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2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4</a:t>
            </a:r>
            <a:r>
              <a:rPr lang="en-US" sz="2400" b="1" dirty="0"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08375" y="2682279"/>
            <a:ext cx="4845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410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a</a:t>
            </a:r>
            <a:r>
              <a:rPr lang="en-US" sz="2400" b="1" dirty="0" err="1"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</a:rPr>
              <a:t>sort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411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a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411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latin typeface="Courier New" panose="02070309020205020404" pitchFamily="49" charset="0"/>
              </a:rPr>
              <a:t>([[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2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2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4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2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4</a:t>
            </a:r>
            <a:r>
              <a:rPr lang="en-US" sz="2400" b="1" dirty="0"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9559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92713"/>
            <a:ext cx="10131425" cy="1456267"/>
          </a:xfrm>
        </p:spPr>
        <p:txBody>
          <a:bodyPr/>
          <a:lstStyle/>
          <a:p>
            <a:r>
              <a:rPr lang="en-US" dirty="0"/>
              <a:t>Adjacency matrix for a graph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0109" y="1179649"/>
            <a:ext cx="8811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603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n</a:t>
            </a:r>
            <a:r>
              <a:rPr lang="en-US" sz="2400" b="1" dirty="0"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</a:rPr>
              <a:t>friends</a:t>
            </a:r>
            <a:r>
              <a:rPr lang="en-US" sz="2400" b="1" dirty="0" err="1"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latin typeface="Courier New" panose="02070309020205020404" pitchFamily="49" charset="0"/>
              </a:rPr>
              <a:t>()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pt-BR" sz="2400" b="1" dirty="0">
                <a:latin typeface="Courier New" panose="02070309020205020404" pitchFamily="49" charset="0"/>
              </a:rPr>
              <a:t>	...:</a:t>
            </a:r>
            <a:r>
              <a:rPr lang="pt-BR" sz="2400" dirty="0">
                <a:latin typeface="Courier New" panose="02070309020205020404" pitchFamily="49" charset="0"/>
              </a:rPr>
              <a:t> frdGraph </a:t>
            </a:r>
            <a:r>
              <a:rPr lang="pt-BR" sz="2400" b="1" dirty="0">
                <a:latin typeface="Courier New" panose="02070309020205020404" pitchFamily="49" charset="0"/>
              </a:rPr>
              <a:t>=</a:t>
            </a:r>
            <a:r>
              <a:rPr lang="pt-BR" sz="2400" dirty="0">
                <a:latin typeface="Courier New" panose="02070309020205020404" pitchFamily="49" charset="0"/>
              </a:rPr>
              <a:t> zeros</a:t>
            </a:r>
            <a:r>
              <a:rPr lang="pt-BR" sz="2400" b="1" dirty="0">
                <a:latin typeface="Courier New" panose="02070309020205020404" pitchFamily="49" charset="0"/>
              </a:rPr>
              <a:t>((</a:t>
            </a:r>
            <a:r>
              <a:rPr lang="pt-BR" sz="2400" dirty="0">
                <a:latin typeface="Courier New" panose="02070309020205020404" pitchFamily="49" charset="0"/>
              </a:rPr>
              <a:t>n</a:t>
            </a:r>
            <a:r>
              <a:rPr lang="pt-BR" sz="2400" b="1" dirty="0">
                <a:latin typeface="Courier New" panose="02070309020205020404" pitchFamily="49" charset="0"/>
              </a:rPr>
              <a:t>+</a:t>
            </a:r>
            <a:r>
              <a:rPr lang="pt-BR" sz="2400" dirty="0">
                <a:latin typeface="Courier New" panose="02070309020205020404" pitchFamily="49" charset="0"/>
              </a:rPr>
              <a:t>1</a:t>
            </a:r>
            <a:r>
              <a:rPr lang="pt-BR" sz="2400" b="1" dirty="0">
                <a:latin typeface="Courier New" panose="02070309020205020404" pitchFamily="49" charset="0"/>
              </a:rPr>
              <a:t>,</a:t>
            </a:r>
            <a:r>
              <a:rPr lang="pt-BR" sz="2400" dirty="0">
                <a:latin typeface="Courier New" panose="02070309020205020404" pitchFamily="49" charset="0"/>
              </a:rPr>
              <a:t>n</a:t>
            </a:r>
            <a:r>
              <a:rPr lang="pt-BR" sz="2400" b="1" dirty="0">
                <a:latin typeface="Courier New" panose="02070309020205020404" pitchFamily="49" charset="0"/>
              </a:rPr>
              <a:t>+</a:t>
            </a:r>
            <a:r>
              <a:rPr lang="pt-BR" sz="2400" dirty="0">
                <a:latin typeface="Courier New" panose="02070309020205020404" pitchFamily="49" charset="0"/>
              </a:rPr>
              <a:t>1</a:t>
            </a:r>
            <a:r>
              <a:rPr lang="pt-BR" sz="2400" b="1" dirty="0">
                <a:latin typeface="Courier New" panose="02070309020205020404" pitchFamily="49" charset="0"/>
              </a:rPr>
              <a:t>))</a:t>
            </a:r>
            <a:endParaRPr lang="pt-BR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latin typeface="Courier New" panose="02070309020205020404" pitchFamily="49" charset="0"/>
              </a:rPr>
              <a:t>...: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frdGraph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latin typeface="Courier New" panose="02070309020205020404" pitchFamily="49" charset="0"/>
              </a:rPr>
              <a:t>[:,</a:t>
            </a:r>
            <a:r>
              <a:rPr lang="en-US" sz="2400" dirty="0">
                <a:latin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r>
              <a:rPr lang="en-US" sz="2400" dirty="0"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latin typeface="Courier New" panose="02070309020205020404" pitchFamily="49" charset="0"/>
              </a:rPr>
              <a:t>[:,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]]=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latin typeface="Courier New" panose="02070309020205020404" pitchFamily="49" charset="0"/>
              </a:rPr>
              <a:t>...: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frdGraph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latin typeface="Courier New" panose="02070309020205020404" pitchFamily="49" charset="0"/>
              </a:rPr>
              <a:t>[:,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r>
              <a:rPr lang="en-US" sz="2400" dirty="0"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latin typeface="Courier New" panose="02070309020205020404" pitchFamily="49" charset="0"/>
              </a:rPr>
              <a:t>[:,</a:t>
            </a:r>
            <a:r>
              <a:rPr lang="en-US" sz="2400" dirty="0">
                <a:latin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</a:rPr>
              <a:t>]]=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latin typeface="Courier New" panose="02070309020205020404" pitchFamily="49" charset="0"/>
              </a:rPr>
              <a:t>...: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imshow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</a:rPr>
              <a:t>frdGraph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latin typeface="Courier New" panose="02070309020205020404" pitchFamily="49" charset="0"/>
              </a:rPr>
              <a:t>...: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xticks</a:t>
            </a:r>
            <a:r>
              <a:rPr lang="en-US" sz="2400" dirty="0">
                <a:latin typeface="Courier New" panose="02070309020205020404" pitchFamily="49" charset="0"/>
              </a:rPr>
              <a:t>(range(9))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041" y="1918312"/>
            <a:ext cx="35188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604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friends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604</a:t>
            </a:r>
            <a:r>
              <a:rPr lang="en-US" sz="2400" b="1" dirty="0">
                <a:latin typeface="Courier New" panose="02070309020205020404" pitchFamily="49" charset="0"/>
              </a:rPr>
              <a:t>]: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latin typeface="Courier New" panose="02070309020205020404" pitchFamily="49" charset="0"/>
              </a:rPr>
              <a:t>([[</a:t>
            </a:r>
            <a:r>
              <a:rPr lang="en-US" sz="2400" dirty="0">
                <a:latin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2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6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3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...,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7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5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8</a:t>
            </a:r>
            <a:r>
              <a:rPr lang="en-US" sz="2400" b="1" dirty="0">
                <a:latin typeface="Courier New" panose="02070309020205020404" pitchFamily="49" charset="0"/>
              </a:rPr>
              <a:t>],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</a:rPr>
              <a:t>6</a:t>
            </a:r>
            <a:r>
              <a:rPr lang="en-US" sz="2400" b="1" dirty="0">
                <a:latin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</a:rPr>
              <a:t> 7</a:t>
            </a:r>
            <a:r>
              <a:rPr lang="en-US" sz="2400" b="1" dirty="0">
                <a:latin typeface="Courier New" panose="02070309020205020404" pitchFamily="49" charset="0"/>
              </a:rPr>
              <a:t>]],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dtype</a:t>
            </a:r>
            <a:r>
              <a:rPr lang="en-US" sz="2400" b="1" dirty="0">
                <a:latin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</a:rPr>
              <a:t>int64</a:t>
            </a:r>
            <a:r>
              <a:rPr lang="en-US" sz="2400" b="1" dirty="0">
                <a:latin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56" y="2912271"/>
            <a:ext cx="3855260" cy="39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45" y="258623"/>
            <a:ext cx="8333117" cy="304503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6147" y="3454258"/>
            <a:ext cx="2520003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654</a:t>
            </a:r>
            <a:r>
              <a:rPr lang="en-US" sz="2000" dirty="0"/>
              <a:t>]: </a:t>
            </a:r>
            <a:r>
              <a:rPr lang="en-US" sz="2000" dirty="0" err="1"/>
              <a:t>edgeList</a:t>
            </a:r>
            <a:endParaRPr lang="en-US" sz="2000" dirty="0"/>
          </a:p>
          <a:p>
            <a:r>
              <a:rPr lang="en-US" sz="2000" dirty="0"/>
              <a:t>Out[</a:t>
            </a:r>
            <a:r>
              <a:rPr lang="en-US" sz="2000" b="1" dirty="0"/>
              <a:t>654</a:t>
            </a:r>
            <a:r>
              <a:rPr lang="en-US" sz="2000" dirty="0"/>
              <a:t>]: </a:t>
            </a:r>
          </a:p>
          <a:p>
            <a:r>
              <a:rPr lang="en-US" sz="2000" dirty="0"/>
              <a:t>array([['Amy', 'Frank'],</a:t>
            </a:r>
          </a:p>
          <a:p>
            <a:r>
              <a:rPr lang="en-US" sz="2000" dirty="0"/>
              <a:t>['Amy', 'Katy'],</a:t>
            </a:r>
          </a:p>
          <a:p>
            <a:r>
              <a:rPr lang="en-US" sz="2000" dirty="0"/>
              <a:t>['Emma', 'James'],</a:t>
            </a:r>
          </a:p>
          <a:p>
            <a:r>
              <a:rPr lang="en-US" sz="2000" dirty="0"/>
              <a:t>..., </a:t>
            </a:r>
          </a:p>
          <a:p>
            <a:r>
              <a:rPr lang="en-US" sz="2000" dirty="0"/>
              <a:t>['Cindy', 'Rose'],</a:t>
            </a:r>
          </a:p>
          <a:p>
            <a:r>
              <a:rPr lang="en-US" sz="2000" dirty="0"/>
              <a:t>['Tim', 'John'],</a:t>
            </a:r>
          </a:p>
          <a:p>
            <a:r>
              <a:rPr lang="en-US" sz="2000" dirty="0"/>
              <a:t>['Katy', 'Rose']], </a:t>
            </a:r>
          </a:p>
          <a:p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9235" y="3465018"/>
            <a:ext cx="9207261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676</a:t>
            </a:r>
            <a:r>
              <a:rPr lang="en-US" sz="2000" dirty="0"/>
              <a:t>]: names, indices = unique(</a:t>
            </a:r>
            <a:r>
              <a:rPr lang="en-US" sz="2000" dirty="0" err="1"/>
              <a:t>edgeList</a:t>
            </a:r>
            <a:r>
              <a:rPr lang="en-US" sz="2000" dirty="0"/>
              <a:t>, </a:t>
            </a:r>
            <a:r>
              <a:rPr lang="en-US" sz="2000" dirty="0" err="1"/>
              <a:t>return_inverse</a:t>
            </a:r>
            <a:r>
              <a:rPr lang="en-US" sz="2000" dirty="0"/>
              <a:t>=True)</a:t>
            </a:r>
          </a:p>
          <a:p>
            <a:r>
              <a:rPr lang="en-US" sz="2000" dirty="0"/>
              <a:t>In [</a:t>
            </a:r>
            <a:r>
              <a:rPr lang="en-US" sz="2000" b="1" dirty="0"/>
              <a:t>677</a:t>
            </a:r>
            <a:r>
              <a:rPr lang="en-US" sz="2000" dirty="0"/>
              <a:t>]: names</a:t>
            </a:r>
          </a:p>
          <a:p>
            <a:r>
              <a:rPr lang="en-US" sz="2000" dirty="0"/>
              <a:t>Out[</a:t>
            </a:r>
            <a:r>
              <a:rPr lang="en-US" sz="2000" b="1" dirty="0"/>
              <a:t>677</a:t>
            </a:r>
            <a:r>
              <a:rPr lang="en-US" sz="2000" dirty="0"/>
              <a:t>]: </a:t>
            </a:r>
          </a:p>
          <a:p>
            <a:r>
              <a:rPr lang="en-US" sz="2000" dirty="0"/>
              <a:t>array(['Amy', 'Cindy', 'Emma', 'Frank', 'James', 'John', 'Katy', 'Rose', 'Tim'],  </a:t>
            </a:r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  <a:p>
            <a:r>
              <a:rPr lang="en-US" sz="2000" dirty="0"/>
              <a:t>In [</a:t>
            </a:r>
            <a:r>
              <a:rPr lang="en-US" sz="2000" b="1" dirty="0"/>
              <a:t>678</a:t>
            </a:r>
            <a:r>
              <a:rPr lang="en-US" sz="2000" dirty="0"/>
              <a:t>]: indices</a:t>
            </a:r>
          </a:p>
          <a:p>
            <a:r>
              <a:rPr lang="en-US" sz="2000" dirty="0"/>
              <a:t>Out[</a:t>
            </a:r>
            <a:r>
              <a:rPr lang="en-US" sz="2000" b="1" dirty="0"/>
              <a:t>678</a:t>
            </a:r>
            <a:r>
              <a:rPr lang="en-US" sz="2000" dirty="0"/>
              <a:t>]: array([0, 3, 0, ..., 5, 6, 7], </a:t>
            </a:r>
            <a:r>
              <a:rPr lang="en-US" sz="2000" dirty="0" err="1"/>
              <a:t>dtype</a:t>
            </a:r>
            <a:r>
              <a:rPr lang="en-US" sz="2000" dirty="0"/>
              <a:t>=int64)</a:t>
            </a:r>
          </a:p>
          <a:p>
            <a:r>
              <a:rPr lang="en-US" sz="2000" dirty="0"/>
              <a:t>In [</a:t>
            </a:r>
            <a:r>
              <a:rPr lang="en-US" sz="2000" b="1" dirty="0"/>
              <a:t>715</a:t>
            </a:r>
            <a:r>
              <a:rPr lang="en-US" sz="2000" dirty="0"/>
              <a:t>]: reshape(indices,(-1, 2)).T</a:t>
            </a:r>
          </a:p>
          <a:p>
            <a:r>
              <a:rPr lang="en-US" sz="2000" dirty="0"/>
              <a:t>Out[</a:t>
            </a:r>
            <a:r>
              <a:rPr lang="en-US" sz="2000" b="1" dirty="0"/>
              <a:t>715</a:t>
            </a:r>
            <a:r>
              <a:rPr lang="en-US" sz="2000" dirty="0"/>
              <a:t>]: </a:t>
            </a:r>
          </a:p>
          <a:p>
            <a:r>
              <a:rPr lang="en-US" sz="2000" dirty="0"/>
              <a:t>array([[0, 0, 2, ..., 1, 8, 6],</a:t>
            </a:r>
          </a:p>
          <a:p>
            <a:r>
              <a:rPr lang="en-US" sz="2000" dirty="0"/>
              <a:t>            [3, 6, 4, ..., 7, 5, 7]], </a:t>
            </a:r>
            <a:r>
              <a:rPr lang="en-US" sz="2000" dirty="0" err="1"/>
              <a:t>dtype</a:t>
            </a:r>
            <a:r>
              <a:rPr lang="en-US" sz="2000" dirty="0"/>
              <a:t>=int64)</a:t>
            </a:r>
          </a:p>
        </p:txBody>
      </p:sp>
    </p:spTree>
    <p:extLst>
      <p:ext uri="{BB962C8B-B14F-4D97-AF65-F5344CB8AC3E}">
        <p14:creationId xmlns:p14="http://schemas.microsoft.com/office/powerpoint/2010/main" val="4019890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74254" y="422366"/>
            <a:ext cx="29746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654</a:t>
            </a:r>
            <a:r>
              <a:rPr lang="en-US" sz="2000" dirty="0"/>
              <a:t>]: </a:t>
            </a:r>
            <a:r>
              <a:rPr lang="en-US" sz="2000" dirty="0" err="1"/>
              <a:t>edgeList</a:t>
            </a:r>
            <a:endParaRPr lang="en-US" sz="2000" dirty="0"/>
          </a:p>
          <a:p>
            <a:r>
              <a:rPr lang="en-US" sz="2000" dirty="0"/>
              <a:t>Out[</a:t>
            </a:r>
            <a:r>
              <a:rPr lang="en-US" sz="2000" b="1" dirty="0"/>
              <a:t>654</a:t>
            </a:r>
            <a:r>
              <a:rPr lang="en-US" sz="2000" dirty="0"/>
              <a:t>]: </a:t>
            </a:r>
          </a:p>
          <a:p>
            <a:r>
              <a:rPr lang="en-US" sz="2000" dirty="0"/>
              <a:t>array([['Amy', 'Frank'],</a:t>
            </a:r>
          </a:p>
          <a:p>
            <a:r>
              <a:rPr lang="en-US" sz="2000" dirty="0"/>
              <a:t>['Amy', 'Katy'],</a:t>
            </a:r>
          </a:p>
          <a:p>
            <a:r>
              <a:rPr lang="en-US" sz="2000" dirty="0"/>
              <a:t>['Emma', 'James'],</a:t>
            </a:r>
          </a:p>
          <a:p>
            <a:r>
              <a:rPr lang="en-US" sz="2000" dirty="0"/>
              <a:t>..., </a:t>
            </a:r>
          </a:p>
          <a:p>
            <a:r>
              <a:rPr lang="en-US" sz="2000" dirty="0"/>
              <a:t>['Cindy', 'Rose'],</a:t>
            </a:r>
          </a:p>
          <a:p>
            <a:r>
              <a:rPr lang="en-US" sz="2000" dirty="0"/>
              <a:t>['Tim', 'John'],</a:t>
            </a:r>
          </a:p>
          <a:p>
            <a:r>
              <a:rPr lang="en-US" sz="2000" dirty="0"/>
              <a:t>['Katy', 'Rose']], </a:t>
            </a:r>
          </a:p>
          <a:p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2235" y="3856725"/>
            <a:ext cx="94667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676</a:t>
            </a:r>
            <a:r>
              <a:rPr lang="en-US" sz="2000" dirty="0"/>
              <a:t>]: names, indices = unique(</a:t>
            </a:r>
            <a:r>
              <a:rPr lang="en-US" sz="2000" dirty="0" err="1"/>
              <a:t>edgeList</a:t>
            </a:r>
            <a:r>
              <a:rPr lang="en-US" sz="2000" dirty="0"/>
              <a:t>, </a:t>
            </a:r>
            <a:r>
              <a:rPr lang="en-US" sz="2000" dirty="0" err="1"/>
              <a:t>return_inverse</a:t>
            </a:r>
            <a:r>
              <a:rPr lang="en-US" sz="2000" dirty="0"/>
              <a:t>=True)</a:t>
            </a:r>
          </a:p>
          <a:p>
            <a:r>
              <a:rPr lang="en-US" sz="2000" dirty="0"/>
              <a:t>In [</a:t>
            </a:r>
            <a:r>
              <a:rPr lang="en-US" sz="2000" b="1" dirty="0"/>
              <a:t>677</a:t>
            </a:r>
            <a:r>
              <a:rPr lang="en-US" sz="2000" dirty="0"/>
              <a:t>]: names</a:t>
            </a:r>
          </a:p>
          <a:p>
            <a:r>
              <a:rPr lang="en-US" sz="2000" dirty="0"/>
              <a:t>Out[</a:t>
            </a:r>
            <a:r>
              <a:rPr lang="en-US" sz="2000" b="1" dirty="0"/>
              <a:t>677</a:t>
            </a:r>
            <a:r>
              <a:rPr lang="en-US" sz="2000" dirty="0"/>
              <a:t>]: </a:t>
            </a:r>
          </a:p>
          <a:p>
            <a:r>
              <a:rPr lang="en-US" sz="2000" dirty="0"/>
              <a:t>array(['Amy', 'Cindy', 'Emma', 'Frank', 'James', 'John', 'Katy', 'Rose', 'Tim'],  </a:t>
            </a:r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  <a:p>
            <a:r>
              <a:rPr lang="en-US" sz="2000" dirty="0"/>
              <a:t>In [</a:t>
            </a:r>
            <a:r>
              <a:rPr lang="en-US" sz="2000" b="1" dirty="0"/>
              <a:t>710</a:t>
            </a:r>
            <a:r>
              <a:rPr lang="en-US" sz="2000" dirty="0"/>
              <a:t>]: n = </a:t>
            </a:r>
            <a:r>
              <a:rPr lang="en-US" sz="2000" dirty="0" err="1"/>
              <a:t>indices.max</a:t>
            </a:r>
            <a:r>
              <a:rPr lang="en-US" sz="2000" dirty="0"/>
              <a:t>()</a:t>
            </a:r>
          </a:p>
          <a:p>
            <a:r>
              <a:rPr lang="en-US" sz="2000" dirty="0"/>
              <a:t>     ...: frdGraph2 = zeros((n+1,n+1))</a:t>
            </a:r>
          </a:p>
          <a:p>
            <a:r>
              <a:rPr lang="en-US" sz="2000" dirty="0"/>
              <a:t>     ...: frdGraph2[indices[::2], indices[1::2]] = 1</a:t>
            </a:r>
          </a:p>
          <a:p>
            <a:r>
              <a:rPr lang="en-US" sz="2000" dirty="0"/>
              <a:t>     ...: frdGraph2[indices[1::2], indices[::2]] = 1</a:t>
            </a:r>
          </a:p>
          <a:p>
            <a:r>
              <a:rPr lang="en-US" sz="2000" dirty="0"/>
              <a:t>     ...: </a:t>
            </a:r>
            <a:r>
              <a:rPr lang="en-US" sz="2000" dirty="0" err="1"/>
              <a:t>imshow</a:t>
            </a:r>
            <a:r>
              <a:rPr lang="en-US" sz="2000" dirty="0"/>
              <a:t>(frdGraph2); </a:t>
            </a:r>
            <a:r>
              <a:rPr lang="en-US" sz="2000" dirty="0" err="1"/>
              <a:t>xticks</a:t>
            </a:r>
            <a:r>
              <a:rPr lang="en-US" sz="2000" dirty="0"/>
              <a:t>(range(n+1))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97" y="46725"/>
            <a:ext cx="374952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9075419" cy="20070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scipy.sparse</a:t>
            </a:r>
            <a:endParaRPr lang="en-US" sz="2800" dirty="0"/>
          </a:p>
          <a:p>
            <a:r>
              <a:rPr lang="en-US" sz="2800" dirty="0"/>
              <a:t>Necessary for larger sparse graphs (e.g. social networks)</a:t>
            </a:r>
          </a:p>
          <a:p>
            <a:r>
              <a:rPr lang="en-US" sz="2800" dirty="0"/>
              <a:t>Most real world networks are sparse</a:t>
            </a:r>
          </a:p>
          <a:p>
            <a:r>
              <a:rPr lang="en-US" sz="2800" dirty="0"/>
              <a:t>Memory efficiency is crucial for applications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38200" y="4303059"/>
            <a:ext cx="9471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https://docs.scipy.org/doc/scipy/reference/index.html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3181532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AC27-A839-C579-E5ED-54EF2BA9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04434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63559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73352"/>
            <a:ext cx="10131425" cy="1456267"/>
          </a:xfrm>
        </p:spPr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vs 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99" y="1269750"/>
            <a:ext cx="8177431" cy="1553460"/>
          </a:xfrm>
        </p:spPr>
        <p:txBody>
          <a:bodyPr>
            <a:normAutofit/>
          </a:bodyPr>
          <a:lstStyle/>
          <a:p>
            <a:r>
              <a:rPr lang="en-US" sz="2400" dirty="0"/>
              <a:t>Say you have grades of three exams (2 midterms and 1 final) in a class of 10 students.</a:t>
            </a:r>
          </a:p>
          <a:p>
            <a:pPr lvl="1"/>
            <a:r>
              <a:rPr lang="en-US" sz="2000" dirty="0"/>
              <a:t>grades =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5065" y="2659020"/>
            <a:ext cx="26353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[[79, 95, 60],</a:t>
            </a:r>
          </a:p>
          <a:p>
            <a:r>
              <a:rPr lang="en-US" sz="2400" dirty="0"/>
              <a:t> [95, 60, 61],</a:t>
            </a:r>
          </a:p>
          <a:p>
            <a:r>
              <a:rPr lang="en-US" sz="2400" dirty="0"/>
              <a:t> [99, 67, 84],</a:t>
            </a:r>
          </a:p>
          <a:p>
            <a:r>
              <a:rPr lang="en-US" sz="2400" dirty="0"/>
              <a:t> [76, 76, 97],</a:t>
            </a:r>
          </a:p>
          <a:p>
            <a:r>
              <a:rPr lang="en-US" sz="2400" dirty="0"/>
              <a:t> [91, 84, 98],</a:t>
            </a:r>
          </a:p>
          <a:p>
            <a:r>
              <a:rPr lang="en-US" sz="2400" dirty="0"/>
              <a:t> [70, 69, 96],</a:t>
            </a:r>
          </a:p>
          <a:p>
            <a:r>
              <a:rPr lang="en-US" sz="2400" dirty="0"/>
              <a:t> [88, 65, 76],</a:t>
            </a:r>
          </a:p>
          <a:p>
            <a:r>
              <a:rPr lang="en-US" sz="2400" dirty="0"/>
              <a:t> [67, 73, 80],</a:t>
            </a:r>
          </a:p>
          <a:p>
            <a:r>
              <a:rPr lang="en-US" sz="2400" dirty="0"/>
              <a:t> [82, 89, 61],</a:t>
            </a:r>
          </a:p>
          <a:p>
            <a:r>
              <a:rPr lang="en-US" sz="2400" dirty="0"/>
              <a:t> [94, 67, 88]]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0" y="2391508"/>
            <a:ext cx="68228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final exam grade of student 0?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grades[0][2]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grades of student 2?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grades[2]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grades of all students in midterm 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midterm grades of the first three students (or all female students, or those who failed final)?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mean grade of each exam?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(weighted) average exam grade for each student?</a:t>
            </a:r>
          </a:p>
        </p:txBody>
      </p:sp>
    </p:spTree>
    <p:extLst>
      <p:ext uri="{BB962C8B-B14F-4D97-AF65-F5344CB8AC3E}">
        <p14:creationId xmlns:p14="http://schemas.microsoft.com/office/powerpoint/2010/main" val="42384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vs list of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221"/>
          </a:xfrm>
        </p:spPr>
        <p:txBody>
          <a:bodyPr>
            <a:normAutofit/>
          </a:bodyPr>
          <a:lstStyle/>
          <a:p>
            <a:r>
              <a:rPr lang="en-US" dirty="0" err="1"/>
              <a:t>gArray</a:t>
            </a:r>
            <a:r>
              <a:rPr lang="en-US" dirty="0"/>
              <a:t> = array(grades)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0388" y="2514992"/>
            <a:ext cx="3282461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</a:rPr>
              <a:t>In [</a:t>
            </a:r>
            <a:r>
              <a:rPr lang="en-US" sz="2800" b="1" dirty="0">
                <a:effectLst/>
              </a:rPr>
              <a:t>3</a:t>
            </a:r>
            <a:r>
              <a:rPr lang="en-US" sz="2800" dirty="0">
                <a:effectLst/>
              </a:rPr>
              <a:t>]: </a:t>
            </a:r>
            <a:r>
              <a:rPr lang="en-US" sz="2800" dirty="0" err="1">
                <a:effectLst/>
              </a:rPr>
              <a:t>gArray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Out[</a:t>
            </a:r>
            <a:r>
              <a:rPr lang="en-US" sz="2800" b="1" dirty="0">
                <a:effectLst/>
              </a:rPr>
              <a:t>3</a:t>
            </a:r>
            <a:r>
              <a:rPr lang="en-US" sz="2800" dirty="0">
                <a:effectLst/>
              </a:rPr>
              <a:t>]: </a:t>
            </a:r>
          </a:p>
          <a:p>
            <a:r>
              <a:rPr lang="en-US" sz="2800" dirty="0">
                <a:effectLst/>
              </a:rPr>
              <a:t>array([[79, 95, 60],</a:t>
            </a:r>
          </a:p>
          <a:p>
            <a:r>
              <a:rPr lang="en-US" sz="2800" dirty="0">
                <a:effectLst/>
              </a:rPr>
              <a:t>[95, 60, 61],</a:t>
            </a:r>
          </a:p>
          <a:p>
            <a:r>
              <a:rPr lang="en-US" sz="2800" dirty="0">
                <a:effectLst/>
              </a:rPr>
              <a:t>[99, 67, 84],</a:t>
            </a:r>
          </a:p>
          <a:p>
            <a:r>
              <a:rPr lang="en-US" sz="2800" dirty="0">
                <a:effectLst/>
              </a:rPr>
              <a:t>..., </a:t>
            </a:r>
          </a:p>
          <a:p>
            <a:r>
              <a:rPr lang="en-US" sz="2800" dirty="0">
                <a:effectLst/>
              </a:rPr>
              <a:t>[67, 73, 80],</a:t>
            </a:r>
          </a:p>
          <a:p>
            <a:r>
              <a:rPr lang="en-US" sz="2800" dirty="0">
                <a:effectLst/>
              </a:rPr>
              <a:t>[82, 89, 61],</a:t>
            </a:r>
          </a:p>
          <a:p>
            <a:r>
              <a:rPr lang="en-US" sz="2800" dirty="0">
                <a:effectLst/>
              </a:rPr>
              <a:t>[94, 67, 88]])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307016" y="720018"/>
            <a:ext cx="5167531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5</a:t>
            </a:r>
            <a:r>
              <a:rPr lang="en-US" sz="2400" dirty="0"/>
              <a:t>]: </a:t>
            </a:r>
            <a:r>
              <a:rPr lang="en-US" sz="2400" dirty="0" err="1"/>
              <a:t>gArray</a:t>
            </a:r>
            <a:r>
              <a:rPr lang="en-US" sz="2400" dirty="0"/>
              <a:t>[0,2]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5</a:t>
            </a:r>
            <a:r>
              <a:rPr lang="en-US" sz="2400" dirty="0"/>
              <a:t>]: 60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In [</a:t>
            </a:r>
            <a:r>
              <a:rPr lang="en-US" sz="2400" b="1" dirty="0">
                <a:effectLst/>
              </a:rPr>
              <a:t>7</a:t>
            </a:r>
            <a:r>
              <a:rPr lang="en-US" sz="2400" dirty="0">
                <a:effectLst/>
              </a:rPr>
              <a:t>]: 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[2,:]</a:t>
            </a:r>
          </a:p>
          <a:p>
            <a:r>
              <a:rPr lang="en-US" sz="2400" dirty="0">
                <a:effectLst/>
              </a:rPr>
              <a:t>Out[</a:t>
            </a:r>
            <a:r>
              <a:rPr lang="en-US" sz="2400" b="1" dirty="0">
                <a:effectLst/>
              </a:rPr>
              <a:t>7</a:t>
            </a:r>
            <a:r>
              <a:rPr lang="en-US" sz="2400" dirty="0">
                <a:effectLst/>
              </a:rPr>
              <a:t>]: array([99, 67, 84])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In [</a:t>
            </a:r>
            <a:r>
              <a:rPr lang="en-US" sz="2400" b="1" dirty="0">
                <a:effectLst/>
              </a:rPr>
              <a:t>8</a:t>
            </a:r>
            <a:r>
              <a:rPr lang="en-US" sz="2400" dirty="0">
                <a:effectLst/>
              </a:rPr>
              <a:t>]: 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[:, 0]</a:t>
            </a:r>
          </a:p>
          <a:p>
            <a:r>
              <a:rPr lang="en-US" sz="2400" dirty="0">
                <a:effectLst/>
              </a:rPr>
              <a:t>Out[</a:t>
            </a:r>
            <a:r>
              <a:rPr lang="en-US" sz="2400" b="1" dirty="0">
                <a:effectLst/>
              </a:rPr>
              <a:t>8</a:t>
            </a:r>
            <a:r>
              <a:rPr lang="en-US" sz="2400" dirty="0">
                <a:effectLst/>
              </a:rPr>
              <a:t>]: array([79, 95, 99, 76, 91, 70, 88, 67, 82, 94])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In [</a:t>
            </a:r>
            <a:r>
              <a:rPr lang="en-US" sz="2400" b="1" dirty="0">
                <a:effectLst/>
              </a:rPr>
              <a:t>9</a:t>
            </a:r>
            <a:r>
              <a:rPr lang="en-US" sz="2400" dirty="0">
                <a:effectLst/>
              </a:rPr>
              <a:t>]: 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[:3, :2]</a:t>
            </a:r>
          </a:p>
          <a:p>
            <a:r>
              <a:rPr lang="en-US" sz="2400" dirty="0">
                <a:effectLst/>
              </a:rPr>
              <a:t>Out[</a:t>
            </a:r>
            <a:r>
              <a:rPr lang="en-US" sz="2400" b="1" dirty="0">
                <a:effectLst/>
              </a:rPr>
              <a:t>9</a:t>
            </a:r>
            <a:r>
              <a:rPr lang="en-US" sz="2400" dirty="0">
                <a:effectLst/>
              </a:rPr>
              <a:t>]: </a:t>
            </a:r>
          </a:p>
          <a:p>
            <a:r>
              <a:rPr lang="en-US" sz="2400" dirty="0">
                <a:effectLst/>
              </a:rPr>
              <a:t>array([[79, 95],</a:t>
            </a:r>
          </a:p>
          <a:p>
            <a:r>
              <a:rPr lang="en-US" sz="2400" dirty="0">
                <a:effectLst/>
              </a:rPr>
              <a:t>[95, 60],</a:t>
            </a:r>
          </a:p>
          <a:p>
            <a:r>
              <a:rPr lang="en-US" sz="2400" dirty="0">
                <a:effectLst/>
              </a:rPr>
              <a:t>[99, 67]])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1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5634" cy="4351338"/>
          </a:xfrm>
        </p:spPr>
        <p:txBody>
          <a:bodyPr>
            <a:normAutofit/>
          </a:bodyPr>
          <a:lstStyle/>
          <a:p>
            <a:r>
              <a:rPr lang="en-US" sz="2800" dirty="0" err="1"/>
              <a:t>ndarray</a:t>
            </a:r>
            <a:r>
              <a:rPr lang="en-US" sz="2800" dirty="0"/>
              <a:t> is used for storage of homogeneous data</a:t>
            </a:r>
          </a:p>
          <a:p>
            <a:pPr lvl="1"/>
            <a:r>
              <a:rPr lang="en-US" sz="2400" dirty="0"/>
              <a:t>i.e., all elements must be the same type</a:t>
            </a:r>
          </a:p>
          <a:p>
            <a:r>
              <a:rPr lang="en-US" sz="2800" dirty="0"/>
              <a:t>Every array must have a shape</a:t>
            </a:r>
          </a:p>
          <a:p>
            <a:r>
              <a:rPr lang="en-US" sz="2800" dirty="0"/>
              <a:t>And a </a:t>
            </a:r>
            <a:r>
              <a:rPr lang="en-US" sz="2800" dirty="0" err="1"/>
              <a:t>dtype</a:t>
            </a:r>
            <a:endParaRPr lang="en-US" sz="2800" dirty="0"/>
          </a:p>
          <a:p>
            <a:r>
              <a:rPr lang="en-US" sz="2800" dirty="0"/>
              <a:t>Supports convenient slicing, indexing and efficient </a:t>
            </a:r>
            <a:r>
              <a:rPr lang="en-US" sz="2800" dirty="0" err="1"/>
              <a:t>vectorized</a:t>
            </a:r>
            <a:r>
              <a:rPr lang="en-US" sz="2800" dirty="0"/>
              <a:t> computation</a:t>
            </a:r>
          </a:p>
          <a:p>
            <a:pPr lvl="1"/>
            <a:r>
              <a:rPr lang="en-US" sz="2400" dirty="0"/>
              <a:t>Avoid for loops, and much more efficient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3834" y="1809017"/>
            <a:ext cx="3376247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</a:rPr>
              <a:t>In [</a:t>
            </a:r>
            <a:r>
              <a:rPr lang="en-US" sz="2400" b="1" dirty="0">
                <a:effectLst/>
              </a:rPr>
              <a:t>15</a:t>
            </a:r>
            <a:r>
              <a:rPr lang="en-US" sz="2400" dirty="0">
                <a:effectLst/>
              </a:rPr>
              <a:t>]: type(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)</a:t>
            </a:r>
          </a:p>
          <a:p>
            <a:r>
              <a:rPr lang="en-US" sz="2400" dirty="0">
                <a:effectLst/>
              </a:rPr>
              <a:t>Out[</a:t>
            </a:r>
            <a:r>
              <a:rPr lang="en-US" sz="2400" b="1" dirty="0">
                <a:effectLst/>
              </a:rPr>
              <a:t>15</a:t>
            </a:r>
            <a:r>
              <a:rPr lang="en-US" sz="2400" dirty="0">
                <a:effectLst/>
              </a:rPr>
              <a:t>]: </a:t>
            </a:r>
            <a:r>
              <a:rPr lang="en-US" sz="2400" dirty="0" err="1">
                <a:effectLst/>
              </a:rPr>
              <a:t>numpy.ndarray</a:t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In [</a:t>
            </a:r>
            <a:r>
              <a:rPr lang="en-US" sz="2400" b="1" dirty="0">
                <a:effectLst/>
              </a:rPr>
              <a:t>16</a:t>
            </a:r>
            <a:r>
              <a:rPr lang="en-US" sz="2400" dirty="0">
                <a:effectLst/>
              </a:rPr>
              <a:t>]: </a:t>
            </a:r>
            <a:r>
              <a:rPr lang="en-US" sz="2400" dirty="0" err="1">
                <a:effectLst/>
              </a:rPr>
              <a:t>gArray.ndim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Out[</a:t>
            </a:r>
            <a:r>
              <a:rPr lang="en-US" sz="2400" b="1" dirty="0">
                <a:effectLst/>
              </a:rPr>
              <a:t>16</a:t>
            </a:r>
            <a:r>
              <a:rPr lang="en-US" sz="2400" dirty="0">
                <a:effectLst/>
              </a:rPr>
              <a:t>]: 2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In [</a:t>
            </a:r>
            <a:r>
              <a:rPr lang="en-US" sz="2400" b="1" dirty="0">
                <a:effectLst/>
              </a:rPr>
              <a:t>17</a:t>
            </a:r>
            <a:r>
              <a:rPr lang="en-US" sz="2400" dirty="0">
                <a:effectLst/>
              </a:rPr>
              <a:t>]: </a:t>
            </a:r>
            <a:r>
              <a:rPr lang="en-US" sz="2400" dirty="0" err="1">
                <a:effectLst/>
              </a:rPr>
              <a:t>gArray.shape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Out[</a:t>
            </a:r>
            <a:r>
              <a:rPr lang="en-US" sz="2400" b="1" dirty="0">
                <a:effectLst/>
              </a:rPr>
              <a:t>17</a:t>
            </a:r>
            <a:r>
              <a:rPr lang="en-US" sz="2400" dirty="0">
                <a:effectLst/>
              </a:rPr>
              <a:t>]: (10, 3)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In [</a:t>
            </a:r>
            <a:r>
              <a:rPr lang="en-US" sz="2400" b="1" dirty="0">
                <a:effectLst/>
              </a:rPr>
              <a:t>18</a:t>
            </a:r>
            <a:r>
              <a:rPr lang="en-US" sz="2400" dirty="0">
                <a:effectLst/>
              </a:rPr>
              <a:t>]: </a:t>
            </a:r>
            <a:r>
              <a:rPr lang="en-US" sz="2400" dirty="0" err="1">
                <a:effectLst/>
              </a:rPr>
              <a:t>gArray.dtype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Out[</a:t>
            </a:r>
            <a:r>
              <a:rPr lang="en-US" sz="2400" b="1" dirty="0">
                <a:effectLst/>
              </a:rPr>
              <a:t>18</a:t>
            </a:r>
            <a:r>
              <a:rPr lang="en-US" sz="2400" dirty="0">
                <a:effectLst/>
              </a:rPr>
              <a:t>]: </a:t>
            </a:r>
            <a:r>
              <a:rPr lang="en-US" sz="2400" dirty="0" err="1">
                <a:effectLst/>
              </a:rPr>
              <a:t>dtype</a:t>
            </a:r>
            <a:r>
              <a:rPr lang="en-US" sz="2400" dirty="0">
                <a:effectLst/>
              </a:rPr>
              <a:t>('int32')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2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25" y="182245"/>
            <a:ext cx="4409049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14" y="1825625"/>
            <a:ext cx="2012854" cy="4351338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np.array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np.zeros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np.ones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np.eye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np.arrange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np.random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51054" y="1434129"/>
            <a:ext cx="43656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65</a:t>
            </a:r>
            <a:r>
              <a:rPr lang="en-US" sz="2400" dirty="0"/>
              <a:t>]: </a:t>
            </a:r>
            <a:r>
              <a:rPr lang="en-US" sz="2400" dirty="0" err="1"/>
              <a:t>np.array</a:t>
            </a:r>
            <a:r>
              <a:rPr lang="en-US" sz="2400" dirty="0"/>
              <a:t>([[0,1,2],[2,3,4]])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65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array([[0, 1, 2],</a:t>
            </a:r>
          </a:p>
          <a:p>
            <a:r>
              <a:rPr lang="en-US" sz="2400" dirty="0"/>
              <a:t>[2, 3, 4]])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66</a:t>
            </a:r>
            <a:r>
              <a:rPr lang="en-US" sz="2400" dirty="0"/>
              <a:t>]: </a:t>
            </a:r>
            <a:r>
              <a:rPr lang="en-US" sz="2400" dirty="0" err="1"/>
              <a:t>np.zeros</a:t>
            </a:r>
            <a:r>
              <a:rPr lang="en-US" sz="2400" dirty="0"/>
              <a:t>((2,3))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66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array([[ 0., 0., 0.],</a:t>
            </a:r>
          </a:p>
          <a:p>
            <a:r>
              <a:rPr lang="en-US" sz="2400" dirty="0"/>
              <a:t>[ 0., 0., 0.]])</a:t>
            </a:r>
          </a:p>
          <a:p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67</a:t>
            </a:r>
            <a:r>
              <a:rPr lang="en-US" sz="2400" dirty="0"/>
              <a:t>]: </a:t>
            </a:r>
            <a:r>
              <a:rPr lang="en-US" sz="2400" dirty="0" err="1"/>
              <a:t>np.ones</a:t>
            </a:r>
            <a:r>
              <a:rPr lang="en-US" sz="2400" dirty="0"/>
              <a:t>((2,3))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67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array([[ 1., 1., 1.],</a:t>
            </a:r>
          </a:p>
          <a:p>
            <a:r>
              <a:rPr lang="en-US" sz="2400" dirty="0"/>
              <a:t>[ 1., 1., 1.]])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3526" y="1479686"/>
            <a:ext cx="50403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In [</a:t>
            </a:r>
            <a:r>
              <a:rPr lang="en-US" sz="2200" b="1" dirty="0"/>
              <a:t>69</a:t>
            </a:r>
            <a:r>
              <a:rPr lang="en-US" sz="2200" dirty="0"/>
              <a:t>]: </a:t>
            </a:r>
            <a:r>
              <a:rPr lang="en-US" sz="2200" dirty="0" err="1"/>
              <a:t>np.eye</a:t>
            </a:r>
            <a:r>
              <a:rPr lang="en-US" sz="2200" dirty="0"/>
              <a:t>(3)</a:t>
            </a:r>
          </a:p>
          <a:p>
            <a:r>
              <a:rPr lang="en-US" sz="2200" dirty="0"/>
              <a:t>Out[</a:t>
            </a:r>
            <a:r>
              <a:rPr lang="en-US" sz="2200" b="1" dirty="0"/>
              <a:t>69</a:t>
            </a:r>
            <a:r>
              <a:rPr lang="en-US" sz="2200" dirty="0"/>
              <a:t>]: </a:t>
            </a:r>
          </a:p>
          <a:p>
            <a:r>
              <a:rPr lang="en-US" sz="2200" dirty="0"/>
              <a:t>array([[ 1., 0., 0.],</a:t>
            </a:r>
          </a:p>
          <a:p>
            <a:r>
              <a:rPr lang="en-US" sz="2200" dirty="0"/>
              <a:t>[ 0., 1., 0.],</a:t>
            </a:r>
          </a:p>
          <a:p>
            <a:r>
              <a:rPr lang="en-US" sz="2200" dirty="0"/>
              <a:t>[ 0., 0., 1.]])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In [</a:t>
            </a:r>
            <a:r>
              <a:rPr lang="en-US" sz="2200" b="1" dirty="0"/>
              <a:t>70</a:t>
            </a:r>
            <a:r>
              <a:rPr lang="en-US" sz="2200" dirty="0"/>
              <a:t>]: </a:t>
            </a:r>
            <a:r>
              <a:rPr lang="en-US" sz="2200" dirty="0" err="1"/>
              <a:t>np.arange</a:t>
            </a:r>
            <a:r>
              <a:rPr lang="en-US" sz="2200" dirty="0"/>
              <a:t>(0, 10, 2)</a:t>
            </a:r>
          </a:p>
          <a:p>
            <a:r>
              <a:rPr lang="en-US" sz="2200" dirty="0"/>
              <a:t>Out[</a:t>
            </a:r>
            <a:r>
              <a:rPr lang="en-US" sz="2200" b="1" dirty="0"/>
              <a:t>70</a:t>
            </a:r>
            <a:r>
              <a:rPr lang="en-US" sz="2200" dirty="0"/>
              <a:t>]: array([0, 2, 4, 6, 8])</a:t>
            </a:r>
          </a:p>
          <a:p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6373588" y="4537529"/>
            <a:ext cx="5393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295</a:t>
            </a:r>
            <a:r>
              <a:rPr lang="en-US" sz="2400" dirty="0"/>
              <a:t>]: </a:t>
            </a:r>
            <a:r>
              <a:rPr lang="en-US" sz="2400" dirty="0" err="1"/>
              <a:t>np.random.randint</a:t>
            </a:r>
            <a:r>
              <a:rPr lang="en-US" sz="2400" dirty="0"/>
              <a:t>(0, 10, (3,3))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295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array([[8, 7, 6],</a:t>
            </a:r>
          </a:p>
          <a:p>
            <a:r>
              <a:rPr lang="en-US" sz="2400" dirty="0"/>
              <a:t>[0, 8, 9],</a:t>
            </a:r>
          </a:p>
          <a:p>
            <a:r>
              <a:rPr lang="en-US" sz="2400" dirty="0"/>
              <a:t>[9, 0, 4]])</a:t>
            </a:r>
          </a:p>
        </p:txBody>
      </p:sp>
    </p:spTree>
    <p:extLst>
      <p:ext uri="{BB962C8B-B14F-4D97-AF65-F5344CB8AC3E}">
        <p14:creationId xmlns:p14="http://schemas.microsoft.com/office/powerpoint/2010/main" val="130667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int8, int16, int32, int64</a:t>
            </a:r>
          </a:p>
          <a:p>
            <a:r>
              <a:rPr lang="en-US" sz="2800" dirty="0"/>
              <a:t>float16, float32, float64, float128</a:t>
            </a:r>
          </a:p>
          <a:p>
            <a:r>
              <a:rPr lang="en-US" sz="2800" dirty="0"/>
              <a:t>bool</a:t>
            </a:r>
          </a:p>
          <a:p>
            <a:r>
              <a:rPr lang="en-US" sz="2800" dirty="0"/>
              <a:t>object</a:t>
            </a:r>
          </a:p>
          <a:p>
            <a:r>
              <a:rPr lang="en-US" sz="2800" dirty="0"/>
              <a:t>String</a:t>
            </a:r>
          </a:p>
          <a:p>
            <a:r>
              <a:rPr lang="en-US" sz="2800" dirty="0"/>
              <a:t>Unicode</a:t>
            </a:r>
          </a:p>
          <a:p>
            <a:endParaRPr lang="en-US" sz="2800" dirty="0"/>
          </a:p>
          <a:p>
            <a:r>
              <a:rPr lang="en-US" sz="2800" dirty="0" err="1"/>
              <a:t>gArray.astype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790005" y="138166"/>
            <a:ext cx="49424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</a:rPr>
              <a:t>In [</a:t>
            </a:r>
            <a:r>
              <a:rPr lang="en-US" sz="2800" b="1" dirty="0">
                <a:effectLst/>
              </a:rPr>
              <a:t>34</a:t>
            </a:r>
            <a:r>
              <a:rPr lang="en-US" sz="2800" dirty="0">
                <a:effectLst/>
              </a:rPr>
              <a:t>]: </a:t>
            </a:r>
            <a:r>
              <a:rPr lang="en-US" sz="2800" dirty="0" err="1">
                <a:effectLst/>
              </a:rPr>
              <a:t>gArray.astype</a:t>
            </a:r>
            <a:r>
              <a:rPr lang="en-US" sz="2800" dirty="0">
                <a:effectLst/>
              </a:rPr>
              <a:t>(float64)</a:t>
            </a:r>
          </a:p>
          <a:p>
            <a:r>
              <a:rPr lang="en-US" sz="2800" dirty="0">
                <a:effectLst/>
              </a:rPr>
              <a:t>Out[</a:t>
            </a:r>
            <a:r>
              <a:rPr lang="en-US" sz="2800" b="1" dirty="0">
                <a:effectLst/>
              </a:rPr>
              <a:t>34</a:t>
            </a:r>
            <a:r>
              <a:rPr lang="en-US" sz="2800" dirty="0">
                <a:effectLst/>
              </a:rPr>
              <a:t>]: </a:t>
            </a:r>
          </a:p>
          <a:p>
            <a:r>
              <a:rPr lang="en-US" sz="2800" dirty="0">
                <a:effectLst/>
              </a:rPr>
              <a:t>array([[ 79., 95., 60.],</a:t>
            </a:r>
          </a:p>
          <a:p>
            <a:r>
              <a:rPr lang="en-US" sz="2800" dirty="0">
                <a:effectLst/>
              </a:rPr>
              <a:t>[ 95., 60., 61.],</a:t>
            </a:r>
          </a:p>
          <a:p>
            <a:r>
              <a:rPr lang="en-US" sz="2800" dirty="0">
                <a:effectLst/>
              </a:rPr>
              <a:t>..., </a:t>
            </a:r>
          </a:p>
          <a:p>
            <a:r>
              <a:rPr lang="en-US" sz="2800" dirty="0">
                <a:effectLst/>
              </a:rPr>
              <a:t>[ 82., 89., 61.],</a:t>
            </a:r>
          </a:p>
          <a:p>
            <a:r>
              <a:rPr lang="en-US" sz="2800" dirty="0">
                <a:effectLst/>
              </a:rPr>
              <a:t>[ 94., 67., 88.]])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25154" y="1692437"/>
            <a:ext cx="104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64 bits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241408" y="1822614"/>
            <a:ext cx="479182" cy="50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14753" y="33960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79</a:t>
            </a:r>
            <a:r>
              <a:rPr lang="en-US" sz="2400" dirty="0"/>
              <a:t>]: </a:t>
            </a:r>
            <a:r>
              <a:rPr lang="en-US" sz="2400" dirty="0" err="1"/>
              <a:t>num_string</a:t>
            </a:r>
            <a:r>
              <a:rPr lang="en-US" sz="2400" dirty="0"/>
              <a:t> = array(['1.0', '2.05', '3'])</a:t>
            </a:r>
          </a:p>
          <a:p>
            <a:br>
              <a:rPr lang="en-US" sz="2400" dirty="0"/>
            </a:br>
            <a:r>
              <a:rPr lang="en-US" sz="2400" dirty="0"/>
              <a:t>In [</a:t>
            </a:r>
            <a:r>
              <a:rPr lang="en-US" sz="2400" b="1" dirty="0"/>
              <a:t>81</a:t>
            </a:r>
            <a:r>
              <a:rPr lang="en-US" sz="2400" dirty="0"/>
              <a:t>]: </a:t>
            </a:r>
            <a:r>
              <a:rPr lang="en-US" sz="2400" dirty="0" err="1"/>
              <a:t>num_string</a:t>
            </a:r>
            <a:endParaRPr lang="en-US" sz="2400" dirty="0"/>
          </a:p>
          <a:p>
            <a:r>
              <a:rPr lang="en-US" sz="2400" dirty="0"/>
              <a:t>Out[</a:t>
            </a:r>
            <a:r>
              <a:rPr lang="en-US" sz="2400" b="1" dirty="0"/>
              <a:t>81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array(['1.0', '2.05', '3'], </a:t>
            </a:r>
          </a:p>
          <a:p>
            <a:r>
              <a:rPr lang="en-US" sz="2400" dirty="0" err="1"/>
              <a:t>dtype</a:t>
            </a:r>
            <a:r>
              <a:rPr lang="en-US" sz="2400" dirty="0"/>
              <a:t>='&lt;U4')</a:t>
            </a:r>
          </a:p>
          <a:p>
            <a:br>
              <a:rPr lang="en-US" sz="2400" dirty="0"/>
            </a:br>
            <a:r>
              <a:rPr lang="en-US" sz="2400" dirty="0"/>
              <a:t>In [</a:t>
            </a:r>
            <a:r>
              <a:rPr lang="en-US" sz="2400" b="1" dirty="0"/>
              <a:t>82</a:t>
            </a:r>
            <a:r>
              <a:rPr lang="en-US" sz="2400" dirty="0"/>
              <a:t>]: </a:t>
            </a:r>
            <a:r>
              <a:rPr lang="en-US" sz="2400" dirty="0" err="1"/>
              <a:t>num_string.astype</a:t>
            </a:r>
            <a:r>
              <a:rPr lang="en-US" sz="2400" dirty="0"/>
              <a:t>(float)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82</a:t>
            </a:r>
            <a:r>
              <a:rPr lang="en-US" sz="2400" dirty="0"/>
              <a:t>]: array([ 1. , 2.05, 3. ])</a:t>
            </a:r>
          </a:p>
        </p:txBody>
      </p:sp>
    </p:spTree>
    <p:extLst>
      <p:ext uri="{BB962C8B-B14F-4D97-AF65-F5344CB8AC3E}">
        <p14:creationId xmlns:p14="http://schemas.microsoft.com/office/powerpoint/2010/main" val="269259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8022" cy="1606892"/>
          </a:xfrm>
        </p:spPr>
        <p:txBody>
          <a:bodyPr>
            <a:normAutofit/>
          </a:bodyPr>
          <a:lstStyle/>
          <a:p>
            <a:r>
              <a:rPr lang="en-US" sz="2400" dirty="0"/>
              <a:t>Between arrays and scalars</a:t>
            </a:r>
          </a:p>
          <a:p>
            <a:r>
              <a:rPr lang="en-US" sz="2400" dirty="0"/>
              <a:t>Between equal-sized arrays: elementwise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6223" y="577004"/>
            <a:ext cx="49377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87</a:t>
            </a:r>
            <a:r>
              <a:rPr lang="en-US" sz="2400" dirty="0"/>
              <a:t>]: </a:t>
            </a:r>
            <a:r>
              <a:rPr lang="en-US" sz="2400" dirty="0" err="1"/>
              <a:t>arr</a:t>
            </a:r>
            <a:r>
              <a:rPr lang="en-US" sz="2400" dirty="0"/>
              <a:t> = array([[0,1,2],[3,4,5]])</a:t>
            </a:r>
          </a:p>
          <a:p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88</a:t>
            </a:r>
            <a:r>
              <a:rPr lang="en-US" sz="2400" dirty="0"/>
              <a:t>]: </a:t>
            </a:r>
            <a:r>
              <a:rPr lang="en-US" sz="2400" dirty="0" err="1"/>
              <a:t>arr</a:t>
            </a:r>
            <a:r>
              <a:rPr lang="en-US" sz="2400" dirty="0"/>
              <a:t> * 2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88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array([[ 0, 2, 4],</a:t>
            </a:r>
          </a:p>
          <a:p>
            <a:r>
              <a:rPr lang="en-US" sz="2400" dirty="0"/>
              <a:t>[ 6, 8, 10]])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90</a:t>
            </a:r>
            <a:r>
              <a:rPr lang="en-US" sz="2400" dirty="0"/>
              <a:t>]: </a:t>
            </a:r>
            <a:r>
              <a:rPr lang="en-US" sz="2400" dirty="0" err="1"/>
              <a:t>arr</a:t>
            </a:r>
            <a:r>
              <a:rPr lang="en-US" sz="2400" dirty="0"/>
              <a:t> ** 2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90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array([[ 0, 1, 4],</a:t>
            </a:r>
          </a:p>
          <a:p>
            <a:r>
              <a:rPr lang="en-US" sz="2400" dirty="0"/>
              <a:t>[ 9, 16, 25]])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91</a:t>
            </a:r>
            <a:r>
              <a:rPr lang="en-US" sz="2400" dirty="0"/>
              <a:t>]: 2 ** </a:t>
            </a:r>
            <a:r>
              <a:rPr lang="en-US" sz="2400" dirty="0" err="1"/>
              <a:t>arr</a:t>
            </a:r>
            <a:endParaRPr lang="en-US" sz="2400" dirty="0"/>
          </a:p>
          <a:p>
            <a:r>
              <a:rPr lang="en-US" sz="2400" dirty="0"/>
              <a:t>Out[</a:t>
            </a:r>
            <a:r>
              <a:rPr lang="en-US" sz="2400" b="1" dirty="0"/>
              <a:t>91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array([[ 1, 2, 4],</a:t>
            </a:r>
          </a:p>
          <a:p>
            <a:r>
              <a:rPr lang="en-US" sz="2400" dirty="0"/>
              <a:t>[ 8, 16, 32]], </a:t>
            </a:r>
            <a:r>
              <a:rPr lang="en-US" sz="2400" dirty="0" err="1"/>
              <a:t>dtype</a:t>
            </a:r>
            <a:r>
              <a:rPr lang="en-US" sz="2400" dirty="0"/>
              <a:t>=int32)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62927" y="347930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94</a:t>
            </a:r>
            <a:r>
              <a:rPr lang="en-US" sz="2400" dirty="0"/>
              <a:t>]: </a:t>
            </a:r>
            <a:r>
              <a:rPr lang="en-US" sz="2400" dirty="0" err="1"/>
              <a:t>arr</a:t>
            </a:r>
            <a:r>
              <a:rPr lang="en-US" sz="2400" dirty="0"/>
              <a:t> * </a:t>
            </a:r>
            <a:r>
              <a:rPr lang="en-US" sz="2400" dirty="0" err="1"/>
              <a:t>arr</a:t>
            </a:r>
            <a:endParaRPr lang="en-US" sz="2400" dirty="0"/>
          </a:p>
          <a:p>
            <a:r>
              <a:rPr lang="en-US" sz="2400" dirty="0"/>
              <a:t>Out[</a:t>
            </a:r>
            <a:r>
              <a:rPr lang="en-US" sz="2400" b="1" dirty="0"/>
              <a:t>94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array([[ 0, 1, 4],</a:t>
            </a:r>
          </a:p>
          <a:p>
            <a:r>
              <a:rPr lang="en-US" sz="2400" dirty="0"/>
              <a:t>[ 9, 16, 25]])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95</a:t>
            </a:r>
            <a:r>
              <a:rPr lang="en-US" sz="2400" dirty="0"/>
              <a:t>]: </a:t>
            </a:r>
            <a:r>
              <a:rPr lang="en-US" sz="2400" dirty="0" err="1"/>
              <a:t>arr</a:t>
            </a:r>
            <a:r>
              <a:rPr lang="en-US" sz="2400" dirty="0"/>
              <a:t> / (arr+1)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95</a:t>
            </a:r>
            <a:r>
              <a:rPr lang="en-US" sz="2400" dirty="0"/>
              <a:t>]: </a:t>
            </a:r>
          </a:p>
          <a:p>
            <a:r>
              <a:rPr lang="en-US" sz="2400" dirty="0"/>
              <a:t>array([[ 0. , 0.5 , 0.66666667],</a:t>
            </a:r>
          </a:p>
          <a:p>
            <a:r>
              <a:rPr lang="en-US" sz="2400" dirty="0"/>
              <a:t>[ 0.75 , 0.8 , 0.83333333]])</a:t>
            </a:r>
          </a:p>
        </p:txBody>
      </p:sp>
    </p:spTree>
    <p:extLst>
      <p:ext uri="{BB962C8B-B14F-4D97-AF65-F5344CB8AC3E}">
        <p14:creationId xmlns:p14="http://schemas.microsoft.com/office/powerpoint/2010/main" val="1952729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9396</TotalTime>
  <Words>3771</Words>
  <Application>Microsoft Office PowerPoint</Application>
  <PresentationFormat>Widescreen</PresentationFormat>
  <Paragraphs>542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Data Processing Part II: Numpy and basic linear algebra</vt:lpstr>
      <vt:lpstr>Numpy</vt:lpstr>
      <vt:lpstr>Numpy</vt:lpstr>
      <vt:lpstr>ndarray vs list of lists</vt:lpstr>
      <vt:lpstr>ndarray vs list of lists </vt:lpstr>
      <vt:lpstr>ndarray</vt:lpstr>
      <vt:lpstr>Creating ndarrays</vt:lpstr>
      <vt:lpstr>Numpy data types</vt:lpstr>
      <vt:lpstr>Array operations</vt:lpstr>
      <vt:lpstr>Speed difference between for loop and vectorized computation</vt:lpstr>
      <vt:lpstr>Array indexing and slicing</vt:lpstr>
      <vt:lpstr>Array indexing and slicing (cont’d)</vt:lpstr>
      <vt:lpstr>Array slices are views</vt:lpstr>
      <vt:lpstr>Boolean indexing</vt:lpstr>
      <vt:lpstr>Reshaping and transposing</vt:lpstr>
      <vt:lpstr>PowerPoint Presentation</vt:lpstr>
      <vt:lpstr>PowerPoint Presentation</vt:lpstr>
      <vt:lpstr>Matrix</vt:lpstr>
      <vt:lpstr>Matrix</vt:lpstr>
      <vt:lpstr>Vectors</vt:lpstr>
      <vt:lpstr>Identity matrix</vt:lpstr>
      <vt:lpstr>Diagonal matrix</vt:lpstr>
      <vt:lpstr>Dot product</vt:lpstr>
      <vt:lpstr>Matrix multiplication</vt:lpstr>
      <vt:lpstr>PowerPoint Presentation</vt:lpstr>
      <vt:lpstr>PowerPoint Presentation</vt:lpstr>
      <vt:lpstr>PowerPoint Presentation</vt:lpstr>
      <vt:lpstr>Speed difference between for loop and matrix multiplication</vt:lpstr>
      <vt:lpstr>PowerPoint Presentation</vt:lpstr>
      <vt:lpstr>numpy.sort()</vt:lpstr>
      <vt:lpstr>Adjacency matrix for a graph</vt:lpstr>
      <vt:lpstr>PowerPoint Presentation</vt:lpstr>
      <vt:lpstr>PowerPoint Presentation</vt:lpstr>
      <vt:lpstr>Sparse matrix support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Ruan</dc:creator>
  <cp:lastModifiedBy>dtbinh@dut.udn.vn</cp:lastModifiedBy>
  <cp:revision>99</cp:revision>
  <dcterms:created xsi:type="dcterms:W3CDTF">2017-09-04T05:05:35Z</dcterms:created>
  <dcterms:modified xsi:type="dcterms:W3CDTF">2023-07-22T22:42:51Z</dcterms:modified>
</cp:coreProperties>
</file>