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2" r:id="rId14"/>
    <p:sldId id="273" r:id="rId15"/>
    <p:sldId id="274" r:id="rId16"/>
    <p:sldId id="278" r:id="rId17"/>
    <p:sldId id="281" r:id="rId18"/>
    <p:sldId id="282" r:id="rId19"/>
    <p:sldId id="283" r:id="rId20"/>
    <p:sldId id="284" r:id="rId21"/>
    <p:sldId id="275" r:id="rId22"/>
    <p:sldId id="280" r:id="rId23"/>
    <p:sldId id="279" r:id="rId24"/>
    <p:sldId id="277" r:id="rId25"/>
    <p:sldId id="276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320" r:id="rId38"/>
    <p:sldId id="294" r:id="rId39"/>
    <p:sldId id="297" r:id="rId40"/>
    <p:sldId id="298" r:id="rId41"/>
    <p:sldId id="299" r:id="rId42"/>
    <p:sldId id="300" r:id="rId43"/>
    <p:sldId id="301" r:id="rId44"/>
    <p:sldId id="303" r:id="rId45"/>
    <p:sldId id="304" r:id="rId46"/>
    <p:sldId id="305" r:id="rId47"/>
    <p:sldId id="307" r:id="rId48"/>
    <p:sldId id="308" r:id="rId49"/>
    <p:sldId id="309" r:id="rId50"/>
    <p:sldId id="310" r:id="rId51"/>
    <p:sldId id="311" r:id="rId52"/>
    <p:sldId id="319" r:id="rId53"/>
    <p:sldId id="312" r:id="rId54"/>
    <p:sldId id="313" r:id="rId55"/>
    <p:sldId id="315" r:id="rId56"/>
    <p:sldId id="314" r:id="rId57"/>
    <p:sldId id="316" r:id="rId58"/>
    <p:sldId id="317" r:id="rId59"/>
    <p:sldId id="318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11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3T05:56:33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12983 4362 0,'0'28'31,"28"-28"-15,0 0-16,-1 0 0,1 0 15,-1 0-15,1 0 0,0 0 0,-1 0 0,1 28 0,0-28 0,-1 0 16,1 0-16,27 0 0,0 0 0,-27 0 0,27 0 0,-27 0 15,-1 27-15,1-27 0,27 0 0,-27 0 0,0 0 0,-1 0 0,28 0 0,-27 0 16,27 0-16,-27 0 0,0 0 0,27 0 0,-28 0 0,1 0 0,0 0 16,-1 0-16,1 0 0,0 0 0,27-27 0,-28 27 0,1 0 0,0-28 15,-1 28-15,29 0 0,-29 0 0,1 0 0,-1 0 0,1 0 0,0 0 0,-1 0 16,1 0-16,0 0 0,-1 0 0,1 0 0,-1 0 0,1 0 0,0 0 0,-1 0 16,1 0-16,0 0 0,27 0 0,-28 0 0,1 0 0,0 0 0,-1-28 15,1 28-15,0 0 0,-1 0 0,28 0 0,-27 0 0,0 0 0,27 0 0,-27 0 16,27 0-16,-28 0 0,29 0 0,-29 0 0,28 0 0,-27 0 0,27 0 0,1 0 15,-29 0-15,1 0 0,27 0 0,-27 0 0,-1 0 0,1 0 0,0 0 0,27 0 16,-28 0-16,1 0 0,0 0 0,-1 0 0,1 0 0,0 0 0,-1 0 0,1 0 16,-1-27-16,1 27 0,0 0 0,-1 0 0,1 0 15,0 0-15,-1 0 0,1 0 16,-1 0-16,1 0 16,0 0-1,-1 0 32,1 0-31</inkml:trace>
  <inkml:trace contextRef="#ctx0" brushRef="#br0" timeOffset="1266.71">19779 4556 0,'27'0'47,"1"0"-47,0 0 0,-1 0 16,29 27-16,-29-27 0,28 0 0,-27 0 0,0 28 0,-1-28 0,56 0 15,-55 27-15,27-27 0,-27 0 0,27 28 0,0 0 0,-27-28 0,27 0 0,0 27 16,-27-27-16,27 0 0,0 0 0,-27 0 0,0 28 0,27-28 0,-28 0 0,1 0 16,0 0-16,-1 0 0,1 0 0,0 0 0,-1 0 0,1 0 0,-1 28 15,1-28-15,0 0 0,-1 0 0,1 0 0,0 0 0,-1 0 0,28 0 16,1 0-16,-29 0 0,29 0 0,-29 27 0,1-27 0,27 0 0,0 0 0,1 0 16,-29 0-16,28 0 0,1 28 0,-1-28 0,0 0 0,-27 0 0,27 0 0,-27 0 15,27 0-15,0 0 0,-27 0 0,-1 0 0,29 0 0,-29 0 0,1 0 0,0 0 16,-1 0-16,1 0 0,-1 0 0,1 0 0,0 0 0,-1 0 0,1 0 15,0 0-15,-1-28 0,1 28 0,-1 0 0,1 0 0,0 0 16,-1 0-16,1-27 0,0 27 0,-1 0 0,1 0 16,-1 0-16,1 0 0,0 0 15,-1 0-15,1 0 0,-28-28 0,28 28 16,-1 0-16,1 0 0,-1 0 62,1 0-62,0-28 16,-1 28-16,1-27 0,0 27 16,-1 0-16,-27-28 0,28 28 0,-1 0 0,1-28 15,0 1-15,-1 27 0,1-28 0,-28 1 16,27 27-16,-27-28 0,28 28 0,-28-28 16,28 28-1,-28-27-15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3T06:01:05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3840 12755 0,'28'0'0,"-1"-27"0,1 27 0,-1 0 15,1 0-15,0-28 0,-1 28 0,1 0 0,0 0 16,-1 0-16,1-27 0,-1 27 0,1 0 0,0 0 0,-1 0 0,1 0 16,0 0-16,-1 0 0,1 0 0,-1-28 0,1 28 0,0 0 0,-1 0 0,1 0 15,0 0-15,-1 0 0,1 0 0,-1-28 0,29 28 0,-29 0 16,1 0-16,-1 0 0,1 0 0,0 0 0,-1 0 0,1 0 0,0 0 0,-1 0 15,1 0-15,-1 0 0,1 0 0,0 0 0,-1 0 0,1 0 16,0 0-16,-1 0 0,1 0 16,-1 0-16,1 0 15,0 0-15,-1 0 16,1 0-16,0 0 0,-1 0 16,1 0-16,-1 0 0,1-27 15,0 27-15,-1 0 16,1 0 31,0 0-32,-1 0-15,1 27 0,-1-27 16,1 0-16,0 0 0,-1 28 0,1-28 16,0 0-16,-1 0 0,-27 28 0,28-28 15,-1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3T06:06:03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3647 7372 0,'27'0'63,"1"0"-63,-1 0 15,1 0-15,0 0 16,-1 0-16,1 0 16,0 0-1,-1 0-15,1 0 16,-1 0-16,1 0 0,0 0 0,-1 0 15,1 0-15,0 0 0,-1 0 0,1 0 16,-1 0-16,1-28 0,0 28 16,-1 0-16,1 0 0,0 0 15,-1 0 1,1 0-16,-1 0 0,1 0 16,0 0-16,-1 0 0,1 0 0,0 0 15,-1 0-15,1 0 0,-1 0 0,1 0 16,0 0-16,-1 0 0,1 0 0,-1 0 15,1 0-15,0 0 0,-1 0 16,1 0-16,0 0 0,-1 0 0,1 0 16,-1 0-16,1 0 0,0 0 0,-1 0 15,1 0-15,0 0 16,-1 0 46,1 0-30,-1 0 30,1 0-62,0 0 16,-28-27-1,27 27-15,1 0 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9269-32B6-45CC-83D8-931502593713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71A0F-C0B6-45D1-A377-6DCE069E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6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2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6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9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9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52B417-AFF6-4E23-8BF0-71700ACBB19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Processing</a:t>
            </a:r>
            <a:br>
              <a:rPr lang="en-US" dirty="0"/>
            </a:br>
            <a:r>
              <a:rPr lang="en-US" dirty="0"/>
              <a:t>Part III: Pandas and data I/O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Ph.D. Dang Thien Binh</a:t>
            </a:r>
          </a:p>
          <a:p>
            <a:r>
              <a:rPr lang="en-US" sz="1800" dirty="0"/>
              <a:t>IT Faculty, Da Nang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9432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name and index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0388" y="1676847"/>
            <a:ext cx="38873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obj4.name = 'population'</a:t>
            </a:r>
          </a:p>
          <a:p>
            <a:br>
              <a:rPr lang="en-US" dirty="0">
                <a:effectLst/>
              </a:rPr>
            </a:br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34411" y="353622"/>
            <a:ext cx="43516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obj4.index.name = 'state'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state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8383" y="4008586"/>
            <a:ext cx="39576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obj4.index = ['Florida', 'New York', 'Kentucky', 'Georgia']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Florida 10.0</a:t>
            </a:r>
          </a:p>
          <a:p>
            <a:r>
              <a:rPr lang="en-US" dirty="0">
                <a:effectLst/>
              </a:rPr>
              <a:t>New York 20.0</a:t>
            </a:r>
          </a:p>
          <a:p>
            <a:r>
              <a:rPr lang="en-US" dirty="0">
                <a:effectLst/>
              </a:rPr>
              <a:t>Kentucky 15.0</a:t>
            </a:r>
          </a:p>
          <a:p>
            <a:r>
              <a:rPr lang="en-US" dirty="0">
                <a:effectLst/>
              </a:rPr>
              <a:t>Georgia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388" y="4331751"/>
            <a:ext cx="719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of a series can be changed to a different index.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object itself is immutable.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391478" y="5139996"/>
            <a:ext cx="5645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1014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obj4.index[2]='California'</a:t>
            </a:r>
          </a:p>
          <a:p>
            <a:r>
              <a:rPr lang="en-US" dirty="0" err="1">
                <a:solidFill>
                  <a:srgbClr val="8B0000"/>
                </a:solidFill>
              </a:rPr>
              <a:t>TypeError</a:t>
            </a:r>
            <a:r>
              <a:rPr lang="en-US" dirty="0">
                <a:solidFill>
                  <a:srgbClr val="8B0000"/>
                </a:solidFill>
              </a:rPr>
              <a:t>:</a:t>
            </a:r>
            <a:r>
              <a:rPr lang="en-US" dirty="0"/>
              <a:t> Index does not support mutable 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1478" y="58551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1016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obj4.index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1016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Index(['Florida', 'New York', 'Kentucky', 'Georgia'],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376966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tabular data structure comprised of rows and columns, akin to a spreadsheet or database table.</a:t>
            </a:r>
          </a:p>
          <a:p>
            <a:r>
              <a:rPr lang="en-US" dirty="0"/>
              <a:t>It can be treated as an order collection of  columns</a:t>
            </a:r>
          </a:p>
          <a:p>
            <a:pPr lvl="1"/>
            <a:r>
              <a:rPr lang="en-US" dirty="0"/>
              <a:t>Each column can be a different data type</a:t>
            </a:r>
          </a:p>
          <a:p>
            <a:pPr lvl="1"/>
            <a:r>
              <a:rPr lang="en-US" dirty="0"/>
              <a:t>Have both row and column indices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2099" y="1600637"/>
            <a:ext cx="5312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727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data = {'state': ['Ohio', 'Ohio', 'Ohio', 'Nevada', 'Nevada'],</a:t>
            </a: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sz="2000" dirty="0">
                <a:effectLst/>
              </a:rPr>
              <a:t> 'year': [2000, 2001, 2002, 2001, 2002],</a:t>
            </a: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sz="2000" dirty="0">
                <a:effectLst/>
              </a:rPr>
              <a:t> 'pop': [1.5, 1.7, 3.6, 2.4, 2.9]}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728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frame = </a:t>
            </a:r>
            <a:r>
              <a:rPr lang="en-US" sz="2000" dirty="0" err="1">
                <a:effectLst/>
              </a:rPr>
              <a:t>DataFrame</a:t>
            </a:r>
            <a:r>
              <a:rPr lang="en-US" sz="2000" dirty="0">
                <a:effectLst/>
              </a:rPr>
              <a:t>(data)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729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frame</a:t>
            </a:r>
          </a:p>
          <a:p>
            <a:r>
              <a:rPr lang="en-US" sz="20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000" b="1" dirty="0">
                <a:solidFill>
                  <a:srgbClr val="8B0000"/>
                </a:solidFill>
                <a:effectLst/>
              </a:rPr>
              <a:t>729</a:t>
            </a:r>
            <a:r>
              <a:rPr lang="en-US" sz="2000" dirty="0">
                <a:solidFill>
                  <a:srgbClr val="8B000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</a:t>
            </a:r>
          </a:p>
          <a:p>
            <a:r>
              <a:rPr lang="en-US" sz="2000" dirty="0">
                <a:effectLst/>
              </a:rPr>
              <a:t>   pop state year</a:t>
            </a:r>
          </a:p>
          <a:p>
            <a:r>
              <a:rPr lang="en-US" sz="2000" dirty="0">
                <a:effectLst/>
              </a:rPr>
              <a:t>0 1.5 Ohio 2000</a:t>
            </a:r>
          </a:p>
          <a:p>
            <a:r>
              <a:rPr lang="en-US" sz="2000" dirty="0">
                <a:effectLst/>
              </a:rPr>
              <a:t>1 1.7 Ohio 2001</a:t>
            </a:r>
          </a:p>
          <a:p>
            <a:r>
              <a:rPr lang="en-US" sz="2000" dirty="0">
                <a:effectLst/>
              </a:rPr>
              <a:t>2 3.6 Ohio 2002</a:t>
            </a:r>
          </a:p>
          <a:p>
            <a:r>
              <a:rPr lang="en-US" sz="2000" dirty="0">
                <a:effectLst/>
              </a:rPr>
              <a:t>3 2.4 Nevada 2001</a:t>
            </a:r>
          </a:p>
          <a:p>
            <a:r>
              <a:rPr lang="en-US" sz="2000" dirty="0">
                <a:effectLst/>
              </a:rPr>
              <a:t>4 2.9 Nevada 2002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54887" y="4532243"/>
            <a:ext cx="1046922" cy="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5721" y="4347577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reordered</a:t>
            </a:r>
          </a:p>
        </p:txBody>
      </p:sp>
    </p:spTree>
    <p:extLst>
      <p:ext uri="{BB962C8B-B14F-4D97-AF65-F5344CB8AC3E}">
        <p14:creationId xmlns:p14="http://schemas.microsoft.com/office/powerpoint/2010/main" val="88676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specifying columns and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5870" y="1825625"/>
            <a:ext cx="3067929" cy="4351338"/>
          </a:xfrm>
        </p:spPr>
        <p:txBody>
          <a:bodyPr>
            <a:normAutofit/>
          </a:bodyPr>
          <a:lstStyle/>
          <a:p>
            <a:r>
              <a:rPr lang="en-US" dirty="0"/>
              <a:t>Order of columns/rows can be specified. </a:t>
            </a:r>
          </a:p>
          <a:p>
            <a:r>
              <a:rPr lang="en-US" dirty="0"/>
              <a:t>Columns not in data will have </a:t>
            </a:r>
            <a:r>
              <a:rPr lang="en-US" dirty="0" err="1"/>
              <a:t>NaN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628" y="31725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frame2 =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(data, columns=['year', 'state', 'pop', 'debt'], index=['A', 'B', 'C', 'D', 'E'])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    year state pop debt</a:t>
            </a:r>
          </a:p>
          <a:p>
            <a:r>
              <a:rPr lang="en-US" dirty="0">
                <a:effectLst/>
              </a:rPr>
              <a:t>A 2000 Ohio 1.5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 2001 Ohio 1.7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 2002 Ohio 3.6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 2001 Nevada 2.4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 2002 Nevada 2.9 </a:t>
            </a:r>
            <a:r>
              <a:rPr lang="en-US" dirty="0" err="1">
                <a:effectLst/>
              </a:rPr>
              <a:t>NaN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1914" y="18531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727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{'state': ['Ohio', 'Ohio', 'Ohio', 'Nevada', 'Nevada'],</a:t>
            </a:r>
          </a:p>
          <a:p>
            <a:r>
              <a:rPr lang="en-US" dirty="0">
                <a:solidFill>
                  <a:srgbClr val="000080"/>
                </a:solidFill>
              </a:rPr>
              <a:t>     ...:</a:t>
            </a:r>
            <a:r>
              <a:rPr lang="en-US" dirty="0"/>
              <a:t> 'year': [2000, 2001, 2002, 2001, 2002],</a:t>
            </a:r>
          </a:p>
          <a:p>
            <a:r>
              <a:rPr lang="en-US" dirty="0">
                <a:solidFill>
                  <a:srgbClr val="000080"/>
                </a:solidFill>
              </a:rPr>
              <a:t>     ...:</a:t>
            </a:r>
            <a:r>
              <a:rPr lang="en-US" dirty="0"/>
              <a:t> 'pop': [1.5, 1.7, 3.6, 2.4, 2.9]}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6539" y="4691270"/>
            <a:ext cx="2239618" cy="3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63478" y="3567316"/>
            <a:ext cx="26505" cy="89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94150" y="4465241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order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11826" y="6176964"/>
            <a:ext cx="384313" cy="3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4351" y="6353847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with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from nested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64" y="1854705"/>
            <a:ext cx="9720073" cy="4023360"/>
          </a:xfrm>
        </p:spPr>
        <p:txBody>
          <a:bodyPr/>
          <a:lstStyle/>
          <a:p>
            <a:r>
              <a:rPr lang="en-US" dirty="0"/>
              <a:t>Outer </a:t>
            </a:r>
            <a:r>
              <a:rPr lang="en-US" dirty="0" err="1"/>
              <a:t>dict</a:t>
            </a:r>
            <a:r>
              <a:rPr lang="en-US" dirty="0"/>
              <a:t> keys as columns and inner </a:t>
            </a:r>
            <a:r>
              <a:rPr lang="en-US" dirty="0" err="1"/>
              <a:t>dict</a:t>
            </a:r>
            <a:r>
              <a:rPr lang="en-US" dirty="0"/>
              <a:t> keys as row indices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51777" y="2254141"/>
            <a:ext cx="92997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pop = {'Nevada': {2001: 2.9, 2002: 2.9}, 'Ohio': {2002: 3.6, 2001: 1.7, 2000: 1.5}}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 = </a:t>
            </a:r>
            <a:r>
              <a:rPr lang="en-US" dirty="0" err="1"/>
              <a:t>DataFrame</a:t>
            </a:r>
            <a:r>
              <a:rPr lang="en-US" dirty="0"/>
              <a:t>(pop)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      </a:t>
            </a:r>
            <a:r>
              <a:rPr lang="en-US" b="1" dirty="0"/>
              <a:t>Nevada 	Ohio</a:t>
            </a:r>
          </a:p>
          <a:p>
            <a:r>
              <a:rPr lang="en-US" b="1" dirty="0"/>
              <a:t>2000</a:t>
            </a:r>
            <a:r>
              <a:rPr lang="en-US" dirty="0"/>
              <a:t> 	</a:t>
            </a:r>
            <a:r>
              <a:rPr lang="en-US" dirty="0" err="1"/>
              <a:t>NaN</a:t>
            </a:r>
            <a:r>
              <a:rPr lang="en-US" dirty="0"/>
              <a:t> 	1.5</a:t>
            </a:r>
          </a:p>
          <a:p>
            <a:r>
              <a:rPr lang="en-US" b="1" dirty="0"/>
              <a:t>2001</a:t>
            </a:r>
            <a:r>
              <a:rPr lang="en-US" dirty="0"/>
              <a:t> 	2.9 		1.7</a:t>
            </a:r>
          </a:p>
          <a:p>
            <a:r>
              <a:rPr lang="en-US" b="1" dirty="0"/>
              <a:t>2002</a:t>
            </a:r>
            <a:r>
              <a:rPr lang="en-US" dirty="0"/>
              <a:t> 	2.9 		3.6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4023" y="4699635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frame3.T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b="1" dirty="0"/>
              <a:t>	      2000 		2001 	2002</a:t>
            </a:r>
          </a:p>
          <a:p>
            <a:r>
              <a:rPr lang="en-US" b="1" dirty="0"/>
              <a:t>Nevada</a:t>
            </a:r>
            <a:r>
              <a:rPr lang="en-US" dirty="0"/>
              <a:t> 	</a:t>
            </a:r>
            <a:r>
              <a:rPr lang="en-US" dirty="0" err="1"/>
              <a:t>NaN</a:t>
            </a:r>
            <a:r>
              <a:rPr lang="en-US" dirty="0"/>
              <a:t> 	2.9 		2.9</a:t>
            </a:r>
          </a:p>
          <a:p>
            <a:r>
              <a:rPr lang="en-US" b="1" dirty="0"/>
              <a:t>Ohio</a:t>
            </a:r>
            <a:r>
              <a:rPr lang="en-US" dirty="0"/>
              <a:t> 	1.5 		1.7 		3.6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1301" y="4654798"/>
            <a:ext cx="144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Transpose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52939" y="5191972"/>
            <a:ext cx="13252" cy="66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913" y="5898669"/>
            <a:ext cx="359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 of inner keys (in sorted order)</a:t>
            </a:r>
          </a:p>
        </p:txBody>
      </p:sp>
    </p:spTree>
    <p:extLst>
      <p:ext uri="{BB962C8B-B14F-4D97-AF65-F5344CB8AC3E}">
        <p14:creationId xmlns:p14="http://schemas.microsoft.com/office/powerpoint/2010/main" val="29406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index, columns,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0965" y="2409370"/>
            <a:ext cx="5842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frame3.index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Int64Index([2000, 2001, 2002], </a:t>
            </a:r>
            <a:r>
              <a:rPr lang="en-US" dirty="0" err="1"/>
              <a:t>dtype</a:t>
            </a:r>
            <a:r>
              <a:rPr lang="en-US" dirty="0"/>
              <a:t>='int64')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frame3.columns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Index(['Nevada', 'Ohio'],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965" y="40588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frame3.values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array([[</a:t>
            </a:r>
            <a:r>
              <a:rPr lang="en-US" dirty="0" err="1"/>
              <a:t>NaN</a:t>
            </a:r>
            <a:r>
              <a:rPr lang="en-US" dirty="0"/>
              <a:t>, 1.5],</a:t>
            </a:r>
          </a:p>
          <a:p>
            <a:r>
              <a:rPr lang="en-US" dirty="0"/>
              <a:t>	[ 2.9, 1.7],</a:t>
            </a:r>
          </a:p>
          <a:p>
            <a:r>
              <a:rPr lang="en-US" dirty="0"/>
              <a:t>	[ 2.9, 3.6]])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0487" y="1825625"/>
            <a:ext cx="42009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frame3.index.name = 'year'; frame3.columns.name='state'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851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state Nevada Ohio</a:t>
            </a:r>
          </a:p>
          <a:p>
            <a:r>
              <a:rPr lang="en-US" dirty="0"/>
              <a:t>year </a:t>
            </a:r>
          </a:p>
          <a:p>
            <a:r>
              <a:rPr lang="en-US" dirty="0"/>
              <a:t>2000 </a:t>
            </a:r>
            <a:r>
              <a:rPr lang="en-US" dirty="0" err="1"/>
              <a:t>NaN</a:t>
            </a:r>
            <a:r>
              <a:rPr lang="en-US" dirty="0"/>
              <a:t> 1.5</a:t>
            </a:r>
          </a:p>
          <a:p>
            <a:r>
              <a:rPr lang="en-US" dirty="0"/>
              <a:t>2001 2.9 1.7</a:t>
            </a:r>
          </a:p>
          <a:p>
            <a:r>
              <a:rPr lang="en-US" dirty="0"/>
              <a:t>2002 2.9 3.6</a:t>
            </a:r>
          </a:p>
        </p:txBody>
      </p:sp>
    </p:spTree>
    <p:extLst>
      <p:ext uri="{BB962C8B-B14F-4D97-AF65-F5344CB8AC3E}">
        <p14:creationId xmlns:p14="http://schemas.microsoft.com/office/powerpoint/2010/main" val="60826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US" dirty="0"/>
              <a:t>Possible data inputs to </a:t>
            </a:r>
            <a:r>
              <a:rPr lang="en-US" dirty="0" err="1"/>
              <a:t>DataFrame</a:t>
            </a:r>
            <a:r>
              <a:rPr lang="en-US" dirty="0"/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931"/>
            <a:ext cx="9203051" cy="46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selection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/>
              <a:t>Series and </a:t>
            </a:r>
            <a:r>
              <a:rPr lang="en-US" dirty="0" err="1"/>
              <a:t>DataFrame</a:t>
            </a:r>
            <a:r>
              <a:rPr lang="en-US" dirty="0"/>
              <a:t> can be sliced/accessed with label-based indexes, or using position-based indexes similar to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9687" y="276064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 = Series(range(4), index=['zero', 'one', 'two', 'three'])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S['two']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S[['zero', 'two']]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1670" y="3314641"/>
            <a:ext cx="1868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S[[0,2]]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3262630"/>
            <a:ext cx="2729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4924624"/>
            <a:ext cx="37371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S['</a:t>
            </a:r>
            <a:r>
              <a:rPr lang="en-US" dirty="0" err="1"/>
              <a:t>zero':'two</a:t>
            </a:r>
            <a:r>
              <a:rPr lang="en-US" dirty="0"/>
              <a:t>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146774" y="5346098"/>
            <a:ext cx="212035" cy="45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72855" y="5801787"/>
            <a:ext cx="1087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Inclusive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03010" y="3146039"/>
            <a:ext cx="2378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S[S &gt; 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two 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36613" y="4968005"/>
            <a:ext cx="2139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995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S[-2:]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995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two 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410979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retrieving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76669"/>
            <a:ext cx="9720073" cy="4023360"/>
          </a:xfrm>
        </p:spPr>
        <p:txBody>
          <a:bodyPr/>
          <a:lstStyle/>
          <a:p>
            <a:r>
              <a:rPr lang="en-US" dirty="0"/>
              <a:t>A column in a </a:t>
            </a:r>
            <a:r>
              <a:rPr lang="en-US" dirty="0" err="1"/>
              <a:t>DataFrame</a:t>
            </a:r>
            <a:r>
              <a:rPr lang="en-US" dirty="0"/>
              <a:t> can be retrieved as a Series by </a:t>
            </a:r>
            <a:r>
              <a:rPr lang="en-US" dirty="0" err="1"/>
              <a:t>dict</a:t>
            </a:r>
            <a:r>
              <a:rPr lang="en-US" dirty="0"/>
              <a:t>-like notation or as attribute</a:t>
            </a:r>
          </a:p>
          <a:p>
            <a:r>
              <a:rPr lang="en-US" dirty="0"/>
              <a:t>Series index and name have been kept/set appropriately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4794" y="3321425"/>
            <a:ext cx="3774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frame['state']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Ohio</a:t>
            </a:r>
          </a:p>
          <a:p>
            <a:r>
              <a:rPr lang="en-US" dirty="0">
                <a:effectLst/>
              </a:rPr>
              <a:t>1 Ohio</a:t>
            </a:r>
          </a:p>
          <a:p>
            <a:r>
              <a:rPr lang="en-US" dirty="0">
                <a:effectLst/>
              </a:rPr>
              <a:t>2 Ohio</a:t>
            </a:r>
          </a:p>
          <a:p>
            <a:r>
              <a:rPr lang="en-US" dirty="0">
                <a:effectLst/>
              </a:rPr>
              <a:t>3 Nevada</a:t>
            </a:r>
          </a:p>
          <a:p>
            <a:r>
              <a:rPr lang="en-US" dirty="0">
                <a:effectLst/>
              </a:rPr>
              <a:t>4 Nevada</a:t>
            </a:r>
          </a:p>
          <a:p>
            <a:r>
              <a:rPr lang="en-US" dirty="0">
                <a:effectLst/>
              </a:rPr>
              <a:t>Name: state,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09625" y="3321425"/>
            <a:ext cx="3676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frame.state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Ohio</a:t>
            </a:r>
          </a:p>
          <a:p>
            <a:r>
              <a:rPr lang="en-US" dirty="0">
                <a:effectLst/>
              </a:rPr>
              <a:t>1 Ohio</a:t>
            </a:r>
          </a:p>
          <a:p>
            <a:r>
              <a:rPr lang="en-US" dirty="0">
                <a:effectLst/>
              </a:rPr>
              <a:t>2 Ohio</a:t>
            </a:r>
          </a:p>
          <a:p>
            <a:r>
              <a:rPr lang="en-US" dirty="0">
                <a:effectLst/>
              </a:rPr>
              <a:t>3 Nevada</a:t>
            </a:r>
          </a:p>
          <a:p>
            <a:r>
              <a:rPr lang="en-US" dirty="0">
                <a:effectLst/>
              </a:rPr>
              <a:t>4 Nevada</a:t>
            </a:r>
          </a:p>
          <a:p>
            <a:r>
              <a:rPr lang="en-US" dirty="0">
                <a:effectLst/>
              </a:rPr>
              <a:t>Name: state,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object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4794" y="5802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type(frame['state'])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pandas.core.series.Series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1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getting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</a:t>
            </a:r>
            <a:r>
              <a:rPr lang="en-US" dirty="0"/>
              <a:t> for using indexes and </a:t>
            </a:r>
            <a:r>
              <a:rPr lang="en-US" dirty="0" err="1"/>
              <a:t>iloc</a:t>
            </a:r>
            <a:r>
              <a:rPr lang="en-US" dirty="0"/>
              <a:t> for using positions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6678" y="2847132"/>
            <a:ext cx="29817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792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792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2002 Ohio 3.6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D 2001 Nevada 2.4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E 2002 Nevada 2.9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1185" y="2847132"/>
            <a:ext cx="28889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frame2.loc['A']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year 2000</a:t>
            </a:r>
          </a:p>
          <a:p>
            <a:r>
              <a:rPr lang="en-US" dirty="0"/>
              <a:t>state Ohio</a:t>
            </a:r>
          </a:p>
          <a:p>
            <a:r>
              <a:rPr lang="en-US" dirty="0"/>
              <a:t>pop 1.5</a:t>
            </a:r>
          </a:p>
          <a:p>
            <a:r>
              <a:rPr lang="en-US" dirty="0"/>
              <a:t>debt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Name: A,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1185" y="5204544"/>
            <a:ext cx="400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type(frame2.loc['A'])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pandas.core.series.Series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21487" y="2708632"/>
            <a:ext cx="4240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819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frame2.loc[['A', 'B']]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819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820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type(frame2.loc[['A', 'B']])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820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pandas.core.frame.DataFrame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modifying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11696" y="2190645"/>
            <a:ext cx="39093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0</a:t>
            </a:r>
          </a:p>
          <a:p>
            <a:r>
              <a:rPr lang="en-US" dirty="0"/>
              <a:t>B 2001 Ohio 1.7 0</a:t>
            </a:r>
          </a:p>
          <a:p>
            <a:r>
              <a:rPr lang="en-US" dirty="0"/>
              <a:t>C 2002 Ohio 3.6 0</a:t>
            </a:r>
          </a:p>
          <a:p>
            <a:r>
              <a:rPr lang="en-US" dirty="0"/>
              <a:t>D 2001 Nevada 2.4 0</a:t>
            </a:r>
          </a:p>
          <a:p>
            <a:r>
              <a:rPr lang="en-US" dirty="0"/>
              <a:t>E 2002 Nevada 2.9 0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6138" y="2163108"/>
            <a:ext cx="3591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range(5)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0</a:t>
            </a:r>
          </a:p>
          <a:p>
            <a:r>
              <a:rPr lang="en-US" dirty="0"/>
              <a:t>B 2001 Ohio 1.7 1</a:t>
            </a:r>
          </a:p>
          <a:p>
            <a:r>
              <a:rPr lang="en-US" dirty="0"/>
              <a:t>C 2002 Ohio 3.6 2</a:t>
            </a:r>
          </a:p>
          <a:p>
            <a:r>
              <a:rPr lang="en-US" dirty="0"/>
              <a:t>D 2001 Nevada 2.4 3</a:t>
            </a:r>
          </a:p>
          <a:p>
            <a:r>
              <a:rPr lang="en-US" dirty="0"/>
              <a:t>E 2002 Nevada 2.9 4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4496" y="2159459"/>
            <a:ext cx="33793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Series([10, 10, 10], index = ['A', 'C', 'D'])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</a:t>
            </a:r>
            <a:r>
              <a:rPr lang="en-US" dirty="0" err="1"/>
              <a:t>val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10.0</a:t>
            </a:r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2002 Ohio 3.6 10.0</a:t>
            </a:r>
          </a:p>
          <a:p>
            <a:r>
              <a:rPr lang="en-US" dirty="0"/>
              <a:t>D 2001 Nevada 2.4 10.0</a:t>
            </a:r>
          </a:p>
          <a:p>
            <a:r>
              <a:rPr lang="en-US" dirty="0"/>
              <a:t>E 2002 Nevada 2.9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1696" y="5682923"/>
            <a:ext cx="496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Rows or individual elements can be modified similarly. Using </a:t>
            </a:r>
            <a:r>
              <a:rPr lang="en-US" sz="2400" dirty="0" err="1"/>
              <a:t>loc</a:t>
            </a:r>
            <a:r>
              <a:rPr lang="en-US" sz="2400" dirty="0"/>
              <a:t> or </a:t>
            </a:r>
            <a:r>
              <a:rPr lang="en-US" sz="2400" dirty="0" err="1"/>
              <a:t>iloc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0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63" y="1886964"/>
            <a:ext cx="10131425" cy="3649133"/>
          </a:xfrm>
        </p:spPr>
        <p:txBody>
          <a:bodyPr/>
          <a:lstStyle/>
          <a:p>
            <a:r>
              <a:rPr lang="en-US" dirty="0"/>
              <a:t>One of the most popular library that data scientists use</a:t>
            </a:r>
          </a:p>
          <a:p>
            <a:r>
              <a:rPr lang="en-US" dirty="0"/>
              <a:t>Labeled axes to avoid misalignment of data</a:t>
            </a:r>
          </a:p>
          <a:p>
            <a:pPr lvl="1"/>
            <a:r>
              <a:rPr lang="en-US" dirty="0"/>
              <a:t>Data[:, 2] represents weight or weight2?</a:t>
            </a:r>
          </a:p>
          <a:p>
            <a:pPr lvl="1"/>
            <a:r>
              <a:rPr lang="en-US" dirty="0"/>
              <a:t>When merge two tables, some rows may be different</a:t>
            </a:r>
          </a:p>
          <a:p>
            <a:r>
              <a:rPr lang="en-US" dirty="0"/>
              <a:t>Missing values or special values may need to be removed or replaced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41305"/>
              </p:ext>
            </p:extLst>
          </p:nvPr>
        </p:nvGraphicFramePr>
        <p:xfrm>
          <a:off x="866336" y="4068217"/>
          <a:ext cx="583979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299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899306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  <a:gridCol w="1047292">
                  <a:extLst>
                    <a:ext uri="{9D8B030D-6E8A-4147-A177-3AD203B41FA5}">
                      <a16:colId xmlns:a16="http://schemas.microsoft.com/office/drawing/2014/main" val="659680590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2777339186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1624276275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0405"/>
              </p:ext>
            </p:extLst>
          </p:nvPr>
        </p:nvGraphicFramePr>
        <p:xfrm>
          <a:off x="7129101" y="4068217"/>
          <a:ext cx="42528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12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928428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1906796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r>
                        <a:rPr lang="en-US" baseline="0" dirty="0"/>
                        <a:t>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4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removing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59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del frame2['debt']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 year 	state 	pop</a:t>
            </a:r>
          </a:p>
          <a:p>
            <a:r>
              <a:rPr lang="en-US" dirty="0"/>
              <a:t>A 	2000 	Ohio 	1.5</a:t>
            </a:r>
          </a:p>
          <a:p>
            <a:r>
              <a:rPr lang="en-US" dirty="0"/>
              <a:t>B 	2001 	Ohio 	1.7</a:t>
            </a:r>
          </a:p>
          <a:p>
            <a:r>
              <a:rPr lang="en-US" dirty="0"/>
              <a:t>C 	2002 	Ohio 	3.6</a:t>
            </a:r>
          </a:p>
          <a:p>
            <a:r>
              <a:rPr lang="en-US" dirty="0"/>
              <a:t>D 	2001 	Nevada 	2.4</a:t>
            </a:r>
          </a:p>
          <a:p>
            <a:r>
              <a:rPr lang="en-US" dirty="0"/>
              <a:t>E 	2002 	Nevada 	2.9</a:t>
            </a:r>
          </a:p>
        </p:txBody>
      </p:sp>
    </p:spTree>
    <p:extLst>
      <p:ext uri="{BB962C8B-B14F-4D97-AF65-F5344CB8AC3E}">
        <p14:creationId xmlns:p14="http://schemas.microsoft.com/office/powerpoint/2010/main" val="281269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870701"/>
            <a:ext cx="8372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</a:t>
            </a:r>
            <a:r>
              <a:rPr lang="en-US" dirty="0" err="1"/>
              <a:t>np.arange</a:t>
            </a:r>
            <a:r>
              <a:rPr lang="en-US" dirty="0"/>
              <a:t>(9).reshape(3,-1)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856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array([[0, 1, 2],</a:t>
            </a:r>
          </a:p>
          <a:p>
            <a:r>
              <a:rPr lang="en-US" dirty="0"/>
              <a:t>[3, 4, 5],</a:t>
            </a:r>
          </a:p>
          <a:p>
            <a:r>
              <a:rPr lang="en-US" dirty="0"/>
              <a:t>[6, 7, 8]])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3945909"/>
            <a:ext cx="34024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868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 = DataFrame(data, index=['r1', 'r2', 'r3'], columns=['c1', 'c2', 'c3'])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869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869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00869" y="1890083"/>
            <a:ext cx="3419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870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870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0</a:t>
            </a:r>
          </a:p>
          <a:p>
            <a:r>
              <a:rPr lang="en-US" dirty="0"/>
              <a:t>r2 3</a:t>
            </a:r>
          </a:p>
          <a:p>
            <a:r>
              <a:rPr lang="en-US" dirty="0"/>
              <a:t>r3 6</a:t>
            </a:r>
          </a:p>
          <a:p>
            <a:r>
              <a:rPr lang="en-US" dirty="0"/>
              <a:t>Name: c1, </a:t>
            </a:r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7" name="Rectangle 6"/>
          <p:cNvSpPr/>
          <p:nvPr/>
        </p:nvSpPr>
        <p:spPr>
          <a:xfrm>
            <a:off x="8945218" y="206553"/>
            <a:ext cx="2888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871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frame[['c1', 'c3']]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871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c1 c3</a:t>
            </a:r>
          </a:p>
          <a:p>
            <a:r>
              <a:rPr lang="pt-BR" dirty="0"/>
              <a:t>r1 0 2</a:t>
            </a:r>
          </a:p>
          <a:p>
            <a:r>
              <a:rPr lang="pt-BR" dirty="0"/>
              <a:t>r2 3 5</a:t>
            </a:r>
          </a:p>
          <a:p>
            <a:r>
              <a:rPr lang="pt-BR" dirty="0"/>
              <a:t>r3 6 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00869" y="3829911"/>
            <a:ext cx="2888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frame.loc</a:t>
            </a:r>
            <a:r>
              <a:rPr lang="en-US" dirty="0"/>
              <a:t>['r1']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0</a:t>
            </a:r>
          </a:p>
          <a:p>
            <a:r>
              <a:rPr lang="en-US" dirty="0"/>
              <a:t>c2 1</a:t>
            </a:r>
          </a:p>
          <a:p>
            <a:r>
              <a:rPr lang="en-US" dirty="0"/>
              <a:t>c3 2</a:t>
            </a:r>
          </a:p>
          <a:p>
            <a:r>
              <a:rPr lang="en-US" dirty="0"/>
              <a:t>Name: r1, </a:t>
            </a:r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9" name="Rectangle 8"/>
          <p:cNvSpPr/>
          <p:nvPr/>
        </p:nvSpPr>
        <p:spPr>
          <a:xfrm>
            <a:off x="8825948" y="2146381"/>
            <a:ext cx="2888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879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frame.loc[['r1','r3']]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879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63330" y="3750360"/>
            <a:ext cx="2851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frame.iloc</a:t>
            </a:r>
            <a:r>
              <a:rPr lang="en-US" dirty="0"/>
              <a:t>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00869" y="5719617"/>
            <a:ext cx="2743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952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frame['c1']['r1']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952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3330" y="5319194"/>
            <a:ext cx="2213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954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954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561983" y="5658678"/>
            <a:ext cx="238539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82471" y="6109253"/>
            <a:ext cx="149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Row slices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89099" y="4671389"/>
            <a:ext cx="114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slices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780643" y="4154556"/>
            <a:ext cx="238539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2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760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1027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frame.loc[['r1', 'r2'], ['c1', 'c2']]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1027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</a:t>
            </a:r>
          </a:p>
          <a:p>
            <a:r>
              <a:rPr lang="pt-BR" dirty="0"/>
              <a:t>r1 0 1</a:t>
            </a:r>
          </a:p>
          <a:p>
            <a:r>
              <a:rPr lang="pt-BR" dirty="0"/>
              <a:t>r2 3 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42901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1034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frame.loc['r1':'r3', 'c1':'c3']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1034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276893"/>
            <a:ext cx="3326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frame.iloc</a:t>
            </a:r>
            <a:r>
              <a:rPr lang="en-US" dirty="0"/>
              <a:t>[:2,:2]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1036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 c1 c2</a:t>
            </a:r>
          </a:p>
          <a:p>
            <a:r>
              <a:rPr lang="en-US" dirty="0"/>
              <a:t>r1 0 1</a:t>
            </a:r>
          </a:p>
          <a:p>
            <a:r>
              <a:rPr lang="en-US" dirty="0"/>
              <a:t>r2 3 4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4957" y="1675908"/>
            <a:ext cx="46912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v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(9).reshape(3,3), index=['a', 'a', 'b'], columns=['c1','c2','c3'])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v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1141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c1 c2 c3</a:t>
            </a:r>
          </a:p>
          <a:p>
            <a:r>
              <a:rPr lang="en-US" dirty="0"/>
              <a:t>a  0  1  2</a:t>
            </a:r>
          </a:p>
          <a:p>
            <a:r>
              <a:rPr lang="en-US" dirty="0"/>
              <a:t>a  3  4  5</a:t>
            </a:r>
          </a:p>
          <a:p>
            <a:r>
              <a:rPr lang="en-US" dirty="0"/>
              <a:t>b  6  7  8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v.loc</a:t>
            </a:r>
            <a:r>
              <a:rPr lang="en-US" dirty="0"/>
              <a:t>['a']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c1 c2 c3</a:t>
            </a:r>
          </a:p>
          <a:p>
            <a:r>
              <a:rPr lang="en-US" dirty="0"/>
              <a:t>a  0  1  2</a:t>
            </a:r>
          </a:p>
          <a:p>
            <a:r>
              <a:rPr lang="en-US" dirty="0"/>
              <a:t>a  3  4  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627165" y="2514675"/>
            <a:ext cx="954157" cy="5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99374" y="3087757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Duplicated keys</a:t>
            </a:r>
          </a:p>
        </p:txBody>
      </p:sp>
    </p:spTree>
    <p:extLst>
      <p:ext uri="{BB962C8B-B14F-4D97-AF65-F5344CB8AC3E}">
        <p14:creationId xmlns:p14="http://schemas.microsoft.com/office/powerpoint/2010/main" val="110068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- 3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41316"/>
            <a:ext cx="35747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frame[frame['c1']&gt;0]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c1 c2 c3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frame['c1']&gt;0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False</a:t>
            </a:r>
          </a:p>
          <a:p>
            <a:r>
              <a:rPr lang="en-US" dirty="0"/>
              <a:t>r2 True</a:t>
            </a:r>
          </a:p>
          <a:p>
            <a:r>
              <a:rPr lang="en-US" dirty="0"/>
              <a:t>r3 True</a:t>
            </a:r>
          </a:p>
          <a:p>
            <a:r>
              <a:rPr lang="en-US" dirty="0"/>
              <a:t>Name: c1, </a:t>
            </a:r>
            <a:r>
              <a:rPr lang="en-US" dirty="0" err="1"/>
              <a:t>dtype</a:t>
            </a:r>
            <a:r>
              <a:rPr lang="en-US" dirty="0"/>
              <a:t>: bool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2818" y="3482435"/>
            <a:ext cx="3485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frame[frame&lt;3] = 3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c1 c2 c3</a:t>
            </a:r>
          </a:p>
          <a:p>
            <a:r>
              <a:rPr lang="en-US" dirty="0"/>
              <a:t>r1 3 3 3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2818" y="1441316"/>
            <a:ext cx="3127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1038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 &lt; 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1038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c1 c2 c3</a:t>
            </a:r>
          </a:p>
          <a:p>
            <a:r>
              <a:rPr lang="en-US" dirty="0"/>
              <a:t>r1 True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endParaRPr lang="en-US" dirty="0"/>
          </a:p>
          <a:p>
            <a:r>
              <a:rPr lang="en-US" dirty="0"/>
              <a:t>r2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endParaRPr lang="en-US" dirty="0"/>
          </a:p>
          <a:p>
            <a:r>
              <a:rPr lang="en-US" dirty="0"/>
              <a:t>r3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9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rows/columns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899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frame.drop(['r1'])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899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900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frame.drop(['r1','r3'])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900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r2 3 4 5</a:t>
            </a:r>
            <a:br>
              <a:rPr lang="pt-BR" dirty="0"/>
            </a:br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901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frame.drop(['c1'], axis=1)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901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c2 c3</a:t>
            </a:r>
          </a:p>
          <a:p>
            <a:r>
              <a:rPr lang="pt-BR" dirty="0"/>
              <a:t>r1 1 2</a:t>
            </a:r>
          </a:p>
          <a:p>
            <a:r>
              <a:rPr lang="pt-BR" dirty="0"/>
              <a:t>r2 4 5</a:t>
            </a:r>
          </a:p>
          <a:p>
            <a:r>
              <a:rPr lang="pt-BR" dirty="0"/>
              <a:t>r3 7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3225" y="1910676"/>
            <a:ext cx="608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returns a new object (MATLAB-like).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9583" y="3042167"/>
            <a:ext cx="23721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1050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1050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780" y="1882377"/>
            <a:ext cx="9720073" cy="4023360"/>
          </a:xfrm>
        </p:spPr>
        <p:txBody>
          <a:bodyPr/>
          <a:lstStyle/>
          <a:p>
            <a:r>
              <a:rPr lang="en-US" dirty="0"/>
              <a:t>Alter the order of rows/columns of a </a:t>
            </a:r>
            <a:r>
              <a:rPr lang="en-US" dirty="0" err="1"/>
              <a:t>DataFrame</a:t>
            </a:r>
            <a:r>
              <a:rPr lang="en-US" dirty="0"/>
              <a:t> or order of a series according to new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1780" y="264636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887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887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888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frame.reindex(['r1', 'r3', 'r2', 'r4'])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889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0.0 1.0 2.0</a:t>
            </a:r>
          </a:p>
          <a:p>
            <a:r>
              <a:rPr lang="pt-BR" dirty="0"/>
              <a:t>r3 6.0 7.0 8.0</a:t>
            </a:r>
          </a:p>
          <a:p>
            <a:r>
              <a:rPr lang="pt-BR" dirty="0"/>
              <a:t>r2 3.0 4.0 5.0</a:t>
            </a:r>
          </a:p>
          <a:p>
            <a:r>
              <a:rPr lang="pt-BR" dirty="0"/>
              <a:t>r4 NaN NaN NaN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4867" y="2605656"/>
            <a:ext cx="5345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892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frame.reindex(columns=['c2', 'c3', 'c1'])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892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c2 c3 c1</a:t>
            </a:r>
          </a:p>
          <a:p>
            <a:r>
              <a:rPr lang="pt-BR" dirty="0"/>
              <a:t>r1 1 2 0</a:t>
            </a:r>
          </a:p>
          <a:p>
            <a:r>
              <a:rPr lang="pt-BR" dirty="0"/>
              <a:t>r2 4 5 3</a:t>
            </a:r>
          </a:p>
          <a:p>
            <a:r>
              <a:rPr lang="pt-BR" dirty="0"/>
              <a:t>r3 7 8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3225" y="5926090"/>
            <a:ext cx="608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returns a new object (MATLAB-like).</a:t>
            </a:r>
          </a:p>
        </p:txBody>
      </p:sp>
    </p:spTree>
    <p:extLst>
      <p:ext uri="{BB962C8B-B14F-4D97-AF65-F5344CB8AC3E}">
        <p14:creationId xmlns:p14="http://schemas.microsoft.com/office/powerpoint/2010/main" val="2946489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7662"/>
            <a:ext cx="9720073" cy="4023360"/>
          </a:xfrm>
        </p:spPr>
        <p:txBody>
          <a:bodyPr/>
          <a:lstStyle/>
          <a:p>
            <a:r>
              <a:rPr lang="en-US" dirty="0" err="1"/>
              <a:t>DataFrame.applymap</a:t>
            </a:r>
            <a:r>
              <a:rPr lang="en-US" dirty="0"/>
              <a:t>(f) applies f to every entry</a:t>
            </a:r>
          </a:p>
          <a:p>
            <a:r>
              <a:rPr lang="en-US" dirty="0" err="1"/>
              <a:t>DataFrame.apply</a:t>
            </a:r>
            <a:r>
              <a:rPr lang="en-US" dirty="0"/>
              <a:t>(f) applies f to every column (default) or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931" y="4668155"/>
            <a:ext cx="4078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square(x): return x**2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frame.applymap</a:t>
            </a:r>
            <a:r>
              <a:rPr lang="en-US" dirty="0"/>
              <a:t>(square)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c1   c2  c3</a:t>
            </a:r>
          </a:p>
          <a:p>
            <a:r>
              <a:rPr lang="en-US" dirty="0"/>
              <a:t>r1 0    1   4</a:t>
            </a:r>
          </a:p>
          <a:p>
            <a:r>
              <a:rPr lang="en-US" dirty="0"/>
              <a:t>r2 9   16  25</a:t>
            </a:r>
          </a:p>
          <a:p>
            <a:r>
              <a:rPr lang="en-US" dirty="0"/>
              <a:t>r3 36 49  64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8287" y="29182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max_minus_min</a:t>
            </a:r>
            <a:r>
              <a:rPr lang="en-US" dirty="0"/>
              <a:t>(x): return max(x)-min(x)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max_minus_min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6</a:t>
            </a:r>
          </a:p>
          <a:p>
            <a:r>
              <a:rPr lang="en-US" dirty="0"/>
              <a:t>c2 6</a:t>
            </a:r>
          </a:p>
          <a:p>
            <a:r>
              <a:rPr lang="en-US" dirty="0"/>
              <a:t>c3 6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8287" y="49438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max_minus_min</a:t>
            </a:r>
            <a:r>
              <a:rPr lang="en-US" dirty="0"/>
              <a:t>, 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2</a:t>
            </a:r>
          </a:p>
          <a:p>
            <a:r>
              <a:rPr lang="en-US" dirty="0"/>
              <a:t>r2 2</a:t>
            </a:r>
          </a:p>
          <a:p>
            <a:r>
              <a:rPr lang="en-US" dirty="0"/>
              <a:t>r3 2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9688" y="2839166"/>
            <a:ext cx="2849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1087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1087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47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max_min</a:t>
            </a:r>
            <a:r>
              <a:rPr lang="en-US" dirty="0"/>
              <a:t>(x): return Series([max(x), min(x)], index=['max', 'min'])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   c1 c2 c3</a:t>
            </a:r>
          </a:p>
          <a:p>
            <a:r>
              <a:rPr lang="en-US" dirty="0"/>
              <a:t>max 6 7 8</a:t>
            </a:r>
          </a:p>
          <a:p>
            <a:r>
              <a:rPr lang="en-US" dirty="0"/>
              <a:t>min 0 1 2</a:t>
            </a:r>
          </a:p>
        </p:txBody>
      </p:sp>
    </p:spTree>
    <p:extLst>
      <p:ext uri="{BB962C8B-B14F-4D97-AF65-F5344CB8AC3E}">
        <p14:creationId xmlns:p14="http://schemas.microsoft.com/office/powerpoint/2010/main" val="693192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1852" cy="533122"/>
          </a:xfrm>
        </p:spPr>
        <p:txBody>
          <a:bodyPr/>
          <a:lstStyle/>
          <a:p>
            <a:r>
              <a:rPr lang="en-US" dirty="0" err="1"/>
              <a:t>sort_index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3427" y="2358747"/>
            <a:ext cx="36045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frame.index</a:t>
            </a:r>
            <a:r>
              <a:rPr lang="en-US" dirty="0"/>
              <a:t>=['A', 'C', 'B']; </a:t>
            </a:r>
            <a:r>
              <a:rPr lang="en-US" dirty="0" err="1"/>
              <a:t>frame.columns</a:t>
            </a:r>
            <a:r>
              <a:rPr lang="en-US" dirty="0"/>
              <a:t>=['</a:t>
            </a:r>
            <a:r>
              <a:rPr lang="en-US" dirty="0" err="1"/>
              <a:t>b','a','c</a:t>
            </a:r>
            <a:r>
              <a:rPr lang="en-US" dirty="0"/>
              <a:t>'];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frame.sort_index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1091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b a c</a:t>
            </a:r>
          </a:p>
          <a:p>
            <a:r>
              <a:rPr lang="en-US" dirty="0"/>
              <a:t>A 0 1 2</a:t>
            </a:r>
          </a:p>
          <a:p>
            <a:r>
              <a:rPr lang="en-US" dirty="0"/>
              <a:t>B 6 7 8</a:t>
            </a:r>
          </a:p>
          <a:p>
            <a:r>
              <a:rPr lang="en-US" dirty="0"/>
              <a:t>C 3 4 5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frame.sort_index</a:t>
            </a:r>
            <a:r>
              <a:rPr lang="en-US" dirty="0"/>
              <a:t>(axis=1)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1092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a b c</a:t>
            </a:r>
          </a:p>
          <a:p>
            <a:r>
              <a:rPr lang="en-US" dirty="0"/>
              <a:t>A 1 0 2</a:t>
            </a:r>
          </a:p>
          <a:p>
            <a:r>
              <a:rPr lang="en-US" dirty="0"/>
              <a:t>C 4 3 5</a:t>
            </a:r>
          </a:p>
          <a:p>
            <a:r>
              <a:rPr lang="en-US" dirty="0"/>
              <a:t>B 7 6 8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9244" y="2188887"/>
            <a:ext cx="61937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1094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 = DataFrame(np.random.randint(0, 10, 9).reshape(3,-1), index=['r1', 'r2', 'r3'], columns=['c1', 'c2', 'c3'])</a:t>
            </a:r>
          </a:p>
          <a:p>
            <a:endParaRPr lang="pt-BR" dirty="0">
              <a:solidFill>
                <a:srgbClr val="000080"/>
              </a:solidFill>
            </a:endParaRPr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1095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1095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c1 c2 c3</a:t>
            </a:r>
          </a:p>
          <a:p>
            <a:r>
              <a:rPr lang="pt-BR" dirty="0"/>
              <a:t>r1 8 3 9</a:t>
            </a:r>
          </a:p>
          <a:p>
            <a:r>
              <a:rPr lang="pt-BR" dirty="0"/>
              <a:t>r2 2 5 0</a:t>
            </a:r>
          </a:p>
          <a:p>
            <a:r>
              <a:rPr lang="pt-BR" dirty="0"/>
              <a:t>r3 4 4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9244" y="4762254"/>
            <a:ext cx="2915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frame.sort_values</a:t>
            </a:r>
            <a:r>
              <a:rPr lang="en-US" dirty="0"/>
              <a:t>(by='c1')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c1 c2 c3</a:t>
            </a:r>
          </a:p>
          <a:p>
            <a:r>
              <a:rPr lang="en-US" dirty="0"/>
              <a:t>r2 2 5 0</a:t>
            </a:r>
          </a:p>
          <a:p>
            <a:r>
              <a:rPr lang="en-US" dirty="0"/>
              <a:t>r3 4 4 8</a:t>
            </a:r>
          </a:p>
          <a:p>
            <a:r>
              <a:rPr lang="en-US" dirty="0"/>
              <a:t>r1 8 3 9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42119" y="1805748"/>
            <a:ext cx="4051852" cy="53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sort_values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04250" y="4251942"/>
            <a:ext cx="2579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1102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frame.sort_values</a:t>
            </a:r>
            <a:r>
              <a:rPr lang="en-US" dirty="0"/>
              <a:t>(axis=1,by=['r3','r1'])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1102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/>
              <a:t>   c2 </a:t>
            </a:r>
            <a:r>
              <a:rPr lang="en-US" dirty="0"/>
              <a:t>c1 c3</a:t>
            </a:r>
          </a:p>
          <a:p>
            <a:r>
              <a:rPr lang="en-US" dirty="0"/>
              <a:t>r1 3 8 9</a:t>
            </a:r>
          </a:p>
          <a:p>
            <a:r>
              <a:rPr lang="en-US" dirty="0"/>
              <a:t>r2 5 2 0</a:t>
            </a:r>
          </a:p>
          <a:p>
            <a:r>
              <a:rPr lang="en-US" dirty="0"/>
              <a:t>r3 4 4 8</a:t>
            </a:r>
          </a:p>
        </p:txBody>
      </p:sp>
    </p:spTree>
    <p:extLst>
      <p:ext uri="{BB962C8B-B14F-4D97-AF65-F5344CB8AC3E}">
        <p14:creationId xmlns:p14="http://schemas.microsoft.com/office/powerpoint/2010/main" val="987609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770" y="1997765"/>
            <a:ext cx="9720073" cy="4023360"/>
          </a:xfrm>
        </p:spPr>
        <p:txBody>
          <a:bodyPr/>
          <a:lstStyle/>
          <a:p>
            <a:r>
              <a:rPr lang="en-US" dirty="0"/>
              <a:t>Rank()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5948" y="2483644"/>
            <a:ext cx="3074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1106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1106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8 3 9</a:t>
            </a:r>
          </a:p>
          <a:p>
            <a:r>
              <a:rPr lang="pt-BR" dirty="0"/>
              <a:t>r2 2 5 0</a:t>
            </a:r>
          </a:p>
          <a:p>
            <a:r>
              <a:rPr lang="pt-BR" dirty="0"/>
              <a:t>r3 4 4 8</a:t>
            </a:r>
          </a:p>
          <a:p>
            <a:br>
              <a:rPr lang="pt-BR" dirty="0"/>
            </a:br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1107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frame.rank(axis=1)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1107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2.0 1.0 3.0</a:t>
            </a:r>
          </a:p>
          <a:p>
            <a:r>
              <a:rPr lang="pt-BR" dirty="0"/>
              <a:t>r2 2.0 3.0 1.0</a:t>
            </a:r>
          </a:p>
          <a:p>
            <a:r>
              <a:rPr lang="pt-BR" dirty="0"/>
              <a:t>r3 1.5 1.5 3.0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9668" y="5181600"/>
            <a:ext cx="6260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Frame[‘c1’][‘r1’] is the second smallest in r1</a:t>
            </a:r>
          </a:p>
          <a:p>
            <a:r>
              <a:rPr lang="en-US" dirty="0"/>
              <a:t>Frame[‘c1’][‘r3’] and Frame[‘c2’][‘r3’] is tied for the smallest in r3</a:t>
            </a:r>
          </a:p>
        </p:txBody>
      </p:sp>
    </p:spTree>
    <p:extLst>
      <p:ext uri="{BB962C8B-B14F-4D97-AF65-F5344CB8AC3E}">
        <p14:creationId xmlns:p14="http://schemas.microsoft.com/office/powerpoint/2010/main" val="84381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Wes McKinney in 2008, now maintained by Jeff </a:t>
            </a:r>
            <a:r>
              <a:rPr lang="en-US" dirty="0" err="1"/>
              <a:t>Reback</a:t>
            </a:r>
            <a:r>
              <a:rPr lang="en-US" dirty="0"/>
              <a:t> and many others. </a:t>
            </a:r>
          </a:p>
          <a:p>
            <a:pPr lvl="1"/>
            <a:r>
              <a:rPr lang="en-US" dirty="0"/>
              <a:t>Author of one of the textbooks: Python for Data Analysis</a:t>
            </a:r>
          </a:p>
          <a:p>
            <a:r>
              <a:rPr lang="en-US" dirty="0"/>
              <a:t>Powerful and productive Python data analysis and Management Library</a:t>
            </a:r>
          </a:p>
          <a:p>
            <a:r>
              <a:rPr lang="en-US" dirty="0"/>
              <a:t>Panel Data System</a:t>
            </a:r>
          </a:p>
          <a:p>
            <a:r>
              <a:rPr lang="en-US" dirty="0"/>
              <a:t>Its an open source product.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04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mean()</a:t>
            </a:r>
          </a:p>
          <a:p>
            <a:pPr lvl="1"/>
            <a:r>
              <a:rPr lang="en-US" dirty="0"/>
              <a:t>Mean(axis=0, </a:t>
            </a:r>
            <a:r>
              <a:rPr lang="en-US" dirty="0" err="1"/>
              <a:t>skipna</a:t>
            </a:r>
            <a:r>
              <a:rPr lang="en-US" dirty="0"/>
              <a:t>=True)</a:t>
            </a:r>
          </a:p>
          <a:p>
            <a:r>
              <a:rPr lang="en-US" dirty="0"/>
              <a:t>sum()</a:t>
            </a:r>
          </a:p>
          <a:p>
            <a:r>
              <a:rPr lang="en-US" dirty="0" err="1"/>
              <a:t>cumsum</a:t>
            </a:r>
            <a:r>
              <a:rPr lang="en-US" dirty="0"/>
              <a:t>()</a:t>
            </a:r>
          </a:p>
          <a:p>
            <a:r>
              <a:rPr lang="en-US" dirty="0"/>
              <a:t>describe(): return summary statistics of each column</a:t>
            </a:r>
          </a:p>
          <a:p>
            <a:pPr lvl="1"/>
            <a:r>
              <a:rPr lang="en-US" dirty="0"/>
              <a:t>for numeric data: mean, </a:t>
            </a:r>
            <a:r>
              <a:rPr lang="en-US" dirty="0" err="1"/>
              <a:t>std</a:t>
            </a:r>
            <a:r>
              <a:rPr lang="en-US" dirty="0"/>
              <a:t>, max, min, 25%, 50%, 75%, etc.</a:t>
            </a:r>
          </a:p>
          <a:p>
            <a:pPr lvl="1"/>
            <a:r>
              <a:rPr lang="en-US" dirty="0"/>
              <a:t>For non-numeric data: count, </a:t>
            </a:r>
            <a:r>
              <a:rPr lang="en-US" dirty="0" err="1"/>
              <a:t>uniq</a:t>
            </a:r>
            <a:r>
              <a:rPr lang="en-US" dirty="0"/>
              <a:t>, most-frequent item, etc.</a:t>
            </a:r>
          </a:p>
          <a:p>
            <a:r>
              <a:rPr lang="en-US" dirty="0" err="1"/>
              <a:t>corr</a:t>
            </a:r>
            <a:r>
              <a:rPr lang="en-US" dirty="0"/>
              <a:t>(): correlation between two Series, or between columns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corr_with</a:t>
            </a:r>
            <a:r>
              <a:rPr lang="en-US" dirty="0"/>
              <a:t>(): correlation between columns of </a:t>
            </a:r>
            <a:r>
              <a:rPr lang="en-US" dirty="0" err="1"/>
              <a:t>DataFram</a:t>
            </a:r>
            <a:r>
              <a:rPr lang="en-US" dirty="0"/>
              <a:t> and a series or between the columns of another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782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418" y="2084832"/>
            <a:ext cx="9720073" cy="4023360"/>
          </a:xfrm>
        </p:spPr>
        <p:txBody>
          <a:bodyPr/>
          <a:lstStyle/>
          <a:p>
            <a:r>
              <a:rPr lang="en-US" dirty="0"/>
              <a:t>Filtering out missing values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05938" y="1357561"/>
            <a:ext cx="47608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1198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from </a:t>
            </a:r>
            <a:r>
              <a:rPr lang="en-US" dirty="0" err="1"/>
              <a:t>numpy</a:t>
            </a:r>
            <a:r>
              <a:rPr lang="en-US" dirty="0"/>
              <a:t> import nan as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1199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Series([1, </a:t>
            </a:r>
            <a:r>
              <a:rPr lang="en-US" dirty="0" err="1"/>
              <a:t>NaN</a:t>
            </a:r>
            <a:r>
              <a:rPr lang="en-US" dirty="0"/>
              <a:t>, 2.5, </a:t>
            </a:r>
            <a:r>
              <a:rPr lang="en-US" dirty="0" err="1"/>
              <a:t>NaN</a:t>
            </a:r>
            <a:r>
              <a:rPr lang="en-US" dirty="0"/>
              <a:t>, 6])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2 2.5</a:t>
            </a:r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1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2 2.5</a:t>
            </a:r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7982" y="246555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data.notnull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True</a:t>
            </a:r>
          </a:p>
          <a:p>
            <a:r>
              <a:rPr lang="en-US" dirty="0"/>
              <a:t>1 False</a:t>
            </a:r>
          </a:p>
          <a:p>
            <a:r>
              <a:rPr lang="en-US" dirty="0"/>
              <a:t>2 True</a:t>
            </a:r>
          </a:p>
          <a:p>
            <a:r>
              <a:rPr lang="en-US" dirty="0"/>
              <a:t>3 False</a:t>
            </a:r>
          </a:p>
          <a:p>
            <a:r>
              <a:rPr lang="en-US" dirty="0"/>
              <a:t>4 True</a:t>
            </a:r>
          </a:p>
          <a:p>
            <a:r>
              <a:rPr lang="en-US" dirty="0" err="1"/>
              <a:t>dtype</a:t>
            </a:r>
            <a:r>
              <a:rPr lang="en-US" dirty="0"/>
              <a:t>: bool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data[</a:t>
            </a:r>
            <a:r>
              <a:rPr lang="en-US" dirty="0" err="1"/>
              <a:t>data.notnull</a:t>
            </a:r>
            <a:r>
              <a:rPr lang="en-US" dirty="0"/>
              <a:t>()]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2 2.5</a:t>
            </a:r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26594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381" y="1825625"/>
            <a:ext cx="37470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</a:t>
            </a:r>
            <a:r>
              <a:rPr lang="en-US" dirty="0" err="1"/>
              <a:t>DataFrame</a:t>
            </a:r>
            <a:r>
              <a:rPr lang="en-US" dirty="0"/>
              <a:t>([[1, 2, 3], [1,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], [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], [</a:t>
            </a:r>
            <a:r>
              <a:rPr lang="en-US" dirty="0" err="1"/>
              <a:t>NaN</a:t>
            </a:r>
            <a:r>
              <a:rPr lang="en-US" dirty="0"/>
              <a:t>, 4, 5]])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0 1 2</a:t>
            </a:r>
          </a:p>
          <a:p>
            <a:r>
              <a:rPr lang="en-US" dirty="0"/>
              <a:t>0 1.0 2.0 3.0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6711" y="1835702"/>
            <a:ext cx="4015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(how='all')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(axis=1, how='all')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7903" y="1271627"/>
            <a:ext cx="36840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1215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data[4]=NaN</a:t>
            </a:r>
          </a:p>
          <a:p>
            <a:endParaRPr lang="sv-SE" dirty="0"/>
          </a:p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1216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</a:t>
            </a:r>
          </a:p>
          <a:p>
            <a:r>
              <a:rPr lang="sv-SE" dirty="0">
                <a:solidFill>
                  <a:srgbClr val="8B0000"/>
                </a:solidFill>
              </a:rPr>
              <a:t>Out[</a:t>
            </a:r>
            <a:r>
              <a:rPr lang="sv-SE" b="1" dirty="0">
                <a:solidFill>
                  <a:srgbClr val="8B0000"/>
                </a:solidFill>
              </a:rPr>
              <a:t>1216</a:t>
            </a:r>
            <a:r>
              <a:rPr lang="sv-SE" dirty="0">
                <a:solidFill>
                  <a:srgbClr val="8B0000"/>
                </a:solidFill>
              </a:rPr>
              <a:t>]:</a:t>
            </a:r>
            <a:r>
              <a:rPr lang="sv-SE" dirty="0"/>
              <a:t> </a:t>
            </a:r>
          </a:p>
          <a:p>
            <a:r>
              <a:rPr lang="sv-SE" dirty="0"/>
              <a:t>   0 1 2 4</a:t>
            </a:r>
          </a:p>
          <a:p>
            <a:r>
              <a:rPr lang="sv-SE" dirty="0"/>
              <a:t>0 1.0 2.0 3.0 NaN</a:t>
            </a:r>
          </a:p>
          <a:p>
            <a:r>
              <a:rPr lang="sv-SE" dirty="0"/>
              <a:t>1 1.0 NaN NaN NaN</a:t>
            </a:r>
          </a:p>
          <a:p>
            <a:r>
              <a:rPr lang="sv-SE" dirty="0"/>
              <a:t>2 NaN NaN NaN NaN</a:t>
            </a:r>
          </a:p>
          <a:p>
            <a:r>
              <a:rPr lang="sv-SE" dirty="0"/>
              <a:t>3 NaN 4.0 5.0 NaN</a:t>
            </a:r>
          </a:p>
          <a:p>
            <a:endParaRPr lang="sv-SE" dirty="0"/>
          </a:p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1217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data.dropna(axis=1, how='all')</a:t>
            </a:r>
          </a:p>
          <a:p>
            <a:r>
              <a:rPr lang="sv-SE" dirty="0">
                <a:solidFill>
                  <a:srgbClr val="8B0000"/>
                </a:solidFill>
              </a:rPr>
              <a:t>Out[</a:t>
            </a:r>
            <a:r>
              <a:rPr lang="sv-SE" b="1" dirty="0">
                <a:solidFill>
                  <a:srgbClr val="8B0000"/>
                </a:solidFill>
              </a:rPr>
              <a:t>1217</a:t>
            </a:r>
            <a:r>
              <a:rPr lang="sv-SE" dirty="0">
                <a:solidFill>
                  <a:srgbClr val="8B0000"/>
                </a:solidFill>
              </a:rPr>
              <a:t>]:</a:t>
            </a:r>
            <a:r>
              <a:rPr lang="sv-SE" dirty="0"/>
              <a:t> </a:t>
            </a:r>
          </a:p>
          <a:p>
            <a:r>
              <a:rPr lang="sv-SE" dirty="0"/>
              <a:t>   0 1 2</a:t>
            </a:r>
          </a:p>
          <a:p>
            <a:r>
              <a:rPr lang="sv-SE" dirty="0"/>
              <a:t>0 1.0 2.0 3.0</a:t>
            </a:r>
          </a:p>
          <a:p>
            <a:r>
              <a:rPr lang="sv-SE" dirty="0"/>
              <a:t>1 1.0 NaN NaN</a:t>
            </a:r>
          </a:p>
          <a:p>
            <a:r>
              <a:rPr lang="sv-SE" dirty="0"/>
              <a:t>2 NaN NaN NaN</a:t>
            </a:r>
          </a:p>
          <a:p>
            <a:r>
              <a:rPr lang="sv-SE" dirty="0"/>
              <a:t>3 NaN 4.0 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1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31540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0      1   2     4</a:t>
            </a:r>
          </a:p>
          <a:p>
            <a:r>
              <a:rPr lang="en-US" dirty="0"/>
              <a:t>0 1.0 2.0 3.0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(0)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0    1    2   4</a:t>
            </a:r>
          </a:p>
          <a:p>
            <a:r>
              <a:rPr lang="en-US" dirty="0"/>
              <a:t>0 1.0 2.0 3.0 0.0</a:t>
            </a:r>
          </a:p>
          <a:p>
            <a:r>
              <a:rPr lang="en-US" dirty="0"/>
              <a:t>1 1.0 0.0 0.0 0.0</a:t>
            </a:r>
          </a:p>
          <a:p>
            <a:r>
              <a:rPr lang="en-US" dirty="0"/>
              <a:t>2 0.0 0.0 0.0 0.0</a:t>
            </a:r>
          </a:p>
          <a:p>
            <a:r>
              <a:rPr lang="en-US" dirty="0"/>
              <a:t>3 0.0 4.0 5.0 0.0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2217" y="3487619"/>
            <a:ext cx="36841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(0,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0    1   2    4</a:t>
            </a:r>
          </a:p>
          <a:p>
            <a:r>
              <a:rPr lang="en-US" dirty="0"/>
              <a:t>0 1.0 2.0 3.0 0.0</a:t>
            </a:r>
          </a:p>
          <a:p>
            <a:r>
              <a:rPr lang="en-US" dirty="0"/>
              <a:t>1 1.0 0.0 0.0 0.0</a:t>
            </a:r>
          </a:p>
          <a:p>
            <a:r>
              <a:rPr lang="en-US" dirty="0"/>
              <a:t>2 0.0 0.0 0.0 0.0</a:t>
            </a:r>
          </a:p>
          <a:p>
            <a:r>
              <a:rPr lang="en-US" dirty="0"/>
              <a:t>3 0.0 4.0 5.0 0.0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05800" y="1592209"/>
            <a:ext cx="36344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0     1  2</a:t>
            </a:r>
          </a:p>
          <a:p>
            <a:r>
              <a:rPr lang="en-US" dirty="0"/>
              <a:t>0 </a:t>
            </a:r>
            <a:r>
              <a:rPr lang="en-US" dirty="0" err="1"/>
              <a:t>NaN</a:t>
            </a:r>
            <a:r>
              <a:rPr lang="en-US" dirty="0"/>
              <a:t> 9 9.0</a:t>
            </a:r>
          </a:p>
          <a:p>
            <a:r>
              <a:rPr lang="en-US" dirty="0"/>
              <a:t>1 </a:t>
            </a:r>
            <a:r>
              <a:rPr lang="en-US" dirty="0" err="1"/>
              <a:t>NaN</a:t>
            </a:r>
            <a:r>
              <a:rPr lang="en-US" dirty="0"/>
              <a:t> 7 2.0</a:t>
            </a:r>
          </a:p>
          <a:p>
            <a:r>
              <a:rPr lang="en-US" dirty="0"/>
              <a:t>2 4.0   8 9.0</a:t>
            </a:r>
          </a:p>
          <a:p>
            <a:r>
              <a:rPr lang="en-US" dirty="0"/>
              <a:t>3 3.0   4 </a:t>
            </a:r>
            <a:r>
              <a:rPr lang="en-US" dirty="0" err="1"/>
              <a:t>NaN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</a:t>
            </a:r>
            <a:r>
              <a:rPr lang="en-US" dirty="0" err="1"/>
              <a:t>data.mean</a:t>
            </a:r>
            <a:r>
              <a:rPr lang="en-US" dirty="0"/>
              <a:t>(</a:t>
            </a:r>
            <a:r>
              <a:rPr lang="en-US" dirty="0" err="1"/>
              <a:t>skipna</a:t>
            </a:r>
            <a:r>
              <a:rPr lang="en-US" dirty="0"/>
              <a:t>=True))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0   1  2</a:t>
            </a:r>
          </a:p>
          <a:p>
            <a:r>
              <a:rPr lang="en-US" dirty="0"/>
              <a:t>0 3.5 9 9.000000</a:t>
            </a:r>
          </a:p>
          <a:p>
            <a:r>
              <a:rPr lang="en-US" dirty="0"/>
              <a:t>1 3.5 7 2.000000</a:t>
            </a:r>
          </a:p>
          <a:p>
            <a:r>
              <a:rPr lang="en-US" dirty="0"/>
              <a:t>2 4.0 8 9.000000</a:t>
            </a:r>
          </a:p>
          <a:p>
            <a:r>
              <a:rPr lang="en-US" dirty="0"/>
              <a:t>3 3.0 4 6.666667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0691" y="1825625"/>
            <a:ext cx="267586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dataframe</a:t>
            </a:r>
            <a:r>
              <a:rPr lang="en-US" dirty="0"/>
              <a:t> instead of </a:t>
            </a:r>
            <a:r>
              <a:rPr lang="en-US" dirty="0" err="1"/>
              <a:t>retunring</a:t>
            </a:r>
            <a:r>
              <a:rPr lang="en-US" dirty="0"/>
              <a:t> a new object (default)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5428626" y="2748955"/>
            <a:ext cx="1211325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39328" y="3764617"/>
            <a:ext cx="3089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replace nan with column mean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23003" y="4133949"/>
            <a:ext cx="0" cy="5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54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1914" y="2982351"/>
            <a:ext cx="1200443" cy="2729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51913" y="1539135"/>
            <a:ext cx="4843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r>
              <a:rPr lang="en-US" dirty="0"/>
              <a:t> = Series(</a:t>
            </a:r>
            <a:r>
              <a:rPr lang="en-US" dirty="0" err="1"/>
              <a:t>np.arange</a:t>
            </a:r>
            <a:r>
              <a:rPr lang="en-US" dirty="0"/>
              <a:t>(10), index=[['a']*3+['b']*3+['c']*4, [‘</a:t>
            </a:r>
            <a:r>
              <a:rPr lang="en-US" dirty="0" err="1"/>
              <a:t>i</a:t>
            </a:r>
            <a:r>
              <a:rPr lang="en-US" dirty="0"/>
              <a:t>’,’</a:t>
            </a:r>
            <a:r>
              <a:rPr lang="en-US" dirty="0" err="1"/>
              <a:t>ii’,’iii</a:t>
            </a:r>
            <a:r>
              <a:rPr lang="en-US" dirty="0"/>
              <a:t>’]*3+[‘iv’]])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1230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	</a:t>
            </a:r>
            <a:r>
              <a:rPr lang="en-US" dirty="0" err="1"/>
              <a:t>i</a:t>
            </a:r>
            <a:r>
              <a:rPr lang="en-US" dirty="0"/>
              <a:t>	0</a:t>
            </a:r>
          </a:p>
          <a:p>
            <a:r>
              <a:rPr lang="en-US" dirty="0"/>
              <a:t>	ii 	1</a:t>
            </a:r>
          </a:p>
          <a:p>
            <a:r>
              <a:rPr lang="en-US" dirty="0"/>
              <a:t>	iii 	2</a:t>
            </a:r>
          </a:p>
          <a:p>
            <a:r>
              <a:rPr lang="en-US" dirty="0"/>
              <a:t>b 	</a:t>
            </a:r>
            <a:r>
              <a:rPr lang="en-US" dirty="0" err="1"/>
              <a:t>i</a:t>
            </a:r>
            <a:r>
              <a:rPr lang="en-US" dirty="0"/>
              <a:t> 	3</a:t>
            </a:r>
          </a:p>
          <a:p>
            <a:r>
              <a:rPr lang="en-US" dirty="0"/>
              <a:t>	ii 	4</a:t>
            </a:r>
          </a:p>
          <a:p>
            <a:r>
              <a:rPr lang="en-US" dirty="0"/>
              <a:t>	iii 	5</a:t>
            </a:r>
          </a:p>
          <a:p>
            <a:r>
              <a:rPr lang="en-US" dirty="0"/>
              <a:t>c 	</a:t>
            </a:r>
            <a:r>
              <a:rPr lang="en-US" dirty="0" err="1"/>
              <a:t>i</a:t>
            </a:r>
            <a:r>
              <a:rPr lang="en-US" dirty="0"/>
              <a:t> 	6</a:t>
            </a:r>
          </a:p>
          <a:p>
            <a:r>
              <a:rPr lang="en-US" dirty="0"/>
              <a:t>	ii 	7</a:t>
            </a:r>
          </a:p>
          <a:p>
            <a:r>
              <a:rPr lang="en-US" dirty="0"/>
              <a:t>	iii 	8</a:t>
            </a:r>
          </a:p>
          <a:p>
            <a:r>
              <a:rPr lang="en-US" dirty="0"/>
              <a:t>	iv 	9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64898" y="5416062"/>
            <a:ext cx="506437" cy="80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30657" y="6175715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14093" y="26767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dataSeries.index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 err="1"/>
              <a:t>MultiIndex</a:t>
            </a:r>
            <a:r>
              <a:rPr lang="en-US" dirty="0"/>
              <a:t>(levels=[['a', 'b', 'c'], ['</a:t>
            </a:r>
            <a:r>
              <a:rPr lang="en-US" dirty="0" err="1"/>
              <a:t>i</a:t>
            </a:r>
            <a:r>
              <a:rPr lang="en-US" dirty="0"/>
              <a:t>', 'ii', 'iii', 'iv']],</a:t>
            </a:r>
          </a:p>
          <a:p>
            <a:r>
              <a:rPr lang="en-US" dirty="0"/>
              <a:t>labels=[[0, 0, 0, 1, 1, 1, 2, 2, 2, 2], [0, 1, 2, 0, 1, 2, 0, 1, 2, 3]])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14093" y="405705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r>
              <a:rPr lang="en-US" dirty="0"/>
              <a:t>['b']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 err="1"/>
              <a:t>i</a:t>
            </a:r>
            <a:r>
              <a:rPr lang="en-US" dirty="0"/>
              <a:t> 3</a:t>
            </a:r>
          </a:p>
          <a:p>
            <a:r>
              <a:rPr lang="en-US" dirty="0"/>
              <a:t>ii 4</a:t>
            </a:r>
          </a:p>
          <a:p>
            <a:r>
              <a:rPr lang="en-US" dirty="0"/>
              <a:t>iii 5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1526" y="4062665"/>
            <a:ext cx="40151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r>
              <a:rPr lang="en-US" dirty="0"/>
              <a:t>[:, 'ii']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1</a:t>
            </a:r>
          </a:p>
          <a:p>
            <a:r>
              <a:rPr lang="en-US" dirty="0"/>
              <a:t>b 4</a:t>
            </a:r>
          </a:p>
          <a:p>
            <a:r>
              <a:rPr lang="en-US" dirty="0"/>
              <a:t>c 7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329286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indexing and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704" y="1977887"/>
            <a:ext cx="9720073" cy="4023360"/>
          </a:xfrm>
        </p:spPr>
        <p:txBody>
          <a:bodyPr/>
          <a:lstStyle/>
          <a:p>
            <a:r>
              <a:rPr lang="en-US" dirty="0"/>
              <a:t>Unstack and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5133" y="2411160"/>
            <a:ext cx="3043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dataSeries.unstack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    ii      iii     iv</a:t>
            </a:r>
          </a:p>
          <a:p>
            <a:r>
              <a:rPr lang="en-US" dirty="0"/>
              <a:t>a 0.0 1.0 2.0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3.0 4.0 5.0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6.0 7.0 8.0 9.0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3741" y="241116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dataSeries.unstack</a:t>
            </a:r>
            <a:r>
              <a:rPr lang="en-US" dirty="0"/>
              <a:t>().</a:t>
            </a:r>
            <a:r>
              <a:rPr lang="en-US" dirty="0" err="1"/>
              <a:t>T.stack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 err="1"/>
              <a:t>i</a:t>
            </a:r>
            <a:r>
              <a:rPr lang="en-US" dirty="0"/>
              <a:t> a 0.0</a:t>
            </a:r>
          </a:p>
          <a:p>
            <a:r>
              <a:rPr lang="en-US" dirty="0"/>
              <a:t>  b 3.0</a:t>
            </a:r>
          </a:p>
          <a:p>
            <a:r>
              <a:rPr lang="en-US" dirty="0"/>
              <a:t>  c 6.0</a:t>
            </a:r>
          </a:p>
          <a:p>
            <a:r>
              <a:rPr lang="en-US" dirty="0"/>
              <a:t>ii a 1.0</a:t>
            </a:r>
          </a:p>
          <a:p>
            <a:r>
              <a:rPr lang="en-US" dirty="0"/>
              <a:t>   b 4.0</a:t>
            </a:r>
          </a:p>
          <a:p>
            <a:r>
              <a:rPr lang="en-US" dirty="0"/>
              <a:t>   c 7.0</a:t>
            </a:r>
          </a:p>
          <a:p>
            <a:r>
              <a:rPr lang="en-US" dirty="0"/>
              <a:t>iii a 2.0</a:t>
            </a:r>
          </a:p>
          <a:p>
            <a:r>
              <a:rPr lang="en-US" dirty="0"/>
              <a:t>    b 5.0</a:t>
            </a:r>
          </a:p>
          <a:p>
            <a:r>
              <a:rPr lang="en-US" dirty="0"/>
              <a:t>    c 8.0</a:t>
            </a:r>
          </a:p>
          <a:p>
            <a:r>
              <a:rPr lang="en-US" dirty="0"/>
              <a:t>iv c 9.0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048121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indexing for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2929" y="1934034"/>
            <a:ext cx="8923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1256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(16).reshape(4,4), index=[['a', 'a', 'b', 'b'], ['</a:t>
            </a:r>
            <a:r>
              <a:rPr lang="en-US" dirty="0" err="1"/>
              <a:t>i</a:t>
            </a:r>
            <a:r>
              <a:rPr lang="en-US" dirty="0"/>
              <a:t>','ii']*2], columns=[['c1', 'c1', 'c2', 'c2'], ['.1', '.2']*2])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1257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1257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c1      c2    </a:t>
            </a:r>
          </a:p>
          <a:p>
            <a:r>
              <a:rPr lang="en-US" dirty="0"/>
              <a:t>      .1  .2  .1  .2</a:t>
            </a:r>
          </a:p>
          <a:p>
            <a:r>
              <a:rPr lang="en-US" dirty="0"/>
              <a:t>a </a:t>
            </a:r>
            <a:r>
              <a:rPr lang="en-US" dirty="0" err="1"/>
              <a:t>i</a:t>
            </a:r>
            <a:r>
              <a:rPr lang="en-US" dirty="0"/>
              <a:t>    0   1   2   3</a:t>
            </a:r>
          </a:p>
          <a:p>
            <a:r>
              <a:rPr lang="en-US" dirty="0"/>
              <a:t>   ii   4   5   6   7</a:t>
            </a:r>
          </a:p>
          <a:p>
            <a:r>
              <a:rPr lang="en-US" dirty="0"/>
              <a:t>b </a:t>
            </a:r>
            <a:r>
              <a:rPr lang="en-US" dirty="0" err="1"/>
              <a:t>i</a:t>
            </a:r>
            <a:r>
              <a:rPr lang="en-US" dirty="0"/>
              <a:t>    8   9  10  11</a:t>
            </a:r>
          </a:p>
          <a:p>
            <a:r>
              <a:rPr lang="en-US" dirty="0"/>
              <a:t>   ii  12  13  14  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850" y="3042030"/>
            <a:ext cx="3772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1274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frame2.swaplevel(-2, -1)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1274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c1      c2    </a:t>
            </a:r>
          </a:p>
          <a:p>
            <a:r>
              <a:rPr lang="en-US" dirty="0"/>
              <a:t>      .1  .2  .1  .2</a:t>
            </a:r>
          </a:p>
          <a:p>
            <a:r>
              <a:rPr lang="en-US" dirty="0" err="1"/>
              <a:t>i</a:t>
            </a:r>
            <a:r>
              <a:rPr lang="en-US" dirty="0"/>
              <a:t>  a  0   1   2   3</a:t>
            </a:r>
          </a:p>
          <a:p>
            <a:r>
              <a:rPr lang="en-US" dirty="0"/>
              <a:t>ii a  4   5   6   7</a:t>
            </a:r>
          </a:p>
          <a:p>
            <a:r>
              <a:rPr lang="en-US" dirty="0" err="1"/>
              <a:t>i</a:t>
            </a:r>
            <a:r>
              <a:rPr lang="en-US" dirty="0"/>
              <a:t>  b  8   9  10  11</a:t>
            </a:r>
          </a:p>
          <a:p>
            <a:r>
              <a:rPr lang="en-US" dirty="0"/>
              <a:t>ii b 12  13  14  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5054" y="3029580"/>
            <a:ext cx="45947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1275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frame2.swaplevel(-2, -1, 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1275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      .1  .2  .1  .2</a:t>
            </a:r>
          </a:p>
          <a:p>
            <a:r>
              <a:rPr lang="en-US" dirty="0">
                <a:solidFill>
                  <a:srgbClr val="000000"/>
                </a:solidFill>
              </a:rPr>
              <a:t>       c1  </a:t>
            </a:r>
            <a:r>
              <a:rPr lang="en-US" dirty="0" err="1">
                <a:solidFill>
                  <a:srgbClr val="000000"/>
                </a:solidFill>
              </a:rPr>
              <a:t>c1</a:t>
            </a:r>
            <a:r>
              <a:rPr lang="en-US" dirty="0">
                <a:solidFill>
                  <a:srgbClr val="000000"/>
                </a:solidFill>
              </a:rPr>
              <a:t>  c2  </a:t>
            </a:r>
            <a:r>
              <a:rPr lang="en-US" dirty="0" err="1">
                <a:solidFill>
                  <a:srgbClr val="000000"/>
                </a:solidFill>
              </a:rPr>
              <a:t>c2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a </a:t>
            </a:r>
            <a:r>
              <a:rPr lang="en-US" dirty="0" err="1"/>
              <a:t>i</a:t>
            </a:r>
            <a:r>
              <a:rPr lang="en-US" dirty="0"/>
              <a:t>    0   1   2   3</a:t>
            </a:r>
          </a:p>
          <a:p>
            <a:r>
              <a:rPr lang="en-US" dirty="0"/>
              <a:t>   ii   4   5   6   7</a:t>
            </a:r>
          </a:p>
          <a:p>
            <a:r>
              <a:rPr lang="en-US" dirty="0"/>
              <a:t>b </a:t>
            </a:r>
            <a:r>
              <a:rPr lang="en-US" dirty="0" err="1"/>
              <a:t>i</a:t>
            </a:r>
            <a:r>
              <a:rPr lang="en-US" dirty="0"/>
              <a:t>    8   9  10  11</a:t>
            </a:r>
          </a:p>
          <a:p>
            <a:r>
              <a:rPr lang="en-US" dirty="0"/>
              <a:t>   ii  12  13  14  15</a:t>
            </a:r>
          </a:p>
        </p:txBody>
      </p:sp>
    </p:spTree>
    <p:extLst>
      <p:ext uri="{BB962C8B-B14F-4D97-AF65-F5344CB8AC3E}">
        <p14:creationId xmlns:p14="http://schemas.microsoft.com/office/powerpoint/2010/main" val="3150809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2046-5C65-1F03-9818-5630AF52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indexing for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5E02A-3C0B-663C-EF0F-9C2A48DCB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889" y="1715005"/>
            <a:ext cx="6187976" cy="2591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8DB95-B1AE-E3B8-C4C9-01F6C77C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865" y="1737867"/>
            <a:ext cx="3558848" cy="127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A0B2C-85CC-F1FF-8208-8850079E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865" y="3010517"/>
            <a:ext cx="3185436" cy="1234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BAE137-51AA-A423-0727-F5776D6D4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003" y="4245064"/>
            <a:ext cx="3215919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44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DataFrame</a:t>
            </a:r>
            <a:r>
              <a:rPr lang="en-US" dirty="0"/>
              <a:t> columns as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set_index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600" y="2590469"/>
            <a:ext cx="4310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DataFrame</a:t>
            </a:r>
            <a:r>
              <a:rPr lang="en-US" dirty="0"/>
              <a:t>({'</a:t>
            </a:r>
            <a:r>
              <a:rPr lang="en-US" dirty="0" err="1"/>
              <a:t>a':range</a:t>
            </a:r>
            <a:r>
              <a:rPr lang="en-US" dirty="0"/>
              <a:t>(7), '</a:t>
            </a:r>
            <a:r>
              <a:rPr lang="en-US" dirty="0" err="1"/>
              <a:t>b':range</a:t>
            </a:r>
            <a:r>
              <a:rPr lang="en-US" dirty="0"/>
              <a:t>(7,0,-1), 'c':['one']*3+['two']*4, 'd':[0,1,2]*2+[3]})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a  b c   d</a:t>
            </a:r>
          </a:p>
          <a:p>
            <a:r>
              <a:rPr lang="en-US" dirty="0"/>
              <a:t>0 0 7 one 0</a:t>
            </a:r>
          </a:p>
          <a:p>
            <a:r>
              <a:rPr lang="en-US" dirty="0"/>
              <a:t>1 1 6 one 1</a:t>
            </a:r>
          </a:p>
          <a:p>
            <a:r>
              <a:rPr lang="en-US" dirty="0"/>
              <a:t>2 2 5 one 2</a:t>
            </a:r>
          </a:p>
          <a:p>
            <a:r>
              <a:rPr lang="en-US" dirty="0"/>
              <a:t>3 3 4 two 0</a:t>
            </a:r>
          </a:p>
          <a:p>
            <a:r>
              <a:rPr lang="en-US" dirty="0"/>
              <a:t>4 4 3 two 1</a:t>
            </a:r>
          </a:p>
          <a:p>
            <a:r>
              <a:rPr lang="en-US" dirty="0"/>
              <a:t>5 5 2 two 2</a:t>
            </a:r>
          </a:p>
          <a:p>
            <a:r>
              <a:rPr lang="en-US" dirty="0"/>
              <a:t>6 6 1 two 3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7200" y="246525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df2=</a:t>
            </a:r>
            <a:r>
              <a:rPr lang="en-US" dirty="0" err="1"/>
              <a:t>df.set_index</a:t>
            </a:r>
            <a:r>
              <a:rPr lang="en-US" dirty="0"/>
              <a:t>(['c', 'a'])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        b  d</a:t>
            </a:r>
          </a:p>
          <a:p>
            <a:r>
              <a:rPr lang="en-US" dirty="0"/>
              <a:t>c      a      </a:t>
            </a:r>
          </a:p>
          <a:p>
            <a:r>
              <a:rPr lang="en-US" dirty="0"/>
              <a:t>one   0  7  0</a:t>
            </a:r>
          </a:p>
          <a:p>
            <a:r>
              <a:rPr lang="en-US" dirty="0"/>
              <a:t>        1  6  1</a:t>
            </a:r>
          </a:p>
          <a:p>
            <a:r>
              <a:rPr lang="en-US" dirty="0"/>
              <a:t>        2  5  2</a:t>
            </a:r>
          </a:p>
          <a:p>
            <a:r>
              <a:rPr lang="en-US" dirty="0"/>
              <a:t>two   3  4  0</a:t>
            </a:r>
          </a:p>
          <a:p>
            <a:r>
              <a:rPr lang="en-US" dirty="0"/>
              <a:t>        4  3  1</a:t>
            </a:r>
          </a:p>
          <a:p>
            <a:r>
              <a:rPr lang="en-US" dirty="0"/>
              <a:t>        5  2  2</a:t>
            </a:r>
          </a:p>
          <a:p>
            <a:r>
              <a:rPr lang="en-US" dirty="0"/>
              <a:t>        6  1  3</a:t>
            </a:r>
          </a:p>
          <a:p>
            <a:endParaRPr lang="en-US" dirty="0"/>
          </a:p>
          <a:p>
            <a:r>
              <a:rPr lang="en-US" dirty="0"/>
              <a:t>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85200" y="3559965"/>
            <a:ext cx="248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df2.loc['one']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b  d</a:t>
            </a:r>
          </a:p>
          <a:p>
            <a:r>
              <a:rPr lang="en-US" dirty="0">
                <a:solidFill>
                  <a:srgbClr val="000000"/>
                </a:solidFill>
              </a:rPr>
              <a:t>a      </a:t>
            </a:r>
          </a:p>
          <a:p>
            <a:r>
              <a:rPr lang="en-US" dirty="0"/>
              <a:t>0  7  0</a:t>
            </a:r>
          </a:p>
          <a:p>
            <a:r>
              <a:rPr lang="en-US" dirty="0"/>
              <a:t>1  6  1</a:t>
            </a:r>
          </a:p>
          <a:p>
            <a:r>
              <a:rPr lang="en-US" dirty="0"/>
              <a:t>2  5  2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243767-A713-C5A0-69D1-3203BAAED09D}"/>
                  </a:ext>
                </a:extLst>
              </p14:cNvPr>
              <p14:cNvContentPartPr/>
              <p14:nvPr/>
            </p14:nvContentPartPr>
            <p14:xfrm>
              <a:off x="4673880" y="1560600"/>
              <a:ext cx="3769560" cy="179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243767-A713-C5A0-69D1-3203BAAED0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4520" y="1551240"/>
                <a:ext cx="3788280" cy="1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939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loading, storage and file formats</a:t>
            </a:r>
          </a:p>
        </p:txBody>
      </p:sp>
    </p:spTree>
    <p:extLst>
      <p:ext uri="{BB962C8B-B14F-4D97-AF65-F5344CB8AC3E}">
        <p14:creationId xmlns:p14="http://schemas.microsoft.com/office/powerpoint/2010/main" val="6011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Library to provide data analysis features similar to: R, MATLAB, SAS </a:t>
            </a:r>
          </a:p>
          <a:p>
            <a:r>
              <a:rPr lang="en-US" dirty="0"/>
              <a:t>Rich data structures and functions to make working with data structure fast, easy and expressive.</a:t>
            </a:r>
          </a:p>
          <a:p>
            <a:r>
              <a:rPr lang="en-US" dirty="0"/>
              <a:t>It is 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Key components provided by Pandas:</a:t>
            </a:r>
          </a:p>
          <a:p>
            <a:pPr lvl="1"/>
            <a:r>
              <a:rPr lang="en-US" dirty="0"/>
              <a:t>Series 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2087" y="5253633"/>
            <a:ext cx="503582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from pandas import Series, </a:t>
            </a:r>
            <a:r>
              <a:rPr lang="en-US" dirty="0" err="1">
                <a:effectLst/>
              </a:rPr>
              <a:t>DataFrame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import pandas as </a:t>
            </a:r>
            <a:r>
              <a:rPr lang="en-US" dirty="0" err="1">
                <a:effectLst/>
              </a:rPr>
              <a:t>pd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5815" y="472519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effectLst/>
              </a:rPr>
              <a:t>From now on: </a:t>
            </a:r>
          </a:p>
          <a:p>
            <a:endParaRPr lang="en-US" sz="2800" b="1" dirty="0">
              <a:solidFill>
                <a:srgbClr val="00008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6040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endParaRPr lang="en-US" dirty="0"/>
          </a:p>
          <a:p>
            <a:r>
              <a:rPr lang="en-US" dirty="0" err="1"/>
              <a:t>read_table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215482"/>
            <a:ext cx="10658475" cy="2702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0842" y="2007162"/>
            <a:ext cx="615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Essentially the same. Use different delimiter by default, but can supply delimiter as a parameter.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037D41-21BA-B9EC-A4EF-2257FEA25CE3}"/>
                  </a:ext>
                </a:extLst>
              </p14:cNvPr>
              <p14:cNvContentPartPr/>
              <p14:nvPr/>
            </p14:nvContentPartPr>
            <p14:xfrm>
              <a:off x="1382400" y="4532400"/>
              <a:ext cx="726120" cy="59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037D41-21BA-B9EC-A4EF-2257FEA25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3040" y="4523040"/>
                <a:ext cx="74484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089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Indexing: can treat one or more columns as indexes of the returned </a:t>
            </a:r>
            <a:r>
              <a:rPr lang="en-US" dirty="0" err="1"/>
              <a:t>DataFrame</a:t>
            </a:r>
            <a:r>
              <a:rPr lang="en-US" dirty="0"/>
              <a:t>, and whether to get column names from the file, the user or not at all</a:t>
            </a:r>
          </a:p>
          <a:p>
            <a:r>
              <a:rPr lang="en-US" b="1" dirty="0"/>
              <a:t>Type inference</a:t>
            </a:r>
            <a:r>
              <a:rPr lang="en-US" dirty="0"/>
              <a:t> and data conversion. Includes user-defined value conversion and custom list of missing value markers</a:t>
            </a:r>
          </a:p>
          <a:p>
            <a:pPr lvl="1"/>
            <a:r>
              <a:rPr lang="en-US" dirty="0"/>
              <a:t>No need to specify between float,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str</a:t>
            </a:r>
            <a:r>
              <a:rPr lang="en-US" dirty="0"/>
              <a:t>, and bool</a:t>
            </a:r>
          </a:p>
          <a:p>
            <a:r>
              <a:rPr lang="en-US" dirty="0" err="1"/>
              <a:t>Datetime</a:t>
            </a:r>
            <a:r>
              <a:rPr lang="en-US" dirty="0"/>
              <a:t> parsing. Combining date and time info from multiple columns into a single column.</a:t>
            </a:r>
          </a:p>
          <a:p>
            <a:r>
              <a:rPr lang="en-US" dirty="0"/>
              <a:t>Iterating: support for iterating over chunks of very large files.</a:t>
            </a:r>
          </a:p>
          <a:p>
            <a:r>
              <a:rPr lang="en-US" dirty="0"/>
              <a:t>Unclean data issue: skipping header rows or footer, comments, etc. </a:t>
            </a:r>
          </a:p>
        </p:txBody>
      </p:sp>
    </p:spTree>
    <p:extLst>
      <p:ext uri="{BB962C8B-B14F-4D97-AF65-F5344CB8AC3E}">
        <p14:creationId xmlns:p14="http://schemas.microsoft.com/office/powerpoint/2010/main" val="2775076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62" y="361021"/>
            <a:ext cx="1031601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83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8023"/>
            <a:ext cx="10685065" cy="603833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20505" y="2968283"/>
            <a:ext cx="689317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6437" y="3727938"/>
            <a:ext cx="717452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31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to_csv</a:t>
            </a:r>
            <a:r>
              <a:rPr lang="en-US" dirty="0"/>
              <a:t>(path)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063" y="2596218"/>
            <a:ext cx="97395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8B0000"/>
                </a:solidFill>
              </a:rPr>
              <a:t>Signature:</a:t>
            </a:r>
            <a:r>
              <a:rPr lang="en-US" sz="3200" dirty="0"/>
              <a:t> </a:t>
            </a:r>
            <a:r>
              <a:rPr lang="en-US" sz="3200" dirty="0" err="1"/>
              <a:t>to_csv</a:t>
            </a:r>
            <a:r>
              <a:rPr lang="en-US" sz="3200" dirty="0">
                <a:solidFill>
                  <a:srgbClr val="A52A2A"/>
                </a:solidFill>
              </a:rPr>
              <a:t>(</a:t>
            </a:r>
            <a:r>
              <a:rPr lang="en-US" sz="3200" dirty="0" err="1"/>
              <a:t>path_or_buf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sep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','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na_rep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float_format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columns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header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True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index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True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index_label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mode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'w'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encoding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compression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quoting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quotechar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'"'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line_terminator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'\n'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chunksize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tupleize_cols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False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date_format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doublequote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True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escapechar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decimal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'.'</a:t>
            </a:r>
            <a:r>
              <a:rPr lang="en-US" sz="3200" dirty="0">
                <a:solidFill>
                  <a:srgbClr val="A52A2A"/>
                </a:solidFill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573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JSON: JavaScript Object Notation</a:t>
            </a:r>
          </a:p>
          <a:p>
            <a:pPr lvl="1"/>
            <a:r>
              <a:rPr lang="en-US" dirty="0"/>
              <a:t>One of the standard formats for sending data by HTTP requests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Very similar to python syntax. However, strings must be enclosed in “double quotes” instead of ‘single quotes’.</a:t>
            </a:r>
          </a:p>
          <a:p>
            <a:r>
              <a:rPr lang="en-US" dirty="0"/>
              <a:t>Can have </a:t>
            </a:r>
            <a:r>
              <a:rPr lang="en-US" dirty="0" err="1"/>
              <a:t>dicts</a:t>
            </a:r>
            <a:r>
              <a:rPr lang="en-US" dirty="0"/>
              <a:t>, lists, strings, numbers, </a:t>
            </a:r>
            <a:r>
              <a:rPr lang="en-US" dirty="0" err="1"/>
              <a:t>booleans</a:t>
            </a:r>
            <a:r>
              <a:rPr lang="en-US" dirty="0"/>
              <a:t>, and nulls</a:t>
            </a:r>
          </a:p>
          <a:p>
            <a:r>
              <a:rPr lang="en-US" dirty="0" err="1"/>
              <a:t>json.loads</a:t>
            </a:r>
            <a:r>
              <a:rPr lang="en-US" dirty="0"/>
              <a:t>() converts a </a:t>
            </a:r>
            <a:r>
              <a:rPr lang="en-US" dirty="0" err="1"/>
              <a:t>json</a:t>
            </a:r>
            <a:r>
              <a:rPr lang="en-US" dirty="0"/>
              <a:t>-format string to a python object (</a:t>
            </a:r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 or list)</a:t>
            </a:r>
          </a:p>
          <a:p>
            <a:r>
              <a:rPr lang="en-US" dirty="0" err="1"/>
              <a:t>json.dump</a:t>
            </a:r>
            <a:r>
              <a:rPr lang="en-US" dirty="0"/>
              <a:t>() converts a python object to a </a:t>
            </a:r>
            <a:r>
              <a:rPr lang="en-US" dirty="0" err="1"/>
              <a:t>json</a:t>
            </a:r>
            <a:r>
              <a:rPr lang="en-US" dirty="0"/>
              <a:t>-format string</a:t>
            </a:r>
          </a:p>
          <a:p>
            <a:r>
              <a:rPr lang="en-US" dirty="0" err="1"/>
              <a:t>pandas.read_json</a:t>
            </a:r>
            <a:r>
              <a:rPr lang="en-US" dirty="0"/>
              <a:t>() read </a:t>
            </a:r>
            <a:r>
              <a:rPr lang="en-US" dirty="0" err="1"/>
              <a:t>json</a:t>
            </a:r>
            <a:r>
              <a:rPr lang="en-US" dirty="0"/>
              <a:t> format file to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data.to_json</a:t>
            </a:r>
            <a:r>
              <a:rPr lang="en-US" dirty="0"/>
              <a:t>(): converts a </a:t>
            </a:r>
            <a:r>
              <a:rPr lang="en-US" dirty="0" err="1"/>
              <a:t>DataFrame</a:t>
            </a:r>
            <a:r>
              <a:rPr lang="en-US" dirty="0"/>
              <a:t> to a </a:t>
            </a:r>
            <a:r>
              <a:rPr lang="en-US" dirty="0" err="1"/>
              <a:t>json</a:t>
            </a:r>
            <a:r>
              <a:rPr lang="en-US" dirty="0"/>
              <a:t> string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47802" y="1027906"/>
            <a:ext cx="5322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obj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8000"/>
                </a:solidFill>
              </a:rPr>
              <a:t>"""</a:t>
            </a:r>
          </a:p>
          <a:p>
            <a:r>
              <a:rPr lang="en-US" dirty="0">
                <a:solidFill>
                  <a:srgbClr val="FF8000"/>
                </a:solidFill>
              </a:rPr>
              <a:t>{"name": "Wes",</a:t>
            </a:r>
          </a:p>
          <a:p>
            <a:r>
              <a:rPr lang="en-US" dirty="0">
                <a:solidFill>
                  <a:srgbClr val="FF8000"/>
                </a:solidFill>
              </a:rPr>
              <a:t> "</a:t>
            </a:r>
            <a:r>
              <a:rPr lang="en-US" dirty="0" err="1">
                <a:solidFill>
                  <a:srgbClr val="FF8000"/>
                </a:solidFill>
              </a:rPr>
              <a:t>places_lived</a:t>
            </a:r>
            <a:r>
              <a:rPr lang="en-US" dirty="0">
                <a:solidFill>
                  <a:srgbClr val="FF8000"/>
                </a:solidFill>
              </a:rPr>
              <a:t>": ["United States", "Spain", "Germany"],</a:t>
            </a:r>
          </a:p>
          <a:p>
            <a:r>
              <a:rPr lang="en-US" dirty="0">
                <a:solidFill>
                  <a:srgbClr val="FF8000"/>
                </a:solidFill>
              </a:rPr>
              <a:t> "pet": null,</a:t>
            </a:r>
          </a:p>
          <a:p>
            <a:r>
              <a:rPr lang="en-US" dirty="0">
                <a:solidFill>
                  <a:srgbClr val="FF8000"/>
                </a:solidFill>
              </a:rPr>
              <a:t> "siblings": [{"name": "Scott", "age": 30, </a:t>
            </a:r>
            <a:br>
              <a:rPr lang="en-US" dirty="0">
                <a:solidFill>
                  <a:srgbClr val="FF8000"/>
                </a:solidFill>
              </a:rPr>
            </a:br>
            <a:r>
              <a:rPr lang="en-US" dirty="0">
                <a:solidFill>
                  <a:srgbClr val="FF8000"/>
                </a:solidFill>
              </a:rPr>
              <a:t>		"pets": ["Zeus", "</a:t>
            </a:r>
            <a:r>
              <a:rPr lang="en-US" dirty="0" err="1">
                <a:solidFill>
                  <a:srgbClr val="FF8000"/>
                </a:solidFill>
              </a:rPr>
              <a:t>Zuko</a:t>
            </a:r>
            <a:r>
              <a:rPr lang="en-US" dirty="0">
                <a:solidFill>
                  <a:srgbClr val="FF8000"/>
                </a:solidFill>
              </a:rPr>
              <a:t>"]},</a:t>
            </a:r>
          </a:p>
          <a:p>
            <a:r>
              <a:rPr lang="en-US" dirty="0">
                <a:solidFill>
                  <a:srgbClr val="FF8000"/>
                </a:solidFill>
              </a:rPr>
              <a:t>              	    {"name": "Katie", "age": 38,</a:t>
            </a:r>
          </a:p>
          <a:p>
            <a:r>
              <a:rPr lang="en-US" dirty="0">
                <a:solidFill>
                  <a:srgbClr val="FF8000"/>
                </a:solidFill>
              </a:rPr>
              <a:t>               		"pets": ["Sixes", "</a:t>
            </a:r>
            <a:r>
              <a:rPr lang="en-US" dirty="0" err="1">
                <a:solidFill>
                  <a:srgbClr val="FF8000"/>
                </a:solidFill>
              </a:rPr>
              <a:t>Stache</a:t>
            </a:r>
            <a:r>
              <a:rPr lang="en-US" dirty="0">
                <a:solidFill>
                  <a:srgbClr val="FF8000"/>
                </a:solidFill>
              </a:rPr>
              <a:t>", "Cisco"]}]</a:t>
            </a:r>
          </a:p>
          <a:p>
            <a:r>
              <a:rPr lang="en-US" dirty="0">
                <a:solidFill>
                  <a:srgbClr val="FF8000"/>
                </a:solidFill>
              </a:rPr>
              <a:t>}</a:t>
            </a:r>
          </a:p>
          <a:p>
            <a:r>
              <a:rPr lang="en-US" dirty="0">
                <a:solidFill>
                  <a:srgbClr val="FF8000"/>
                </a:solidFill>
              </a:rPr>
              <a:t>"""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88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lxml</a:t>
            </a:r>
            <a:r>
              <a:rPr lang="en-US" dirty="0"/>
              <a:t> library </a:t>
            </a:r>
          </a:p>
          <a:p>
            <a:r>
              <a:rPr lang="en-US" dirty="0"/>
              <a:t>lxml.html for html </a:t>
            </a:r>
          </a:p>
          <a:p>
            <a:r>
              <a:rPr lang="en-US" dirty="0" err="1"/>
              <a:t>lxml.objectify</a:t>
            </a:r>
            <a:r>
              <a:rPr lang="en-US" dirty="0"/>
              <a:t> for xml</a:t>
            </a:r>
          </a:p>
          <a:p>
            <a:endParaRPr lang="en-US" dirty="0"/>
          </a:p>
          <a:p>
            <a:r>
              <a:rPr lang="en-US" dirty="0" err="1"/>
              <a:t>pandas.read_html</a:t>
            </a:r>
            <a:r>
              <a:rPr lang="en-US" dirty="0"/>
              <a:t>(path): read html tables into a list of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98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39348"/>
            <a:ext cx="9720073" cy="45700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“pickle” format</a:t>
            </a:r>
          </a:p>
          <a:p>
            <a:pPr lvl="1"/>
            <a:r>
              <a:rPr lang="en-US" dirty="0" err="1"/>
              <a:t>dataframe.to_pickle</a:t>
            </a:r>
            <a:r>
              <a:rPr lang="en-US" dirty="0"/>
              <a:t>(path) saves a </a:t>
            </a:r>
            <a:r>
              <a:rPr lang="en-US" dirty="0" err="1"/>
              <a:t>DataFrame</a:t>
            </a:r>
            <a:r>
              <a:rPr lang="en-US" dirty="0"/>
              <a:t> into binary format</a:t>
            </a:r>
          </a:p>
          <a:p>
            <a:pPr lvl="1"/>
            <a:r>
              <a:rPr lang="en-US" dirty="0" err="1"/>
              <a:t>pandas.read_pickle</a:t>
            </a:r>
            <a:r>
              <a:rPr lang="en-US" dirty="0"/>
              <a:t>(</a:t>
            </a:r>
            <a:r>
              <a:rPr lang="en-US" dirty="0" err="1"/>
              <a:t>picklefile</a:t>
            </a:r>
            <a:r>
              <a:rPr lang="en-US" dirty="0"/>
              <a:t>) reads a pickle file into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HDF5 format (Hierarchical Data Format)</a:t>
            </a:r>
          </a:p>
          <a:p>
            <a:pPr lvl="1"/>
            <a:r>
              <a:rPr lang="en-US" dirty="0"/>
              <a:t>	store = </a:t>
            </a:r>
            <a:r>
              <a:rPr lang="en-US" dirty="0" err="1"/>
              <a:t>pd.HDFStore</a:t>
            </a:r>
            <a:r>
              <a:rPr lang="en-US" dirty="0"/>
              <a:t>(path)</a:t>
            </a:r>
          </a:p>
          <a:p>
            <a:pPr lvl="1"/>
            <a:r>
              <a:rPr lang="en-US" dirty="0"/>
              <a:t>	store[‘key’] = </a:t>
            </a:r>
            <a:r>
              <a:rPr lang="en-US" dirty="0" err="1"/>
              <a:t>obj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store.close</a:t>
            </a:r>
            <a:r>
              <a:rPr lang="en-US" dirty="0"/>
              <a:t>() # save objects into file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store.open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store.select</a:t>
            </a:r>
            <a:r>
              <a:rPr lang="en-US" dirty="0"/>
              <a:t>(</a:t>
            </a:r>
            <a:r>
              <a:rPr lang="en-US" dirty="0" err="1"/>
              <a:t>objName</a:t>
            </a:r>
            <a:r>
              <a:rPr lang="en-US" dirty="0"/>
              <a:t>, start=0, stop = n)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pd.read_hdf</a:t>
            </a:r>
            <a:r>
              <a:rPr lang="en-US" dirty="0"/>
              <a:t>(path, </a:t>
            </a:r>
            <a:r>
              <a:rPr lang="en-US" dirty="0" err="1"/>
              <a:t>objName</a:t>
            </a:r>
            <a:r>
              <a:rPr lang="en-US" dirty="0"/>
              <a:t>, start=0, stop = n)</a:t>
            </a:r>
          </a:p>
          <a:p>
            <a:r>
              <a:rPr lang="en-US" dirty="0"/>
              <a:t>HDF5 lets you store huge amounts of numerical data, and easily manipulate that data from NumPy. For example, you can slice into multi-terabyte datasets stored on disk, as if they were real NumPy arrays. Thousands of datasets can be stored in a single file, categorized and tagged however you want.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8CD658-598D-053D-C3FD-9DA46BD2970B}"/>
                  </a:ext>
                </a:extLst>
              </p14:cNvPr>
              <p14:cNvContentPartPr/>
              <p14:nvPr/>
            </p14:nvContentPartPr>
            <p14:xfrm>
              <a:off x="1312920" y="2634120"/>
              <a:ext cx="596880" cy="2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8CD658-598D-053D-C3FD-9DA46BD297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560" y="2624760"/>
                <a:ext cx="61560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945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sqlite3 to create a light-weight database</a:t>
            </a:r>
          </a:p>
          <a:p>
            <a:r>
              <a:rPr lang="en-US" dirty="0" err="1"/>
              <a:t>sqlalchemy</a:t>
            </a:r>
            <a:r>
              <a:rPr lang="en-US" dirty="0"/>
              <a:t> to access database and retrieve records as python objects</a:t>
            </a:r>
          </a:p>
          <a:p>
            <a:r>
              <a:rPr lang="en-US" dirty="0" err="1"/>
              <a:t>pandas.read_sql</a:t>
            </a:r>
            <a:r>
              <a:rPr lang="en-US" dirty="0"/>
              <a:t> to read table into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and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boxplot to take a quick look</a:t>
            </a:r>
          </a:p>
          <a:p>
            <a:r>
              <a:rPr lang="en-US" dirty="0"/>
              <a:t>Transform data to obtain a certain distribution</a:t>
            </a:r>
          </a:p>
          <a:p>
            <a:pPr lvl="1"/>
            <a:r>
              <a:rPr lang="en-US" dirty="0"/>
              <a:t>e.g. from lognormal to normal</a:t>
            </a:r>
          </a:p>
          <a:p>
            <a:pPr lvl="1"/>
            <a:r>
              <a:rPr lang="en-US" dirty="0"/>
              <a:t>Normalize data so different columns became comparable / compatible</a:t>
            </a:r>
          </a:p>
          <a:p>
            <a:r>
              <a:rPr lang="en-US" dirty="0"/>
              <a:t>Typical normalization approach:</a:t>
            </a:r>
          </a:p>
          <a:p>
            <a:pPr lvl="1"/>
            <a:r>
              <a:rPr lang="en-US" dirty="0"/>
              <a:t>Z-score transformation</a:t>
            </a:r>
          </a:p>
          <a:p>
            <a:pPr lvl="1"/>
            <a:r>
              <a:rPr lang="en-US" dirty="0"/>
              <a:t>Scale to between 0 and 1</a:t>
            </a:r>
          </a:p>
          <a:p>
            <a:pPr lvl="1"/>
            <a:r>
              <a:rPr lang="en-US" dirty="0"/>
              <a:t>Trimmed mean normalization</a:t>
            </a:r>
          </a:p>
          <a:p>
            <a:pPr lvl="1"/>
            <a:r>
              <a:rPr lang="en-US" dirty="0"/>
              <a:t>Vector length transformation</a:t>
            </a:r>
          </a:p>
          <a:p>
            <a:pPr lvl="1"/>
            <a:r>
              <a:rPr lang="en-US" dirty="0" err="1"/>
              <a:t>Quantilenorm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8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array-like object</a:t>
            </a:r>
          </a:p>
          <a:p>
            <a:r>
              <a:rPr lang="en-US" dirty="0"/>
              <a:t>It contains array of data (of any </a:t>
            </a:r>
            <a:r>
              <a:rPr lang="en-US" dirty="0" err="1"/>
              <a:t>NumPy</a:t>
            </a:r>
            <a:r>
              <a:rPr lang="en-US" dirty="0"/>
              <a:t> data type) with associated indexes. (Indexes can be strings or integers or other data types.)</a:t>
            </a:r>
          </a:p>
          <a:p>
            <a:r>
              <a:rPr lang="en-US" dirty="0"/>
              <a:t>By default , the series will get indexing from 0 to N where N = size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3716" y="4001294"/>
            <a:ext cx="38733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</a:t>
            </a:r>
            <a:r>
              <a:rPr lang="en-US" dirty="0">
                <a:effectLst/>
              </a:rPr>
              <a:t> = Series([4, 7, -5, 3])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0 4</a:t>
            </a:r>
          </a:p>
          <a:p>
            <a:r>
              <a:rPr lang="en-US" dirty="0">
                <a:effectLst/>
              </a:rPr>
              <a:t>1 7</a:t>
            </a:r>
          </a:p>
          <a:p>
            <a:r>
              <a:rPr lang="en-US" dirty="0">
                <a:effectLst/>
              </a:rPr>
              <a:t>2 -5</a:t>
            </a:r>
          </a:p>
          <a:p>
            <a:r>
              <a:rPr lang="en-US" dirty="0">
                <a:effectLst/>
              </a:rPr>
              <a:t>3 3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2537" y="4214228"/>
            <a:ext cx="4682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obj.values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668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array([ 4, 7, -5, 3],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=int64)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obj.index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RangeIndex</a:t>
            </a:r>
            <a:r>
              <a:rPr lang="en-US" dirty="0">
                <a:effectLst/>
              </a:rPr>
              <a:t>(start=0, stop=4, step=1)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0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53515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1867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DataFrame</a:t>
            </a:r>
            <a:r>
              <a:rPr lang="en-US" dirty="0"/>
              <a:t>({'a': </a:t>
            </a:r>
            <a:r>
              <a:rPr lang="en-US" dirty="0" err="1"/>
              <a:t>np.random.rand</a:t>
            </a:r>
            <a:r>
              <a:rPr lang="en-US" dirty="0"/>
              <a:t>(1000), 	'b': </a:t>
            </a:r>
            <a:r>
              <a:rPr lang="en-US" dirty="0" err="1"/>
              <a:t>np.random.randn</a:t>
            </a:r>
            <a:r>
              <a:rPr lang="en-US" dirty="0"/>
              <a:t>(1000, ), </a:t>
            </a:r>
            <a:br>
              <a:rPr lang="en-US" dirty="0"/>
            </a:br>
            <a:r>
              <a:rPr lang="en-US" dirty="0"/>
              <a:t>	'c': </a:t>
            </a:r>
            <a:r>
              <a:rPr lang="en-US" dirty="0" err="1"/>
              <a:t>np.random.lognormal</a:t>
            </a:r>
            <a:r>
              <a:rPr lang="en-US" dirty="0"/>
              <a:t>(size=(1000,))})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1868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1868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a              b              c</a:t>
            </a:r>
          </a:p>
          <a:p>
            <a:r>
              <a:rPr lang="en-US" dirty="0"/>
              <a:t>0 0.356627 1.406655 3.288161</a:t>
            </a:r>
          </a:p>
          <a:p>
            <a:r>
              <a:rPr lang="en-US" dirty="0"/>
              <a:t>1 0.472792 -1.247858 2.499727</a:t>
            </a:r>
          </a:p>
          <a:p>
            <a:r>
              <a:rPr lang="en-US" dirty="0"/>
              <a:t>2 0.467848 0.406503 2.215045</a:t>
            </a:r>
          </a:p>
          <a:p>
            <a:r>
              <a:rPr lang="en-US" dirty="0"/>
              <a:t>3 0.341257 1.457440 0.390666</a:t>
            </a:r>
          </a:p>
          <a:p>
            <a:r>
              <a:rPr lang="en-US" dirty="0"/>
              <a:t>4 0.236013 0.026771 1.295106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1869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df.boxplot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1869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0x4dfb0f28&gt;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62" y="2625717"/>
            <a:ext cx="4725477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6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7347"/>
            <a:ext cx="9720072" cy="1499616"/>
          </a:xfrm>
        </p:spPr>
        <p:txBody>
          <a:bodyPr/>
          <a:lstStyle/>
          <a:p>
            <a:r>
              <a:rPr lang="en-US" dirty="0"/>
              <a:t>Boxplot 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892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1876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 = </a:t>
            </a:r>
            <a:r>
              <a:rPr lang="en-US" dirty="0" err="1"/>
              <a:t>pd.read_csv</a:t>
            </a:r>
            <a:r>
              <a:rPr lang="en-US" dirty="0"/>
              <a:t>(example.csv', </a:t>
            </a:r>
            <a:r>
              <a:rPr lang="en-US" dirty="0" err="1"/>
              <a:t>index_col</a:t>
            </a:r>
            <a:r>
              <a:rPr lang="en-US" dirty="0"/>
              <a:t>=0)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df2.boxplot()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1877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0x4ebcf588&gt;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72" y="1828435"/>
            <a:ext cx="6753041" cy="4502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4" y="1409700"/>
            <a:ext cx="1081379" cy="539417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731521" y="4740813"/>
            <a:ext cx="1674053" cy="461665"/>
            <a:chOff x="731521" y="4740813"/>
            <a:chExt cx="1674053" cy="461665"/>
          </a:xfrm>
        </p:grpSpPr>
        <p:cxnSp>
          <p:nvCxnSpPr>
            <p:cNvPr id="12" name="Straight Arrow Connector 11"/>
            <p:cNvCxnSpPr>
              <a:stCxn id="13" idx="3"/>
            </p:cNvCxnSpPr>
            <p:nvPr/>
          </p:nvCxnSpPr>
          <p:spPr>
            <a:xfrm flipV="1">
              <a:off x="1857150" y="4881490"/>
              <a:ext cx="548424" cy="90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31521" y="4740813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median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9174" y="5090162"/>
            <a:ext cx="1676400" cy="461665"/>
            <a:chOff x="729174" y="5090162"/>
            <a:chExt cx="167640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729174" y="5090162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25%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448972" y="5090162"/>
              <a:ext cx="956602" cy="22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40896" y="4398501"/>
            <a:ext cx="1664678" cy="461665"/>
            <a:chOff x="740896" y="4398501"/>
            <a:chExt cx="1664678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740896" y="4398501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75%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376289" y="4541523"/>
              <a:ext cx="1029285" cy="145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22079" y="5510253"/>
            <a:ext cx="2296038" cy="1234866"/>
            <a:chOff x="222079" y="5510253"/>
            <a:chExt cx="2296038" cy="1234866"/>
          </a:xfrm>
        </p:grpSpPr>
        <p:sp>
          <p:nvSpPr>
            <p:cNvPr id="23" name="TextBox 22"/>
            <p:cNvSpPr txBox="1"/>
            <p:nvPr/>
          </p:nvSpPr>
          <p:spPr>
            <a:xfrm>
              <a:off x="222079" y="5544790"/>
              <a:ext cx="1635071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Min within 1.5 IQR</a:t>
              </a:r>
            </a:p>
            <a:p>
              <a:r>
                <a:rPr lang="en-US" sz="2400" dirty="0"/>
                <a:t>from 25%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951529" y="5510253"/>
              <a:ext cx="566588" cy="29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5437" y="3071891"/>
            <a:ext cx="2392680" cy="1200329"/>
            <a:chOff x="125437" y="3071891"/>
            <a:chExt cx="2392680" cy="1200329"/>
          </a:xfrm>
        </p:grpSpPr>
        <p:sp>
          <p:nvSpPr>
            <p:cNvPr id="22" name="TextBox 21"/>
            <p:cNvSpPr txBox="1"/>
            <p:nvPr/>
          </p:nvSpPr>
          <p:spPr>
            <a:xfrm>
              <a:off x="125437" y="3071891"/>
              <a:ext cx="1946178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Max within 1.5 IQR</a:t>
              </a:r>
            </a:p>
            <a:p>
              <a:r>
                <a:rPr lang="en-US" sz="2400" dirty="0"/>
                <a:t>from 75%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071615" y="4135902"/>
              <a:ext cx="446502" cy="10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912669" y="2132045"/>
            <a:ext cx="1929597" cy="3419782"/>
            <a:chOff x="2912669" y="2132045"/>
            <a:chExt cx="1929597" cy="3419782"/>
          </a:xfrm>
        </p:grpSpPr>
        <p:sp>
          <p:nvSpPr>
            <p:cNvPr id="33" name="TextBox 32"/>
            <p:cNvSpPr txBox="1"/>
            <p:nvPr/>
          </p:nvSpPr>
          <p:spPr>
            <a:xfrm>
              <a:off x="3672202" y="3810555"/>
              <a:ext cx="1170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Outliers</a:t>
              </a:r>
            </a:p>
          </p:txBody>
        </p:sp>
        <p:cxnSp>
          <p:nvCxnSpPr>
            <p:cNvPr id="35" name="Straight Arrow Connector 34"/>
            <p:cNvCxnSpPr>
              <a:stCxn id="33" idx="1"/>
            </p:cNvCxnSpPr>
            <p:nvPr/>
          </p:nvCxnSpPr>
          <p:spPr>
            <a:xfrm flipH="1" flipV="1">
              <a:off x="3334043" y="3291840"/>
              <a:ext cx="338159" cy="749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912669" y="4189993"/>
              <a:ext cx="759533" cy="136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Brace 39"/>
            <p:cNvSpPr/>
            <p:nvPr/>
          </p:nvSpPr>
          <p:spPr>
            <a:xfrm>
              <a:off x="2912669" y="2132045"/>
              <a:ext cx="265453" cy="211203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2554" y="4712675"/>
            <a:ext cx="2038086" cy="1309305"/>
            <a:chOff x="3082554" y="4712675"/>
            <a:chExt cx="2038086" cy="1309305"/>
          </a:xfrm>
        </p:grpSpPr>
        <p:sp>
          <p:nvSpPr>
            <p:cNvPr id="48" name="Right Brace 47"/>
            <p:cNvSpPr/>
            <p:nvPr/>
          </p:nvSpPr>
          <p:spPr>
            <a:xfrm>
              <a:off x="3082554" y="4712675"/>
              <a:ext cx="95568" cy="3634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48" idx="1"/>
            </p:cNvCxnSpPr>
            <p:nvPr/>
          </p:nvCxnSpPr>
          <p:spPr>
            <a:xfrm>
              <a:off x="3178122" y="4894385"/>
              <a:ext cx="732696" cy="423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672202" y="5375649"/>
              <a:ext cx="144843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Inter-quartile range (IQR)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8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D0B8-DFDA-570E-AF8F-FB4736C8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2878-234B-F04C-7C64-5DA0206B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F47B76-D66E-171F-B69E-06D1A8A49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35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69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542494" y="2682120"/>
            <a:ext cx="1321518" cy="21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21969" y="2912012"/>
            <a:ext cx="970671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pandas plotting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</a:t>
            </a:r>
            <a:r>
              <a:rPr lang="en-US" dirty="0"/>
              <a:t>, plot, scatter,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2591" y="27000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1891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df2['weight2'].</a:t>
            </a:r>
            <a:r>
              <a:rPr lang="en-US" dirty="0" err="1"/>
              <a:t>hist</a:t>
            </a:r>
            <a:r>
              <a:rPr lang="en-US" dirty="0"/>
              <a:t>(bins=100)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1891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0x52197fd0&gt;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79547"/>
            <a:ext cx="4338711" cy="27963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46277" y="25792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1893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df2['weight2'].</a:t>
            </a:r>
            <a:r>
              <a:rPr lang="en-US" dirty="0" err="1"/>
              <a:t>hist</a:t>
            </a:r>
            <a:r>
              <a:rPr lang="en-US" dirty="0"/>
              <a:t>(bins=100,normed=True); df2['weight2'].plot(kind='</a:t>
            </a:r>
            <a:r>
              <a:rPr lang="en-US" dirty="0" err="1"/>
              <a:t>kde</a:t>
            </a:r>
            <a:r>
              <a:rPr lang="en-US" dirty="0"/>
              <a:t>', style='k--')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1893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0x53ddc828&gt;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61" y="3729427"/>
            <a:ext cx="4507523" cy="282561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9207304" y="2065437"/>
            <a:ext cx="28136" cy="85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06867" y="1447723"/>
            <a:ext cx="52571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kernel density estimate to approximate</a:t>
            </a:r>
          </a:p>
          <a:p>
            <a:r>
              <a:rPr lang="en-US" dirty="0"/>
              <a:t>the distribution with a mixture of 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241073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740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1911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df3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np.random.randint</a:t>
            </a:r>
            <a:r>
              <a:rPr lang="en-US" dirty="0"/>
              <a:t>(0, 10, (4, 3)), index=['A', 'B', 'C', 'D'], columns=['</a:t>
            </a:r>
            <a:r>
              <a:rPr lang="en-US" dirty="0" err="1"/>
              <a:t>i</a:t>
            </a:r>
            <a:r>
              <a:rPr lang="en-US" dirty="0"/>
              <a:t>', 'ii', 'iii'])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1912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df3.plot()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1912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0x519a07b8&gt;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080"/>
            <a:ext cx="4649259" cy="3201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323" y="2552080"/>
            <a:ext cx="4725477" cy="31757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19371" y="14501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1913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df3.plot(kind='bar', stacked=True)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1913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0x51afad68&gt;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2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48" y="260025"/>
            <a:ext cx="9720072" cy="1499616"/>
          </a:xfrm>
        </p:spPr>
        <p:txBody>
          <a:bodyPr/>
          <a:lstStyle/>
          <a:p>
            <a:r>
              <a:rPr lang="en-US" dirty="0"/>
              <a:t>Why normalization (re-scaling)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44835"/>
              </p:ext>
            </p:extLst>
          </p:nvPr>
        </p:nvGraphicFramePr>
        <p:xfrm>
          <a:off x="838200" y="1532771"/>
          <a:ext cx="49858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65">
                  <a:extLst>
                    <a:ext uri="{9D8B030D-6E8A-4147-A177-3AD203B41FA5}">
                      <a16:colId xmlns:a16="http://schemas.microsoft.com/office/drawing/2014/main" val="941970878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3954368487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1858246772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399960965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300251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(inches)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Heights (feet)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Heights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(LB)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389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6800" y="4142112"/>
            <a:ext cx="70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A-B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11" y="4708661"/>
            <a:ext cx="7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A-C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861" y="5289518"/>
            <a:ext cx="69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B-C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7963" y="171950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1958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distance(df6.loc['A',['inch','</a:t>
            </a:r>
            <a:r>
              <a:rPr lang="en-US" dirty="0" err="1"/>
              <a:t>lb</a:t>
            </a:r>
            <a:r>
              <a:rPr lang="en-US" dirty="0"/>
              <a:t>']],df6.loc['B',['inch','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1958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5.0990195135927845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1959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distance(df6.loc['A',['inch','</a:t>
            </a:r>
            <a:r>
              <a:rPr lang="en-US" dirty="0" err="1"/>
              <a:t>lb</a:t>
            </a:r>
            <a:r>
              <a:rPr lang="en-US" dirty="0"/>
              <a:t>']],df6.loc['C',['inch','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1959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10.816653826391969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distance(df6.loc['B',['inch','</a:t>
            </a:r>
            <a:r>
              <a:rPr lang="en-US" dirty="0" err="1"/>
              <a:t>lb</a:t>
            </a:r>
            <a:r>
              <a:rPr lang="en-US" dirty="0"/>
              <a:t>']],df6.loc['C',['inch','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8.06225774829855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9161" y="3425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1961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def distance(ser1, ser2): return ((ser1-ser2)**2).sum()**0.5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161" y="421249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distance(df6.loc['A',['foot','</a:t>
            </a:r>
            <a:r>
              <a:rPr lang="en-US" dirty="0" err="1"/>
              <a:t>lb</a:t>
            </a:r>
            <a:r>
              <a:rPr lang="en-US" dirty="0"/>
              <a:t>']],df6.loc['B',['foot','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5.000639959045242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distance(df6.loc['A',['foot','</a:t>
            </a:r>
            <a:r>
              <a:rPr lang="en-US" dirty="0" err="1"/>
              <a:t>lb</a:t>
            </a:r>
            <a:r>
              <a:rPr lang="en-US" dirty="0"/>
              <a:t>']],df6.loc['C',['foot','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6.046693311223912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distance(df6.loc['B',['foot','</a:t>
            </a:r>
            <a:r>
              <a:rPr lang="en-US" dirty="0" err="1"/>
              <a:t>lb</a:t>
            </a:r>
            <a:r>
              <a:rPr lang="en-US" dirty="0"/>
              <a:t>']],df6.loc['C',['foot','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1.2037026210821342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4024" y="1640377"/>
            <a:ext cx="79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A-B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3818" y="219966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9668" y="2740762"/>
            <a:ext cx="730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B-C</a:t>
            </a:r>
          </a:p>
        </p:txBody>
      </p:sp>
    </p:spTree>
    <p:extLst>
      <p:ext uri="{BB962C8B-B14F-4D97-AF65-F5344CB8AC3E}">
        <p14:creationId xmlns:p14="http://schemas.microsoft.com/office/powerpoint/2010/main" val="1361048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transformation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df4 = </a:t>
            </a:r>
            <a:r>
              <a:rPr lang="en-US" dirty="0" err="1"/>
              <a:t>df.drop</a:t>
            </a:r>
            <a:r>
              <a:rPr lang="en-US" dirty="0"/>
              <a:t>('sex', axis=1)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df4.boxplot()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1930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0x51e9cb00&gt;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0771"/>
            <a:ext cx="4465467" cy="29769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9668" y="10998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zscore</a:t>
            </a:r>
            <a:r>
              <a:rPr lang="en-US" dirty="0"/>
              <a:t>(series): return (series - </a:t>
            </a:r>
            <a:r>
              <a:rPr lang="en-US" dirty="0" err="1"/>
              <a:t>series.mean</a:t>
            </a:r>
            <a:r>
              <a:rPr lang="en-US" dirty="0"/>
              <a:t>(</a:t>
            </a:r>
            <a:r>
              <a:rPr lang="en-US" dirty="0" err="1"/>
              <a:t>skipna</a:t>
            </a:r>
            <a:r>
              <a:rPr lang="en-US" dirty="0"/>
              <a:t>=True)) / </a:t>
            </a:r>
            <a:r>
              <a:rPr lang="en-US" dirty="0" err="1"/>
              <a:t>series.std</a:t>
            </a:r>
            <a:r>
              <a:rPr lang="en-US" dirty="0"/>
              <a:t>(</a:t>
            </a:r>
            <a:r>
              <a:rPr lang="en-US" dirty="0" err="1"/>
              <a:t>skipna</a:t>
            </a:r>
            <a:r>
              <a:rPr lang="en-US" dirty="0"/>
              <a:t>=True);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df5 = df4.apply(</a:t>
            </a:r>
            <a:r>
              <a:rPr lang="en-US" dirty="0" err="1"/>
              <a:t>zscore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df5.boxplot()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1933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0x51e52ac8&gt;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56" y="3476858"/>
            <a:ext cx="4827100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13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to between 0 and 1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scaling(series): </a:t>
            </a:r>
          </a:p>
          <a:p>
            <a:r>
              <a:rPr lang="en-US" dirty="0"/>
              <a:t>        return (series - </a:t>
            </a:r>
            <a:r>
              <a:rPr lang="en-US" dirty="0" err="1"/>
              <a:t>series.min</a:t>
            </a:r>
            <a:r>
              <a:rPr lang="en-US" dirty="0"/>
              <a:t>()) / (</a:t>
            </a:r>
            <a:r>
              <a:rPr lang="en-US" dirty="0" err="1"/>
              <a:t>series.max</a:t>
            </a:r>
            <a:r>
              <a:rPr lang="en-US" dirty="0"/>
              <a:t>() - </a:t>
            </a:r>
            <a:r>
              <a:rPr lang="en-US" dirty="0" err="1"/>
              <a:t>series.min</a:t>
            </a:r>
            <a:r>
              <a:rPr lang="en-US" dirty="0"/>
              <a:t>())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df7 = df4.apply(scaling)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boxplot(df7)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82" y="1690688"/>
            <a:ext cx="476358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61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Mean-based scaling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meanScaling</a:t>
            </a:r>
            <a:r>
              <a:rPr lang="en-US" dirty="0"/>
              <a:t>(series):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	      return series / </a:t>
            </a:r>
            <a:r>
              <a:rPr lang="en-US" dirty="0" err="1"/>
              <a:t>series.mean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df8 = df4.apply(</a:t>
            </a:r>
            <a:r>
              <a:rPr lang="en-US" dirty="0" err="1"/>
              <a:t>meanScaling</a:t>
            </a:r>
            <a:r>
              <a:rPr lang="en-US" dirty="0"/>
              <a:t>) * 100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df8.boxplot()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57" y="3437890"/>
            <a:ext cx="4801694" cy="3213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12207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trimMeanScale</a:t>
            </a:r>
            <a:r>
              <a:rPr lang="en-US" dirty="0"/>
              <a:t>(series, </a:t>
            </a:r>
            <a:r>
              <a:rPr lang="en-US" dirty="0" err="1"/>
              <a:t>proportionToCut</a:t>
            </a:r>
            <a:r>
              <a:rPr lang="en-US" dirty="0"/>
              <a:t>=0):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             return series / </a:t>
            </a:r>
            <a:r>
              <a:rPr lang="en-US" dirty="0" err="1">
                <a:highlight>
                  <a:srgbClr val="FFFF00"/>
                </a:highlight>
              </a:rPr>
              <a:t>stats.trim_mean</a:t>
            </a:r>
            <a:r>
              <a:rPr lang="en-US" dirty="0"/>
              <a:t>(</a:t>
            </a:r>
            <a:r>
              <a:rPr lang="en-US" dirty="0" err="1"/>
              <a:t>series.dropna</a:t>
            </a:r>
            <a:r>
              <a:rPr lang="en-US" dirty="0"/>
              <a:t>(), </a:t>
            </a:r>
            <a:r>
              <a:rPr lang="en-US" dirty="0" err="1"/>
              <a:t>proportionToCut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df8 = df4.apply(</a:t>
            </a:r>
            <a:r>
              <a:rPr lang="en-US" dirty="0" err="1"/>
              <a:t>trimMeanScale</a:t>
            </a:r>
            <a:r>
              <a:rPr lang="en-US" dirty="0"/>
              <a:t>, </a:t>
            </a:r>
            <a:r>
              <a:rPr lang="en-US" dirty="0" err="1"/>
              <a:t>proportionToCut</a:t>
            </a:r>
            <a:r>
              <a:rPr lang="en-US" dirty="0"/>
              <a:t>=0.1)*100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2231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df8.boxplot()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142806" y="1825625"/>
            <a:ext cx="689317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38399" y="2546278"/>
            <a:ext cx="218744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Mean after removing largest and smallest </a:t>
            </a:r>
            <a:r>
              <a:rPr lang="en-US" dirty="0" err="1"/>
              <a:t>proportionToCut</a:t>
            </a:r>
            <a:r>
              <a:rPr lang="en-US" dirty="0"/>
              <a:t> data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2536"/>
            <a:ext cx="480169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3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and normalize</a:t>
            </a:r>
          </a:p>
        </p:txBody>
      </p:sp>
      <p:sp>
        <p:nvSpPr>
          <p:cNvPr id="5" name="Rectangle 4"/>
          <p:cNvSpPr/>
          <p:nvPr/>
        </p:nvSpPr>
        <p:spPr>
          <a:xfrm>
            <a:off x="994117" y="181060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df9 = df4.</a:t>
            </a:r>
            <a:r>
              <a:rPr lang="en-US" dirty="0">
                <a:highlight>
                  <a:srgbClr val="FFFF00"/>
                </a:highlight>
              </a:rPr>
              <a:t>transform({'age': </a:t>
            </a:r>
            <a:r>
              <a:rPr lang="en-US" dirty="0" err="1">
                <a:highlight>
                  <a:srgbClr val="FFFF00"/>
                </a:highlight>
              </a:rPr>
              <a:t>np.copy</a:t>
            </a:r>
            <a:r>
              <a:rPr lang="en-US" dirty="0">
                <a:highlight>
                  <a:srgbClr val="FFFF00"/>
                </a:highlight>
              </a:rPr>
              <a:t>, 'weight2': np.log, '</a:t>
            </a:r>
            <a:r>
              <a:rPr lang="en-US" dirty="0" err="1">
                <a:highlight>
                  <a:srgbClr val="FFFF00"/>
                </a:highlight>
              </a:rPr>
              <a:t>wtyrago</a:t>
            </a:r>
            <a:r>
              <a:rPr lang="en-US" dirty="0">
                <a:highlight>
                  <a:srgbClr val="FFFF00"/>
                </a:highlight>
              </a:rPr>
              <a:t>': np.log, 'wtkg2': np.log, 'htm3': </a:t>
            </a:r>
            <a:r>
              <a:rPr lang="en-US" dirty="0" err="1">
                <a:highlight>
                  <a:srgbClr val="FFFF00"/>
                </a:highlight>
              </a:rPr>
              <a:t>np.copy</a:t>
            </a:r>
            <a:r>
              <a:rPr lang="en-US" dirty="0">
                <a:highlight>
                  <a:srgbClr val="FFFF00"/>
                </a:highlight>
              </a:rPr>
              <a:t>})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2243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df10 = df9.apply(</a:t>
            </a:r>
            <a:r>
              <a:rPr lang="en-US" dirty="0" err="1"/>
              <a:t>zscore</a:t>
            </a:r>
            <a:r>
              <a:rPr lang="en-US" dirty="0"/>
              <a:t>);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2244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df10.boxplot()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17" y="1810605"/>
            <a:ext cx="4954129" cy="320112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951828" y="2433711"/>
            <a:ext cx="450166" cy="9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8609" y="3411169"/>
            <a:ext cx="18710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each column with a different function</a:t>
            </a:r>
          </a:p>
        </p:txBody>
      </p:sp>
    </p:spTree>
    <p:extLst>
      <p:ext uri="{BB962C8B-B14F-4D97-AF65-F5344CB8AC3E}">
        <p14:creationId xmlns:p14="http://schemas.microsoft.com/office/powerpoint/2010/main" val="212992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referencing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7846" y="18256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 = Series([4, 7, -5, 3], index=['d', 'b', 'a', 'c'])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4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>
                <a:effectLst/>
              </a:rPr>
              <a:t>a -5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5496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obj2.index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672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Index(['d', 'b', 'a', 'c'],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='object')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obj2.values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array([ 4, 7, -5, 3],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=int64)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80849" y="1690688"/>
            <a:ext cx="3634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obj2['a']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-5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obj2['d']=10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80849" y="2957564"/>
            <a:ext cx="39858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obj2[['d', 'c', 'a']]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>
                <a:effectLst/>
              </a:rPr>
              <a:t>a -5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4917" y="4768726"/>
            <a:ext cx="2846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obj2[:2]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692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6473" y="1633852"/>
            <a:ext cx="2014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818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obj2.a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818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-5</a:t>
            </a:r>
          </a:p>
        </p:txBody>
      </p:sp>
    </p:spTree>
    <p:extLst>
      <p:ext uri="{BB962C8B-B14F-4D97-AF65-F5344CB8AC3E}">
        <p14:creationId xmlns:p14="http://schemas.microsoft.com/office/powerpoint/2010/main" val="4406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array/</a:t>
            </a:r>
            <a:r>
              <a:rPr lang="en-US" dirty="0" err="1"/>
              <a:t>dict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 can also be applied, which will preserve the index-value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thought of as a dict. </a:t>
            </a:r>
            <a:br>
              <a:rPr lang="en-US" dirty="0"/>
            </a:br>
            <a:r>
              <a:rPr lang="en-US" dirty="0"/>
              <a:t>Can be constructed from a </a:t>
            </a:r>
            <a:r>
              <a:rPr lang="en-US" dirty="0" err="1"/>
              <a:t>dict</a:t>
            </a:r>
            <a:r>
              <a:rPr lang="en-US" dirty="0"/>
              <a:t> directly.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6997" y="2790988"/>
            <a:ext cx="26353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obj2[obj2&gt;0]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6209" y="2652488"/>
            <a:ext cx="309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obj2**2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100</a:t>
            </a:r>
          </a:p>
          <a:p>
            <a:r>
              <a:rPr lang="en-US" dirty="0">
                <a:effectLst/>
              </a:rPr>
              <a:t>b 49</a:t>
            </a:r>
          </a:p>
          <a:p>
            <a:r>
              <a:rPr lang="en-US" dirty="0">
                <a:effectLst/>
              </a:rPr>
              <a:t>a 25</a:t>
            </a:r>
          </a:p>
          <a:p>
            <a:r>
              <a:rPr lang="en-US" dirty="0">
                <a:effectLst/>
              </a:rPr>
              <a:t>c 9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6997" y="5713993"/>
            <a:ext cx="3591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'b' in obj2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True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33481" y="4258556"/>
            <a:ext cx="44541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obj3 = Series({'a': 10, 'b': 5, 'c': 30})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obj3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a 10</a:t>
            </a:r>
          </a:p>
          <a:p>
            <a:r>
              <a:rPr lang="en-US" dirty="0">
                <a:effectLst/>
              </a:rPr>
              <a:t>b 5</a:t>
            </a:r>
          </a:p>
          <a:p>
            <a:r>
              <a:rPr lang="en-US" dirty="0">
                <a:effectLst/>
              </a:rPr>
              <a:t>c 30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null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690688"/>
            <a:ext cx="64471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sdata</a:t>
            </a:r>
            <a:r>
              <a:rPr lang="en-US" dirty="0">
                <a:effectLst/>
              </a:rPr>
              <a:t> = {'Texas': 10, 'Ohio': 20, 'Oregon': 15, 'Utah': 18}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states = ['Texas', 'Ohio', 'Oregon', 'Iowa']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 = Series(</a:t>
            </a:r>
            <a:r>
              <a:rPr lang="en-US" dirty="0" err="1">
                <a:effectLst/>
              </a:rPr>
              <a:t>sdata</a:t>
            </a:r>
            <a:r>
              <a:rPr lang="en-US" dirty="0">
                <a:effectLst/>
              </a:rPr>
              <a:t>, index=states)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96086" y="4903122"/>
            <a:ext cx="815926" cy="2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43138" y="4718456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4812" y="253218"/>
            <a:ext cx="281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pd.isnull</a:t>
            </a:r>
            <a:r>
              <a:rPr lang="en-US" dirty="0">
                <a:effectLst/>
              </a:rPr>
              <a:t>(obj4)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708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False</a:t>
            </a:r>
          </a:p>
          <a:p>
            <a:r>
              <a:rPr lang="en-US" dirty="0">
                <a:effectLst/>
              </a:rPr>
              <a:t>Ohio False</a:t>
            </a:r>
          </a:p>
          <a:p>
            <a:r>
              <a:rPr lang="en-US" dirty="0">
                <a:effectLst/>
              </a:rPr>
              <a:t>Oregon False</a:t>
            </a:r>
          </a:p>
          <a:p>
            <a:r>
              <a:rPr lang="en-US" dirty="0">
                <a:effectLst/>
              </a:rPr>
              <a:t>Iowa True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bool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4812" y="1840138"/>
            <a:ext cx="34525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pd.notnull</a:t>
            </a:r>
            <a:r>
              <a:rPr lang="en-US" dirty="0">
                <a:effectLst/>
              </a:rPr>
              <a:t>(obj4)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True</a:t>
            </a:r>
          </a:p>
          <a:p>
            <a:r>
              <a:rPr lang="en-US" dirty="0">
                <a:effectLst/>
              </a:rPr>
              <a:t>Ohio True</a:t>
            </a:r>
          </a:p>
          <a:p>
            <a:r>
              <a:rPr lang="en-US" dirty="0">
                <a:effectLst/>
              </a:rPr>
              <a:t>Oregon True</a:t>
            </a:r>
          </a:p>
          <a:p>
            <a:r>
              <a:rPr lang="en-US" dirty="0">
                <a:effectLst/>
              </a:rPr>
              <a:t>Iowa False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bool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8880" y="4617115"/>
            <a:ext cx="3535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obj4[obj4.notnull()]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5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auto alignment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8504" y="25195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obj5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Ohio 20</a:t>
            </a:r>
          </a:p>
          <a:p>
            <a:r>
              <a:rPr lang="en-US" dirty="0">
                <a:effectLst/>
              </a:rPr>
              <a:t>Oregon 15</a:t>
            </a:r>
          </a:p>
          <a:p>
            <a:r>
              <a:rPr lang="en-US" dirty="0">
                <a:effectLst/>
              </a:rPr>
              <a:t>Texas 10</a:t>
            </a:r>
          </a:p>
          <a:p>
            <a:r>
              <a:rPr lang="en-US" dirty="0">
                <a:effectLst/>
              </a:rPr>
              <a:t>Utah 18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</a:p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363589"/>
            <a:ext cx="46470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obj5 +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715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Ohio 40.0</a:t>
            </a:r>
          </a:p>
          <a:p>
            <a:r>
              <a:rPr lang="en-US" dirty="0">
                <a:effectLst/>
              </a:rPr>
              <a:t>Oregon 30.0</a:t>
            </a:r>
          </a:p>
          <a:p>
            <a:r>
              <a:rPr lang="en-US" dirty="0">
                <a:effectLst/>
              </a:rPr>
              <a:t>Texas 20.0</a:t>
            </a:r>
          </a:p>
          <a:p>
            <a:r>
              <a:rPr lang="en-US" dirty="0">
                <a:effectLst/>
              </a:rPr>
              <a:t>Utah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2257" y="2519519"/>
            <a:ext cx="17912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29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17600</TotalTime>
  <Words>6926</Words>
  <Application>Microsoft Office PowerPoint</Application>
  <PresentationFormat>Widescreen</PresentationFormat>
  <Paragraphs>1172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Tw Cen MT</vt:lpstr>
      <vt:lpstr>Tw Cen MT Condensed</vt:lpstr>
      <vt:lpstr>Wingdings 3</vt:lpstr>
      <vt:lpstr>Integral</vt:lpstr>
      <vt:lpstr>Data Processing Part III: Pandas and data I/O </vt:lpstr>
      <vt:lpstr>Why pandas?</vt:lpstr>
      <vt:lpstr>Overview</vt:lpstr>
      <vt:lpstr>Overview - 2</vt:lpstr>
      <vt:lpstr>Series</vt:lpstr>
      <vt:lpstr>Series – referencing elements</vt:lpstr>
      <vt:lpstr>Series – array/dict operations</vt:lpstr>
      <vt:lpstr>Series – null values</vt:lpstr>
      <vt:lpstr>Series – auto alignment</vt:lpstr>
      <vt:lpstr>Series name and index name</vt:lpstr>
      <vt:lpstr>DataFrame</vt:lpstr>
      <vt:lpstr>DataFrame – specifying columns and indices</vt:lpstr>
      <vt:lpstr>DataFrame – from nested dict of dicts</vt:lpstr>
      <vt:lpstr>DataFrame – index, columns, values</vt:lpstr>
      <vt:lpstr>Possible data inputs to DataFrame constructor</vt:lpstr>
      <vt:lpstr>Indexing, selection and filtering</vt:lpstr>
      <vt:lpstr>DataFrame – retrieving a column</vt:lpstr>
      <vt:lpstr>DataFrame – getting rows</vt:lpstr>
      <vt:lpstr>DataFrame – modifying columns</vt:lpstr>
      <vt:lpstr>DataFrame – removing columns</vt:lpstr>
      <vt:lpstr>More on DataFrame indexing</vt:lpstr>
      <vt:lpstr>More on DataFrame indexing - 2</vt:lpstr>
      <vt:lpstr>More on DataFrame indexing - 3</vt:lpstr>
      <vt:lpstr>Removing rows/columns</vt:lpstr>
      <vt:lpstr>Reindexing</vt:lpstr>
      <vt:lpstr>Function application and mapping</vt:lpstr>
      <vt:lpstr>Function application and mapping - 2</vt:lpstr>
      <vt:lpstr>Other DataFrame functions</vt:lpstr>
      <vt:lpstr>Other DataFrame functions - 2</vt:lpstr>
      <vt:lpstr>Other DataFrame functions</vt:lpstr>
      <vt:lpstr>Handling missing data</vt:lpstr>
      <vt:lpstr>Handling missing data - 2</vt:lpstr>
      <vt:lpstr>Filling in missing data</vt:lpstr>
      <vt:lpstr>Hierarchical indexing</vt:lpstr>
      <vt:lpstr>Hierarchical indexing and DataFrame</vt:lpstr>
      <vt:lpstr>Hierarchical indexing for DataFrame</vt:lpstr>
      <vt:lpstr>Hierarchical indexing for DataFrame</vt:lpstr>
      <vt:lpstr>Use DataFrame columns as indices</vt:lpstr>
      <vt:lpstr>Data loading, storage and file formats</vt:lpstr>
      <vt:lpstr>Text format</vt:lpstr>
      <vt:lpstr>Features</vt:lpstr>
      <vt:lpstr>PowerPoint Presentation</vt:lpstr>
      <vt:lpstr>PowerPoint Presentation</vt:lpstr>
      <vt:lpstr>Writing data to text format</vt:lpstr>
      <vt:lpstr>JSON format</vt:lpstr>
      <vt:lpstr>XML and HTML parsing</vt:lpstr>
      <vt:lpstr>Binary data format</vt:lpstr>
      <vt:lpstr>Interacting with Database</vt:lpstr>
      <vt:lpstr>Data transformation and normalization</vt:lpstr>
      <vt:lpstr>Boxplot example</vt:lpstr>
      <vt:lpstr>Boxplot example 2</vt:lpstr>
      <vt:lpstr>PowerPoint Presentation</vt:lpstr>
      <vt:lpstr>Other useful pandas plotting functions</vt:lpstr>
      <vt:lpstr>PowerPoint Presentation</vt:lpstr>
      <vt:lpstr>Why normalization (re-scaling)</vt:lpstr>
      <vt:lpstr>Z-score transformation</vt:lpstr>
      <vt:lpstr>Scaling to between 0 and 1</vt:lpstr>
      <vt:lpstr>Mean-based scaling</vt:lpstr>
      <vt:lpstr>Transform and normalize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5163: Introduction to Data Science</dc:title>
  <dc:creator>Jianhua Ruan</dc:creator>
  <cp:lastModifiedBy>dtbinh@dut.udn.vn</cp:lastModifiedBy>
  <cp:revision>141</cp:revision>
  <dcterms:created xsi:type="dcterms:W3CDTF">2017-09-25T19:11:26Z</dcterms:created>
  <dcterms:modified xsi:type="dcterms:W3CDTF">2023-07-31T11:08:22Z</dcterms:modified>
</cp:coreProperties>
</file>