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9"/>
  </p:notesMasterIdLst>
  <p:sldIdLst>
    <p:sldId id="256" r:id="rId2"/>
    <p:sldId id="257" r:id="rId3"/>
    <p:sldId id="308" r:id="rId4"/>
    <p:sldId id="309" r:id="rId5"/>
    <p:sldId id="258" r:id="rId6"/>
    <p:sldId id="310" r:id="rId7"/>
    <p:sldId id="311" r:id="rId8"/>
    <p:sldId id="31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66" r:id="rId21"/>
    <p:sldId id="267" r:id="rId22"/>
    <p:sldId id="272" r:id="rId23"/>
    <p:sldId id="273" r:id="rId24"/>
    <p:sldId id="274" r:id="rId25"/>
    <p:sldId id="275" r:id="rId26"/>
    <p:sldId id="276" r:id="rId27"/>
    <p:sldId id="305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6" r:id="rId57"/>
    <p:sldId id="30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9A1FF-0B08-44D2-ADB9-3259D4B3E69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FF9C-6DD9-4E93-A780-FEEA41A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14D48E-85A2-4F85-A8A9-5CB223382494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343400"/>
            <a:ext cx="5778500" cy="4392613"/>
          </a:xfrm>
          <a:noFill/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2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95196-F940-497C-9DF5-108968D1782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8295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AC891-C066-4A9B-941E-7626CB4E004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8849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11B324-9A5D-4D77-B213-AA9B00F129A4}" type="slidenum">
              <a:rPr lang="en-US" altLang="en-US" sz="1300" smtClean="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10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63CC31-C2C0-484E-B0C3-BBE90B66246F}" type="slidenum">
              <a:rPr lang="en-US" altLang="en-US" sz="1300" smtClean="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9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FD3E3-6454-4BE5-A4B6-6BE69B9A39B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03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BFDD9-7670-4ADD-91A5-FC94ABC3FD0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518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A6AA4-3A5B-4571-8697-B4CFAEE3D8A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411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74204-A8EE-44A0-8614-1E61FC99999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533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AA992-8B7D-42B1-8501-5AB63756A0A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562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AABCD-F349-44A9-A909-75A5780A5E9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35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2DA8AC-1212-426E-B7CA-F5EFC1DCC896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2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E8838-9307-4EEB-9F99-2E565B830F9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0"/>
            <a:ext cx="5715000" cy="4649788"/>
          </a:xfrm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74469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ABCEA-5827-4069-B44C-3DABE9F0EE4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735513"/>
            <a:ext cx="5562600" cy="4789487"/>
          </a:xfrm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79413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7CDD5-DD15-44F9-A740-0F837F424E9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111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EE526-EEE1-4CE1-8CE7-24146292C79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223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1EA70-40C9-4680-BDB4-FE538CE700F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002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ADB73-1AAF-4571-A95B-774F586DBF3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67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0E35E-0456-4E18-B521-F22C8E6CBA6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333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EBEDF-56D2-4043-9401-09F3A03DD71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784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406E0-6403-4A63-9177-9B10512CE8E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40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D047D-D052-4621-8577-CB39BF8A579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8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9EA84A-5BE3-4B2E-ABC7-21A4B1A4DFD1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>
            <a:solidFill>
              <a:schemeClr val="tx1"/>
            </a:solidFill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96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AC530-7B90-41D2-A9F8-7D4EA1EFF27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418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EB277-181F-46DA-86E6-F45A9DE401E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77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0B249-EDA1-4241-8371-45C8D20BF78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591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DD2C3-E73B-4619-9885-251C2DFD83E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743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7E17C-8594-4F80-8E65-56286A6F282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754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7012-660F-48F6-84EB-7EBD1416528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143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8DDC7-9C32-400E-AEA6-DA4613A81D8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28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10A79-9EEA-4D7D-BD3E-3CF545AA0BF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304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55854-7178-4911-81BC-EB649C5FE97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901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7BD60-3DAD-4B51-8B21-06F15503E3D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4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EB823D-019C-4958-AC60-D80839DF463B}" type="slidenum">
              <a:rPr lang="en-US" altLang="en-US" sz="1300" smtClean="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>
            <a:solidFill>
              <a:schemeClr val="tx1"/>
            </a:solidFill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55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305C2-1A99-46DE-8AF7-2EFF50713C1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7222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3558B-26A5-401E-9FA1-876472B244D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7773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11832-A838-4543-A6FC-98520D68136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7655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65F73-A2BA-4049-AE50-38E17B2F4D5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096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0DA4A-E4D9-4C5B-A2F5-5AE33F477A60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920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796F1-1B77-42E3-A233-DBEF1E558668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837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69544-9E46-48D5-AC72-3949C8459281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51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9D3F4F-058E-4B89-B90B-8867B70DDC71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4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29551B-5CA5-4AE3-BAAC-02174DFC1C7F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57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5E341B-2FC6-4AD7-B988-746C4251CDA1}" type="slidenum">
              <a:rPr lang="en-US" altLang="en-US" sz="1300" smtClean="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>
            <a:solidFill>
              <a:schemeClr val="tx1"/>
            </a:solidFill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06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3326-8EBD-4C04-BF05-5F14A154939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249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76609-29F9-4214-BA8B-09A33B74E59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533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4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074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828800"/>
            <a:ext cx="110744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876800" y="6553200"/>
            <a:ext cx="1244600" cy="304800"/>
          </a:xfrm>
        </p:spPr>
        <p:txBody>
          <a:bodyPr/>
          <a:lstStyle>
            <a:lvl1pPr>
              <a:defRPr/>
            </a:lvl1pPr>
          </a:lstStyle>
          <a:p>
            <a:fld id="{5F66AA02-425A-4D2F-A85D-04BF33710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325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074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828800"/>
            <a:ext cx="110744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876800" y="6553200"/>
            <a:ext cx="1244600" cy="304800"/>
          </a:xfrm>
        </p:spPr>
        <p:txBody>
          <a:bodyPr/>
          <a:lstStyle>
            <a:lvl1pPr>
              <a:defRPr/>
            </a:lvl1pPr>
          </a:lstStyle>
          <a:p>
            <a:fld id="{937E0415-C5B5-41B3-9FFE-598ABDF69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1235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7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AD63F5-3E97-402C-AEDC-5E69B10BBC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72E3F3-248F-4A63-A018-942E143726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br>
              <a:rPr lang="en-US"/>
            </a:br>
            <a:r>
              <a:rPr lang="en-US"/>
              <a:t>Performance </a:t>
            </a:r>
            <a:r>
              <a:rPr lang="en-US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Ph.D. Dang Thien Binh</a:t>
            </a:r>
          </a:p>
          <a:p>
            <a:r>
              <a:rPr lang="en-US" sz="1800" dirty="0"/>
              <a:t>IT Faculty, Da Nang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676921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on “LARGE” data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many (thousands) of examples are available, then how can we evaluate our model?</a:t>
            </a:r>
          </a:p>
          <a:p>
            <a:r>
              <a:rPr lang="en-US" altLang="en-US" dirty="0"/>
              <a:t>A simple evaluation is sufficient</a:t>
            </a:r>
          </a:p>
          <a:p>
            <a:pPr lvl="1"/>
            <a:r>
              <a:rPr lang="en-US" altLang="en-US" dirty="0"/>
              <a:t>Randomly split data into training and test sets (e.g. 2/3 for train, 1/3 for test)</a:t>
            </a:r>
          </a:p>
          <a:p>
            <a:pPr lvl="1"/>
            <a:r>
              <a:rPr lang="en-US" altLang="en-US" dirty="0"/>
              <a:t>For classification, make sure training and testing have similar distribution of class labels</a:t>
            </a:r>
          </a:p>
          <a:p>
            <a:r>
              <a:rPr lang="en-US" altLang="zh-TW" dirty="0">
                <a:ea typeface="PMingLiU" panose="02020500000000000000" pitchFamily="18" charset="-120"/>
              </a:rPr>
              <a:t>Build a model using the </a:t>
            </a:r>
            <a:r>
              <a:rPr lang="en-US" altLang="zh-TW" i="1" dirty="0">
                <a:ea typeface="PMingLiU" panose="02020500000000000000" pitchFamily="18" charset="-120"/>
              </a:rPr>
              <a:t>train</a:t>
            </a:r>
            <a:r>
              <a:rPr lang="en-US" altLang="zh-TW" dirty="0">
                <a:ea typeface="PMingLiU" panose="02020500000000000000" pitchFamily="18" charset="-120"/>
              </a:rPr>
              <a:t> set and evaluate it using the </a:t>
            </a:r>
            <a:r>
              <a:rPr lang="en-US" altLang="zh-TW" i="1" dirty="0">
                <a:ea typeface="PMingLiU" panose="02020500000000000000" pitchFamily="18" charset="-120"/>
              </a:rPr>
              <a:t>test</a:t>
            </a:r>
            <a:r>
              <a:rPr lang="en-US" altLang="zh-TW" dirty="0">
                <a:ea typeface="PMingLiU" panose="02020500000000000000" pitchFamily="18" charset="-120"/>
              </a:rPr>
              <a:t> set. </a:t>
            </a:r>
            <a:endParaRPr lang="en-US" altLang="zh-TW" i="1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716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196850"/>
            <a:ext cx="7924800" cy="800100"/>
          </a:xfrm>
        </p:spPr>
        <p:txBody>
          <a:bodyPr vert="horz" lIns="92075" tIns="46038" rIns="92075" bIns="46038" rtlCol="0" anchor="ctr">
            <a:normAutofit fontScale="90000"/>
          </a:bodyPr>
          <a:lstStyle/>
          <a:p>
            <a:pPr defTabSz="917575"/>
            <a:r>
              <a:rPr lang="en-US" altLang="en-US" sz="3600" dirty="0"/>
              <a:t>Model Evaluation Step 1: </a:t>
            </a:r>
            <a:br>
              <a:rPr lang="en-US" altLang="en-US" sz="3600" dirty="0"/>
            </a:br>
            <a:r>
              <a:rPr lang="en-US" altLang="en-US" sz="3600" dirty="0"/>
              <a:t>Split data into train and test sets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429000" y="1447801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651250" y="2073275"/>
            <a:ext cx="1143000" cy="125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644900" y="2543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3644900" y="2225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3644900" y="2390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3644900" y="27082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3644900" y="3178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3644900" y="3025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3644900" y="2860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V="1">
            <a:off x="4616450" y="2066925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4572000" y="20066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4572000" y="2159001"/>
            <a:ext cx="29014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4572000" y="23241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4572000" y="24765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4572000" y="2628901"/>
            <a:ext cx="29014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3629025" y="1122363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THE PAST</a:t>
            </a:r>
          </a:p>
        </p:txBody>
      </p:sp>
      <p:grpSp>
        <p:nvGrpSpPr>
          <p:cNvPr id="25620" name="Group 19"/>
          <p:cNvGrpSpPr>
            <a:grpSpLocks/>
          </p:cNvGrpSpPr>
          <p:nvPr/>
        </p:nvGrpSpPr>
        <p:grpSpPr bwMode="auto">
          <a:xfrm>
            <a:off x="2039938" y="2008188"/>
            <a:ext cx="1160462" cy="1346200"/>
            <a:chOff x="325" y="1265"/>
            <a:chExt cx="731" cy="848"/>
          </a:xfrm>
        </p:grpSpPr>
        <p:sp>
          <p:nvSpPr>
            <p:cNvPr id="25638" name="Oval 20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39" name="Oval 21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40" name="Oval 22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41" name="Line 23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Rectangle 24"/>
            <p:cNvSpPr>
              <a:spLocks noChangeArrowheads="1"/>
            </p:cNvSpPr>
            <p:nvPr/>
          </p:nvSpPr>
          <p:spPr bwMode="auto">
            <a:xfrm>
              <a:off x="454" y="1682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5643" name="Line 25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1" name="Line 26"/>
          <p:cNvSpPr>
            <a:spLocks noChangeShapeType="1"/>
          </p:cNvSpPr>
          <p:nvPr/>
        </p:nvSpPr>
        <p:spPr bwMode="auto">
          <a:xfrm flipV="1">
            <a:off x="3200401" y="2727326"/>
            <a:ext cx="441325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27"/>
          <p:cNvSpPr>
            <a:spLocks noChangeArrowheads="1"/>
          </p:cNvSpPr>
          <p:nvPr/>
        </p:nvSpPr>
        <p:spPr bwMode="auto">
          <a:xfrm>
            <a:off x="6103938" y="2068513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5008"/>
                </a:solidFill>
                <a:latin typeface="Arial" panose="020B0604020202020204" pitchFamily="34" charset="0"/>
              </a:rPr>
              <a:t>Training set</a:t>
            </a:r>
          </a:p>
        </p:txBody>
      </p:sp>
      <p:grpSp>
        <p:nvGrpSpPr>
          <p:cNvPr id="25623" name="Group 28"/>
          <p:cNvGrpSpPr>
            <a:grpSpLocks/>
          </p:cNvGrpSpPr>
          <p:nvPr/>
        </p:nvGrpSpPr>
        <p:grpSpPr bwMode="auto">
          <a:xfrm>
            <a:off x="5556250" y="2068513"/>
            <a:ext cx="533400" cy="444500"/>
            <a:chOff x="2540" y="1303"/>
            <a:chExt cx="336" cy="280"/>
          </a:xfrm>
        </p:grpSpPr>
        <p:sp>
          <p:nvSpPr>
            <p:cNvPr id="25632" name="Rectangle 29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33" name="Line 30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31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32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33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34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4" name="Line 35"/>
          <p:cNvSpPr>
            <a:spLocks noChangeShapeType="1"/>
          </p:cNvSpPr>
          <p:nvPr/>
        </p:nvSpPr>
        <p:spPr bwMode="auto">
          <a:xfrm>
            <a:off x="4922838" y="2330450"/>
            <a:ext cx="63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36"/>
          <p:cNvSpPr>
            <a:spLocks noChangeArrowheads="1"/>
          </p:cNvSpPr>
          <p:nvPr/>
        </p:nvSpPr>
        <p:spPr bwMode="auto">
          <a:xfrm>
            <a:off x="3581400" y="46482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0C900"/>
                </a:solidFill>
                <a:latin typeface="Arial" panose="020B0604020202020204" pitchFamily="34" charset="0"/>
              </a:rPr>
              <a:t>Testing set</a:t>
            </a:r>
          </a:p>
        </p:txBody>
      </p:sp>
      <p:grpSp>
        <p:nvGrpSpPr>
          <p:cNvPr id="25626" name="Group 37"/>
          <p:cNvGrpSpPr>
            <a:grpSpLocks/>
          </p:cNvGrpSpPr>
          <p:nvPr/>
        </p:nvGrpSpPr>
        <p:grpSpPr bwMode="auto">
          <a:xfrm>
            <a:off x="3962400" y="4267200"/>
            <a:ext cx="533400" cy="266700"/>
            <a:chOff x="1812" y="2352"/>
            <a:chExt cx="336" cy="168"/>
          </a:xfrm>
        </p:grpSpPr>
        <p:sp>
          <p:nvSpPr>
            <p:cNvPr id="25628" name="Rectangle 38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29" name="Line 39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40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41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7" name="Line 42"/>
          <p:cNvSpPr>
            <a:spLocks noChangeShapeType="1"/>
          </p:cNvSpPr>
          <p:nvPr/>
        </p:nvSpPr>
        <p:spPr bwMode="auto">
          <a:xfrm>
            <a:off x="41910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7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196850"/>
            <a:ext cx="7924800" cy="800100"/>
          </a:xfrm>
        </p:spPr>
        <p:txBody>
          <a:bodyPr vert="horz" lIns="92075" tIns="46038" rIns="92075" bIns="46038" rtlCol="0" anchor="ctr">
            <a:normAutofit fontScale="90000"/>
          </a:bodyPr>
          <a:lstStyle/>
          <a:p>
            <a:pPr defTabSz="917575"/>
            <a:r>
              <a:rPr lang="en-US" altLang="en-US" sz="3600" dirty="0"/>
              <a:t>Model Evaluation Step 2: </a:t>
            </a:r>
            <a:br>
              <a:rPr lang="en-US" altLang="en-US" sz="3600" dirty="0"/>
            </a:br>
            <a:r>
              <a:rPr lang="en-US" altLang="en-US" sz="3600" dirty="0"/>
              <a:t>Build a model on a training set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6096000" y="2068514"/>
            <a:ext cx="1385888" cy="827087"/>
            <a:chOff x="2880" y="1303"/>
            <a:chExt cx="873" cy="521"/>
          </a:xfrm>
        </p:grpSpPr>
        <p:sp>
          <p:nvSpPr>
            <p:cNvPr id="27697" name="Rectangle 4"/>
            <p:cNvSpPr>
              <a:spLocks noChangeArrowheads="1"/>
            </p:cNvSpPr>
            <p:nvPr/>
          </p:nvSpPr>
          <p:spPr bwMode="auto">
            <a:xfrm>
              <a:off x="2885" y="1303"/>
              <a:ext cx="8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5008"/>
                  </a:solidFill>
                  <a:latin typeface="Arial" panose="020B0604020202020204" pitchFamily="34" charset="0"/>
                </a:rPr>
                <a:t>Training set</a:t>
              </a:r>
            </a:p>
          </p:txBody>
        </p:sp>
        <p:sp>
          <p:nvSpPr>
            <p:cNvPr id="27698" name="Rectangle 5"/>
            <p:cNvSpPr>
              <a:spLocks noChangeArrowheads="1"/>
            </p:cNvSpPr>
            <p:nvPr/>
          </p:nvSpPr>
          <p:spPr bwMode="auto">
            <a:xfrm>
              <a:off x="2880" y="1591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60C9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862138" y="4189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3429000" y="1447801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3651250" y="2073275"/>
            <a:ext cx="1143000" cy="125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3644900" y="2543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3644900" y="2225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3644900" y="2390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3644900" y="27082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3644900" y="3178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3644900" y="3025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3644900" y="2860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4616450" y="2066925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3629025" y="1122363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THE PAST</a:t>
            </a:r>
          </a:p>
        </p:txBody>
      </p:sp>
      <p:grpSp>
        <p:nvGrpSpPr>
          <p:cNvPr id="27670" name="Group 23"/>
          <p:cNvGrpSpPr>
            <a:grpSpLocks/>
          </p:cNvGrpSpPr>
          <p:nvPr/>
        </p:nvGrpSpPr>
        <p:grpSpPr bwMode="auto">
          <a:xfrm>
            <a:off x="5556250" y="2068513"/>
            <a:ext cx="533400" cy="444500"/>
            <a:chOff x="2540" y="1303"/>
            <a:chExt cx="336" cy="280"/>
          </a:xfrm>
        </p:grpSpPr>
        <p:sp>
          <p:nvSpPr>
            <p:cNvPr id="27691" name="Rectangle 24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92" name="Line 25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26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27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28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Line 29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71" name="Group 30"/>
          <p:cNvGrpSpPr>
            <a:grpSpLocks/>
          </p:cNvGrpSpPr>
          <p:nvPr/>
        </p:nvGrpSpPr>
        <p:grpSpPr bwMode="auto">
          <a:xfrm>
            <a:off x="2039938" y="2008188"/>
            <a:ext cx="1160462" cy="1346200"/>
            <a:chOff x="325" y="1265"/>
            <a:chExt cx="731" cy="848"/>
          </a:xfrm>
        </p:grpSpPr>
        <p:sp>
          <p:nvSpPr>
            <p:cNvPr id="27685" name="Oval 31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6" name="Oval 32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7" name="Oval 33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88" name="Line 34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35"/>
            <p:cNvSpPr>
              <a:spLocks noChangeArrowheads="1"/>
            </p:cNvSpPr>
            <p:nvPr/>
          </p:nvSpPr>
          <p:spPr bwMode="auto">
            <a:xfrm>
              <a:off x="454" y="1682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7690" name="Line 36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2" name="Line 37"/>
          <p:cNvSpPr>
            <a:spLocks noChangeShapeType="1"/>
          </p:cNvSpPr>
          <p:nvPr/>
        </p:nvSpPr>
        <p:spPr bwMode="auto">
          <a:xfrm flipV="1">
            <a:off x="3200401" y="2727326"/>
            <a:ext cx="441325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38"/>
          <p:cNvSpPr>
            <a:spLocks noChangeShapeType="1"/>
          </p:cNvSpPr>
          <p:nvPr/>
        </p:nvSpPr>
        <p:spPr bwMode="auto">
          <a:xfrm>
            <a:off x="4922838" y="2330450"/>
            <a:ext cx="63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39"/>
          <p:cNvSpPr>
            <a:spLocks noChangeArrowheads="1"/>
          </p:cNvSpPr>
          <p:nvPr/>
        </p:nvSpPr>
        <p:spPr bwMode="auto">
          <a:xfrm>
            <a:off x="5207001" y="3454401"/>
            <a:ext cx="1914525" cy="4667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75" name="Rectangle 40"/>
          <p:cNvSpPr>
            <a:spLocks noChangeArrowheads="1"/>
          </p:cNvSpPr>
          <p:nvPr/>
        </p:nvSpPr>
        <p:spPr bwMode="auto">
          <a:xfrm>
            <a:off x="5318126" y="3429000"/>
            <a:ext cx="181451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Model Builder</a:t>
            </a:r>
          </a:p>
        </p:txBody>
      </p:sp>
      <p:sp>
        <p:nvSpPr>
          <p:cNvPr id="27676" name="Line 41"/>
          <p:cNvSpPr>
            <a:spLocks noChangeShapeType="1"/>
          </p:cNvSpPr>
          <p:nvPr/>
        </p:nvSpPr>
        <p:spPr bwMode="auto">
          <a:xfrm flipH="1">
            <a:off x="5867400" y="2514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Rectangle 42"/>
          <p:cNvSpPr>
            <a:spLocks noChangeArrowheads="1"/>
          </p:cNvSpPr>
          <p:nvPr/>
        </p:nvSpPr>
        <p:spPr bwMode="auto">
          <a:xfrm>
            <a:off x="3581400" y="46482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0C900"/>
                </a:solidFill>
                <a:latin typeface="Arial" panose="020B0604020202020204" pitchFamily="34" charset="0"/>
              </a:rPr>
              <a:t>Testing set</a:t>
            </a:r>
          </a:p>
        </p:txBody>
      </p:sp>
      <p:grpSp>
        <p:nvGrpSpPr>
          <p:cNvPr id="27678" name="Group 49"/>
          <p:cNvGrpSpPr>
            <a:grpSpLocks/>
          </p:cNvGrpSpPr>
          <p:nvPr/>
        </p:nvGrpSpPr>
        <p:grpSpPr bwMode="auto">
          <a:xfrm>
            <a:off x="3962400" y="3429000"/>
            <a:ext cx="533400" cy="1104900"/>
            <a:chOff x="1632" y="2256"/>
            <a:chExt cx="336" cy="696"/>
          </a:xfrm>
        </p:grpSpPr>
        <p:grpSp>
          <p:nvGrpSpPr>
            <p:cNvPr id="27679" name="Group 43"/>
            <p:cNvGrpSpPr>
              <a:grpSpLocks/>
            </p:cNvGrpSpPr>
            <p:nvPr/>
          </p:nvGrpSpPr>
          <p:grpSpPr bwMode="auto">
            <a:xfrm>
              <a:off x="1632" y="2784"/>
              <a:ext cx="336" cy="168"/>
              <a:chOff x="1812" y="2352"/>
              <a:chExt cx="336" cy="168"/>
            </a:xfrm>
          </p:grpSpPr>
          <p:sp>
            <p:nvSpPr>
              <p:cNvPr id="27681" name="Rectangle 44"/>
              <p:cNvSpPr>
                <a:spLocks noChangeArrowheads="1"/>
              </p:cNvSpPr>
              <p:nvPr/>
            </p:nvSpPr>
            <p:spPr bwMode="auto">
              <a:xfrm>
                <a:off x="1812" y="2352"/>
                <a:ext cx="336" cy="16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82" name="Line 45"/>
              <p:cNvSpPr>
                <a:spLocks noChangeShapeType="1"/>
              </p:cNvSpPr>
              <p:nvPr/>
            </p:nvSpPr>
            <p:spPr bwMode="auto">
              <a:xfrm>
                <a:off x="1872" y="24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Line 46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Line 47"/>
              <p:cNvSpPr>
                <a:spLocks noChangeShapeType="1"/>
              </p:cNvSpPr>
              <p:nvPr/>
            </p:nvSpPr>
            <p:spPr bwMode="auto">
              <a:xfrm>
                <a:off x="1872" y="248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0" name="Line 48"/>
            <p:cNvSpPr>
              <a:spLocks noChangeShapeType="1"/>
            </p:cNvSpPr>
            <p:nvPr/>
          </p:nvSpPr>
          <p:spPr bwMode="auto">
            <a:xfrm>
              <a:off x="1776" y="22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4572000" y="20066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72000" y="2159001"/>
            <a:ext cx="29014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572000" y="23241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572000" y="24765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572000" y="2628901"/>
            <a:ext cx="29014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6097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962900" cy="1098550"/>
          </a:xfrm>
        </p:spPr>
        <p:txBody>
          <a:bodyPr vert="horz" lIns="92075" tIns="46038" rIns="92075" bIns="46038" rtlCol="0" anchor="ctr">
            <a:normAutofit fontScale="90000"/>
          </a:bodyPr>
          <a:lstStyle/>
          <a:p>
            <a:pPr defTabSz="917575"/>
            <a:r>
              <a:rPr lang="en-US" altLang="en-US" dirty="0"/>
              <a:t>Model Evaluation Step 3:</a:t>
            </a:r>
            <a:br>
              <a:rPr lang="en-US" altLang="en-US" dirty="0"/>
            </a:br>
            <a:r>
              <a:rPr lang="en-US" altLang="en-US" dirty="0"/>
              <a:t> Evaluate on test set</a:t>
            </a:r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 flipV="1">
            <a:off x="4572000" y="4419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2039938" y="2008188"/>
            <a:ext cx="1160462" cy="1346200"/>
            <a:chOff x="325" y="1265"/>
            <a:chExt cx="731" cy="848"/>
          </a:xfrm>
        </p:grpSpPr>
        <p:sp>
          <p:nvSpPr>
            <p:cNvPr id="29758" name="Oval 5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59" name="Oval 6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60" name="Oval 7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61" name="Line 8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2" name="Rectangle 9"/>
            <p:cNvSpPr>
              <a:spLocks noChangeArrowheads="1"/>
            </p:cNvSpPr>
            <p:nvPr/>
          </p:nvSpPr>
          <p:spPr bwMode="auto">
            <a:xfrm>
              <a:off x="454" y="1682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9763" name="Line 10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2" name="Line 11"/>
          <p:cNvSpPr>
            <a:spLocks noChangeShapeType="1"/>
          </p:cNvSpPr>
          <p:nvPr/>
        </p:nvSpPr>
        <p:spPr bwMode="auto">
          <a:xfrm>
            <a:off x="6324600" y="4495800"/>
            <a:ext cx="1906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8458200" y="3657601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Predictions</a:t>
            </a:r>
          </a:p>
        </p:txBody>
      </p:sp>
      <p:grpSp>
        <p:nvGrpSpPr>
          <p:cNvPr id="29704" name="Group 13"/>
          <p:cNvGrpSpPr>
            <a:grpSpLocks/>
          </p:cNvGrpSpPr>
          <p:nvPr/>
        </p:nvGrpSpPr>
        <p:grpSpPr bwMode="auto">
          <a:xfrm>
            <a:off x="5334000" y="4267200"/>
            <a:ext cx="1054100" cy="565150"/>
            <a:chOff x="2136" y="2818"/>
            <a:chExt cx="664" cy="356"/>
          </a:xfrm>
        </p:grpSpPr>
        <p:sp>
          <p:nvSpPr>
            <p:cNvPr id="29744" name="AutoShape 14"/>
            <p:cNvSpPr>
              <a:spLocks noChangeArrowheads="1"/>
            </p:cNvSpPr>
            <p:nvPr/>
          </p:nvSpPr>
          <p:spPr bwMode="auto">
            <a:xfrm flipV="1">
              <a:off x="2136" y="2818"/>
              <a:ext cx="664" cy="35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0 h 21600"/>
                <a:gd name="T14" fmla="*/ 17111 w 21600"/>
                <a:gd name="T15" fmla="*/ 171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Rectangle 15"/>
            <p:cNvSpPr>
              <a:spLocks noChangeArrowheads="1"/>
            </p:cNvSpPr>
            <p:nvPr/>
          </p:nvSpPr>
          <p:spPr bwMode="auto">
            <a:xfrm>
              <a:off x="2499" y="2916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46" name="Rectangle 16"/>
            <p:cNvSpPr>
              <a:spLocks noChangeArrowheads="1"/>
            </p:cNvSpPr>
            <p:nvPr/>
          </p:nvSpPr>
          <p:spPr bwMode="auto">
            <a:xfrm>
              <a:off x="2219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47" name="Rectangle 17"/>
            <p:cNvSpPr>
              <a:spLocks noChangeArrowheads="1"/>
            </p:cNvSpPr>
            <p:nvPr/>
          </p:nvSpPr>
          <p:spPr bwMode="auto">
            <a:xfrm>
              <a:off x="2639" y="2998"/>
              <a:ext cx="79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48" name="Rectangle 18"/>
            <p:cNvSpPr>
              <a:spLocks noChangeArrowheads="1"/>
            </p:cNvSpPr>
            <p:nvPr/>
          </p:nvSpPr>
          <p:spPr bwMode="auto">
            <a:xfrm>
              <a:off x="253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49" name="Line 19"/>
            <p:cNvSpPr>
              <a:spLocks noChangeShapeType="1"/>
            </p:cNvSpPr>
            <p:nvPr/>
          </p:nvSpPr>
          <p:spPr bwMode="auto">
            <a:xfrm flipH="1">
              <a:off x="2426" y="2953"/>
              <a:ext cx="65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Line 20"/>
            <p:cNvSpPr>
              <a:spLocks noChangeShapeType="1"/>
            </p:cNvSpPr>
            <p:nvPr/>
          </p:nvSpPr>
          <p:spPr bwMode="auto">
            <a:xfrm>
              <a:off x="2583" y="2958"/>
              <a:ext cx="52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1" name="Line 21"/>
            <p:cNvSpPr>
              <a:spLocks noChangeShapeType="1"/>
            </p:cNvSpPr>
            <p:nvPr/>
          </p:nvSpPr>
          <p:spPr bwMode="auto">
            <a:xfrm flipH="1">
              <a:off x="2303" y="3031"/>
              <a:ext cx="76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Line 22"/>
            <p:cNvSpPr>
              <a:spLocks noChangeShapeType="1"/>
            </p:cNvSpPr>
            <p:nvPr/>
          </p:nvSpPr>
          <p:spPr bwMode="auto">
            <a:xfrm>
              <a:off x="2457" y="3039"/>
              <a:ext cx="9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3" name="Rectangle 23"/>
            <p:cNvSpPr>
              <a:spLocks noChangeArrowheads="1"/>
            </p:cNvSpPr>
            <p:nvPr/>
          </p:nvSpPr>
          <p:spPr bwMode="auto">
            <a:xfrm>
              <a:off x="2350" y="2864"/>
              <a:ext cx="1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9754" name="Rectangle 24"/>
            <p:cNvSpPr>
              <a:spLocks noChangeArrowheads="1"/>
            </p:cNvSpPr>
            <p:nvPr/>
          </p:nvSpPr>
          <p:spPr bwMode="auto">
            <a:xfrm>
              <a:off x="2559" y="2884"/>
              <a:ext cx="18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9755" name="Rectangle 25"/>
            <p:cNvSpPr>
              <a:spLocks noChangeArrowheads="1"/>
            </p:cNvSpPr>
            <p:nvPr/>
          </p:nvSpPr>
          <p:spPr bwMode="auto">
            <a:xfrm>
              <a:off x="239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56" name="Line 26"/>
            <p:cNvSpPr>
              <a:spLocks noChangeShapeType="1"/>
            </p:cNvSpPr>
            <p:nvPr/>
          </p:nvSpPr>
          <p:spPr bwMode="auto">
            <a:xfrm>
              <a:off x="2408" y="3052"/>
              <a:ext cx="18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7" name="AutoShape 27"/>
            <p:cNvSpPr>
              <a:spLocks noChangeArrowheads="1"/>
            </p:cNvSpPr>
            <p:nvPr/>
          </p:nvSpPr>
          <p:spPr bwMode="auto">
            <a:xfrm>
              <a:off x="2370" y="2991"/>
              <a:ext cx="85" cy="66"/>
            </a:xfrm>
            <a:prstGeom prst="diamond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9705" name="Rectangle 28"/>
          <p:cNvSpPr>
            <a:spLocks noChangeArrowheads="1"/>
          </p:cNvSpPr>
          <p:nvPr/>
        </p:nvSpPr>
        <p:spPr bwMode="auto">
          <a:xfrm>
            <a:off x="3505200" y="1524001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29706" name="Rectangle 29"/>
          <p:cNvSpPr>
            <a:spLocks noChangeArrowheads="1"/>
          </p:cNvSpPr>
          <p:nvPr/>
        </p:nvSpPr>
        <p:spPr bwMode="auto">
          <a:xfrm>
            <a:off x="6103938" y="2057401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5008"/>
                </a:solidFill>
                <a:latin typeface="Arial" panose="020B0604020202020204" pitchFamily="34" charset="0"/>
              </a:rPr>
              <a:t>Training set</a:t>
            </a:r>
          </a:p>
        </p:txBody>
      </p:sp>
      <p:sp>
        <p:nvSpPr>
          <p:cNvPr id="29707" name="Rectangle 30"/>
          <p:cNvSpPr>
            <a:spLocks noChangeArrowheads="1"/>
          </p:cNvSpPr>
          <p:nvPr/>
        </p:nvSpPr>
        <p:spPr bwMode="auto">
          <a:xfrm>
            <a:off x="3429000" y="46482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0C900"/>
                </a:solidFill>
                <a:latin typeface="Arial" panose="020B0604020202020204" pitchFamily="34" charset="0"/>
              </a:rPr>
              <a:t>Testing set</a:t>
            </a:r>
          </a:p>
        </p:txBody>
      </p:sp>
      <p:sp>
        <p:nvSpPr>
          <p:cNvPr id="29708" name="Rectangle 31"/>
          <p:cNvSpPr>
            <a:spLocks noChangeArrowheads="1"/>
          </p:cNvSpPr>
          <p:nvPr/>
        </p:nvSpPr>
        <p:spPr bwMode="auto">
          <a:xfrm>
            <a:off x="3651250" y="2073275"/>
            <a:ext cx="1143000" cy="125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9" name="Line 32"/>
          <p:cNvSpPr>
            <a:spLocks noChangeShapeType="1"/>
          </p:cNvSpPr>
          <p:nvPr/>
        </p:nvSpPr>
        <p:spPr bwMode="auto">
          <a:xfrm>
            <a:off x="3644900" y="2543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33"/>
          <p:cNvSpPr>
            <a:spLocks noChangeShapeType="1"/>
          </p:cNvSpPr>
          <p:nvPr/>
        </p:nvSpPr>
        <p:spPr bwMode="auto">
          <a:xfrm>
            <a:off x="3644900" y="2225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34"/>
          <p:cNvSpPr>
            <a:spLocks noChangeShapeType="1"/>
          </p:cNvSpPr>
          <p:nvPr/>
        </p:nvSpPr>
        <p:spPr bwMode="auto">
          <a:xfrm>
            <a:off x="3644900" y="2390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35"/>
          <p:cNvSpPr>
            <a:spLocks noChangeShapeType="1"/>
          </p:cNvSpPr>
          <p:nvPr/>
        </p:nvSpPr>
        <p:spPr bwMode="auto">
          <a:xfrm>
            <a:off x="3644900" y="27082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36"/>
          <p:cNvSpPr>
            <a:spLocks noChangeShapeType="1"/>
          </p:cNvSpPr>
          <p:nvPr/>
        </p:nvSpPr>
        <p:spPr bwMode="auto">
          <a:xfrm>
            <a:off x="3644900" y="3178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37"/>
          <p:cNvSpPr>
            <a:spLocks noChangeShapeType="1"/>
          </p:cNvSpPr>
          <p:nvPr/>
        </p:nvSpPr>
        <p:spPr bwMode="auto">
          <a:xfrm>
            <a:off x="3644900" y="3025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38"/>
          <p:cNvSpPr>
            <a:spLocks noChangeShapeType="1"/>
          </p:cNvSpPr>
          <p:nvPr/>
        </p:nvSpPr>
        <p:spPr bwMode="auto">
          <a:xfrm>
            <a:off x="3644900" y="2860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39"/>
          <p:cNvSpPr>
            <a:spLocks noChangeShapeType="1"/>
          </p:cNvSpPr>
          <p:nvPr/>
        </p:nvSpPr>
        <p:spPr bwMode="auto">
          <a:xfrm flipV="1">
            <a:off x="4616450" y="2066925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22" name="Group 45"/>
          <p:cNvGrpSpPr>
            <a:grpSpLocks/>
          </p:cNvGrpSpPr>
          <p:nvPr/>
        </p:nvGrpSpPr>
        <p:grpSpPr bwMode="auto">
          <a:xfrm>
            <a:off x="3962400" y="4267200"/>
            <a:ext cx="533400" cy="266700"/>
            <a:chOff x="1812" y="2352"/>
            <a:chExt cx="336" cy="168"/>
          </a:xfrm>
        </p:grpSpPr>
        <p:sp>
          <p:nvSpPr>
            <p:cNvPr id="29740" name="Rectangle 46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41" name="Line 47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Line 48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Line 49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23" name="Group 50"/>
          <p:cNvGrpSpPr>
            <a:grpSpLocks/>
          </p:cNvGrpSpPr>
          <p:nvPr/>
        </p:nvGrpSpPr>
        <p:grpSpPr bwMode="auto">
          <a:xfrm>
            <a:off x="5556250" y="2068513"/>
            <a:ext cx="533400" cy="444500"/>
            <a:chOff x="2540" y="1303"/>
            <a:chExt cx="336" cy="280"/>
          </a:xfrm>
        </p:grpSpPr>
        <p:sp>
          <p:nvSpPr>
            <p:cNvPr id="29734" name="Rectangle 51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35" name="Line 52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53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54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Line 55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Line 56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4" name="Line 57"/>
          <p:cNvSpPr>
            <a:spLocks noChangeShapeType="1"/>
          </p:cNvSpPr>
          <p:nvPr/>
        </p:nvSpPr>
        <p:spPr bwMode="auto">
          <a:xfrm>
            <a:off x="4922838" y="2330450"/>
            <a:ext cx="63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58"/>
          <p:cNvSpPr>
            <a:spLocks noChangeArrowheads="1"/>
          </p:cNvSpPr>
          <p:nvPr/>
        </p:nvSpPr>
        <p:spPr bwMode="auto">
          <a:xfrm>
            <a:off x="5105401" y="3124201"/>
            <a:ext cx="1914525" cy="4667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26" name="Rectangle 59"/>
          <p:cNvSpPr>
            <a:spLocks noChangeArrowheads="1"/>
          </p:cNvSpPr>
          <p:nvPr/>
        </p:nvSpPr>
        <p:spPr bwMode="auto">
          <a:xfrm>
            <a:off x="5318126" y="3124200"/>
            <a:ext cx="181451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Model Builder</a:t>
            </a:r>
          </a:p>
        </p:txBody>
      </p:sp>
      <p:sp>
        <p:nvSpPr>
          <p:cNvPr id="29727" name="Line 60"/>
          <p:cNvSpPr>
            <a:spLocks noChangeShapeType="1"/>
          </p:cNvSpPr>
          <p:nvPr/>
        </p:nvSpPr>
        <p:spPr bwMode="auto">
          <a:xfrm flipH="1">
            <a:off x="58674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61"/>
          <p:cNvSpPr>
            <a:spLocks noChangeShapeType="1"/>
          </p:cNvSpPr>
          <p:nvPr/>
        </p:nvSpPr>
        <p:spPr bwMode="auto">
          <a:xfrm>
            <a:off x="5867400" y="3657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62"/>
          <p:cNvSpPr>
            <a:spLocks noChangeShapeType="1"/>
          </p:cNvSpPr>
          <p:nvPr/>
        </p:nvSpPr>
        <p:spPr bwMode="auto">
          <a:xfrm flipV="1">
            <a:off x="3200401" y="2727326"/>
            <a:ext cx="441325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Rectangle 63"/>
          <p:cNvSpPr>
            <a:spLocks noChangeArrowheads="1"/>
          </p:cNvSpPr>
          <p:nvPr/>
        </p:nvSpPr>
        <p:spPr bwMode="auto">
          <a:xfrm>
            <a:off x="7391400" y="3429001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29731" name="Line 64"/>
          <p:cNvSpPr>
            <a:spLocks noChangeShapeType="1"/>
          </p:cNvSpPr>
          <p:nvPr/>
        </p:nvSpPr>
        <p:spPr bwMode="auto">
          <a:xfrm>
            <a:off x="41910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Rectangle 65"/>
          <p:cNvSpPr>
            <a:spLocks noChangeArrowheads="1"/>
          </p:cNvSpPr>
          <p:nvPr/>
        </p:nvSpPr>
        <p:spPr bwMode="auto">
          <a:xfrm>
            <a:off x="8153400" y="3962400"/>
            <a:ext cx="228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33" name="Line 66"/>
          <p:cNvSpPr>
            <a:spLocks noChangeShapeType="1"/>
          </p:cNvSpPr>
          <p:nvPr/>
        </p:nvSpPr>
        <p:spPr bwMode="auto">
          <a:xfrm flipH="1" flipV="1">
            <a:off x="7162800" y="3657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4572000" y="20066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4572000" y="2159001"/>
            <a:ext cx="29014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572000" y="23241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4572000" y="24765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4572000" y="2628901"/>
            <a:ext cx="29014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047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note on parameter tuning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It is important that the test data is not used </a:t>
            </a:r>
            <a:r>
              <a:rPr lang="en-US" altLang="en-US" sz="2400" i="1" dirty="0"/>
              <a:t>in any way</a:t>
            </a:r>
            <a:r>
              <a:rPr lang="en-US" altLang="en-US" sz="2400" dirty="0"/>
              <a:t> to build the model</a:t>
            </a:r>
          </a:p>
          <a:p>
            <a:r>
              <a:rPr lang="en-US" altLang="en-US" sz="2400" dirty="0"/>
              <a:t>Some learning schemes operate in two stages:</a:t>
            </a:r>
          </a:p>
          <a:p>
            <a:pPr lvl="1"/>
            <a:r>
              <a:rPr lang="en-US" altLang="en-US" sz="2000" dirty="0"/>
              <a:t>Stage 1: builds the basic structure</a:t>
            </a:r>
          </a:p>
          <a:p>
            <a:pPr lvl="1"/>
            <a:r>
              <a:rPr lang="en-US" altLang="en-US" sz="2000" dirty="0"/>
              <a:t>Stage 2: optimizes parameter settings</a:t>
            </a:r>
          </a:p>
          <a:p>
            <a:r>
              <a:rPr lang="en-US" altLang="en-US" sz="2400" dirty="0"/>
              <a:t>The test data can’t be used for parameter tuning!</a:t>
            </a:r>
          </a:p>
          <a:p>
            <a:r>
              <a:rPr lang="en-US" altLang="en-US" sz="2400" dirty="0"/>
              <a:t>Proper procedure uses three sets: </a:t>
            </a:r>
            <a:r>
              <a:rPr lang="en-US" altLang="en-US" sz="2400" b="1" dirty="0"/>
              <a:t>training data, validation data, and test data</a:t>
            </a:r>
          </a:p>
          <a:p>
            <a:pPr lvl="1"/>
            <a:r>
              <a:rPr lang="en-US" altLang="en-US" sz="2000" dirty="0"/>
              <a:t>Validation data is used to optimize parameters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710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7"/>
          <p:cNvSpPr>
            <a:spLocks noChangeArrowheads="1"/>
          </p:cNvSpPr>
          <p:nvPr/>
        </p:nvSpPr>
        <p:spPr bwMode="auto">
          <a:xfrm>
            <a:off x="3352800" y="1524000"/>
            <a:ext cx="5715000" cy="3505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962900" cy="1098550"/>
          </a:xfrm>
        </p:spPr>
        <p:txBody>
          <a:bodyPr vert="horz" lIns="92075" tIns="46038" rIns="92075" bIns="46038" rtlCol="0" anchor="ctr">
            <a:normAutofit fontScale="90000"/>
          </a:bodyPr>
          <a:lstStyle/>
          <a:p>
            <a:pPr defTabSz="917575"/>
            <a:r>
              <a:rPr lang="en-US" altLang="en-US" dirty="0"/>
              <a:t>Model Evaluation: </a:t>
            </a:r>
            <a:br>
              <a:rPr lang="en-US" altLang="en-US" dirty="0"/>
            </a:br>
            <a:r>
              <a:rPr lang="en-US" altLang="en-US" dirty="0"/>
              <a:t>Train, Validation, Test split</a:t>
            </a:r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 flipV="1">
            <a:off x="4572000" y="4419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98" name="Group 4"/>
          <p:cNvGrpSpPr>
            <a:grpSpLocks/>
          </p:cNvGrpSpPr>
          <p:nvPr/>
        </p:nvGrpSpPr>
        <p:grpSpPr bwMode="auto">
          <a:xfrm>
            <a:off x="2039938" y="2008188"/>
            <a:ext cx="1160462" cy="1346200"/>
            <a:chOff x="325" y="1265"/>
            <a:chExt cx="731" cy="848"/>
          </a:xfrm>
        </p:grpSpPr>
        <p:sp>
          <p:nvSpPr>
            <p:cNvPr id="33884" name="Oval 5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85" name="Oval 6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86" name="Oval 7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87" name="Line 8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9"/>
            <p:cNvSpPr>
              <a:spLocks noChangeArrowheads="1"/>
            </p:cNvSpPr>
            <p:nvPr/>
          </p:nvSpPr>
          <p:spPr bwMode="auto">
            <a:xfrm>
              <a:off x="454" y="1682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3889" name="Line 10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6324600" y="4495800"/>
            <a:ext cx="1906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7620000" y="3352801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Predictions</a:t>
            </a:r>
          </a:p>
        </p:txBody>
      </p: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5334000" y="4267200"/>
            <a:ext cx="1054100" cy="565150"/>
            <a:chOff x="2136" y="2818"/>
            <a:chExt cx="664" cy="356"/>
          </a:xfrm>
        </p:grpSpPr>
        <p:sp>
          <p:nvSpPr>
            <p:cNvPr id="33870" name="AutoShape 14"/>
            <p:cNvSpPr>
              <a:spLocks noChangeArrowheads="1"/>
            </p:cNvSpPr>
            <p:nvPr/>
          </p:nvSpPr>
          <p:spPr bwMode="auto">
            <a:xfrm flipV="1">
              <a:off x="2136" y="2818"/>
              <a:ext cx="664" cy="35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0 h 21600"/>
                <a:gd name="T14" fmla="*/ 17111 w 21600"/>
                <a:gd name="T15" fmla="*/ 171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1" name="Rectangle 15"/>
            <p:cNvSpPr>
              <a:spLocks noChangeArrowheads="1"/>
            </p:cNvSpPr>
            <p:nvPr/>
          </p:nvSpPr>
          <p:spPr bwMode="auto">
            <a:xfrm>
              <a:off x="2499" y="2916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72" name="Rectangle 16"/>
            <p:cNvSpPr>
              <a:spLocks noChangeArrowheads="1"/>
            </p:cNvSpPr>
            <p:nvPr/>
          </p:nvSpPr>
          <p:spPr bwMode="auto">
            <a:xfrm>
              <a:off x="2219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73" name="Rectangle 17"/>
            <p:cNvSpPr>
              <a:spLocks noChangeArrowheads="1"/>
            </p:cNvSpPr>
            <p:nvPr/>
          </p:nvSpPr>
          <p:spPr bwMode="auto">
            <a:xfrm>
              <a:off x="2639" y="2998"/>
              <a:ext cx="79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74" name="Rectangle 18"/>
            <p:cNvSpPr>
              <a:spLocks noChangeArrowheads="1"/>
            </p:cNvSpPr>
            <p:nvPr/>
          </p:nvSpPr>
          <p:spPr bwMode="auto">
            <a:xfrm>
              <a:off x="253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75" name="Line 19"/>
            <p:cNvSpPr>
              <a:spLocks noChangeShapeType="1"/>
            </p:cNvSpPr>
            <p:nvPr/>
          </p:nvSpPr>
          <p:spPr bwMode="auto">
            <a:xfrm flipH="1">
              <a:off x="2426" y="2953"/>
              <a:ext cx="65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6" name="Line 20"/>
            <p:cNvSpPr>
              <a:spLocks noChangeShapeType="1"/>
            </p:cNvSpPr>
            <p:nvPr/>
          </p:nvSpPr>
          <p:spPr bwMode="auto">
            <a:xfrm>
              <a:off x="2583" y="2958"/>
              <a:ext cx="52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Line 21"/>
            <p:cNvSpPr>
              <a:spLocks noChangeShapeType="1"/>
            </p:cNvSpPr>
            <p:nvPr/>
          </p:nvSpPr>
          <p:spPr bwMode="auto">
            <a:xfrm flipH="1">
              <a:off x="2303" y="3031"/>
              <a:ext cx="76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2457" y="3039"/>
              <a:ext cx="9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2350" y="2864"/>
              <a:ext cx="1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3880" name="Rectangle 24"/>
            <p:cNvSpPr>
              <a:spLocks noChangeArrowheads="1"/>
            </p:cNvSpPr>
            <p:nvPr/>
          </p:nvSpPr>
          <p:spPr bwMode="auto">
            <a:xfrm>
              <a:off x="2559" y="2884"/>
              <a:ext cx="18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33881" name="Rectangle 25"/>
            <p:cNvSpPr>
              <a:spLocks noChangeArrowheads="1"/>
            </p:cNvSpPr>
            <p:nvPr/>
          </p:nvSpPr>
          <p:spPr bwMode="auto">
            <a:xfrm>
              <a:off x="239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82" name="Line 26"/>
            <p:cNvSpPr>
              <a:spLocks noChangeShapeType="1"/>
            </p:cNvSpPr>
            <p:nvPr/>
          </p:nvSpPr>
          <p:spPr bwMode="auto">
            <a:xfrm>
              <a:off x="2408" y="3052"/>
              <a:ext cx="18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AutoShape 27"/>
            <p:cNvSpPr>
              <a:spLocks noChangeArrowheads="1"/>
            </p:cNvSpPr>
            <p:nvPr/>
          </p:nvSpPr>
          <p:spPr bwMode="auto">
            <a:xfrm>
              <a:off x="2370" y="2991"/>
              <a:ext cx="85" cy="66"/>
            </a:xfrm>
            <a:prstGeom prst="diamond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3802" name="Rectangle 28"/>
          <p:cNvSpPr>
            <a:spLocks noChangeArrowheads="1"/>
          </p:cNvSpPr>
          <p:nvPr/>
        </p:nvSpPr>
        <p:spPr bwMode="auto">
          <a:xfrm>
            <a:off x="3505200" y="1524001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33803" name="Rectangle 29"/>
          <p:cNvSpPr>
            <a:spLocks noChangeArrowheads="1"/>
          </p:cNvSpPr>
          <p:nvPr/>
        </p:nvSpPr>
        <p:spPr bwMode="auto">
          <a:xfrm>
            <a:off x="6103938" y="2057401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5008"/>
                </a:solidFill>
                <a:latin typeface="Arial" panose="020B0604020202020204" pitchFamily="34" charset="0"/>
              </a:rPr>
              <a:t>Training set</a:t>
            </a:r>
          </a:p>
        </p:txBody>
      </p:sp>
      <p:sp>
        <p:nvSpPr>
          <p:cNvPr id="33804" name="Rectangle 30"/>
          <p:cNvSpPr>
            <a:spLocks noChangeArrowheads="1"/>
          </p:cNvSpPr>
          <p:nvPr/>
        </p:nvSpPr>
        <p:spPr bwMode="auto">
          <a:xfrm>
            <a:off x="3429000" y="4648201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0C900"/>
                </a:solidFill>
                <a:latin typeface="Arial" panose="020B0604020202020204" pitchFamily="34" charset="0"/>
              </a:rPr>
              <a:t>Validation set</a:t>
            </a:r>
          </a:p>
        </p:txBody>
      </p:sp>
      <p:sp>
        <p:nvSpPr>
          <p:cNvPr id="33805" name="Rectangle 31"/>
          <p:cNvSpPr>
            <a:spLocks noChangeArrowheads="1"/>
          </p:cNvSpPr>
          <p:nvPr/>
        </p:nvSpPr>
        <p:spPr bwMode="auto">
          <a:xfrm>
            <a:off x="3651250" y="2073275"/>
            <a:ext cx="1143000" cy="125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6" name="Line 32"/>
          <p:cNvSpPr>
            <a:spLocks noChangeShapeType="1"/>
          </p:cNvSpPr>
          <p:nvPr/>
        </p:nvSpPr>
        <p:spPr bwMode="auto">
          <a:xfrm>
            <a:off x="3644900" y="2543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33"/>
          <p:cNvSpPr>
            <a:spLocks noChangeShapeType="1"/>
          </p:cNvSpPr>
          <p:nvPr/>
        </p:nvSpPr>
        <p:spPr bwMode="auto">
          <a:xfrm>
            <a:off x="3644900" y="2225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34"/>
          <p:cNvSpPr>
            <a:spLocks noChangeShapeType="1"/>
          </p:cNvSpPr>
          <p:nvPr/>
        </p:nvSpPr>
        <p:spPr bwMode="auto">
          <a:xfrm>
            <a:off x="3644900" y="2390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35"/>
          <p:cNvSpPr>
            <a:spLocks noChangeShapeType="1"/>
          </p:cNvSpPr>
          <p:nvPr/>
        </p:nvSpPr>
        <p:spPr bwMode="auto">
          <a:xfrm>
            <a:off x="3644900" y="27082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36"/>
          <p:cNvSpPr>
            <a:spLocks noChangeShapeType="1"/>
          </p:cNvSpPr>
          <p:nvPr/>
        </p:nvSpPr>
        <p:spPr bwMode="auto">
          <a:xfrm>
            <a:off x="3644900" y="3178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37"/>
          <p:cNvSpPr>
            <a:spLocks noChangeShapeType="1"/>
          </p:cNvSpPr>
          <p:nvPr/>
        </p:nvSpPr>
        <p:spPr bwMode="auto">
          <a:xfrm>
            <a:off x="3644900" y="3025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38"/>
          <p:cNvSpPr>
            <a:spLocks noChangeShapeType="1"/>
          </p:cNvSpPr>
          <p:nvPr/>
        </p:nvSpPr>
        <p:spPr bwMode="auto">
          <a:xfrm>
            <a:off x="3644900" y="2860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39"/>
          <p:cNvSpPr>
            <a:spLocks noChangeShapeType="1"/>
          </p:cNvSpPr>
          <p:nvPr/>
        </p:nvSpPr>
        <p:spPr bwMode="auto">
          <a:xfrm flipV="1">
            <a:off x="4616450" y="2066925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19" name="Group 45"/>
          <p:cNvGrpSpPr>
            <a:grpSpLocks/>
          </p:cNvGrpSpPr>
          <p:nvPr/>
        </p:nvGrpSpPr>
        <p:grpSpPr bwMode="auto">
          <a:xfrm>
            <a:off x="3962400" y="4267200"/>
            <a:ext cx="533400" cy="266700"/>
            <a:chOff x="1812" y="2352"/>
            <a:chExt cx="336" cy="168"/>
          </a:xfrm>
        </p:grpSpPr>
        <p:sp>
          <p:nvSpPr>
            <p:cNvPr id="33866" name="Rectangle 46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67" name="Line 47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Line 48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9" name="Line 49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20" name="Group 50"/>
          <p:cNvGrpSpPr>
            <a:grpSpLocks/>
          </p:cNvGrpSpPr>
          <p:nvPr/>
        </p:nvGrpSpPr>
        <p:grpSpPr bwMode="auto">
          <a:xfrm>
            <a:off x="5556250" y="2068513"/>
            <a:ext cx="533400" cy="444500"/>
            <a:chOff x="2540" y="1303"/>
            <a:chExt cx="336" cy="280"/>
          </a:xfrm>
        </p:grpSpPr>
        <p:sp>
          <p:nvSpPr>
            <p:cNvPr id="33860" name="Rectangle 51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61" name="Line 52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Line 53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Line 54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Line 55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Line 56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21" name="Line 57"/>
          <p:cNvSpPr>
            <a:spLocks noChangeShapeType="1"/>
          </p:cNvSpPr>
          <p:nvPr/>
        </p:nvSpPr>
        <p:spPr bwMode="auto">
          <a:xfrm>
            <a:off x="4922838" y="2330450"/>
            <a:ext cx="63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58"/>
          <p:cNvSpPr>
            <a:spLocks noChangeArrowheads="1"/>
          </p:cNvSpPr>
          <p:nvPr/>
        </p:nvSpPr>
        <p:spPr bwMode="auto">
          <a:xfrm>
            <a:off x="5105401" y="3124201"/>
            <a:ext cx="1914525" cy="4667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23" name="Rectangle 59"/>
          <p:cNvSpPr>
            <a:spLocks noChangeArrowheads="1"/>
          </p:cNvSpPr>
          <p:nvPr/>
        </p:nvSpPr>
        <p:spPr bwMode="auto">
          <a:xfrm>
            <a:off x="5318126" y="3124200"/>
            <a:ext cx="181451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Model Builder</a:t>
            </a:r>
          </a:p>
        </p:txBody>
      </p:sp>
      <p:sp>
        <p:nvSpPr>
          <p:cNvPr id="33824" name="Line 60"/>
          <p:cNvSpPr>
            <a:spLocks noChangeShapeType="1"/>
          </p:cNvSpPr>
          <p:nvPr/>
        </p:nvSpPr>
        <p:spPr bwMode="auto">
          <a:xfrm flipH="1">
            <a:off x="58674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61"/>
          <p:cNvSpPr>
            <a:spLocks noChangeShapeType="1"/>
          </p:cNvSpPr>
          <p:nvPr/>
        </p:nvSpPr>
        <p:spPr bwMode="auto">
          <a:xfrm>
            <a:off x="5867400" y="3657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62"/>
          <p:cNvSpPr>
            <a:spLocks noChangeShapeType="1"/>
          </p:cNvSpPr>
          <p:nvPr/>
        </p:nvSpPr>
        <p:spPr bwMode="auto">
          <a:xfrm flipV="1">
            <a:off x="3200401" y="2727326"/>
            <a:ext cx="441325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Rectangle 63"/>
          <p:cNvSpPr>
            <a:spLocks noChangeArrowheads="1"/>
          </p:cNvSpPr>
          <p:nvPr/>
        </p:nvSpPr>
        <p:spPr bwMode="auto">
          <a:xfrm>
            <a:off x="7010400" y="2895601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33828" name="Line 64"/>
          <p:cNvSpPr>
            <a:spLocks noChangeShapeType="1"/>
          </p:cNvSpPr>
          <p:nvPr/>
        </p:nvSpPr>
        <p:spPr bwMode="auto">
          <a:xfrm>
            <a:off x="41910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Rectangle 65"/>
          <p:cNvSpPr>
            <a:spLocks noChangeArrowheads="1"/>
          </p:cNvSpPr>
          <p:nvPr/>
        </p:nvSpPr>
        <p:spPr bwMode="auto">
          <a:xfrm>
            <a:off x="8153400" y="3810000"/>
            <a:ext cx="228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30" name="Line 66"/>
          <p:cNvSpPr>
            <a:spLocks noChangeShapeType="1"/>
          </p:cNvSpPr>
          <p:nvPr/>
        </p:nvSpPr>
        <p:spPr bwMode="auto">
          <a:xfrm flipH="1" flipV="1">
            <a:off x="7162800" y="3657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1" name="Group 73"/>
          <p:cNvGrpSpPr>
            <a:grpSpLocks/>
          </p:cNvGrpSpPr>
          <p:nvPr/>
        </p:nvGrpSpPr>
        <p:grpSpPr bwMode="auto">
          <a:xfrm>
            <a:off x="2286000" y="5638800"/>
            <a:ext cx="533400" cy="266700"/>
            <a:chOff x="1812" y="2352"/>
            <a:chExt cx="336" cy="168"/>
          </a:xfrm>
        </p:grpSpPr>
        <p:sp>
          <p:nvSpPr>
            <p:cNvPr id="33856" name="Rectangle 74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57" name="Line 75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76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77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32" name="Line 78"/>
          <p:cNvSpPr>
            <a:spLocks noChangeShapeType="1"/>
          </p:cNvSpPr>
          <p:nvPr/>
        </p:nvSpPr>
        <p:spPr bwMode="auto">
          <a:xfrm>
            <a:off x="2514600" y="34290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3" name="Group 79"/>
          <p:cNvGrpSpPr>
            <a:grpSpLocks/>
          </p:cNvGrpSpPr>
          <p:nvPr/>
        </p:nvGrpSpPr>
        <p:grpSpPr bwMode="auto">
          <a:xfrm>
            <a:off x="5334000" y="5486400"/>
            <a:ext cx="990600" cy="565150"/>
            <a:chOff x="2136" y="2818"/>
            <a:chExt cx="664" cy="356"/>
          </a:xfrm>
        </p:grpSpPr>
        <p:sp>
          <p:nvSpPr>
            <p:cNvPr id="33842" name="AutoShape 80"/>
            <p:cNvSpPr>
              <a:spLocks noChangeArrowheads="1"/>
            </p:cNvSpPr>
            <p:nvPr/>
          </p:nvSpPr>
          <p:spPr bwMode="auto">
            <a:xfrm flipV="1">
              <a:off x="2136" y="2818"/>
              <a:ext cx="664" cy="35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0 h 21600"/>
                <a:gd name="T14" fmla="*/ 17111 w 21600"/>
                <a:gd name="T15" fmla="*/ 171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Rectangle 81"/>
            <p:cNvSpPr>
              <a:spLocks noChangeArrowheads="1"/>
            </p:cNvSpPr>
            <p:nvPr/>
          </p:nvSpPr>
          <p:spPr bwMode="auto">
            <a:xfrm>
              <a:off x="2499" y="2916"/>
              <a:ext cx="80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44" name="Rectangle 82"/>
            <p:cNvSpPr>
              <a:spLocks noChangeArrowheads="1"/>
            </p:cNvSpPr>
            <p:nvPr/>
          </p:nvSpPr>
          <p:spPr bwMode="auto">
            <a:xfrm>
              <a:off x="2219" y="3103"/>
              <a:ext cx="80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45" name="Rectangle 83"/>
            <p:cNvSpPr>
              <a:spLocks noChangeArrowheads="1"/>
            </p:cNvSpPr>
            <p:nvPr/>
          </p:nvSpPr>
          <p:spPr bwMode="auto">
            <a:xfrm>
              <a:off x="2639" y="2998"/>
              <a:ext cx="79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46" name="Rectangle 84"/>
            <p:cNvSpPr>
              <a:spLocks noChangeArrowheads="1"/>
            </p:cNvSpPr>
            <p:nvPr/>
          </p:nvSpPr>
          <p:spPr bwMode="auto">
            <a:xfrm>
              <a:off x="2534" y="3103"/>
              <a:ext cx="80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47" name="Line 85"/>
            <p:cNvSpPr>
              <a:spLocks noChangeShapeType="1"/>
            </p:cNvSpPr>
            <p:nvPr/>
          </p:nvSpPr>
          <p:spPr bwMode="auto">
            <a:xfrm flipH="1">
              <a:off x="2426" y="2953"/>
              <a:ext cx="65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Line 86"/>
            <p:cNvSpPr>
              <a:spLocks noChangeShapeType="1"/>
            </p:cNvSpPr>
            <p:nvPr/>
          </p:nvSpPr>
          <p:spPr bwMode="auto">
            <a:xfrm>
              <a:off x="2583" y="2958"/>
              <a:ext cx="52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Line 87"/>
            <p:cNvSpPr>
              <a:spLocks noChangeShapeType="1"/>
            </p:cNvSpPr>
            <p:nvPr/>
          </p:nvSpPr>
          <p:spPr bwMode="auto">
            <a:xfrm flipH="1">
              <a:off x="2303" y="3031"/>
              <a:ext cx="76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Line 88"/>
            <p:cNvSpPr>
              <a:spLocks noChangeShapeType="1"/>
            </p:cNvSpPr>
            <p:nvPr/>
          </p:nvSpPr>
          <p:spPr bwMode="auto">
            <a:xfrm>
              <a:off x="2457" y="3039"/>
              <a:ext cx="9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Rectangle 89"/>
            <p:cNvSpPr>
              <a:spLocks noChangeArrowheads="1"/>
            </p:cNvSpPr>
            <p:nvPr/>
          </p:nvSpPr>
          <p:spPr bwMode="auto">
            <a:xfrm>
              <a:off x="2350" y="2864"/>
              <a:ext cx="125" cy="175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33852" name="Rectangle 90"/>
            <p:cNvSpPr>
              <a:spLocks noChangeArrowheads="1"/>
            </p:cNvSpPr>
            <p:nvPr/>
          </p:nvSpPr>
          <p:spPr bwMode="auto">
            <a:xfrm>
              <a:off x="2560" y="2884"/>
              <a:ext cx="125" cy="175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33853" name="Rectangle 91"/>
            <p:cNvSpPr>
              <a:spLocks noChangeArrowheads="1"/>
            </p:cNvSpPr>
            <p:nvPr/>
          </p:nvSpPr>
          <p:spPr bwMode="auto">
            <a:xfrm>
              <a:off x="2394" y="3103"/>
              <a:ext cx="80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54" name="Line 92"/>
            <p:cNvSpPr>
              <a:spLocks noChangeShapeType="1"/>
            </p:cNvSpPr>
            <p:nvPr/>
          </p:nvSpPr>
          <p:spPr bwMode="auto">
            <a:xfrm>
              <a:off x="2408" y="3052"/>
              <a:ext cx="18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AutoShape 93"/>
            <p:cNvSpPr>
              <a:spLocks noChangeArrowheads="1"/>
            </p:cNvSpPr>
            <p:nvPr/>
          </p:nvSpPr>
          <p:spPr bwMode="auto">
            <a:xfrm>
              <a:off x="2370" y="2991"/>
              <a:ext cx="85" cy="66"/>
            </a:xfrm>
            <a:prstGeom prst="diamond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3834" name="Text Box 94"/>
          <p:cNvSpPr txBox="1">
            <a:spLocks noChangeArrowheads="1"/>
          </p:cNvSpPr>
          <p:nvPr/>
        </p:nvSpPr>
        <p:spPr bwMode="auto">
          <a:xfrm>
            <a:off x="5318125" y="5984875"/>
            <a:ext cx="1377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Final Model</a:t>
            </a:r>
          </a:p>
        </p:txBody>
      </p:sp>
      <p:sp>
        <p:nvSpPr>
          <p:cNvPr id="33835" name="Line 95"/>
          <p:cNvSpPr>
            <a:spLocks noChangeShapeType="1"/>
          </p:cNvSpPr>
          <p:nvPr/>
        </p:nvSpPr>
        <p:spPr bwMode="auto">
          <a:xfrm>
            <a:off x="2895600" y="57912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Text Box 96"/>
          <p:cNvSpPr txBox="1">
            <a:spLocks noChangeArrowheads="1"/>
          </p:cNvSpPr>
          <p:nvPr/>
        </p:nvSpPr>
        <p:spPr bwMode="auto">
          <a:xfrm>
            <a:off x="1981201" y="5943600"/>
            <a:ext cx="1578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Final Test Set</a:t>
            </a:r>
          </a:p>
        </p:txBody>
      </p:sp>
      <p:sp>
        <p:nvSpPr>
          <p:cNvPr id="33837" name="Rectangle 97"/>
          <p:cNvSpPr>
            <a:spLocks noChangeArrowheads="1"/>
          </p:cNvSpPr>
          <p:nvPr/>
        </p:nvSpPr>
        <p:spPr bwMode="auto">
          <a:xfrm>
            <a:off x="8153400" y="5181600"/>
            <a:ext cx="228600" cy="1143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3838" name="Line 98"/>
          <p:cNvSpPr>
            <a:spLocks noChangeShapeType="1"/>
          </p:cNvSpPr>
          <p:nvPr/>
        </p:nvSpPr>
        <p:spPr bwMode="auto">
          <a:xfrm>
            <a:off x="6248400" y="5791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Rectangle 99"/>
          <p:cNvSpPr>
            <a:spLocks noChangeArrowheads="1"/>
          </p:cNvSpPr>
          <p:nvPr/>
        </p:nvSpPr>
        <p:spPr bwMode="auto">
          <a:xfrm>
            <a:off x="8382000" y="5334001"/>
            <a:ext cx="180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Final Evaluation</a:t>
            </a:r>
          </a:p>
        </p:txBody>
      </p:sp>
      <p:sp>
        <p:nvSpPr>
          <p:cNvPr id="33840" name="Line 101"/>
          <p:cNvSpPr>
            <a:spLocks noChangeShapeType="1"/>
          </p:cNvSpPr>
          <p:nvPr/>
        </p:nvSpPr>
        <p:spPr bwMode="auto">
          <a:xfrm>
            <a:off x="5867400" y="5029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Text Box 102"/>
          <p:cNvSpPr txBox="1">
            <a:spLocks noChangeArrowheads="1"/>
          </p:cNvSpPr>
          <p:nvPr/>
        </p:nvSpPr>
        <p:spPr bwMode="auto">
          <a:xfrm>
            <a:off x="9051926" y="1870076"/>
            <a:ext cx="9028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Builder</a:t>
            </a: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4572000" y="20066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4572000" y="2159001"/>
            <a:ext cx="29014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0" name="Rectangle 15"/>
          <p:cNvSpPr>
            <a:spLocks noChangeArrowheads="1"/>
          </p:cNvSpPr>
          <p:nvPr/>
        </p:nvSpPr>
        <p:spPr bwMode="auto">
          <a:xfrm>
            <a:off x="4572000" y="23241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1" name="Rectangle 16"/>
          <p:cNvSpPr>
            <a:spLocks noChangeArrowheads="1"/>
          </p:cNvSpPr>
          <p:nvPr/>
        </p:nvSpPr>
        <p:spPr bwMode="auto">
          <a:xfrm>
            <a:off x="4572000" y="2476501"/>
            <a:ext cx="28533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4572000" y="2628901"/>
            <a:ext cx="29014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940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on “small” data, 1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i="1" dirty="0"/>
              <a:t>holdout</a:t>
            </a:r>
            <a:r>
              <a:rPr lang="en-US" altLang="en-US" dirty="0"/>
              <a:t> method reserves a certain amount for testing and uses the remainder for training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Usually: one third for testing, the rest for training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“unbalanced” datasets, samples might not be representative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 or none instances of some classes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Stratified sample: advanced version of balancing  the data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Make sure that each class is represented with approximately equal proportions in both subsets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992C-C936-4552-8A09-99CE6D1BCFB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65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on “small” data, 2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if we have a small data set?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chosen 2/3 for training may not be representative.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chosen 1/3 for testing may not be representative.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CE44-31B7-44B1-B0A5-67A3A0915E22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954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Repeated holdout method, 1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Holdout estimate can be made more reliable by repeating the process with different subsamples</a:t>
            </a:r>
          </a:p>
          <a:p>
            <a:pPr lvl="1"/>
            <a:r>
              <a:rPr lang="en-US" altLang="en-US" dirty="0"/>
              <a:t>In each iteration, a certain proportion is randomly selected for training (possibly with stratification)</a:t>
            </a:r>
          </a:p>
          <a:p>
            <a:pPr lvl="1"/>
            <a:r>
              <a:rPr lang="en-US" altLang="en-US" dirty="0"/>
              <a:t>The error rates on the different iterations are averaged to yield an overall error rate</a:t>
            </a:r>
          </a:p>
          <a:p>
            <a:r>
              <a:rPr lang="en-US" altLang="en-US" dirty="0"/>
              <a:t>This is called the </a:t>
            </a:r>
            <a:r>
              <a:rPr lang="en-US" altLang="en-US" i="1" dirty="0"/>
              <a:t>repeated holdout </a:t>
            </a:r>
            <a:r>
              <a:rPr lang="en-US" alt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8326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Repeated holdout method, 2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Still not optimum: the different test sets overlap.</a:t>
            </a:r>
          </a:p>
          <a:p>
            <a:r>
              <a:rPr lang="en-US" altLang="en-US" sz="3200"/>
              <a:t>Can we prevent overlapping?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C56E-57D9-4CE0-B392-B37F71BF280D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613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/ 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73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“Supervised” learning</a:t>
            </a:r>
          </a:p>
          <a:p>
            <a:r>
              <a:rPr lang="en-US" dirty="0"/>
              <a:t>Predictive modeling</a:t>
            </a:r>
          </a:p>
          <a:p>
            <a:r>
              <a:rPr lang="en-US" dirty="0"/>
              <a:t>A model is a specification of mathematical/probabilistic relationships that exist between different variables</a:t>
            </a:r>
          </a:p>
          <a:p>
            <a:r>
              <a:rPr lang="en-US" dirty="0"/>
              <a:t>The goal is usually to use existing data to develop models that we can use to predict outcomes for new data, such as</a:t>
            </a:r>
          </a:p>
          <a:p>
            <a:pPr lvl="1"/>
            <a:r>
              <a:rPr lang="en-US" dirty="0"/>
              <a:t>Predicting whether an email message is spam or not</a:t>
            </a:r>
          </a:p>
          <a:p>
            <a:pPr lvl="1"/>
            <a:r>
              <a:rPr lang="en-US" dirty="0"/>
              <a:t>Predicting whether a credit card transaction is fraudulent</a:t>
            </a:r>
          </a:p>
          <a:p>
            <a:pPr lvl="1"/>
            <a:r>
              <a:rPr lang="en-US" dirty="0"/>
              <a:t>Predicting which advertisement a shopper is most likely to click on</a:t>
            </a:r>
          </a:p>
          <a:p>
            <a:pPr lvl="1"/>
            <a:r>
              <a:rPr lang="en-US" dirty="0"/>
              <a:t>Predicting which football team is going to win the Super Bowl</a:t>
            </a:r>
          </a:p>
          <a:p>
            <a:pPr lvl="1"/>
            <a:r>
              <a:rPr lang="en-US" dirty="0"/>
              <a:t>Predicting stock price of a given company</a:t>
            </a:r>
          </a:p>
          <a:p>
            <a:pPr lvl="1"/>
            <a:r>
              <a:rPr lang="en-US" dirty="0"/>
              <a:t>Predicting number of buyers of a certain product</a:t>
            </a:r>
          </a:p>
          <a:p>
            <a:pPr lvl="1"/>
            <a:r>
              <a:rPr lang="en-US" dirty="0"/>
              <a:t>Predicting user ratings of a new movie</a:t>
            </a:r>
          </a:p>
          <a:p>
            <a:pPr lvl="1"/>
            <a:r>
              <a:rPr lang="en-US" dirty="0"/>
              <a:t>Predicting the grade of a disease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9284677" y="3953022"/>
            <a:ext cx="323558" cy="102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9284676" y="5114900"/>
            <a:ext cx="323560" cy="102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70590" y="3995226"/>
            <a:ext cx="213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Nominal </a:t>
            </a:r>
          </a:p>
          <a:p>
            <a:r>
              <a:rPr lang="en-US" dirty="0"/>
              <a:t>(categorical with</a:t>
            </a:r>
          </a:p>
          <a:p>
            <a:r>
              <a:rPr lang="en-US" dirty="0"/>
              <a:t>No particular order)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0590" y="5347408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/ ordinal</a:t>
            </a:r>
          </a:p>
        </p:txBody>
      </p:sp>
    </p:spTree>
    <p:extLst>
      <p:ext uri="{BB962C8B-B14F-4D97-AF65-F5344CB8AC3E}">
        <p14:creationId xmlns:p14="http://schemas.microsoft.com/office/powerpoint/2010/main" val="2807116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Cross-validation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Cross-validation more useful in small datasets</a:t>
            </a:r>
            <a:endParaRPr lang="en-US" altLang="en-US" dirty="0"/>
          </a:p>
          <a:p>
            <a:pPr lvl="1"/>
            <a:r>
              <a:rPr lang="en-US" altLang="en-US" dirty="0"/>
              <a:t>First step: data is split into </a:t>
            </a:r>
            <a:r>
              <a:rPr lang="en-US" altLang="en-US" i="1" dirty="0"/>
              <a:t>k</a:t>
            </a:r>
            <a:r>
              <a:rPr lang="en-US" altLang="en-US" dirty="0"/>
              <a:t> subsets of equal size</a:t>
            </a:r>
          </a:p>
          <a:p>
            <a:pPr lvl="1"/>
            <a:r>
              <a:rPr lang="en-US" altLang="en-US" dirty="0"/>
              <a:t>Second step: each subset in turn is used for testing and the remainder for training</a:t>
            </a:r>
          </a:p>
          <a:p>
            <a:r>
              <a:rPr lang="en-US" altLang="en-US" dirty="0"/>
              <a:t>This is called </a:t>
            </a:r>
            <a:r>
              <a:rPr lang="en-US" altLang="en-US" i="1" dirty="0"/>
              <a:t>k-fold cross-validation</a:t>
            </a:r>
            <a:endParaRPr lang="en-US" altLang="en-US" dirty="0"/>
          </a:p>
          <a:p>
            <a:r>
              <a:rPr lang="en-US" altLang="en-US" dirty="0"/>
              <a:t>For classification, often the subsets are stratified before the cross-validation is performed</a:t>
            </a:r>
          </a:p>
          <a:p>
            <a:r>
              <a:rPr lang="en-US" altLang="en-US" dirty="0"/>
              <a:t>The error estimates are averaged to yield an overall error estimate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8318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0013950" y="639762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A70800C4-3659-4DD6-B291-9FD0043D7EB2}" type="slidenum">
              <a:rPr lang="zh-TW" altLang="en-US" sz="12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r>
              <a:rPr lang="en-US" altLang="zh-TW" sz="12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7727950" y="6400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37893" name="Picture 4" descr="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6" y="1997076"/>
            <a:ext cx="302736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590800" y="457200"/>
            <a:ext cx="7759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000">
                <a:solidFill>
                  <a:srgbClr val="CC33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Cross-validation example: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752600" y="1597025"/>
            <a:ext cx="7539038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r>
              <a:rPr lang="en-US" altLang="zh-TW" sz="1900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Break up data into groups of the same size</a:t>
            </a:r>
          </a:p>
          <a:p>
            <a:pPr marL="0" indent="0" eaLnBrk="1" hangingPunct="1">
              <a:lnSpc>
                <a:spcPct val="70000"/>
              </a:lnSpc>
              <a:spcBef>
                <a:spcPct val="50000"/>
              </a:spcBef>
              <a:buClr>
                <a:srgbClr val="E2007F"/>
              </a:buClr>
              <a:buSzTx/>
              <a:buNone/>
            </a:pPr>
            <a:r>
              <a:rPr lang="en-US" altLang="zh-TW" sz="1900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rgbClr val="E2007F"/>
              </a:buClr>
              <a:buSzTx/>
              <a:buNone/>
            </a:pPr>
            <a:r>
              <a:rPr lang="en-US" altLang="zh-TW" sz="1900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endParaRPr lang="en-US" altLang="zh-TW" sz="1900" dirty="0">
              <a:solidFill>
                <a:srgbClr val="FF0000"/>
              </a:solidFill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r>
              <a:rPr lang="en-US" altLang="zh-TW" sz="1900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Hold aside one group for testing and use the rest to build model</a:t>
            </a:r>
            <a:br>
              <a:rPr lang="en-US" altLang="zh-TW" sz="1900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</a:br>
            <a:endParaRPr lang="en-US" altLang="zh-TW" sz="1900" dirty="0">
              <a:solidFill>
                <a:srgbClr val="FF0000"/>
              </a:solidFill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SzTx/>
              <a:buNone/>
            </a:pPr>
            <a:r>
              <a:rPr lang="en-US" altLang="zh-TW" sz="1900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r>
              <a:rPr lang="en-US" altLang="zh-TW" sz="1900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Repeat</a:t>
            </a:r>
            <a:endParaRPr lang="en-US" altLang="zh-TW" dirty="0">
              <a:solidFill>
                <a:srgbClr val="FF0000"/>
              </a:solidFill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4267200" y="4419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 flipV="1">
            <a:off x="3276600" y="4038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2667001" y="3886200"/>
            <a:ext cx="5971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PMingLiU" panose="02020500000000000000" pitchFamily="18" charset="-12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6571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PMingLiU" panose="02020500000000000000" pitchFamily="18" charset="-120"/>
                <a:cs typeface="Arial" panose="020B0604020202020204" pitchFamily="34" charset="0"/>
              </a:rPr>
              <a:t>More on cross-validation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method for evaluation: stratified ten-fold cross-validation</a:t>
            </a:r>
          </a:p>
          <a:p>
            <a:r>
              <a:rPr lang="en-US" altLang="en-US"/>
              <a:t>Why ten? Extensive experiments have shown that this is the best choice to get an accurate estimate</a:t>
            </a:r>
          </a:p>
          <a:p>
            <a:r>
              <a:rPr lang="en-US" altLang="en-US"/>
              <a:t>Stratification reduces the estimate’s variance</a:t>
            </a:r>
          </a:p>
          <a:p>
            <a:r>
              <a:rPr lang="en-US" altLang="en-US"/>
              <a:t>Even better: repeated stratified cross-validation</a:t>
            </a:r>
          </a:p>
          <a:p>
            <a:pPr lvl="1"/>
            <a:r>
              <a:rPr lang="en-US" altLang="en-US"/>
              <a:t>E.g. ten-fold cross-validation is repeated ten times and results are averaged (reduces the variance)</a:t>
            </a:r>
          </a:p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5DD3-597D-45AC-8E74-0042511B3EC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2270125" y="6437314"/>
            <a:ext cx="10304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858637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Leave-One-Out cross-validation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400" dirty="0"/>
              <a:t>Leave-One-Out:</a:t>
            </a:r>
            <a:br>
              <a:rPr lang="en-US" altLang="en-US" sz="2400" dirty="0"/>
            </a:br>
            <a:r>
              <a:rPr lang="en-US" altLang="en-US" sz="2400" dirty="0"/>
              <a:t>a particular form of cross-validation:</a:t>
            </a:r>
          </a:p>
          <a:p>
            <a:pPr marL="1028700" lvl="1" indent="-457200"/>
            <a:r>
              <a:rPr lang="en-US" altLang="en-US" sz="2000" dirty="0"/>
              <a:t>Set number of folds to number of training instances</a:t>
            </a:r>
          </a:p>
          <a:p>
            <a:pPr marL="1028700" lvl="1" indent="-457200"/>
            <a:r>
              <a:rPr lang="en-US" altLang="en-US" sz="2000" dirty="0"/>
              <a:t>I.e., 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training instances, build classifier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times</a:t>
            </a:r>
          </a:p>
          <a:p>
            <a:pPr marL="457200" indent="-457200"/>
            <a:r>
              <a:rPr lang="en-US" altLang="en-US" sz="2400" dirty="0"/>
              <a:t>Makes best use of the data</a:t>
            </a:r>
          </a:p>
          <a:p>
            <a:pPr marL="457200" indent="-457200"/>
            <a:r>
              <a:rPr lang="en-US" altLang="en-US" sz="2400" dirty="0"/>
              <a:t>Involves no random subsampling </a:t>
            </a:r>
          </a:p>
          <a:p>
            <a:pPr marL="457200" indent="-457200"/>
            <a:r>
              <a:rPr lang="en-US" altLang="en-US" sz="2400" dirty="0"/>
              <a:t>Very computationally expensive</a:t>
            </a:r>
          </a:p>
          <a:p>
            <a:pPr marL="1028700" lvl="1" indent="-457200"/>
            <a:r>
              <a:rPr lang="en-US" altLang="en-US" sz="2000" dirty="0"/>
              <a:t>(exception: NN)</a:t>
            </a:r>
          </a:p>
          <a:p>
            <a:pPr marL="571500" indent="-457200"/>
            <a:r>
              <a:rPr lang="en-US" altLang="en-US" sz="2400" dirty="0"/>
              <a:t>Hard to estimate confidence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5B6-4917-480B-BA30-9EA7ECF7CEBC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02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*The bootstrap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118382" y="1966119"/>
            <a:ext cx="7696200" cy="4114800"/>
          </a:xfrm>
        </p:spPr>
        <p:txBody>
          <a:bodyPr/>
          <a:lstStyle/>
          <a:p>
            <a:pPr marL="342900" indent="-342900"/>
            <a:r>
              <a:rPr lang="en-US" altLang="en-US" sz="2400" dirty="0"/>
              <a:t>CV uses sampling </a:t>
            </a:r>
            <a:r>
              <a:rPr lang="en-US" altLang="en-US" sz="2400" i="1" dirty="0"/>
              <a:t>without replacement</a:t>
            </a:r>
          </a:p>
          <a:p>
            <a:pPr marL="742950" lvl="1" indent="-285750"/>
            <a:r>
              <a:rPr lang="en-US" altLang="en-US" sz="2000" dirty="0"/>
              <a:t>The same instance, once selected, can not be selected again for a particular training/test set</a:t>
            </a:r>
          </a:p>
          <a:p>
            <a:pPr marL="342900" indent="-342900"/>
            <a:r>
              <a:rPr lang="en-US" altLang="en-US" sz="2400" dirty="0"/>
              <a:t>The </a:t>
            </a:r>
            <a:r>
              <a:rPr lang="en-US" altLang="en-US" sz="2400" i="1" dirty="0"/>
              <a:t>bootstrap</a:t>
            </a:r>
            <a:r>
              <a:rPr lang="en-US" altLang="en-US" sz="2400" dirty="0"/>
              <a:t> uses sampling </a:t>
            </a:r>
            <a:r>
              <a:rPr lang="en-US" altLang="en-US" sz="2400" i="1" dirty="0"/>
              <a:t>with replacement</a:t>
            </a:r>
            <a:r>
              <a:rPr lang="en-US" altLang="en-US" sz="2400" dirty="0"/>
              <a:t> to form the training set</a:t>
            </a:r>
          </a:p>
          <a:p>
            <a:pPr marL="742950" lvl="1" indent="-285750"/>
            <a:r>
              <a:rPr lang="en-US" altLang="en-US" sz="2000" dirty="0"/>
              <a:t>Sample a dataset of </a:t>
            </a:r>
            <a:r>
              <a:rPr lang="en-US" altLang="en-US" sz="2000" i="1" dirty="0"/>
              <a:t>n </a:t>
            </a:r>
            <a:r>
              <a:rPr lang="en-US" altLang="en-US" sz="2000" dirty="0"/>
              <a:t>instances </a:t>
            </a:r>
            <a:r>
              <a:rPr lang="en-US" altLang="en-US" sz="2000" i="1" dirty="0"/>
              <a:t>n</a:t>
            </a:r>
            <a:r>
              <a:rPr lang="en-US" altLang="en-US" sz="2000" dirty="0"/>
              <a:t> times </a:t>
            </a:r>
            <a:r>
              <a:rPr lang="en-US" altLang="en-US" sz="2000" i="1" dirty="0"/>
              <a:t>with replacement</a:t>
            </a:r>
            <a:r>
              <a:rPr lang="en-US" altLang="en-US" sz="2000" dirty="0"/>
              <a:t> to form a new dataset of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instances</a:t>
            </a:r>
          </a:p>
          <a:p>
            <a:pPr marL="742950" lvl="1" indent="-285750"/>
            <a:r>
              <a:rPr lang="en-US" altLang="en-US" sz="2000" dirty="0"/>
              <a:t>Use this data as the training set</a:t>
            </a:r>
          </a:p>
          <a:p>
            <a:pPr marL="742950" lvl="1" indent="-285750"/>
            <a:r>
              <a:rPr lang="en-US" altLang="en-US" sz="2000" dirty="0"/>
              <a:t>Use the instances from the original</a:t>
            </a:r>
            <a:br>
              <a:rPr lang="en-US" altLang="en-US" sz="2000" dirty="0"/>
            </a:br>
            <a:r>
              <a:rPr lang="en-US" altLang="en-US" sz="2000" dirty="0"/>
              <a:t>dataset that don’t occur in the new</a:t>
            </a:r>
            <a:br>
              <a:rPr lang="en-US" altLang="en-US" sz="2000" dirty="0"/>
            </a:br>
            <a:r>
              <a:rPr lang="en-US" altLang="en-US" sz="2000" dirty="0"/>
              <a:t>training set for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B0DC-E08A-4140-8724-171851CE663B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2797126"/>
            <a:ext cx="21494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756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*The 0.632 bootstrap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400"/>
              <a:t>Also called the </a:t>
            </a:r>
            <a:r>
              <a:rPr lang="en-US" altLang="en-US" sz="2400" i="1"/>
              <a:t>0.632 bootstrap</a:t>
            </a:r>
            <a:endParaRPr lang="en-US" altLang="en-US" sz="2400"/>
          </a:p>
          <a:p>
            <a:pPr marL="1028700" lvl="1" indent="-457200"/>
            <a:r>
              <a:rPr lang="en-US" altLang="en-US" sz="2000"/>
              <a:t>A particular instance has a probability of 1–1/</a:t>
            </a:r>
            <a:r>
              <a:rPr lang="en-US" altLang="en-US" sz="2000" i="1"/>
              <a:t>n</a:t>
            </a:r>
            <a:r>
              <a:rPr lang="en-US" altLang="en-US" sz="2000"/>
              <a:t> of </a:t>
            </a:r>
            <a:r>
              <a:rPr lang="en-US" altLang="en-US" sz="2000" i="1"/>
              <a:t>not </a:t>
            </a:r>
            <a:r>
              <a:rPr lang="en-US" altLang="en-US" sz="2000"/>
              <a:t>being picked</a:t>
            </a:r>
          </a:p>
          <a:p>
            <a:pPr marL="1028700" lvl="1" indent="-457200"/>
            <a:r>
              <a:rPr lang="en-US" altLang="en-US" sz="2000"/>
              <a:t>Thus its probability of ending up in the test data is:</a:t>
            </a:r>
          </a:p>
          <a:p>
            <a:pPr marL="1028700" lvl="1" indent="-457200"/>
            <a:endParaRPr lang="en-US" altLang="en-US" sz="2000"/>
          </a:p>
          <a:p>
            <a:pPr marL="1028700" lvl="1" indent="-457200"/>
            <a:endParaRPr lang="en-US" altLang="en-US" sz="2000"/>
          </a:p>
          <a:p>
            <a:pPr marL="1028700" lvl="1" indent="-457200"/>
            <a:r>
              <a:rPr lang="en-US" altLang="en-US" sz="2000"/>
              <a:t>This means the training data will contain approximately 63.2% of the 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A09E-15D5-4679-BB75-85A54BB50332}" type="slidenum">
              <a:rPr lang="en-US" altLang="en-US"/>
              <a:pPr/>
              <a:t>25</a:t>
            </a:fld>
            <a:endParaRPr lang="en-US" altLang="en-US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63088"/>
              </p:ext>
            </p:extLst>
          </p:nvPr>
        </p:nvGraphicFramePr>
        <p:xfrm>
          <a:off x="3581401" y="3419269"/>
          <a:ext cx="1913496" cy="62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787320" progId="Equation.3">
                  <p:embed/>
                </p:oleObj>
              </mc:Choice>
              <mc:Fallback>
                <p:oleObj name="Equation" r:id="rId4" imgW="2412720" imgH="787320" progId="Equation.3">
                  <p:embed/>
                  <p:pic>
                    <p:nvPicPr>
                      <p:cNvPr id="317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419269"/>
                        <a:ext cx="1913496" cy="62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898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*Estimating error</a:t>
            </a:r>
            <a:br>
              <a:rPr lang="en-US" altLang="en-US" dirty="0"/>
            </a:br>
            <a:r>
              <a:rPr lang="en-US" altLang="en-US" dirty="0"/>
              <a:t>with the bootstrap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400" dirty="0"/>
              <a:t>The error estimate on the test data will be very pessimistic </a:t>
            </a:r>
          </a:p>
          <a:p>
            <a:pPr marL="1028700" lvl="1" indent="-457200"/>
            <a:r>
              <a:rPr lang="en-US" altLang="en-US" sz="2000" dirty="0"/>
              <a:t>Trained on just ~63% of the instances</a:t>
            </a:r>
          </a:p>
          <a:p>
            <a:pPr marL="457200" indent="-457200"/>
            <a:r>
              <a:rPr lang="en-US" altLang="en-US" sz="2400" dirty="0"/>
              <a:t>Therefore, combine it with the </a:t>
            </a:r>
            <a:r>
              <a:rPr lang="en-US" altLang="en-US" sz="2400" dirty="0" err="1"/>
              <a:t>resubstitution</a:t>
            </a:r>
            <a:r>
              <a:rPr lang="en-US" altLang="en-US" sz="2400" dirty="0"/>
              <a:t> error:</a:t>
            </a:r>
          </a:p>
          <a:p>
            <a:pPr marL="457200" indent="-457200"/>
            <a:endParaRPr lang="en-US" altLang="en-US" sz="2400" dirty="0"/>
          </a:p>
          <a:p>
            <a:pPr marL="457200" indent="-457200"/>
            <a:r>
              <a:rPr lang="en-US" altLang="en-US" sz="2400" dirty="0"/>
              <a:t>The </a:t>
            </a:r>
            <a:r>
              <a:rPr lang="en-US" altLang="en-US" sz="2400" dirty="0" err="1"/>
              <a:t>resubstitution</a:t>
            </a:r>
            <a:r>
              <a:rPr lang="en-US" altLang="en-US" sz="2400" dirty="0"/>
              <a:t> error gets less weight than the error on the test data</a:t>
            </a:r>
          </a:p>
          <a:p>
            <a:pPr marL="457200" indent="-457200"/>
            <a:r>
              <a:rPr lang="en-US" altLang="en-US" sz="2400" dirty="0"/>
              <a:t>Repeat process several times with different replacement samples; average the results</a:t>
            </a:r>
          </a:p>
          <a:p>
            <a:pPr marL="457200" indent="-457200"/>
            <a:r>
              <a:rPr lang="en-US" altLang="en-US" sz="2400" dirty="0"/>
              <a:t>Good on very small datasets</a:t>
            </a:r>
          </a:p>
          <a:p>
            <a:pPr marL="457200" indent="-457200"/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93-2461-495C-8069-92BE3AEC3752}" type="slidenum">
              <a:rPr lang="en-US" altLang="en-US"/>
              <a:pPr/>
              <a:t>26</a:t>
            </a:fld>
            <a:endParaRPr lang="en-US" altLang="en-US"/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35074"/>
              </p:ext>
            </p:extLst>
          </p:nvPr>
        </p:nvGraphicFramePr>
        <p:xfrm>
          <a:off x="2647741" y="3658198"/>
          <a:ext cx="59483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65480" imgH="380880" progId="Equation.3">
                  <p:embed/>
                </p:oleObj>
              </mc:Choice>
              <mc:Fallback>
                <p:oleObj name="Equation" r:id="rId4" imgW="4965480" imgH="380880" progId="Equation.3">
                  <p:embed/>
                  <p:pic>
                    <p:nvPicPr>
                      <p:cNvPr id="318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741" y="3658198"/>
                        <a:ext cx="59483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004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Next: performance metric</a:t>
            </a:r>
          </a:p>
        </p:txBody>
      </p:sp>
    </p:spTree>
    <p:extLst>
      <p:ext uri="{BB962C8B-B14F-4D97-AF65-F5344CB8AC3E}">
        <p14:creationId xmlns:p14="http://schemas.microsoft.com/office/powerpoint/2010/main" val="169865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Different cost measures</a:t>
            </a:r>
          </a:p>
          <a:p>
            <a:r>
              <a:rPr lang="en-US" altLang="en-US"/>
              <a:t>Lift charts</a:t>
            </a:r>
          </a:p>
          <a:p>
            <a:r>
              <a:rPr lang="en-US" altLang="en-US"/>
              <a:t>ROC </a:t>
            </a:r>
          </a:p>
          <a:p>
            <a:r>
              <a:rPr lang="en-US" altLang="en-US"/>
              <a:t>Evaluation for numeric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C79E-4863-488C-8940-EE3A043AFCB6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126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Confusion matrix</a:t>
            </a:r>
            <a:endParaRPr lang="en-AU" altLang="en-US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3058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NZ" altLang="en-US" sz="2400" dirty="0"/>
              <a:t>The confusion matrix (easily generalize to multi-class)</a:t>
            </a:r>
          </a:p>
          <a:p>
            <a:pPr>
              <a:lnSpc>
                <a:spcPct val="80000"/>
              </a:lnSpc>
            </a:pPr>
            <a:endParaRPr lang="en-NZ" altLang="en-US" sz="2400" dirty="0"/>
          </a:p>
          <a:p>
            <a:pPr>
              <a:lnSpc>
                <a:spcPct val="80000"/>
              </a:lnSpc>
            </a:pPr>
            <a:endParaRPr lang="en-NZ" altLang="en-US" sz="2400" dirty="0"/>
          </a:p>
          <a:p>
            <a:pPr>
              <a:lnSpc>
                <a:spcPct val="80000"/>
              </a:lnSpc>
            </a:pPr>
            <a:endParaRPr lang="en-NZ" altLang="en-US" sz="2400" dirty="0"/>
          </a:p>
          <a:p>
            <a:pPr>
              <a:lnSpc>
                <a:spcPct val="80000"/>
              </a:lnSpc>
            </a:pPr>
            <a:endParaRPr lang="en-NZ" altLang="en-US" sz="2400" dirty="0"/>
          </a:p>
          <a:p>
            <a:pPr>
              <a:lnSpc>
                <a:spcPct val="80000"/>
              </a:lnSpc>
            </a:pPr>
            <a:endParaRPr lang="en-NZ" altLang="en-US" sz="2400" dirty="0"/>
          </a:p>
          <a:p>
            <a:pPr>
              <a:lnSpc>
                <a:spcPct val="80000"/>
              </a:lnSpc>
            </a:pPr>
            <a:endParaRPr lang="en-NZ" altLang="en-US" sz="2400" dirty="0"/>
          </a:p>
          <a:p>
            <a:pPr>
              <a:lnSpc>
                <a:spcPct val="80000"/>
              </a:lnSpc>
            </a:pPr>
            <a:endParaRPr lang="en-NZ" altLang="en-US" sz="2400" dirty="0"/>
          </a:p>
          <a:p>
            <a:pPr>
              <a:lnSpc>
                <a:spcPct val="80000"/>
              </a:lnSpc>
            </a:pPr>
            <a:r>
              <a:rPr lang="en-NZ" altLang="en-US" sz="2400" dirty="0"/>
              <a:t>Machine Learning methods usually minimize FP+FN </a:t>
            </a:r>
          </a:p>
          <a:p>
            <a:pPr>
              <a:lnSpc>
                <a:spcPct val="80000"/>
              </a:lnSpc>
            </a:pPr>
            <a:r>
              <a:rPr lang="en-NZ" altLang="en-US" sz="2400" dirty="0"/>
              <a:t>TPR (True Positive Rate): TP / (TP + FN)</a:t>
            </a:r>
          </a:p>
          <a:p>
            <a:pPr>
              <a:lnSpc>
                <a:spcPct val="80000"/>
              </a:lnSpc>
            </a:pPr>
            <a:r>
              <a:rPr lang="en-NZ" altLang="en-US" sz="2400" dirty="0"/>
              <a:t>FPR (False Positive Rate): FP / (TN + FP)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4E41-AC1A-4C8D-8C6D-C10F833EA86B}" type="slidenum">
              <a:rPr lang="en-US" altLang="en-US"/>
              <a:pPr/>
              <a:t>29</a:t>
            </a:fld>
            <a:endParaRPr lang="en-US" altLang="en-US"/>
          </a:p>
        </p:txBody>
      </p:sp>
      <p:graphicFrame>
        <p:nvGraphicFramePr>
          <p:cNvPr id="412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67107"/>
              </p:ext>
            </p:extLst>
          </p:nvPr>
        </p:nvGraphicFramePr>
        <p:xfrm>
          <a:off x="2382129" y="1981200"/>
          <a:ext cx="6248400" cy="2711450"/>
        </p:xfrm>
        <a:graphic>
          <a:graphicData uri="http://schemas.openxmlformats.org/drawingml/2006/table">
            <a:tbl>
              <a:tblPr/>
              <a:tblGrid>
                <a:gridCol w="1741488">
                  <a:extLst>
                    <a:ext uri="{9D8B030D-6E8A-4147-A177-3AD203B41FA5}">
                      <a16:colId xmlns:a16="http://schemas.microsoft.com/office/drawing/2014/main" val="32049242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25963787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1329427515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724829778"/>
                    </a:ext>
                  </a:extLst>
                </a:gridCol>
              </a:tblGrid>
              <a:tr h="411163">
                <a:tc gridSpan="2"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Predicted class</a:t>
                      </a:r>
                      <a:endParaRPr kumimoji="0" lang="en-AU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77691"/>
                  </a:ext>
                </a:extLst>
              </a:tr>
              <a:tr h="412750">
                <a:tc gridSpan="2"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Yes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05239"/>
                  </a:ext>
                </a:extLst>
              </a:tr>
              <a:tr h="898525">
                <a:tc rowSpan="2"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Actual class</a:t>
                      </a:r>
                      <a:endParaRPr kumimoji="0" lang="en-AU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Yes</a:t>
                      </a: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TP: True positive 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FN: False negative 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52808"/>
                  </a:ext>
                </a:extLst>
              </a:tr>
              <a:tr h="898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FP: False positive </a:t>
                      </a: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indent="-115888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indent="-3429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indent="-46037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indent="-46037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NZ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TN: True negative </a:t>
                      </a: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26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Feature: variables / predictors in the model</a:t>
            </a:r>
          </a:p>
          <a:p>
            <a:r>
              <a:rPr lang="en-US" dirty="0"/>
              <a:t>In some cases are given</a:t>
            </a:r>
          </a:p>
          <a:p>
            <a:r>
              <a:rPr lang="en-US" dirty="0"/>
              <a:t>Other cases may need to be extracted or transformed</a:t>
            </a:r>
          </a:p>
          <a:p>
            <a:r>
              <a:rPr lang="en-US" dirty="0"/>
              <a:t>e.g. to predict if an email is spam, possible features include:</a:t>
            </a:r>
          </a:p>
          <a:p>
            <a:pPr lvl="1"/>
            <a:r>
              <a:rPr lang="en-US" dirty="0"/>
              <a:t>Contain the word “Viagra”?</a:t>
            </a:r>
          </a:p>
          <a:p>
            <a:pPr lvl="1"/>
            <a:r>
              <a:rPr lang="en-US" dirty="0"/>
              <a:t>Number of times the word “prize” appear?</a:t>
            </a:r>
          </a:p>
          <a:p>
            <a:pPr lvl="1"/>
            <a:r>
              <a:rPr lang="en-US" dirty="0"/>
              <a:t>Domain of the sender?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6154" y="407789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Boolean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3413" y="4477040"/>
            <a:ext cx="1245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Real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6155" y="4905208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Nominal</a:t>
            </a:r>
          </a:p>
        </p:txBody>
      </p:sp>
    </p:spTree>
    <p:extLst>
      <p:ext uri="{BB962C8B-B14F-4D97-AF65-F5344CB8AC3E}">
        <p14:creationId xmlns:p14="http://schemas.microsoft.com/office/powerpoint/2010/main" val="507762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Different Costs</a:t>
            </a:r>
            <a:endParaRPr lang="en-AU" alt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400" dirty="0"/>
              <a:t>In practice, different types of classification errors often incur different costs</a:t>
            </a:r>
          </a:p>
          <a:p>
            <a:pPr>
              <a:lnSpc>
                <a:spcPct val="90000"/>
              </a:lnSpc>
            </a:pPr>
            <a:r>
              <a:rPr lang="en-NZ" altLang="en-US" sz="24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NZ" altLang="en-US" sz="2000" dirty="0"/>
              <a:t>Terrorist profiling</a:t>
            </a:r>
          </a:p>
          <a:p>
            <a:pPr lvl="2">
              <a:lnSpc>
                <a:spcPct val="90000"/>
              </a:lnSpc>
            </a:pPr>
            <a:r>
              <a:rPr lang="en-NZ" altLang="en-US" sz="1800" dirty="0"/>
              <a:t>“Not a terrorist” correct 99.99% of the time</a:t>
            </a:r>
          </a:p>
          <a:p>
            <a:pPr lvl="1">
              <a:lnSpc>
                <a:spcPct val="90000"/>
              </a:lnSpc>
            </a:pPr>
            <a:r>
              <a:rPr lang="en-NZ" altLang="en-US" sz="2000" dirty="0"/>
              <a:t>Medical diagnostic tests: does X have </a:t>
            </a:r>
            <a:r>
              <a:rPr lang="en-NZ" altLang="en-US" sz="2000" dirty="0" err="1"/>
              <a:t>leukemia</a:t>
            </a:r>
            <a:r>
              <a:rPr lang="en-NZ" altLang="en-US" sz="20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NZ" altLang="en-US" sz="2000" dirty="0"/>
              <a:t>Loan decisions: approve mortgage for X? </a:t>
            </a:r>
          </a:p>
          <a:p>
            <a:pPr lvl="1">
              <a:lnSpc>
                <a:spcPct val="90000"/>
              </a:lnSpc>
            </a:pPr>
            <a:r>
              <a:rPr lang="en-NZ" altLang="en-US" sz="2000" dirty="0"/>
              <a:t>Web mining: will X click on this link?</a:t>
            </a:r>
          </a:p>
          <a:p>
            <a:pPr lvl="1">
              <a:lnSpc>
                <a:spcPct val="90000"/>
              </a:lnSpc>
            </a:pPr>
            <a:r>
              <a:rPr lang="en-NZ" altLang="en-US" sz="2000" dirty="0"/>
              <a:t>Promotional mailing: will X buy the product?</a:t>
            </a:r>
          </a:p>
          <a:p>
            <a:pPr lvl="1">
              <a:lnSpc>
                <a:spcPct val="90000"/>
              </a:lnSpc>
            </a:pPr>
            <a:r>
              <a:rPr lang="en-NZ" altLang="en-US" sz="2000" dirty="0"/>
              <a:t>…</a:t>
            </a:r>
            <a:endParaRPr lang="en-AU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5C9-190C-4BC8-BFD4-F32AF63A242C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363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with costs</a:t>
            </a: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3102-B4F2-46C3-B72E-A06F2009ACFD}" type="slidenum">
              <a:rPr lang="en-US" altLang="en-US"/>
              <a:pPr/>
              <a:t>31</a:t>
            </a:fld>
            <a:endParaRPr lang="en-US" altLang="en-US"/>
          </a:p>
        </p:txBody>
      </p:sp>
      <p:graphicFrame>
        <p:nvGraphicFramePr>
          <p:cNvPr id="42498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46751"/>
              </p:ext>
            </p:extLst>
          </p:nvPr>
        </p:nvGraphicFramePr>
        <p:xfrm>
          <a:off x="2362200" y="1981200"/>
          <a:ext cx="2438400" cy="18288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1619735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74317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5031675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572121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148372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98784"/>
                  </a:ext>
                </a:extLst>
              </a:tr>
            </a:tbl>
          </a:graphicData>
        </a:graphic>
      </p:graphicFrame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2819401" y="3810000"/>
            <a:ext cx="1080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Predicted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 rot="16200000">
            <a:off x="1668512" y="2751416"/>
            <a:ext cx="77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Actual</a:t>
            </a:r>
          </a:p>
        </p:txBody>
      </p:sp>
      <p:graphicFrame>
        <p:nvGraphicFramePr>
          <p:cNvPr id="42498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80225"/>
              </p:ext>
            </p:extLst>
          </p:nvPr>
        </p:nvGraphicFramePr>
        <p:xfrm>
          <a:off x="4800600" y="4648200"/>
          <a:ext cx="2438400" cy="18288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2018145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1997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2779841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484791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00165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40337"/>
                  </a:ext>
                </a:extLst>
              </a:tr>
            </a:tbl>
          </a:graphicData>
        </a:graphic>
      </p:graphicFrame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2362201" y="1447800"/>
            <a:ext cx="1954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Confusion matrix 1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5181600" y="4114800"/>
            <a:ext cx="1249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Cost matrix</a:t>
            </a:r>
          </a:p>
        </p:txBody>
      </p:sp>
      <p:graphicFrame>
        <p:nvGraphicFramePr>
          <p:cNvPr id="42500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19169"/>
              </p:ext>
            </p:extLst>
          </p:nvPr>
        </p:nvGraphicFramePr>
        <p:xfrm>
          <a:off x="6858000" y="1981200"/>
          <a:ext cx="2438400" cy="18288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1238762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41138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0974020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0574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66752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29641"/>
                  </a:ext>
                </a:extLst>
              </a:tr>
            </a:tbl>
          </a:graphicData>
        </a:graphic>
      </p:graphicFrame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7315201" y="3810000"/>
            <a:ext cx="1080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Predicted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 rot="16200000">
            <a:off x="6164312" y="2751416"/>
            <a:ext cx="777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Actual</a:t>
            </a:r>
          </a:p>
        </p:txBody>
      </p:sp>
      <p:sp>
        <p:nvSpPr>
          <p:cNvPr id="425027" name="Text Box 67"/>
          <p:cNvSpPr txBox="1">
            <a:spLocks noChangeArrowheads="1"/>
          </p:cNvSpPr>
          <p:nvPr/>
        </p:nvSpPr>
        <p:spPr bwMode="auto">
          <a:xfrm>
            <a:off x="6858001" y="1447800"/>
            <a:ext cx="1954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Confusion matrix 2</a:t>
            </a:r>
          </a:p>
        </p:txBody>
      </p:sp>
      <p:sp>
        <p:nvSpPr>
          <p:cNvPr id="425029" name="Line 69"/>
          <p:cNvSpPr>
            <a:spLocks noChangeShapeType="1"/>
          </p:cNvSpPr>
          <p:nvPr/>
        </p:nvSpPr>
        <p:spPr bwMode="auto">
          <a:xfrm flipH="1">
            <a:off x="44958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0" name="Text Box 70"/>
          <p:cNvSpPr txBox="1">
            <a:spLocks noChangeArrowheads="1"/>
          </p:cNvSpPr>
          <p:nvPr/>
        </p:nvSpPr>
        <p:spPr bwMode="auto">
          <a:xfrm>
            <a:off x="5105400" y="2590800"/>
            <a:ext cx="439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FN</a:t>
            </a:r>
          </a:p>
        </p:txBody>
      </p:sp>
      <p:sp>
        <p:nvSpPr>
          <p:cNvPr id="425031" name="Line 71"/>
          <p:cNvSpPr>
            <a:spLocks noChangeShapeType="1"/>
          </p:cNvSpPr>
          <p:nvPr/>
        </p:nvSpPr>
        <p:spPr bwMode="auto">
          <a:xfrm flipH="1">
            <a:off x="27432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3" name="Text Box 73"/>
          <p:cNvSpPr txBox="1">
            <a:spLocks noChangeArrowheads="1"/>
          </p:cNvSpPr>
          <p:nvPr/>
        </p:nvSpPr>
        <p:spPr bwMode="auto">
          <a:xfrm>
            <a:off x="2286000" y="3775075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FP</a:t>
            </a:r>
          </a:p>
        </p:txBody>
      </p:sp>
      <p:sp>
        <p:nvSpPr>
          <p:cNvPr id="425034" name="Text Box 74"/>
          <p:cNvSpPr txBox="1">
            <a:spLocks noChangeArrowheads="1"/>
          </p:cNvSpPr>
          <p:nvPr/>
        </p:nvSpPr>
        <p:spPr bwMode="auto">
          <a:xfrm>
            <a:off x="1676400" y="4419601"/>
            <a:ext cx="2819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Error rate: 40/150</a:t>
            </a:r>
          </a:p>
          <a:p>
            <a:r>
              <a:rPr lang="en-US" altLang="en-US"/>
              <a:t>Cost: 30x1+10x2=50</a:t>
            </a:r>
          </a:p>
        </p:txBody>
      </p:sp>
      <p:sp>
        <p:nvSpPr>
          <p:cNvPr id="425035" name="Text Box 75"/>
          <p:cNvSpPr txBox="1">
            <a:spLocks noChangeArrowheads="1"/>
          </p:cNvSpPr>
          <p:nvPr/>
        </p:nvSpPr>
        <p:spPr bwMode="auto">
          <a:xfrm>
            <a:off x="7540626" y="4419601"/>
            <a:ext cx="29749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Error rate: 35/150</a:t>
            </a:r>
          </a:p>
          <a:p>
            <a:r>
              <a:rPr lang="en-US" altLang="en-US"/>
              <a:t>Cost: 15x1+20x2=55</a:t>
            </a:r>
          </a:p>
        </p:txBody>
      </p:sp>
    </p:spTree>
    <p:extLst>
      <p:ext uri="{BB962C8B-B14F-4D97-AF65-F5344CB8AC3E}">
        <p14:creationId xmlns:p14="http://schemas.microsoft.com/office/powerpoint/2010/main" val="162815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Cost-sensitive classification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Can take costs into account when making predictions</a:t>
            </a:r>
          </a:p>
          <a:p>
            <a:pPr lvl="1"/>
            <a:r>
              <a:rPr lang="en-US" altLang="en-US" sz="2000"/>
              <a:t>Basic idea: only predict high-cost class when very confident about prediction</a:t>
            </a:r>
          </a:p>
          <a:p>
            <a:r>
              <a:rPr lang="en-US" altLang="en-US" sz="2400"/>
              <a:t>Given: predicted class probabilities</a:t>
            </a:r>
          </a:p>
          <a:p>
            <a:pPr lvl="1"/>
            <a:r>
              <a:rPr lang="en-US" altLang="en-US" sz="2000"/>
              <a:t>Normally we just predict the most likely class</a:t>
            </a:r>
          </a:p>
          <a:p>
            <a:pPr lvl="1"/>
            <a:r>
              <a:rPr lang="en-US" altLang="en-US" sz="2000"/>
              <a:t>Here, we should make the prediction that minimizes the expected cost</a:t>
            </a:r>
          </a:p>
          <a:p>
            <a:pPr lvl="2"/>
            <a:r>
              <a:rPr lang="en-US" altLang="en-US" sz="1800"/>
              <a:t>Expected cost: dot product of vector of class probabilities and appropriate column in cost matrix</a:t>
            </a:r>
          </a:p>
          <a:p>
            <a:pPr lvl="2"/>
            <a:r>
              <a:rPr lang="en-US" altLang="en-US" sz="1800"/>
              <a:t>Choose column (class) that minimizes expected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A81A-4AA9-4B3C-9B39-B05664727670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31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Class probability vector: [0.4, 0.6]</a:t>
            </a:r>
          </a:p>
          <a:p>
            <a:pPr lvl="1"/>
            <a:r>
              <a:rPr lang="en-US" altLang="en-US"/>
              <a:t>Normally would predict class 2 (negative)</a:t>
            </a:r>
          </a:p>
          <a:p>
            <a:r>
              <a:rPr lang="en-US" altLang="en-US"/>
              <a:t>[0.4, 0.6] * [0, 2; 1, 0] = [0.6, 0.8]</a:t>
            </a:r>
          </a:p>
          <a:p>
            <a:pPr lvl="1"/>
            <a:r>
              <a:rPr lang="en-US" altLang="en-US"/>
              <a:t>The expected cost of predicting P is 0.6</a:t>
            </a:r>
          </a:p>
          <a:p>
            <a:pPr lvl="1"/>
            <a:r>
              <a:rPr lang="en-US" altLang="en-US"/>
              <a:t>The expected cost of predicting N is 0.8</a:t>
            </a:r>
          </a:p>
          <a:p>
            <a:pPr lvl="1"/>
            <a:r>
              <a:rPr lang="en-US" altLang="en-US"/>
              <a:t>Therefore predict P</a:t>
            </a:r>
          </a:p>
          <a:p>
            <a:pPr lvl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FB80-7555-4EA3-9BB2-97695E98919E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287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Cost-sensitive learning</a:t>
            </a:r>
            <a:endParaRPr lang="en-AU" altLang="en-US"/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sz="2400"/>
              <a:t>Most learning schemes minimize total error rate</a:t>
            </a:r>
          </a:p>
          <a:p>
            <a:pPr marL="742950" lvl="1" indent="-285750"/>
            <a:r>
              <a:rPr lang="en-US" altLang="en-US" sz="2000"/>
              <a:t>Costs were not considered at training time</a:t>
            </a:r>
          </a:p>
          <a:p>
            <a:pPr marL="742950" lvl="1" indent="-285750"/>
            <a:r>
              <a:rPr lang="en-US" altLang="en-US" sz="2000"/>
              <a:t>They generate the same classifier no matter what costs are assigned to the different classes</a:t>
            </a:r>
          </a:p>
          <a:p>
            <a:pPr marL="742950" lvl="1" indent="-285750"/>
            <a:r>
              <a:rPr lang="en-US" altLang="en-US" sz="2000"/>
              <a:t>Example: standard decision tree learner</a:t>
            </a:r>
          </a:p>
          <a:p>
            <a:pPr marL="342900" indent="-342900"/>
            <a:r>
              <a:rPr lang="en-US" altLang="en-US" sz="2400"/>
              <a:t>Simple methods for cost-sensitive learning:</a:t>
            </a:r>
          </a:p>
          <a:p>
            <a:pPr marL="742950" lvl="1" indent="-285750"/>
            <a:r>
              <a:rPr lang="en-US" altLang="en-US" sz="2000"/>
              <a:t>Re-sampling of instances according to costs</a:t>
            </a:r>
          </a:p>
          <a:p>
            <a:pPr marL="742950" lvl="1" indent="-285750"/>
            <a:r>
              <a:rPr lang="en-US" altLang="en-US" sz="2000"/>
              <a:t>Weighting of instances according to costs</a:t>
            </a:r>
          </a:p>
          <a:p>
            <a:pPr marL="342900" indent="-342900"/>
            <a:r>
              <a:rPr lang="en-US" altLang="en-US" sz="2400"/>
              <a:t>Some schemes are inherently cost-sensitive, e.g. naïve Bayes</a:t>
            </a:r>
            <a:endParaRPr lang="en-AU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F7FD-6EFF-4831-A32D-0847AB2051ED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999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Lift charts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 practice, costs are rarely known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Decisions are usually made by comparing possible scenarios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Example: promotional mailout to 1,000,000 households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Mail to all; 0.1% respond (1000)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Data mining tool identifies subset of 100,000 most promising, 0.4% of these respond (400)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/>
              <a:t>40% of responses for 10% of cost may pay off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Identify subset of 400,000 most promising, 0.2% respond (800)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lift chart </a:t>
            </a:r>
            <a:r>
              <a:rPr lang="en-US" altLang="en-US" sz="2400"/>
              <a:t>allows a visual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62E5-3FD5-47AF-BDF5-E14CDF44B9B9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5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914400"/>
          </a:xfrm>
        </p:spPr>
        <p:txBody>
          <a:bodyPr/>
          <a:lstStyle/>
          <a:p>
            <a:r>
              <a:rPr lang="en-US" altLang="en-US"/>
              <a:t>Generating a lift chart</a:t>
            </a:r>
          </a:p>
        </p:txBody>
      </p:sp>
      <p:graphicFrame>
        <p:nvGraphicFramePr>
          <p:cNvPr id="37171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3029677"/>
              </p:ext>
            </p:extLst>
          </p:nvPr>
        </p:nvGraphicFramePr>
        <p:xfrm>
          <a:off x="2514600" y="2286001"/>
          <a:ext cx="5270500" cy="4200525"/>
        </p:xfrm>
        <a:graphic>
          <a:graphicData uri="http://schemas.openxmlformats.org/drawingml/2006/table">
            <a:tbl>
              <a:tblPr/>
              <a:tblGrid>
                <a:gridCol w="827088">
                  <a:extLst>
                    <a:ext uri="{9D8B030D-6E8A-4147-A177-3AD203B41FA5}">
                      <a16:colId xmlns:a16="http://schemas.microsoft.com/office/drawing/2014/main" val="277440509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1229795951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354598574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80253627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871609939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45739554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CustID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5848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67361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05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42655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56391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4897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19138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39417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84374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457167"/>
                  </a:ext>
                </a:extLst>
              </a:tr>
            </a:tbl>
          </a:graphicData>
        </a:graphic>
      </p:graphicFrame>
      <p:sp>
        <p:nvSpPr>
          <p:cNvPr id="80" name="Slide Number Placeholder 7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94157-2AEF-4CF6-98BF-2E04341C906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71787" name="Text Box 75"/>
          <p:cNvSpPr txBox="1">
            <a:spLocks noChangeArrowheads="1"/>
          </p:cNvSpPr>
          <p:nvPr/>
        </p:nvSpPr>
        <p:spPr bwMode="auto">
          <a:xfrm>
            <a:off x="2193926" y="1031876"/>
            <a:ext cx="72795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altLang="en-US"/>
              <a:t>Use a model to assign score (probability) to each instance</a:t>
            </a:r>
          </a:p>
          <a:p>
            <a:r>
              <a:rPr kumimoji="0" lang="en-US" altLang="en-US"/>
              <a:t>Sort instances by decreasing score</a:t>
            </a:r>
          </a:p>
          <a:p>
            <a:r>
              <a:rPr kumimoji="0" lang="en-US" altLang="en-US"/>
              <a:t>Expect more targets (hits) near the top of the list</a:t>
            </a:r>
          </a:p>
        </p:txBody>
      </p:sp>
      <p:sp>
        <p:nvSpPr>
          <p:cNvPr id="371788" name="Text Box 76"/>
          <p:cNvSpPr txBox="1">
            <a:spLocks noChangeArrowheads="1"/>
          </p:cNvSpPr>
          <p:nvPr/>
        </p:nvSpPr>
        <p:spPr bwMode="auto">
          <a:xfrm>
            <a:off x="7924800" y="2667000"/>
            <a:ext cx="2514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/>
              <a:t>3 hits in top 5% of the list</a:t>
            </a:r>
          </a:p>
          <a:p>
            <a:pPr>
              <a:spcBef>
                <a:spcPct val="50000"/>
              </a:spcBef>
            </a:pPr>
            <a:r>
              <a:rPr kumimoji="0" lang="en-US" altLang="en-US"/>
              <a:t>If there 15 targets overall, then top 5 has 3/15=20% of targets</a:t>
            </a:r>
          </a:p>
        </p:txBody>
      </p:sp>
      <p:sp>
        <p:nvSpPr>
          <p:cNvPr id="371789" name="Line 77"/>
          <p:cNvSpPr>
            <a:spLocks noChangeShapeType="1"/>
          </p:cNvSpPr>
          <p:nvPr/>
        </p:nvSpPr>
        <p:spPr bwMode="auto">
          <a:xfrm flipH="1">
            <a:off x="4419600" y="3048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90" name="Line 78"/>
          <p:cNvSpPr>
            <a:spLocks noChangeShapeType="1"/>
          </p:cNvSpPr>
          <p:nvPr/>
        </p:nvSpPr>
        <p:spPr bwMode="auto">
          <a:xfrm flipH="1">
            <a:off x="4572000" y="3048000"/>
            <a:ext cx="35052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91" name="Line 79"/>
          <p:cNvSpPr>
            <a:spLocks noChangeShapeType="1"/>
          </p:cNvSpPr>
          <p:nvPr/>
        </p:nvSpPr>
        <p:spPr bwMode="auto">
          <a:xfrm flipH="1">
            <a:off x="4495800" y="3048000"/>
            <a:ext cx="35814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hypothetical lift chart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534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X axis is sample size: (TP+FP) / 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Y axis is TP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2511-B95B-4625-ABB3-6AF3A6E83A91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4331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476376"/>
            <a:ext cx="571341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3157" name="Line 5"/>
          <p:cNvSpPr>
            <a:spLocks noChangeShapeType="1"/>
          </p:cNvSpPr>
          <p:nvPr/>
        </p:nvSpPr>
        <p:spPr bwMode="auto">
          <a:xfrm flipV="1">
            <a:off x="3886200" y="32766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1905000" y="3657600"/>
            <a:ext cx="2590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40% of responses for 10% of cost</a:t>
            </a:r>
          </a:p>
          <a:p>
            <a:r>
              <a:rPr lang="en-US" altLang="en-US"/>
              <a:t>Lift factor = 4</a:t>
            </a:r>
          </a:p>
        </p:txBody>
      </p:sp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6858000" y="2133600"/>
            <a:ext cx="2590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80% of responses for 40% of cost</a:t>
            </a:r>
          </a:p>
          <a:p>
            <a:r>
              <a:rPr lang="en-US" altLang="en-US"/>
              <a:t>Lift factor = 2</a:t>
            </a:r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H="1" flipV="1">
            <a:off x="6477000" y="21336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H="1" flipV="1">
            <a:off x="5638800" y="2667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Text Box 10"/>
          <p:cNvSpPr txBox="1">
            <a:spLocks noChangeArrowheads="1"/>
          </p:cNvSpPr>
          <p:nvPr/>
        </p:nvSpPr>
        <p:spPr bwMode="auto">
          <a:xfrm>
            <a:off x="5334001" y="2819400"/>
            <a:ext cx="7938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Model</a:t>
            </a:r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 flipH="1" flipV="1">
            <a:off x="6553200" y="3124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Text Box 12"/>
          <p:cNvSpPr txBox="1">
            <a:spLocks noChangeArrowheads="1"/>
          </p:cNvSpPr>
          <p:nvPr/>
        </p:nvSpPr>
        <p:spPr bwMode="auto">
          <a:xfrm>
            <a:off x="6553201" y="3657600"/>
            <a:ext cx="9701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247956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Lift factor</a:t>
            </a:r>
          </a:p>
        </p:txBody>
      </p:sp>
      <p:graphicFrame>
        <p:nvGraphicFramePr>
          <p:cNvPr id="367619" name="Object 3"/>
          <p:cNvGraphicFramePr>
            <a:graphicFrameLocks noGrp="1"/>
          </p:cNvGraphicFramePr>
          <p:nvPr>
            <p:ph type="chart" idx="1"/>
          </p:nvPr>
        </p:nvGraphicFramePr>
        <p:xfrm>
          <a:off x="2819401" y="1905001"/>
          <a:ext cx="6443663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9715500" imgH="5143500" progId="MSGraph.Chart.8">
                  <p:embed followColorScheme="full"/>
                </p:oleObj>
              </mc:Choice>
              <mc:Fallback>
                <p:oleObj name="Chart" r:id="rId4" imgW="9715500" imgH="5143500" progId="MSGraph.Chart.8">
                  <p:embed followColorScheme="full"/>
                  <p:pic>
                    <p:nvPicPr>
                      <p:cNvPr id="36761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819401" y="1905001"/>
                        <a:ext cx="6443663" cy="399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5029200" y="5791200"/>
            <a:ext cx="403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 -- percent of the list</a:t>
            </a:r>
          </a:p>
        </p:txBody>
      </p:sp>
    </p:spTree>
    <p:extLst>
      <p:ext uri="{BB962C8B-B14F-4D97-AF65-F5344CB8AC3E}">
        <p14:creationId xmlns:p14="http://schemas.microsoft.com/office/powerpoint/2010/main" val="208849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making with lift charts – an example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/>
              <a:t>Mailing cost: $0.5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Profit of each response: $1000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Option 1: mail to all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Cost = 1,000,000 * 0.5 = $500,000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Profit = 1000 * 1000 = $1,000,000 (net = $500,000)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Option 2: mail to top 10%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Cost = $50,000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Profit = $400,000 (net = $350,000)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Option 3: mail to top 40%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Cost = $200,000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Profit = $800,000 (net = $600,000)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With higher mailing cost, may prefer option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30C-A584-476C-9E10-B2AA5540994B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256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 of features may limit model choices</a:t>
            </a:r>
          </a:p>
          <a:p>
            <a:r>
              <a:rPr lang="en-US" dirty="0"/>
              <a:t>Boolean and real valued features can usually be used directly</a:t>
            </a:r>
          </a:p>
          <a:p>
            <a:r>
              <a:rPr lang="en-US" dirty="0"/>
              <a:t>Nominal features may need to be recoded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Irrelevant features may need to be removed</a:t>
            </a:r>
          </a:p>
          <a:p>
            <a:pPr lvl="1"/>
            <a:r>
              <a:rPr lang="en-US" dirty="0"/>
              <a:t>E.g. frequency of letter “d” in the email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28018"/>
              </p:ext>
            </p:extLst>
          </p:nvPr>
        </p:nvGraphicFramePr>
        <p:xfrm>
          <a:off x="1103086" y="3606541"/>
          <a:ext cx="306251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257">
                  <a:extLst>
                    <a:ext uri="{9D8B030D-6E8A-4147-A177-3AD203B41FA5}">
                      <a16:colId xmlns:a16="http://schemas.microsoft.com/office/drawing/2014/main" val="3945330077"/>
                    </a:ext>
                  </a:extLst>
                </a:gridCol>
                <a:gridCol w="1531257">
                  <a:extLst>
                    <a:ext uri="{9D8B030D-6E8A-4147-A177-3AD203B41FA5}">
                      <a16:colId xmlns:a16="http://schemas.microsoft.com/office/drawing/2014/main" val="1197977490"/>
                    </a:ext>
                  </a:extLst>
                </a:gridCol>
              </a:tblGrid>
              <a:tr h="157843">
                <a:tc>
                  <a:txBody>
                    <a:bodyPr/>
                    <a:lstStyle/>
                    <a:p>
                      <a:r>
                        <a:rPr lang="en-US" dirty="0"/>
                        <a:t>Sample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0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3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6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706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3265"/>
              </p:ext>
            </p:extLst>
          </p:nvPr>
        </p:nvGraphicFramePr>
        <p:xfrm>
          <a:off x="5990772" y="3503126"/>
          <a:ext cx="50291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6">
                  <a:extLst>
                    <a:ext uri="{9D8B030D-6E8A-4147-A177-3AD203B41FA5}">
                      <a16:colId xmlns:a16="http://schemas.microsoft.com/office/drawing/2014/main" val="3945330077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197977490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291099644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3405787495"/>
                    </a:ext>
                  </a:extLst>
                </a:gridCol>
              </a:tblGrid>
              <a:tr h="271055">
                <a:tc>
                  <a:txBody>
                    <a:bodyPr/>
                    <a:lstStyle/>
                    <a:p>
                      <a:r>
                        <a:rPr lang="en-US" dirty="0"/>
                        <a:t>Sample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0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3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6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70655"/>
                  </a:ext>
                </a:extLst>
              </a:tr>
            </a:tbl>
          </a:graphicData>
        </a:graphic>
      </p:graphicFrame>
      <p:sp>
        <p:nvSpPr>
          <p:cNvPr id="6" name="Arrow: Right 5"/>
          <p:cNvSpPr/>
          <p:nvPr/>
        </p:nvSpPr>
        <p:spPr>
          <a:xfrm>
            <a:off x="4601029" y="4286898"/>
            <a:ext cx="856342" cy="362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2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ROC curves</a:t>
            </a:r>
            <a:endParaRPr lang="en-AU" altLang="en-US"/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7331075" algn="r"/>
              </a:tabLst>
            </a:pPr>
            <a:r>
              <a:rPr lang="en-NZ" altLang="en-US" sz="2400" i="1"/>
              <a:t>ROC curves</a:t>
            </a:r>
            <a:r>
              <a:rPr lang="en-NZ" altLang="en-US" sz="2400"/>
              <a:t> are similar to lift charts</a:t>
            </a:r>
          </a:p>
          <a:p>
            <a:pPr marL="1028700" lvl="1" indent="-457200">
              <a:tabLst>
                <a:tab pos="7331075" algn="r"/>
              </a:tabLst>
            </a:pPr>
            <a:r>
              <a:rPr lang="en-NZ" altLang="en-US" sz="2000"/>
              <a:t>Stands for “receiver operating characteristic”</a:t>
            </a:r>
          </a:p>
          <a:p>
            <a:pPr marL="1028700" lvl="1" indent="-457200">
              <a:tabLst>
                <a:tab pos="7331075" algn="r"/>
              </a:tabLst>
            </a:pPr>
            <a:r>
              <a:rPr lang="en-NZ" altLang="en-US" sz="2000"/>
              <a:t>Used in signal detection to show tradeoff between hit rate and false alarm rate over noisy channel</a:t>
            </a:r>
          </a:p>
          <a:p>
            <a:pPr marL="457200" indent="-457200">
              <a:tabLst>
                <a:tab pos="7331075" algn="r"/>
              </a:tabLst>
            </a:pPr>
            <a:r>
              <a:rPr lang="en-NZ" altLang="en-US" sz="2400"/>
              <a:t>Differences from gains chart:</a:t>
            </a:r>
          </a:p>
          <a:p>
            <a:pPr marL="1028700" lvl="1" indent="-457200">
              <a:tabLst>
                <a:tab pos="7331075" algn="r"/>
              </a:tabLst>
            </a:pPr>
            <a:r>
              <a:rPr lang="en-NZ" altLang="en-US" sz="2000" i="1"/>
              <a:t>y </a:t>
            </a:r>
            <a:r>
              <a:rPr lang="en-NZ" altLang="en-US" sz="2000"/>
              <a:t>axis shows true positive rate in sample 	</a:t>
            </a:r>
            <a:r>
              <a:rPr lang="en-NZ" altLang="en-US" sz="1600" i="1"/>
              <a:t>rather than absolute number </a:t>
            </a:r>
            <a:r>
              <a:rPr lang="en-NZ" altLang="en-US" sz="2000"/>
              <a:t>: TPR vs TP</a:t>
            </a:r>
          </a:p>
          <a:p>
            <a:pPr marL="1028700" lvl="1" indent="-457200">
              <a:tabLst>
                <a:tab pos="7331075" algn="r"/>
              </a:tabLst>
            </a:pPr>
            <a:r>
              <a:rPr lang="en-NZ" altLang="en-US" sz="2000" i="1"/>
              <a:t>x</a:t>
            </a:r>
            <a:r>
              <a:rPr lang="en-NZ" altLang="en-US" sz="2000"/>
              <a:t> axis shows percentage of false positives in sample	 </a:t>
            </a:r>
            <a:r>
              <a:rPr lang="en-NZ" altLang="en-US" sz="1600" i="1"/>
              <a:t>rather than sample size:</a:t>
            </a:r>
            <a:r>
              <a:rPr lang="en-NZ" altLang="en-US" sz="2000"/>
              <a:t> FPR vs (TP+FP)/N</a:t>
            </a:r>
            <a:endParaRPr lang="en-AU" alt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799D-1121-44A7-B477-A09C433E4E0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2270125" y="6437314"/>
            <a:ext cx="10304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167083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A sample ROC curve</a:t>
            </a:r>
            <a:endParaRPr lang="en-AU" altLang="en-US"/>
          </a:p>
        </p:txBody>
      </p:sp>
      <p:sp>
        <p:nvSpPr>
          <p:cNvPr id="338948" name="Rectangle 4"/>
          <p:cNvSpPr>
            <a:spLocks noGrp="1" noChangeArrowheads="1"/>
          </p:cNvSpPr>
          <p:nvPr>
            <p:ph idx="1"/>
          </p:nvPr>
        </p:nvSpPr>
        <p:spPr>
          <a:xfrm>
            <a:off x="3276600" y="5867400"/>
            <a:ext cx="6324600" cy="622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 fontScale="92500" lnSpcReduction="20000"/>
          </a:bodyPr>
          <a:lstStyle/>
          <a:p>
            <a:pPr marL="288925" indent="-288925"/>
            <a:r>
              <a:rPr lang="en-US" altLang="en-US" sz="1600"/>
              <a:t>Jagged curve—one set of test data</a:t>
            </a:r>
          </a:p>
          <a:p>
            <a:pPr marL="288925" indent="-288925"/>
            <a:r>
              <a:rPr lang="en-US" altLang="en-US" sz="1600"/>
              <a:t>Smooth curve—use cross-validation</a:t>
            </a:r>
            <a:endParaRPr lang="en-AU" altLang="en-US" sz="1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A04B-3FF0-48A1-B47A-5FD15F97B3E1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1"/>
            <a:ext cx="7010400" cy="41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2270125" y="6437314"/>
            <a:ext cx="10304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witten &amp; eibe</a:t>
            </a: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5943600" y="563880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FPR</a:t>
            </a:r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2438400" y="2590800"/>
            <a:ext cx="914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1504060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Cross-validation and ROC curves</a:t>
            </a:r>
            <a:endParaRPr lang="en-AU" alt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400"/>
              <a:t>Simple method of getting a ROC curve using cross-validation:</a:t>
            </a:r>
          </a:p>
          <a:p>
            <a:pPr marL="1028700" lvl="1" indent="-457200"/>
            <a:r>
              <a:rPr lang="en-US" altLang="en-US" sz="2000"/>
              <a:t>Collect probabilities for instances in test folds</a:t>
            </a:r>
          </a:p>
          <a:p>
            <a:pPr marL="1028700" lvl="1" indent="-457200"/>
            <a:r>
              <a:rPr lang="en-US" altLang="en-US" sz="2000"/>
              <a:t>Sort instances according to probabilities</a:t>
            </a:r>
          </a:p>
          <a:p>
            <a:pPr marL="457200" indent="-457200"/>
            <a:r>
              <a:rPr lang="en-US" altLang="en-US" sz="2400"/>
              <a:t>This method is implemented in WEKA</a:t>
            </a:r>
          </a:p>
          <a:p>
            <a:pPr marL="457200" indent="-457200"/>
            <a:r>
              <a:rPr lang="en-US" altLang="en-US" sz="2400"/>
              <a:t>However, this is just one possibility</a:t>
            </a:r>
          </a:p>
          <a:p>
            <a:pPr marL="1028700" lvl="1" indent="-457200"/>
            <a:r>
              <a:rPr lang="en-US" altLang="en-US" sz="2000"/>
              <a:t>The method described in the book generates an ROC curve for each fold and averages them </a:t>
            </a:r>
            <a:endParaRPr lang="en-AU" alt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46E-DC91-4177-B56D-1520FBB3F00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270125" y="6437314"/>
            <a:ext cx="10304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134559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21491" y="295967"/>
            <a:ext cx="9720072" cy="1499616"/>
          </a:xfrm>
        </p:spPr>
        <p:txBody>
          <a:bodyPr/>
          <a:lstStyle/>
          <a:p>
            <a:r>
              <a:rPr lang="en-US" altLang="en-US" dirty="0"/>
              <a:t>*ROC curves for two schemes</a:t>
            </a:r>
            <a:endParaRPr lang="en-AU" altLang="en-US" dirty="0"/>
          </a:p>
        </p:txBody>
      </p:sp>
      <p:sp>
        <p:nvSpPr>
          <p:cNvPr id="340996" name="Rectangle 4"/>
          <p:cNvSpPr>
            <a:spLocks noGrp="1" noChangeArrowheads="1"/>
          </p:cNvSpPr>
          <p:nvPr>
            <p:ph idx="1"/>
          </p:nvPr>
        </p:nvSpPr>
        <p:spPr>
          <a:xfrm>
            <a:off x="3124200" y="5562600"/>
            <a:ext cx="6934200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 fontScale="77500" lnSpcReduction="20000"/>
          </a:bodyPr>
          <a:lstStyle/>
          <a:p>
            <a:pPr marL="288925" indent="-288925"/>
            <a:r>
              <a:rPr lang="en-US" altLang="en-US" sz="1600" dirty="0"/>
              <a:t>For a small, focused sample, use method A</a:t>
            </a:r>
          </a:p>
          <a:p>
            <a:pPr marL="288925" indent="-288925"/>
            <a:r>
              <a:rPr lang="en-US" altLang="en-US" sz="1600" dirty="0"/>
              <a:t>For a larger one, use method B</a:t>
            </a:r>
          </a:p>
          <a:p>
            <a:pPr marL="288925" indent="-288925"/>
            <a:r>
              <a:rPr lang="en-US" altLang="en-US" sz="1600" dirty="0"/>
              <a:t>In between, choose between A and B with appropriate probabilities</a:t>
            </a:r>
            <a:endParaRPr lang="en-AU" alt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C9FB-5713-46DD-99D3-3C850E6C00F4}" type="slidenum">
              <a:rPr lang="en-US" altLang="en-US"/>
              <a:pPr/>
              <a:t>43</a:t>
            </a:fld>
            <a:endParaRPr lang="en-US" altLang="en-US"/>
          </a:p>
        </p:txBody>
      </p:sp>
      <p:pic>
        <p:nvPicPr>
          <p:cNvPr id="3409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1"/>
            <a:ext cx="7086600" cy="42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53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*The convex hull</a:t>
            </a:r>
            <a:endParaRPr lang="en-AU" alt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400"/>
              <a:t>Given two learning schemes we can achieve any point on the convex hull!</a:t>
            </a:r>
          </a:p>
          <a:p>
            <a:pPr marL="457200" indent="-457200"/>
            <a:r>
              <a:rPr lang="en-US" altLang="en-US" sz="2400"/>
              <a:t>TP and FP rates for scheme 1: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1</a:t>
            </a:r>
            <a:r>
              <a:rPr lang="en-US" altLang="en-US" sz="2400"/>
              <a:t> and 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1</a:t>
            </a:r>
          </a:p>
          <a:p>
            <a:pPr marL="457200" indent="-457200"/>
            <a:r>
              <a:rPr lang="en-US" altLang="en-US" sz="2400"/>
              <a:t>TP and FP rates for scheme 2: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2</a:t>
            </a:r>
            <a:r>
              <a:rPr lang="en-US" altLang="en-US" sz="2400"/>
              <a:t> and 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2</a:t>
            </a:r>
          </a:p>
          <a:p>
            <a:pPr marL="457200" indent="-457200"/>
            <a:r>
              <a:rPr lang="en-US" altLang="en-US" sz="2400"/>
              <a:t>If scheme 1 is used to predict 100</a:t>
            </a:r>
            <a:r>
              <a:rPr lang="en-US" altLang="en-US" sz="2400">
                <a:sym typeface="Symbol" panose="05050102010706020507" pitchFamily="18" charset="2"/>
              </a:rPr>
              <a:t></a:t>
            </a:r>
            <a:r>
              <a:rPr lang="en-US" altLang="en-US" sz="2400" i="1"/>
              <a:t>q </a:t>
            </a:r>
            <a:r>
              <a:rPr lang="en-US" altLang="en-US" sz="2400"/>
              <a:t>% of the cases and scheme 2 for the rest, then</a:t>
            </a:r>
          </a:p>
          <a:p>
            <a:pPr marL="1028700" lvl="1" indent="-457200"/>
            <a:r>
              <a:rPr lang="en-US" altLang="en-US" sz="2000"/>
              <a:t>TP rate for combined scheme:</a:t>
            </a:r>
            <a:br>
              <a:rPr lang="en-US" altLang="en-US" sz="2000"/>
            </a:br>
            <a:r>
              <a:rPr lang="en-US" altLang="en-US" sz="2000" i="1"/>
              <a:t>q </a:t>
            </a:r>
            <a:r>
              <a:rPr lang="en-US" altLang="en-US" sz="2000">
                <a:sym typeface="Symbol" panose="05050102010706020507" pitchFamily="18" charset="2"/>
              </a:rPr>
              <a:t> 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1</a:t>
            </a:r>
            <a:r>
              <a:rPr lang="en-US" altLang="en-US" sz="2000"/>
              <a:t>+(1-</a:t>
            </a:r>
            <a:r>
              <a:rPr lang="en-US" altLang="en-US" sz="2000" i="1"/>
              <a:t>q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 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2</a:t>
            </a:r>
            <a:endParaRPr lang="en-US" altLang="en-US" sz="2000"/>
          </a:p>
          <a:p>
            <a:pPr marL="1028700" lvl="1" indent="-457200"/>
            <a:r>
              <a:rPr lang="en-US" altLang="en-US" sz="2000"/>
              <a:t>FP rate for combined scheme:</a:t>
            </a:r>
            <a:br>
              <a:rPr lang="en-US" altLang="en-US" sz="2000"/>
            </a:br>
            <a:r>
              <a:rPr lang="en-US" altLang="en-US" sz="2000" i="1"/>
              <a:t>q </a:t>
            </a:r>
            <a:r>
              <a:rPr lang="en-US" altLang="en-US" sz="2000">
                <a:sym typeface="Symbol" panose="05050102010706020507" pitchFamily="18" charset="2"/>
              </a:rPr>
              <a:t> </a:t>
            </a:r>
            <a:r>
              <a:rPr lang="en-US" altLang="en-US" sz="2000" i="1"/>
              <a:t>f</a:t>
            </a:r>
            <a:r>
              <a:rPr lang="en-US" altLang="en-US" sz="2000" i="1" baseline="-25000"/>
              <a:t>2</a:t>
            </a:r>
            <a:r>
              <a:rPr lang="en-US" altLang="en-US" sz="2000"/>
              <a:t>+(1-</a:t>
            </a:r>
            <a:r>
              <a:rPr lang="en-US" altLang="en-US" sz="2000" i="1"/>
              <a:t>q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 </a:t>
            </a:r>
            <a:r>
              <a:rPr lang="en-US" altLang="en-US" sz="2000" i="1"/>
              <a:t>f</a:t>
            </a:r>
            <a:r>
              <a:rPr lang="en-US" altLang="en-US" sz="2000" i="1" baseline="-25000"/>
              <a:t>2</a:t>
            </a:r>
            <a:endParaRPr lang="en-AU" alt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6E5-50FB-4061-A754-2936477DC30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270125" y="6437314"/>
            <a:ext cx="10304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396247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measures</a:t>
            </a:r>
            <a:endParaRPr lang="en-AU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00200"/>
            <a:ext cx="7543800" cy="4572000"/>
          </a:xfrm>
        </p:spPr>
        <p:txBody>
          <a:bodyPr/>
          <a:lstStyle/>
          <a:p>
            <a:pPr marL="457200" indent="-457200"/>
            <a:r>
              <a:rPr lang="en-US" altLang="en-US" sz="2000"/>
              <a:t>Percentage of retrieved documents that are relevant: </a:t>
            </a:r>
            <a:r>
              <a:rPr lang="en-US" altLang="en-US" sz="2000" i="1"/>
              <a:t>precision=</a:t>
            </a:r>
            <a:r>
              <a:rPr lang="en-US" altLang="en-US" sz="2000"/>
              <a:t>TP/(TP+FP)</a:t>
            </a:r>
            <a:endParaRPr lang="en-US" altLang="en-US" sz="2000" i="1"/>
          </a:p>
          <a:p>
            <a:pPr marL="457200" indent="-457200"/>
            <a:r>
              <a:rPr lang="en-US" altLang="en-US" sz="2000"/>
              <a:t>Percentage of relevant documents that are returned: </a:t>
            </a:r>
            <a:r>
              <a:rPr lang="en-US" altLang="en-US" sz="2000" i="1"/>
              <a:t>recall =</a:t>
            </a:r>
            <a:r>
              <a:rPr lang="en-US" altLang="en-US" sz="2000"/>
              <a:t>TP/(TP+FN) </a:t>
            </a:r>
            <a:r>
              <a:rPr lang="en-US" altLang="en-US" sz="2000">
                <a:solidFill>
                  <a:srgbClr val="808080"/>
                </a:solidFill>
              </a:rPr>
              <a:t>= TPR</a:t>
            </a:r>
          </a:p>
          <a:p>
            <a:pPr marL="457200" indent="-457200"/>
            <a:r>
              <a:rPr lang="en-US" altLang="en-US" sz="2000" i="1"/>
              <a:t>F-measure</a:t>
            </a:r>
            <a:r>
              <a:rPr lang="en-US" altLang="en-US" sz="2000"/>
              <a:t>=(2</a:t>
            </a:r>
            <a:r>
              <a:rPr lang="en-US" altLang="en-US" sz="2000">
                <a:sym typeface="Symbol" panose="05050102010706020507" pitchFamily="18" charset="2"/>
              </a:rPr>
              <a:t>recallprecision)/(recall+precision)</a:t>
            </a:r>
          </a:p>
          <a:p>
            <a:pPr marL="457200" indent="-457200"/>
            <a:r>
              <a:rPr lang="en-US" altLang="en-US" sz="2000">
                <a:sym typeface="Symbol" panose="05050102010706020507" pitchFamily="18" charset="2"/>
              </a:rPr>
              <a:t>Summary measures: average precision at 20%, 50% and 80% recall (three-point average recall)</a:t>
            </a:r>
          </a:p>
          <a:p>
            <a:pPr marL="457200" indent="-457200"/>
            <a:r>
              <a:rPr lang="en-AU" altLang="en-US" sz="2000">
                <a:sym typeface="Symbol" panose="05050102010706020507" pitchFamily="18" charset="2"/>
              </a:rPr>
              <a:t>Sensitivity: TP / (TP + FN) </a:t>
            </a:r>
            <a:r>
              <a:rPr lang="en-AU" altLang="en-US" sz="2000">
                <a:solidFill>
                  <a:srgbClr val="808080"/>
                </a:solidFill>
                <a:sym typeface="Symbol" panose="05050102010706020507" pitchFamily="18" charset="2"/>
              </a:rPr>
              <a:t>= recall = TPR</a:t>
            </a:r>
          </a:p>
          <a:p>
            <a:pPr marL="457200" indent="-457200"/>
            <a:r>
              <a:rPr lang="en-AU" altLang="en-US" sz="2000">
                <a:sym typeface="Symbol" panose="05050102010706020507" pitchFamily="18" charset="2"/>
              </a:rPr>
              <a:t>Specificity: TN / (FP + TN) </a:t>
            </a:r>
            <a:r>
              <a:rPr lang="en-AU" altLang="en-US" sz="2000">
                <a:solidFill>
                  <a:srgbClr val="808080"/>
                </a:solidFill>
                <a:sym typeface="Symbol" panose="05050102010706020507" pitchFamily="18" charset="2"/>
              </a:rPr>
              <a:t>= 1 – FPR</a:t>
            </a:r>
          </a:p>
          <a:p>
            <a:pPr marL="457200" indent="-457200"/>
            <a:r>
              <a:rPr lang="en-AU" altLang="en-US" sz="2000">
                <a:sym typeface="Symbol" panose="05050102010706020507" pitchFamily="18" charset="2"/>
              </a:rPr>
              <a:t>AUC (</a:t>
            </a:r>
            <a:r>
              <a:rPr lang="en-AU" altLang="en-US" sz="2000" u="sng">
                <a:sym typeface="Symbol" panose="05050102010706020507" pitchFamily="18" charset="2"/>
              </a:rPr>
              <a:t>A</a:t>
            </a:r>
            <a:r>
              <a:rPr lang="en-AU" altLang="en-US" sz="2000">
                <a:sym typeface="Symbol" panose="05050102010706020507" pitchFamily="18" charset="2"/>
              </a:rPr>
              <a:t>rea </a:t>
            </a:r>
            <a:r>
              <a:rPr lang="en-AU" altLang="en-US" sz="2000" u="sng">
                <a:sym typeface="Symbol" panose="05050102010706020507" pitchFamily="18" charset="2"/>
              </a:rPr>
              <a:t>U</a:t>
            </a:r>
            <a:r>
              <a:rPr lang="en-AU" altLang="en-US" sz="2000">
                <a:sym typeface="Symbol" panose="05050102010706020507" pitchFamily="18" charset="2"/>
              </a:rPr>
              <a:t>nder the ROC </a:t>
            </a:r>
            <a:r>
              <a:rPr lang="en-AU" altLang="en-US" sz="2000" u="sng">
                <a:sym typeface="Symbol" panose="05050102010706020507" pitchFamily="18" charset="2"/>
              </a:rPr>
              <a:t>C</a:t>
            </a:r>
            <a:r>
              <a:rPr lang="en-AU" altLang="en-US" sz="2000">
                <a:sym typeface="Symbol" panose="05050102010706020507" pitchFamily="18" charset="2"/>
              </a:rPr>
              <a:t>urve)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94CD-B72D-4924-A552-C2FAB69D9E3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270125" y="6437314"/>
            <a:ext cx="10304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302504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measures</a:t>
            </a:r>
            <a:endParaRPr lang="en-AU" altLang="en-US"/>
          </a:p>
        </p:txBody>
      </p:sp>
      <p:graphicFrame>
        <p:nvGraphicFramePr>
          <p:cNvPr id="345140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53826"/>
              </p:ext>
            </p:extLst>
          </p:nvPr>
        </p:nvGraphicFramePr>
        <p:xfrm>
          <a:off x="2514600" y="1917700"/>
          <a:ext cx="7467600" cy="3337560"/>
        </p:xfrm>
        <a:graphic>
          <a:graphicData uri="http://schemas.openxmlformats.org/drawingml/2006/table">
            <a:tbl>
              <a:tblPr/>
              <a:tblGrid>
                <a:gridCol w="1465263">
                  <a:extLst>
                    <a:ext uri="{9D8B030D-6E8A-4147-A177-3AD203B41FA5}">
                      <a16:colId xmlns:a16="http://schemas.microsoft.com/office/drawing/2014/main" val="2151168924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349108811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91251259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1885945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Domain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Plot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Explanation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77536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Lift chart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Marketing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TP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Sample size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(TP+FP)/(TP+FP+TN+FN)</a:t>
                      </a:r>
                      <a:endParaRPr kumimoji="0" lang="en-AU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561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ROC curve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Communications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TP rate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FP rate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TP/(TP+FN)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FP/(FP+TN)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4681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Recall-precision curve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Information retrieval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Recall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Precision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TP/(TP+FN)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TP/(TP+FP)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60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016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58" y="417291"/>
            <a:ext cx="9720072" cy="1499616"/>
          </a:xfrm>
        </p:spPr>
        <p:txBody>
          <a:bodyPr/>
          <a:lstStyle/>
          <a:p>
            <a:r>
              <a:rPr lang="en-US" altLang="en-US" dirty="0"/>
              <a:t>Aside: the Kappa statistic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Two confusion matrix for a 3-class problem: real model (left) vs random model (right)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Number of successes: sum of values in diagonal (D)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Kappa = (</a:t>
            </a:r>
            <a:r>
              <a:rPr lang="en-US" altLang="en-US" sz="2400" dirty="0" err="1"/>
              <a:t>D</a:t>
            </a:r>
            <a:r>
              <a:rPr lang="en-US" altLang="en-US" sz="2400" baseline="-25000" dirty="0" err="1"/>
              <a:t>real</a:t>
            </a:r>
            <a:r>
              <a:rPr lang="en-US" altLang="en-US" sz="2400" dirty="0"/>
              <a:t> – </a:t>
            </a:r>
            <a:r>
              <a:rPr lang="en-US" altLang="en-US" sz="2400" dirty="0" err="1"/>
              <a:t>D</a:t>
            </a:r>
            <a:r>
              <a:rPr lang="en-US" altLang="en-US" sz="2400" baseline="-25000" dirty="0" err="1"/>
              <a:t>random</a:t>
            </a:r>
            <a:r>
              <a:rPr lang="en-US" altLang="en-US" sz="2400" dirty="0"/>
              <a:t>) / (</a:t>
            </a:r>
            <a:r>
              <a:rPr lang="en-US" altLang="en-US" sz="2400" dirty="0" err="1"/>
              <a:t>D</a:t>
            </a:r>
            <a:r>
              <a:rPr lang="en-US" altLang="en-US" sz="2400" baseline="-25000" dirty="0" err="1"/>
              <a:t>perfect</a:t>
            </a:r>
            <a:r>
              <a:rPr lang="en-US" altLang="en-US" sz="2400" dirty="0"/>
              <a:t> – </a:t>
            </a:r>
            <a:r>
              <a:rPr lang="en-US" altLang="en-US" sz="2400" dirty="0" err="1"/>
              <a:t>D</a:t>
            </a:r>
            <a:r>
              <a:rPr lang="en-US" altLang="en-US" sz="2400" baseline="-25000" dirty="0" err="1"/>
              <a:t>random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(140 – 82) / (200 – 82) = 0.492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Accuracy = 0.70</a:t>
            </a:r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392-3EB9-4087-8D11-E360ABB82FD4}" type="slidenum">
              <a:rPr lang="en-US" altLang="en-US"/>
              <a:pPr/>
              <a:t>47</a:t>
            </a:fld>
            <a:endParaRPr lang="en-US" altLang="en-US"/>
          </a:p>
        </p:txBody>
      </p:sp>
      <p:graphicFrame>
        <p:nvGraphicFramePr>
          <p:cNvPr id="43735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02320"/>
              </p:ext>
            </p:extLst>
          </p:nvPr>
        </p:nvGraphicFramePr>
        <p:xfrm>
          <a:off x="2670176" y="2387601"/>
          <a:ext cx="2892425" cy="2489201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1197814326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9988348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182663004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3942679869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137791549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04848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518575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2068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789212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248329"/>
                  </a:ext>
                </a:extLst>
              </a:tr>
            </a:tbl>
          </a:graphicData>
        </a:graphic>
      </p:graphicFrame>
      <p:sp>
        <p:nvSpPr>
          <p:cNvPr id="437281" name="Text Box 33"/>
          <p:cNvSpPr txBox="1">
            <a:spLocks noChangeArrowheads="1"/>
          </p:cNvSpPr>
          <p:nvPr/>
        </p:nvSpPr>
        <p:spPr bwMode="auto">
          <a:xfrm rot="16200000">
            <a:off x="1797051" y="3244851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Actual</a:t>
            </a:r>
          </a:p>
        </p:txBody>
      </p:sp>
      <p:sp>
        <p:nvSpPr>
          <p:cNvPr id="437283" name="Text Box 35"/>
          <p:cNvSpPr txBox="1">
            <a:spLocks noChangeArrowheads="1"/>
          </p:cNvSpPr>
          <p:nvPr/>
        </p:nvSpPr>
        <p:spPr bwMode="auto">
          <a:xfrm>
            <a:off x="3203575" y="1979613"/>
            <a:ext cx="1181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Predicted</a:t>
            </a:r>
          </a:p>
        </p:txBody>
      </p:sp>
      <p:sp>
        <p:nvSpPr>
          <p:cNvPr id="437359" name="Text Box 111"/>
          <p:cNvSpPr txBox="1">
            <a:spLocks noChangeArrowheads="1"/>
          </p:cNvSpPr>
          <p:nvPr/>
        </p:nvSpPr>
        <p:spPr bwMode="auto">
          <a:xfrm>
            <a:off x="2593975" y="4403725"/>
            <a:ext cx="669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total</a:t>
            </a:r>
          </a:p>
        </p:txBody>
      </p:sp>
      <p:sp>
        <p:nvSpPr>
          <p:cNvPr id="437360" name="Text Box 112"/>
          <p:cNvSpPr txBox="1">
            <a:spLocks noChangeArrowheads="1"/>
          </p:cNvSpPr>
          <p:nvPr/>
        </p:nvSpPr>
        <p:spPr bwMode="auto">
          <a:xfrm>
            <a:off x="5029200" y="2438400"/>
            <a:ext cx="669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total</a:t>
            </a:r>
          </a:p>
        </p:txBody>
      </p:sp>
      <p:graphicFrame>
        <p:nvGraphicFramePr>
          <p:cNvPr id="437361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3369"/>
              </p:ext>
            </p:extLst>
          </p:nvPr>
        </p:nvGraphicFramePr>
        <p:xfrm>
          <a:off x="6937376" y="2362200"/>
          <a:ext cx="2892425" cy="2438402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359992738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323962644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80371825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68300429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427672998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104661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480582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17327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606989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938085"/>
                  </a:ext>
                </a:extLst>
              </a:tr>
            </a:tbl>
          </a:graphicData>
        </a:graphic>
      </p:graphicFrame>
      <p:sp>
        <p:nvSpPr>
          <p:cNvPr id="437408" name="Text Box 160"/>
          <p:cNvSpPr txBox="1">
            <a:spLocks noChangeArrowheads="1"/>
          </p:cNvSpPr>
          <p:nvPr/>
        </p:nvSpPr>
        <p:spPr bwMode="auto">
          <a:xfrm rot="16200000">
            <a:off x="6065839" y="3217864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Actual</a:t>
            </a:r>
          </a:p>
        </p:txBody>
      </p:sp>
      <p:sp>
        <p:nvSpPr>
          <p:cNvPr id="437409" name="Text Box 161"/>
          <p:cNvSpPr txBox="1">
            <a:spLocks noChangeArrowheads="1"/>
          </p:cNvSpPr>
          <p:nvPr/>
        </p:nvSpPr>
        <p:spPr bwMode="auto">
          <a:xfrm>
            <a:off x="7470775" y="1954213"/>
            <a:ext cx="1181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Predicted</a:t>
            </a:r>
          </a:p>
        </p:txBody>
      </p:sp>
      <p:sp>
        <p:nvSpPr>
          <p:cNvPr id="437410" name="Text Box 162"/>
          <p:cNvSpPr txBox="1">
            <a:spLocks noChangeArrowheads="1"/>
          </p:cNvSpPr>
          <p:nvPr/>
        </p:nvSpPr>
        <p:spPr bwMode="auto">
          <a:xfrm>
            <a:off x="6861175" y="4327525"/>
            <a:ext cx="669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total</a:t>
            </a:r>
          </a:p>
        </p:txBody>
      </p:sp>
      <p:sp>
        <p:nvSpPr>
          <p:cNvPr id="437411" name="Text Box 163"/>
          <p:cNvSpPr txBox="1">
            <a:spLocks noChangeArrowheads="1"/>
          </p:cNvSpPr>
          <p:nvPr/>
        </p:nvSpPr>
        <p:spPr bwMode="auto">
          <a:xfrm>
            <a:off x="9296400" y="2462213"/>
            <a:ext cx="669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54393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Kappa statistic (cont’d)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534400" cy="4724400"/>
          </a:xfrm>
        </p:spPr>
        <p:txBody>
          <a:bodyPr/>
          <a:lstStyle/>
          <a:p>
            <a:r>
              <a:rPr lang="en-US" altLang="en-US" sz="2400"/>
              <a:t>Kappa measures relative improvement over random prediction</a:t>
            </a:r>
          </a:p>
          <a:p>
            <a:r>
              <a:rPr lang="en-US" altLang="en-US" sz="2400"/>
              <a:t>(D</a:t>
            </a:r>
            <a:r>
              <a:rPr lang="en-US" altLang="en-US" sz="2400" baseline="-25000"/>
              <a:t>real</a:t>
            </a:r>
            <a:r>
              <a:rPr lang="en-US" altLang="en-US" sz="2400"/>
              <a:t> – D</a:t>
            </a:r>
            <a:r>
              <a:rPr lang="en-US" altLang="en-US" sz="2400" baseline="-25000"/>
              <a:t>random</a:t>
            </a:r>
            <a:r>
              <a:rPr lang="en-US" altLang="en-US" sz="2400"/>
              <a:t>) / (D</a:t>
            </a:r>
            <a:r>
              <a:rPr lang="en-US" altLang="en-US" sz="2400" baseline="-25000"/>
              <a:t>perfect</a:t>
            </a:r>
            <a:r>
              <a:rPr lang="en-US" altLang="en-US" sz="2400"/>
              <a:t> – D</a:t>
            </a:r>
            <a:r>
              <a:rPr lang="en-US" altLang="en-US" sz="2400" baseline="-25000"/>
              <a:t>random</a:t>
            </a:r>
            <a:r>
              <a:rPr lang="en-US" altLang="en-US" sz="2400"/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= (D</a:t>
            </a:r>
            <a:r>
              <a:rPr lang="en-US" altLang="en-US" sz="2400" baseline="-25000"/>
              <a:t>real </a:t>
            </a:r>
            <a:r>
              <a:rPr lang="en-US" altLang="en-US" sz="2400"/>
              <a:t>/ D</a:t>
            </a:r>
            <a:r>
              <a:rPr lang="en-US" altLang="en-US" sz="2400" baseline="-25000"/>
              <a:t>perfect</a:t>
            </a:r>
            <a:r>
              <a:rPr lang="en-US" altLang="en-US" sz="2400"/>
              <a:t> – D</a:t>
            </a:r>
            <a:r>
              <a:rPr lang="en-US" altLang="en-US" sz="2400" baseline="-25000"/>
              <a:t>random </a:t>
            </a:r>
            <a:r>
              <a:rPr lang="en-US" altLang="en-US" sz="2400"/>
              <a:t>/ D</a:t>
            </a:r>
            <a:r>
              <a:rPr lang="en-US" altLang="en-US" sz="2400" baseline="-25000"/>
              <a:t>perfect</a:t>
            </a:r>
            <a:r>
              <a:rPr lang="en-US" altLang="en-US" sz="2400"/>
              <a:t> ) / (1 – D</a:t>
            </a:r>
            <a:r>
              <a:rPr lang="en-US" altLang="en-US" sz="2400" baseline="-25000"/>
              <a:t>random </a:t>
            </a:r>
            <a:r>
              <a:rPr lang="en-US" altLang="en-US" sz="2400"/>
              <a:t>/ D</a:t>
            </a:r>
            <a:r>
              <a:rPr lang="en-US" altLang="en-US" sz="2400" baseline="-25000"/>
              <a:t>perfect</a:t>
            </a:r>
            <a:r>
              <a:rPr lang="en-US" altLang="en-US" sz="2400"/>
              <a:t> 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= (A-C) / (1-C)</a:t>
            </a:r>
          </a:p>
          <a:p>
            <a:r>
              <a:rPr lang="en-US" altLang="en-US" sz="2400"/>
              <a:t>D</a:t>
            </a:r>
            <a:r>
              <a:rPr lang="en-US" altLang="en-US" sz="2400" baseline="-25000"/>
              <a:t>real</a:t>
            </a:r>
            <a:r>
              <a:rPr lang="en-US" altLang="en-US" sz="2400"/>
              <a:t> / D</a:t>
            </a:r>
            <a:r>
              <a:rPr lang="en-US" altLang="en-US" sz="2400" baseline="-25000"/>
              <a:t>perfect</a:t>
            </a:r>
            <a:r>
              <a:rPr lang="en-US" altLang="en-US" sz="2400"/>
              <a:t> = A (accuracy of the real model)</a:t>
            </a:r>
          </a:p>
          <a:p>
            <a:r>
              <a:rPr lang="en-US" altLang="en-US" sz="2400"/>
              <a:t>D</a:t>
            </a:r>
            <a:r>
              <a:rPr lang="en-US" altLang="en-US" sz="2400" baseline="-25000"/>
              <a:t>random</a:t>
            </a:r>
            <a:r>
              <a:rPr lang="en-US" altLang="en-US" sz="2400"/>
              <a:t> / D</a:t>
            </a:r>
            <a:r>
              <a:rPr lang="en-US" altLang="en-US" sz="2400" baseline="-25000"/>
              <a:t>perfect</a:t>
            </a:r>
            <a:r>
              <a:rPr lang="en-US" altLang="en-US" sz="2400"/>
              <a:t>= C (accuracy of a random model)</a:t>
            </a:r>
          </a:p>
          <a:p>
            <a:r>
              <a:rPr lang="en-US" altLang="en-US" sz="2400"/>
              <a:t>Kappa = 1 when A = 1</a:t>
            </a:r>
          </a:p>
          <a:p>
            <a:r>
              <a:rPr lang="en-US" altLang="en-US" sz="2400"/>
              <a:t>Kappa </a:t>
            </a:r>
            <a:r>
              <a:rPr lang="en-US" altLang="en-US" sz="2400">
                <a:sym typeface="Symbol" panose="05050102010706020507" pitchFamily="18" charset="2"/>
              </a:rPr>
              <a:t></a:t>
            </a:r>
            <a:r>
              <a:rPr lang="en-US" altLang="en-US" sz="2400"/>
              <a:t> 0 if prediction is no better than random guessing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36AE-1F29-4029-9275-B816CC2CF774}" type="slidenum">
              <a:rPr lang="en-US" altLang="en-US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05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626969" cy="1325563"/>
          </a:xfrm>
        </p:spPr>
        <p:txBody>
          <a:bodyPr/>
          <a:lstStyle/>
          <a:p>
            <a:r>
              <a:rPr lang="en-US" altLang="en-US" dirty="0"/>
              <a:t>The kappa statistic – how to calculate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random</a:t>
            </a:r>
            <a:r>
              <a:rPr lang="en-US" altLang="en-US" baseline="-25000" dirty="0"/>
              <a:t> </a:t>
            </a:r>
            <a:r>
              <a:rPr lang="en-US" altLang="en-US" dirty="0"/>
              <a:t>?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3A89-3594-4193-83EF-06D1FD1EFCA5}" type="slidenum">
              <a:rPr lang="en-US" altLang="en-US"/>
              <a:pPr/>
              <a:t>49</a:t>
            </a:fld>
            <a:endParaRPr lang="en-US" altLang="en-US"/>
          </a:p>
        </p:txBody>
      </p:sp>
      <p:graphicFrame>
        <p:nvGraphicFramePr>
          <p:cNvPr id="4393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77084"/>
              </p:ext>
            </p:extLst>
          </p:nvPr>
        </p:nvGraphicFramePr>
        <p:xfrm>
          <a:off x="2822576" y="2692401"/>
          <a:ext cx="2892425" cy="2489201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1577729935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150471042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170808505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391792687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1993766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877563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641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863706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617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532737"/>
                  </a:ext>
                </a:extLst>
              </a:tr>
            </a:tbl>
          </a:graphicData>
        </a:graphic>
      </p:graphicFrame>
      <p:sp>
        <p:nvSpPr>
          <p:cNvPr id="439347" name="Text Box 51"/>
          <p:cNvSpPr txBox="1">
            <a:spLocks noChangeArrowheads="1"/>
          </p:cNvSpPr>
          <p:nvPr/>
        </p:nvSpPr>
        <p:spPr bwMode="auto">
          <a:xfrm rot="16200000">
            <a:off x="1949451" y="3549651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Actual</a:t>
            </a:r>
          </a:p>
        </p:txBody>
      </p:sp>
      <p:sp>
        <p:nvSpPr>
          <p:cNvPr id="439348" name="Text Box 52"/>
          <p:cNvSpPr txBox="1">
            <a:spLocks noChangeArrowheads="1"/>
          </p:cNvSpPr>
          <p:nvPr/>
        </p:nvSpPr>
        <p:spPr bwMode="auto">
          <a:xfrm>
            <a:off x="2746375" y="4708525"/>
            <a:ext cx="669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total</a:t>
            </a:r>
          </a:p>
        </p:txBody>
      </p:sp>
      <p:sp>
        <p:nvSpPr>
          <p:cNvPr id="439349" name="Text Box 53"/>
          <p:cNvSpPr txBox="1">
            <a:spLocks noChangeArrowheads="1"/>
          </p:cNvSpPr>
          <p:nvPr/>
        </p:nvSpPr>
        <p:spPr bwMode="auto">
          <a:xfrm>
            <a:off x="5181600" y="2743200"/>
            <a:ext cx="669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total</a:t>
            </a:r>
          </a:p>
        </p:txBody>
      </p:sp>
      <p:sp>
        <p:nvSpPr>
          <p:cNvPr id="439350" name="Text Box 54"/>
          <p:cNvSpPr txBox="1">
            <a:spLocks noChangeArrowheads="1"/>
          </p:cNvSpPr>
          <p:nvPr/>
        </p:nvSpPr>
        <p:spPr bwMode="auto">
          <a:xfrm>
            <a:off x="2514601" y="5486400"/>
            <a:ext cx="20826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</a:t>
            </a:r>
            <a:r>
              <a:rPr lang="en-US" altLang="en-US" baseline="-25000"/>
              <a:t>ij</a:t>
            </a:r>
            <a:r>
              <a:rPr lang="en-US" altLang="en-US"/>
              <a:t> = </a:t>
            </a:r>
            <a:r>
              <a:rPr lang="en-US" altLang="en-US">
                <a:cs typeface="Times New Roman" panose="02020603050405020304" pitchFamily="18" charset="0"/>
              </a:rPr>
              <a:t>∑</a:t>
            </a:r>
            <a:r>
              <a:rPr lang="en-US" altLang="en-US" baseline="-25000">
                <a:cs typeface="Times New Roman" panose="02020603050405020304" pitchFamily="18" charset="0"/>
              </a:rPr>
              <a:t>k</a:t>
            </a:r>
            <a:r>
              <a:rPr lang="en-US" altLang="en-US"/>
              <a:t>C</a:t>
            </a:r>
            <a:r>
              <a:rPr lang="en-US" altLang="en-US" baseline="-25000"/>
              <a:t>ik</a:t>
            </a:r>
            <a:r>
              <a:rPr lang="en-US" altLang="en-US"/>
              <a:t> ∑</a:t>
            </a:r>
            <a:r>
              <a:rPr lang="en-US" altLang="en-US" baseline="-25000"/>
              <a:t>k</a:t>
            </a:r>
            <a:r>
              <a:rPr lang="en-US" altLang="en-US"/>
              <a:t>C</a:t>
            </a:r>
            <a:r>
              <a:rPr lang="en-US" altLang="en-US" baseline="-25000"/>
              <a:t>kj</a:t>
            </a:r>
            <a:r>
              <a:rPr lang="en-US" altLang="en-US"/>
              <a:t> / ∑</a:t>
            </a:r>
            <a:r>
              <a:rPr lang="en-US" altLang="en-US" baseline="-25000"/>
              <a:t>ij</a:t>
            </a:r>
            <a:r>
              <a:rPr lang="en-US" altLang="en-US"/>
              <a:t>C</a:t>
            </a:r>
            <a:r>
              <a:rPr lang="en-US" altLang="en-US" baseline="-25000"/>
              <a:t>ij</a:t>
            </a:r>
          </a:p>
        </p:txBody>
      </p:sp>
      <p:graphicFrame>
        <p:nvGraphicFramePr>
          <p:cNvPr id="43935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83926"/>
              </p:ext>
            </p:extLst>
          </p:nvPr>
        </p:nvGraphicFramePr>
        <p:xfrm>
          <a:off x="7218364" y="2692401"/>
          <a:ext cx="2892425" cy="2489201"/>
        </p:xfrm>
        <a:graphic>
          <a:graphicData uri="http://schemas.openxmlformats.org/drawingml/2006/table">
            <a:tbl>
              <a:tblPr/>
              <a:tblGrid>
                <a:gridCol w="493712">
                  <a:extLst>
                    <a:ext uri="{9D8B030D-6E8A-4147-A177-3AD203B41FA5}">
                      <a16:colId xmlns:a16="http://schemas.microsoft.com/office/drawing/2014/main" val="718516094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416918823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73054312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77958058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570869783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866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040802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458553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979795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661075"/>
                  </a:ext>
                </a:extLst>
              </a:tr>
            </a:tbl>
          </a:graphicData>
        </a:graphic>
      </p:graphicFrame>
      <p:sp>
        <p:nvSpPr>
          <p:cNvPr id="439398" name="Text Box 102"/>
          <p:cNvSpPr txBox="1">
            <a:spLocks noChangeArrowheads="1"/>
          </p:cNvSpPr>
          <p:nvPr/>
        </p:nvSpPr>
        <p:spPr bwMode="auto">
          <a:xfrm rot="16200000">
            <a:off x="6345239" y="3549651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Actual</a:t>
            </a:r>
          </a:p>
        </p:txBody>
      </p:sp>
      <p:sp>
        <p:nvSpPr>
          <p:cNvPr id="439399" name="Text Box 103"/>
          <p:cNvSpPr txBox="1">
            <a:spLocks noChangeArrowheads="1"/>
          </p:cNvSpPr>
          <p:nvPr/>
        </p:nvSpPr>
        <p:spPr bwMode="auto">
          <a:xfrm>
            <a:off x="7142163" y="4708525"/>
            <a:ext cx="669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total</a:t>
            </a:r>
          </a:p>
        </p:txBody>
      </p:sp>
      <p:sp>
        <p:nvSpPr>
          <p:cNvPr id="439400" name="Text Box 104"/>
          <p:cNvSpPr txBox="1">
            <a:spLocks noChangeArrowheads="1"/>
          </p:cNvSpPr>
          <p:nvPr/>
        </p:nvSpPr>
        <p:spPr bwMode="auto">
          <a:xfrm>
            <a:off x="9577388" y="2743200"/>
            <a:ext cx="669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total</a:t>
            </a:r>
          </a:p>
        </p:txBody>
      </p:sp>
      <p:sp>
        <p:nvSpPr>
          <p:cNvPr id="439401" name="Line 105"/>
          <p:cNvSpPr>
            <a:spLocks noChangeShapeType="1"/>
          </p:cNvSpPr>
          <p:nvPr/>
        </p:nvSpPr>
        <p:spPr bwMode="auto">
          <a:xfrm flipH="1">
            <a:off x="7620000" y="3581400"/>
            <a:ext cx="533400" cy="213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402" name="Text Box 106"/>
          <p:cNvSpPr txBox="1">
            <a:spLocks noChangeArrowheads="1"/>
          </p:cNvSpPr>
          <p:nvPr/>
        </p:nvSpPr>
        <p:spPr bwMode="auto">
          <a:xfrm>
            <a:off x="6400801" y="5654676"/>
            <a:ext cx="25630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100*120/200 = 60</a:t>
            </a:r>
          </a:p>
          <a:p>
            <a:r>
              <a:rPr lang="en-US" altLang="en-US"/>
              <a:t>Rationale: 0.5 * 0.6 * 200</a:t>
            </a:r>
          </a:p>
        </p:txBody>
      </p:sp>
      <p:sp>
        <p:nvSpPr>
          <p:cNvPr id="439403" name="Text Box 107"/>
          <p:cNvSpPr txBox="1">
            <a:spLocks noChangeArrowheads="1"/>
          </p:cNvSpPr>
          <p:nvPr/>
        </p:nvSpPr>
        <p:spPr bwMode="auto">
          <a:xfrm>
            <a:off x="2419350" y="2133600"/>
            <a:ext cx="26366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Actual confusion matrix, C</a:t>
            </a:r>
          </a:p>
        </p:txBody>
      </p:sp>
      <p:sp>
        <p:nvSpPr>
          <p:cNvPr id="439404" name="Text Box 108"/>
          <p:cNvSpPr txBox="1">
            <a:spLocks noChangeArrowheads="1"/>
          </p:cNvSpPr>
          <p:nvPr/>
        </p:nvSpPr>
        <p:spPr bwMode="auto">
          <a:xfrm>
            <a:off x="6781800" y="1676401"/>
            <a:ext cx="358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Expected confusion matrix, E, for a random model</a:t>
            </a:r>
          </a:p>
        </p:txBody>
      </p:sp>
    </p:spTree>
    <p:extLst>
      <p:ext uri="{BB962C8B-B14F-4D97-AF65-F5344CB8AC3E}">
        <p14:creationId xmlns:p14="http://schemas.microsoft.com/office/powerpoint/2010/main" val="109568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predictive is the model we learned?</a:t>
            </a:r>
          </a:p>
          <a:p>
            <a:pPr lvl="1"/>
            <a:r>
              <a:rPr lang="en-US" altLang="en-US" dirty="0"/>
              <a:t>For regression, usually R</a:t>
            </a:r>
            <a:r>
              <a:rPr lang="en-US" altLang="en-US" baseline="30000" dirty="0"/>
              <a:t>2</a:t>
            </a:r>
            <a:r>
              <a:rPr lang="en-US" altLang="en-US" dirty="0"/>
              <a:t> or MSE</a:t>
            </a:r>
          </a:p>
          <a:p>
            <a:pPr lvl="1"/>
            <a:r>
              <a:rPr lang="en-US" altLang="en-US" dirty="0"/>
              <a:t>For classification, many options (discuss later today) </a:t>
            </a:r>
          </a:p>
          <a:p>
            <a:pPr lvl="2"/>
            <a:r>
              <a:rPr lang="en-US" altLang="en-US" dirty="0"/>
              <a:t>Accuracy can be used, with caution</a:t>
            </a:r>
          </a:p>
          <a:p>
            <a:r>
              <a:rPr lang="en-US" altLang="en-US" dirty="0"/>
              <a:t>Performance on the training data (data used to build models) is </a:t>
            </a:r>
            <a:r>
              <a:rPr lang="en-US" altLang="en-US" i="1" dirty="0"/>
              <a:t>not</a:t>
            </a:r>
            <a:r>
              <a:rPr lang="en-US" altLang="en-US" dirty="0"/>
              <a:t> a good indicator of performance on future data</a:t>
            </a:r>
          </a:p>
          <a:p>
            <a:pPr lvl="1"/>
            <a:r>
              <a:rPr lang="en-US" altLang="en-US" b="1" i="1" dirty="0"/>
              <a:t>Q: Why?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A: Because new data will probably not be </a:t>
            </a:r>
            <a:r>
              <a:rPr lang="en-US" altLang="en-US" b="1" dirty="0"/>
              <a:t>exactly </a:t>
            </a:r>
            <a:r>
              <a:rPr lang="en-US" altLang="en-US" dirty="0"/>
              <a:t>the same as the training data!</a:t>
            </a:r>
          </a:p>
          <a:p>
            <a:r>
              <a:rPr lang="en-US" altLang="en-US" dirty="0"/>
              <a:t>Overfitting – fitting the training data too precisely - usually leads to poor results on new data</a:t>
            </a:r>
          </a:p>
          <a:p>
            <a:r>
              <a:rPr lang="en-US" altLang="en-US" dirty="0"/>
              <a:t>Underfitting – model does not fit training data well </a:t>
            </a:r>
          </a:p>
        </p:txBody>
      </p:sp>
    </p:spTree>
    <p:extLst>
      <p:ext uri="{BB962C8B-B14F-4D97-AF65-F5344CB8AC3E}">
        <p14:creationId xmlns:p14="http://schemas.microsoft.com/office/powerpoint/2010/main" val="217662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numeric prediction</a:t>
            </a:r>
            <a:endParaRPr lang="en-AU" alt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sz="2400"/>
              <a:t>Same strategies: independent test set, cross-validation, significance tests, etc.</a:t>
            </a:r>
          </a:p>
          <a:p>
            <a:pPr marL="342900" indent="-342900"/>
            <a:r>
              <a:rPr lang="en-US" altLang="en-US" sz="2400"/>
              <a:t>Difference: error measures</a:t>
            </a:r>
          </a:p>
          <a:p>
            <a:pPr marL="342900" indent="-342900"/>
            <a:r>
              <a:rPr lang="en-US" altLang="en-US" sz="2400"/>
              <a:t>Actual target values: </a:t>
            </a:r>
            <a:r>
              <a:rPr lang="en-US" altLang="en-US" sz="2400" i="1"/>
              <a:t>a</a:t>
            </a:r>
            <a:r>
              <a:rPr lang="en-US" altLang="en-US" sz="2400" i="1" baseline="-25000"/>
              <a:t>1</a:t>
            </a:r>
            <a:r>
              <a:rPr lang="en-US" altLang="en-US" sz="2400"/>
              <a:t> </a:t>
            </a:r>
            <a:r>
              <a:rPr lang="en-US" altLang="en-US" sz="2400" i="1"/>
              <a:t>a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</a:t>
            </a:r>
            <a:r>
              <a:rPr lang="en-US" altLang="en-US" sz="2400"/>
              <a:t>…</a:t>
            </a:r>
            <a:r>
              <a:rPr lang="en-US" altLang="en-US" sz="2400" i="1"/>
              <a:t>a</a:t>
            </a:r>
            <a:r>
              <a:rPr lang="en-US" altLang="en-US" sz="2400" i="1" baseline="-25000"/>
              <a:t>n</a:t>
            </a:r>
            <a:endParaRPr lang="en-US" altLang="en-US" sz="2400" baseline="-25000"/>
          </a:p>
          <a:p>
            <a:pPr marL="342900" indent="-342900"/>
            <a:r>
              <a:rPr lang="en-US" altLang="en-US" sz="2400"/>
              <a:t>Predicted target values: </a:t>
            </a:r>
            <a:r>
              <a:rPr lang="en-US" altLang="en-US" sz="2400" i="1"/>
              <a:t>p</a:t>
            </a:r>
            <a:r>
              <a:rPr lang="en-US" altLang="en-US" sz="2400" i="1" baseline="-25000"/>
              <a:t>1</a:t>
            </a:r>
            <a:r>
              <a:rPr lang="en-US" altLang="en-US" sz="2400"/>
              <a:t> </a:t>
            </a:r>
            <a:r>
              <a:rPr lang="en-US" altLang="en-US" sz="2400" i="1"/>
              <a:t>p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</a:t>
            </a:r>
            <a:r>
              <a:rPr lang="en-US" altLang="en-US" sz="2400"/>
              <a:t>… </a:t>
            </a:r>
            <a:r>
              <a:rPr lang="en-US" altLang="en-US" sz="2400" i="1"/>
              <a:t>p</a:t>
            </a:r>
            <a:r>
              <a:rPr lang="en-US" altLang="en-US" sz="2400" i="1" baseline="-25000"/>
              <a:t>n</a:t>
            </a:r>
            <a:endParaRPr lang="en-US" altLang="en-US" sz="2400"/>
          </a:p>
          <a:p>
            <a:pPr marL="342900" indent="-342900"/>
            <a:r>
              <a:rPr lang="en-US" altLang="en-US" sz="2400"/>
              <a:t>Most popular measure: </a:t>
            </a:r>
            <a:r>
              <a:rPr lang="en-US" altLang="en-US" sz="2400" i="1"/>
              <a:t>mean-squared error</a:t>
            </a:r>
          </a:p>
          <a:p>
            <a:pPr marL="342900" indent="-342900"/>
            <a:endParaRPr lang="en-US" altLang="en-US" sz="2400" i="1"/>
          </a:p>
          <a:p>
            <a:pPr marL="342900" indent="-342900"/>
            <a:endParaRPr lang="en-US" altLang="en-US" sz="2400" i="1"/>
          </a:p>
          <a:p>
            <a:pPr marL="742950" lvl="1" indent="-285750"/>
            <a:r>
              <a:rPr lang="en-US" altLang="en-US" sz="2000"/>
              <a:t>Easy to manipulate mathematically</a:t>
            </a:r>
            <a:endParaRPr lang="en-AU" alt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2E42-62D5-45D7-9FB9-11393BCF2929}" type="slidenum">
              <a:rPr lang="en-US" altLang="en-US"/>
              <a:pPr/>
              <a:t>50</a:t>
            </a:fld>
            <a:endParaRPr lang="en-US" altLang="en-US"/>
          </a:p>
        </p:txBody>
      </p:sp>
      <p:graphicFrame>
        <p:nvGraphicFramePr>
          <p:cNvPr id="346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116883"/>
              </p:ext>
            </p:extLst>
          </p:nvPr>
        </p:nvGraphicFramePr>
        <p:xfrm>
          <a:off x="3281873" y="4843955"/>
          <a:ext cx="3029927" cy="75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723600" progId="Equation.3">
                  <p:embed/>
                </p:oleObj>
              </mc:Choice>
              <mc:Fallback>
                <p:oleObj name="Equation" r:id="rId4" imgW="2908080" imgH="723600" progId="Equation.3">
                  <p:embed/>
                  <p:pic>
                    <p:nvPicPr>
                      <p:cNvPr id="346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873" y="4843955"/>
                        <a:ext cx="3029927" cy="754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09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measures</a:t>
            </a:r>
            <a:endParaRPr lang="en-AU" alt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2270125" y="1742061"/>
            <a:ext cx="7543800" cy="4114800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altLang="en-US" sz="2400" dirty="0"/>
              <a:t>The </a:t>
            </a:r>
            <a:r>
              <a:rPr lang="en-US" altLang="en-US" sz="2400" i="1" dirty="0"/>
              <a:t>root mean-squared error </a:t>
            </a:r>
            <a:r>
              <a:rPr lang="en-US" altLang="en-US" sz="2400" dirty="0"/>
              <a:t>:</a:t>
            </a:r>
          </a:p>
          <a:p>
            <a:pPr marL="342900" indent="-342900"/>
            <a:endParaRPr lang="en-US" altLang="en-US" sz="2400" dirty="0"/>
          </a:p>
          <a:p>
            <a:pPr marL="342900" indent="-342900"/>
            <a:endParaRPr lang="en-US" altLang="en-US" sz="2400" dirty="0"/>
          </a:p>
          <a:p>
            <a:pPr marL="342900" indent="-342900"/>
            <a:endParaRPr lang="en-US" altLang="en-US" sz="2400" dirty="0"/>
          </a:p>
          <a:p>
            <a:pPr marL="342900" indent="-342900"/>
            <a:r>
              <a:rPr lang="en-US" altLang="en-US" sz="2400" dirty="0"/>
              <a:t>The </a:t>
            </a:r>
            <a:r>
              <a:rPr lang="en-US" altLang="en-US" sz="2400" i="1" dirty="0"/>
              <a:t>mean absolute error </a:t>
            </a:r>
            <a:r>
              <a:rPr lang="en-US" altLang="en-US" sz="2400" dirty="0"/>
              <a:t>is less sensitive to outliers than the mean-squared error:</a:t>
            </a:r>
          </a:p>
          <a:p>
            <a:pPr marL="342900" indent="-342900"/>
            <a:endParaRPr lang="en-US" altLang="en-US" sz="2400" dirty="0"/>
          </a:p>
          <a:p>
            <a:pPr marL="342900" indent="-342900"/>
            <a:endParaRPr lang="en-US" altLang="en-US" sz="2400" dirty="0"/>
          </a:p>
          <a:p>
            <a:pPr marL="342900" indent="-342900"/>
            <a:endParaRPr lang="en-US" altLang="en-US" sz="2400" dirty="0"/>
          </a:p>
          <a:p>
            <a:pPr marL="342900" indent="-342900"/>
            <a:r>
              <a:rPr lang="en-US" altLang="en-US" sz="2400" dirty="0"/>
              <a:t>Sometimes </a:t>
            </a:r>
            <a:r>
              <a:rPr lang="en-US" altLang="en-US" sz="2400" i="1" dirty="0"/>
              <a:t>relative</a:t>
            </a:r>
            <a:r>
              <a:rPr lang="en-US" altLang="en-US" sz="2400" dirty="0"/>
              <a:t> error values are more appropriate (e.g. 10% for an error of 50 when predicting 500)</a:t>
            </a:r>
            <a:endParaRPr lang="en-AU" altLang="en-US" sz="2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E6D-F61B-42A7-86E3-F094CF9C3CB4}" type="slidenum">
              <a:rPr lang="en-US" altLang="en-US"/>
              <a:pPr/>
              <a:t>51</a:t>
            </a:fld>
            <a:endParaRPr lang="en-US" altLang="en-US"/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848149"/>
              </p:ext>
            </p:extLst>
          </p:nvPr>
        </p:nvGraphicFramePr>
        <p:xfrm>
          <a:off x="4283964" y="4198541"/>
          <a:ext cx="3200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560" imgH="672840" progId="Equation.3">
                  <p:embed/>
                </p:oleObj>
              </mc:Choice>
              <mc:Fallback>
                <p:oleObj name="Equation" r:id="rId4" imgW="2590560" imgH="672840" progId="Equation.3">
                  <p:embed/>
                  <p:pic>
                    <p:nvPicPr>
                      <p:cNvPr id="347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4" y="4198541"/>
                        <a:ext cx="3200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247141"/>
              </p:ext>
            </p:extLst>
          </p:nvPr>
        </p:nvGraphicFramePr>
        <p:xfrm>
          <a:off x="4051300" y="2292352"/>
          <a:ext cx="38735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480" imgH="761760" progId="Equation.3">
                  <p:embed/>
                </p:oleObj>
              </mc:Choice>
              <mc:Fallback>
                <p:oleObj name="Equation" r:id="rId6" imgW="3111480" imgH="761760" progId="Equation.3">
                  <p:embed/>
                  <p:pic>
                    <p:nvPicPr>
                      <p:cNvPr id="347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292352"/>
                        <a:ext cx="38735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42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Improvement on the mean</a:t>
            </a:r>
            <a:endParaRPr lang="en-AU" alt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400" dirty="0"/>
              <a:t>How much does the scheme improve on simply predicting the average?</a:t>
            </a:r>
            <a:br>
              <a:rPr lang="en-US" altLang="en-US" sz="2400" dirty="0"/>
            </a:br>
            <a:endParaRPr lang="en-US" altLang="en-US" sz="2400" dirty="0"/>
          </a:p>
          <a:p>
            <a:pPr marL="457200" indent="-457200"/>
            <a:r>
              <a:rPr lang="en-US" altLang="en-US" sz="2400" dirty="0"/>
              <a:t>The </a:t>
            </a:r>
            <a:r>
              <a:rPr lang="en-US" altLang="en-US" sz="2400" i="1" dirty="0"/>
              <a:t>relative squared error</a:t>
            </a:r>
            <a:r>
              <a:rPr lang="en-US" altLang="en-US" sz="2400" dirty="0"/>
              <a:t> is (     is the average): </a:t>
            </a:r>
          </a:p>
          <a:p>
            <a:pPr marL="457200" indent="-457200"/>
            <a:endParaRPr lang="en-US" altLang="en-US" sz="2400" dirty="0"/>
          </a:p>
          <a:p>
            <a:pPr marL="457200" indent="-457200"/>
            <a:endParaRPr lang="en-US" altLang="en-US" sz="2400" dirty="0"/>
          </a:p>
          <a:p>
            <a:pPr marL="457200" indent="-457200"/>
            <a:r>
              <a:rPr lang="en-US" altLang="en-US" sz="2400" dirty="0"/>
              <a:t>The </a:t>
            </a:r>
            <a:r>
              <a:rPr lang="en-US" altLang="en-US" sz="2400" i="1" dirty="0"/>
              <a:t>relative absolute error </a:t>
            </a:r>
            <a:r>
              <a:rPr lang="en-US" altLang="en-US" sz="2400" dirty="0"/>
              <a:t>is:</a:t>
            </a:r>
            <a:endParaRPr lang="en-AU" alt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78D-A7AE-4872-80CC-5ABC092E5517}" type="slidenum">
              <a:rPr lang="en-US" altLang="en-US"/>
              <a:pPr/>
              <a:t>52</a:t>
            </a:fld>
            <a:endParaRPr lang="en-US" altLang="en-US"/>
          </a:p>
        </p:txBody>
      </p:sp>
      <p:graphicFrame>
        <p:nvGraphicFramePr>
          <p:cNvPr id="348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591007"/>
              </p:ext>
            </p:extLst>
          </p:nvPr>
        </p:nvGraphicFramePr>
        <p:xfrm>
          <a:off x="3685615" y="3658077"/>
          <a:ext cx="3352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799920" progId="Equation.3">
                  <p:embed/>
                </p:oleObj>
              </mc:Choice>
              <mc:Fallback>
                <p:oleObj name="Equation" r:id="rId4" imgW="2908080" imgH="799920" progId="Equation.3">
                  <p:embed/>
                  <p:pic>
                    <p:nvPicPr>
                      <p:cNvPr id="348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615" y="3658077"/>
                        <a:ext cx="33528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66161"/>
              </p:ext>
            </p:extLst>
          </p:nvPr>
        </p:nvGraphicFramePr>
        <p:xfrm>
          <a:off x="5039752" y="3111224"/>
          <a:ext cx="322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348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752" y="3111224"/>
                        <a:ext cx="322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886388"/>
              </p:ext>
            </p:extLst>
          </p:nvPr>
        </p:nvGraphicFramePr>
        <p:xfrm>
          <a:off x="3803090" y="5257682"/>
          <a:ext cx="3117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90560" imgH="736560" progId="Equation.3">
                  <p:embed/>
                </p:oleObj>
              </mc:Choice>
              <mc:Fallback>
                <p:oleObj name="Equation" r:id="rId8" imgW="2590560" imgH="736560" progId="Equation.3">
                  <p:embed/>
                  <p:pic>
                    <p:nvPicPr>
                      <p:cNvPr id="348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090" y="5257682"/>
                        <a:ext cx="31178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2270125" y="6437314"/>
            <a:ext cx="10304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witten &amp; eibe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38415" y="3796080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r</a:t>
            </a:r>
            <a:r>
              <a:rPr lang="en-US" sz="36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8977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coefficient</a:t>
            </a:r>
            <a:endParaRPr lang="en-AU" alt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altLang="en-US" sz="2400" dirty="0"/>
              <a:t>Measures the </a:t>
            </a:r>
            <a:r>
              <a:rPr lang="en-US" altLang="en-US" sz="2400" i="1" dirty="0"/>
              <a:t>statistical correlation</a:t>
            </a:r>
            <a:r>
              <a:rPr lang="en-US" altLang="en-US" sz="2400" dirty="0"/>
              <a:t> between the predicted values and the actual values</a:t>
            </a:r>
          </a:p>
          <a:p>
            <a:pPr marL="342900" indent="-342900"/>
            <a:endParaRPr lang="en-US" altLang="en-US" sz="2400" dirty="0"/>
          </a:p>
          <a:p>
            <a:pPr marL="342900" indent="-342900"/>
            <a:endParaRPr lang="en-US" altLang="en-US" sz="2400" dirty="0"/>
          </a:p>
          <a:p>
            <a:pPr marL="342900" indent="-342900"/>
            <a:endParaRPr lang="en-US" altLang="en-US" sz="2400" dirty="0"/>
          </a:p>
          <a:p>
            <a:pPr marL="342900" indent="-342900"/>
            <a:endParaRPr lang="en-US" altLang="en-US" sz="2400" dirty="0"/>
          </a:p>
          <a:p>
            <a:pPr marL="342900" indent="-342900"/>
            <a:endParaRPr lang="en-US" altLang="en-US" sz="2400" dirty="0"/>
          </a:p>
          <a:p>
            <a:pPr marL="342900" indent="-342900"/>
            <a:r>
              <a:rPr lang="en-US" altLang="en-US" sz="2400" dirty="0"/>
              <a:t>Scale independent, between –1 and +1</a:t>
            </a:r>
          </a:p>
          <a:p>
            <a:pPr marL="342900" indent="-342900"/>
            <a:r>
              <a:rPr lang="en-US" altLang="en-US" sz="2400" dirty="0"/>
              <a:t>Good performance leads to large values!</a:t>
            </a:r>
          </a:p>
          <a:p>
            <a:pPr marL="342900" indent="-342900"/>
            <a:r>
              <a:rPr lang="en-US" altLang="en-US" sz="2400" dirty="0"/>
              <a:t>Equivalent to r</a:t>
            </a:r>
            <a:r>
              <a:rPr lang="en-US" altLang="en-US" sz="2400" baseline="30000" dirty="0"/>
              <a:t>2 </a:t>
            </a:r>
            <a:r>
              <a:rPr lang="en-US" altLang="en-US" sz="2400" dirty="0"/>
              <a:t>when</a:t>
            </a:r>
            <a:endParaRPr lang="en-AU" alt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DE2B-E9E9-43FB-A895-A6804DB1EE86}" type="slidenum">
              <a:rPr lang="en-US" altLang="en-US"/>
              <a:pPr/>
              <a:t>53</a:t>
            </a:fld>
            <a:endParaRPr lang="en-US" altLang="en-US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5632450" y="2667000"/>
          <a:ext cx="850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749160" progId="Equation.3">
                  <p:embed/>
                </p:oleObj>
              </mc:Choice>
              <mc:Fallback>
                <p:oleObj name="Equation" r:id="rId4" imgW="850680" imgH="749160" progId="Equation.3">
                  <p:embed/>
                  <p:pic>
                    <p:nvPicPr>
                      <p:cNvPr id="349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667000"/>
                        <a:ext cx="850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2444750" y="3733800"/>
          <a:ext cx="280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939600" progId="Equation.3">
                  <p:embed/>
                </p:oleObj>
              </mc:Choice>
              <mc:Fallback>
                <p:oleObj name="Equation" r:id="rId6" imgW="2806560" imgH="939600" progId="Equation.3">
                  <p:embed/>
                  <p:pic>
                    <p:nvPicPr>
                      <p:cNvPr id="349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733800"/>
                        <a:ext cx="280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5568950" y="3733800"/>
          <a:ext cx="200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6280" imgH="939600" progId="Equation.3">
                  <p:embed/>
                </p:oleObj>
              </mc:Choice>
              <mc:Fallback>
                <p:oleObj name="Equation" r:id="rId8" imgW="2006280" imgH="939600" progId="Equation.3">
                  <p:embed/>
                  <p:pic>
                    <p:nvPicPr>
                      <p:cNvPr id="349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3733800"/>
                        <a:ext cx="2006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7962900" y="3733800"/>
          <a:ext cx="194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2920" imgH="939600" progId="Equation.3">
                  <p:embed/>
                </p:oleObj>
              </mc:Choice>
              <mc:Fallback>
                <p:oleObj name="Equation" r:id="rId10" imgW="1942920" imgH="939600" progId="Equation.3">
                  <p:embed/>
                  <p:pic>
                    <p:nvPicPr>
                      <p:cNvPr id="349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3733800"/>
                        <a:ext cx="1943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18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measure?</a:t>
            </a:r>
            <a:endParaRPr lang="en-AU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739900"/>
            <a:ext cx="7543800" cy="4114800"/>
          </a:xfrm>
        </p:spPr>
        <p:txBody>
          <a:bodyPr/>
          <a:lstStyle/>
          <a:p>
            <a:pPr marL="457200" indent="-457200"/>
            <a:r>
              <a:rPr lang="en-US" altLang="en-US" dirty="0"/>
              <a:t>Best to look at all of them</a:t>
            </a:r>
          </a:p>
          <a:p>
            <a:pPr marL="457200" indent="-457200"/>
            <a:r>
              <a:rPr lang="en-US" altLang="en-US" dirty="0"/>
              <a:t>Often it doesn’t matter</a:t>
            </a:r>
          </a:p>
          <a:p>
            <a:pPr marL="457200" indent="-457200"/>
            <a:r>
              <a:rPr lang="en-US" altLang="en-US" dirty="0"/>
              <a:t>Example:</a:t>
            </a:r>
            <a:endParaRPr lang="en-AU" altLang="en-US" dirty="0"/>
          </a:p>
        </p:txBody>
      </p:sp>
      <p:graphicFrame>
        <p:nvGraphicFramePr>
          <p:cNvPr id="35026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51488"/>
              </p:ext>
            </p:extLst>
          </p:nvPr>
        </p:nvGraphicFramePr>
        <p:xfrm>
          <a:off x="2286000" y="3136900"/>
          <a:ext cx="7772400" cy="219456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342392404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493203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37930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4334717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1976866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  <a:endParaRPr kumimoji="0" lang="en-AU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86047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Root mean-squared error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67.8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91.7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63.3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57.4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61112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Mean absolute error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41.3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38.5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33.4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29.2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926367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Root rel squared error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42.2%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57.2%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39.4%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35.8%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29925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Relative absolute error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43.1%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40.1%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34.8%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30.4%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3913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Correlation coefficient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0.88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0.88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0.89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0.91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753991"/>
                  </a:ext>
                </a:extLst>
              </a:tr>
            </a:tbl>
          </a:graphicData>
        </a:graphic>
      </p:graphicFrame>
      <p:sp>
        <p:nvSpPr>
          <p:cNvPr id="350267" name="Rectangle 59"/>
          <p:cNvSpPr>
            <a:spLocks noChangeArrowheads="1"/>
          </p:cNvSpPr>
          <p:nvPr/>
        </p:nvSpPr>
        <p:spPr bwMode="auto">
          <a:xfrm>
            <a:off x="5715000" y="5854700"/>
            <a:ext cx="2057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8925" indent="-288925">
              <a:spcBef>
                <a:spcPct val="50000"/>
              </a:spcBef>
              <a:buClr>
                <a:srgbClr val="E2007F"/>
              </a:buClr>
              <a:buFont typeface="Wingdings" panose="05000000000000000000" pitchFamily="2" charset="2"/>
              <a:buChar char="§"/>
              <a:defRPr sz="28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1028700" indent="-457200">
              <a:spcBef>
                <a:spcPct val="50000"/>
              </a:spcBef>
              <a:buClr>
                <a:srgbClr val="00C6BD"/>
              </a:buClr>
              <a:buFont typeface="Wingdings" panose="05000000000000000000" pitchFamily="2" charset="2"/>
              <a:buChar char="§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443038" indent="-228600">
              <a:spcBef>
                <a:spcPct val="50000"/>
              </a:spcBef>
              <a:buClr>
                <a:srgbClr val="00B2EB"/>
              </a:buClr>
              <a:buFont typeface="Wingdings" panose="05000000000000000000" pitchFamily="2" charset="2"/>
              <a:buChar char="§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862138" indent="-228600">
              <a:spcBef>
                <a:spcPct val="5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357438" indent="-304800">
              <a:spcBef>
                <a:spcPct val="50000"/>
              </a:spcBef>
              <a:buClr>
                <a:srgbClr val="33CC33"/>
              </a:buClr>
              <a:buFont typeface="Wingdings" panose="05000000000000000000" pitchFamily="2" charset="2"/>
              <a:buChar char="§"/>
              <a:defRPr sz="12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814638" indent="-304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CC33"/>
              </a:buClr>
              <a:buFont typeface="Wingdings" panose="05000000000000000000" pitchFamily="2" charset="2"/>
              <a:buChar char="§"/>
              <a:defRPr sz="12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3271838" indent="-304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CC33"/>
              </a:buClr>
              <a:buFont typeface="Wingdings" panose="05000000000000000000" pitchFamily="2" charset="2"/>
              <a:buChar char="§"/>
              <a:defRPr sz="12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729038" indent="-304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CC33"/>
              </a:buClr>
              <a:buFont typeface="Wingdings" panose="05000000000000000000" pitchFamily="2" charset="2"/>
              <a:buChar char="§"/>
              <a:defRPr sz="12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4186238" indent="-304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CC33"/>
              </a:buClr>
              <a:buFont typeface="Wingdings" panose="05000000000000000000" pitchFamily="2" charset="2"/>
              <a:buChar char="§"/>
              <a:defRPr sz="12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D best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C second-best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chemeClr val="tx1"/>
                </a:solidFill>
              </a:rPr>
              <a:t>A, B arguable</a:t>
            </a:r>
            <a:endParaRPr lang="en-AU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48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Summary: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Avoid Overfitting</a:t>
            </a:r>
          </a:p>
          <a:p>
            <a:r>
              <a:rPr lang="en-US" altLang="en-US"/>
              <a:t>Use Cross-validation for small data</a:t>
            </a:r>
          </a:p>
          <a:p>
            <a:r>
              <a:rPr lang="en-US" altLang="en-US"/>
              <a:t>Don’t use test data for parameter tuning - use separate validation data</a:t>
            </a:r>
          </a:p>
          <a:p>
            <a:r>
              <a:rPr lang="en-US" altLang="en-US"/>
              <a:t>Consider costs when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B41E-FC15-45D1-8F16-09558C19E00B}" type="slidenum">
              <a:rPr lang="en-US" altLang="en-US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831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9836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Cross-validation and perf </a:t>
            </a:r>
            <a:r>
              <a:rPr lang="en-US" dirty="0" err="1"/>
              <a:t>eval</a:t>
            </a:r>
            <a:r>
              <a:rPr lang="en-US" dirty="0"/>
              <a:t>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paid account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116670"/>
            <a:ext cx="577244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confusionMatrix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actual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pred</a:t>
            </a:r>
            <a:r>
              <a:rPr lang="en-US" b="1" dirty="0">
                <a:solidFill>
                  <a:srgbClr val="00008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classes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np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unique</a:t>
            </a:r>
            <a:r>
              <a:rPr lang="en-US" b="1" dirty="0">
                <a:solidFill>
                  <a:srgbClr val="000080"/>
                </a:solidFill>
              </a:rPr>
              <a:t>([</a:t>
            </a:r>
            <a:r>
              <a:rPr lang="en-US" dirty="0">
                <a:solidFill>
                  <a:srgbClr val="000000"/>
                </a:solidFill>
              </a:rPr>
              <a:t>actual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pred</a:t>
            </a:r>
            <a:r>
              <a:rPr lang="en-US" b="1" dirty="0">
                <a:solidFill>
                  <a:srgbClr val="00008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    cm </a:t>
            </a:r>
            <a:r>
              <a:rPr lang="pt-BR" b="1" dirty="0">
                <a:solidFill>
                  <a:srgbClr val="000080"/>
                </a:solidFill>
              </a:rPr>
              <a:t>=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b="1" dirty="0">
                <a:solidFill>
                  <a:srgbClr val="000080"/>
                </a:solidFill>
              </a:rPr>
              <a:t>[[</a:t>
            </a:r>
            <a:r>
              <a:rPr lang="pt-BR" dirty="0">
                <a:solidFill>
                  <a:srgbClr val="000000"/>
                </a:solidFill>
              </a:rPr>
              <a:t>sum</a:t>
            </a:r>
            <a:r>
              <a:rPr lang="pt-BR" b="1" dirty="0">
                <a:solidFill>
                  <a:srgbClr val="000080"/>
                </a:solidFill>
              </a:rPr>
              <a:t>((</a:t>
            </a:r>
            <a:r>
              <a:rPr lang="pt-BR" dirty="0">
                <a:solidFill>
                  <a:srgbClr val="000000"/>
                </a:solidFill>
              </a:rPr>
              <a:t>actual </a:t>
            </a:r>
            <a:r>
              <a:rPr lang="pt-BR" b="1" dirty="0">
                <a:solidFill>
                  <a:srgbClr val="000080"/>
                </a:solidFill>
              </a:rPr>
              <a:t>==</a:t>
            </a:r>
            <a:r>
              <a:rPr lang="pt-BR" dirty="0">
                <a:solidFill>
                  <a:srgbClr val="000000"/>
                </a:solidFill>
              </a:rPr>
              <a:t> i</a:t>
            </a:r>
            <a:r>
              <a:rPr lang="pt-BR" b="1" dirty="0">
                <a:solidFill>
                  <a:srgbClr val="000080"/>
                </a:solidFill>
              </a:rPr>
              <a:t>)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b="1" dirty="0">
                <a:solidFill>
                  <a:srgbClr val="000080"/>
                </a:solidFill>
              </a:rPr>
              <a:t>&amp;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b="1" dirty="0">
                <a:solidFill>
                  <a:srgbClr val="000080"/>
                </a:solidFill>
              </a:rPr>
              <a:t>(</a:t>
            </a:r>
            <a:r>
              <a:rPr lang="pt-BR" dirty="0">
                <a:solidFill>
                  <a:srgbClr val="000000"/>
                </a:solidFill>
              </a:rPr>
              <a:t>pred </a:t>
            </a:r>
            <a:r>
              <a:rPr lang="pt-BR" b="1" dirty="0">
                <a:solidFill>
                  <a:srgbClr val="000080"/>
                </a:solidFill>
              </a:rPr>
              <a:t>==</a:t>
            </a:r>
            <a:r>
              <a:rPr lang="pt-BR" dirty="0">
                <a:solidFill>
                  <a:srgbClr val="000000"/>
                </a:solidFill>
              </a:rPr>
              <a:t> j</a:t>
            </a:r>
            <a:r>
              <a:rPr lang="pt-BR" b="1" dirty="0">
                <a:solidFill>
                  <a:srgbClr val="000080"/>
                </a:solidFill>
              </a:rPr>
              <a:t>))</a:t>
            </a:r>
            <a:r>
              <a:rPr lang="pt-BR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classes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j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classes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cm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pd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DataFrame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cm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index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classes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columns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classes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cm</a:t>
            </a:r>
            <a:r>
              <a:rPr lang="en-US" b="1" dirty="0">
                <a:solidFill>
                  <a:srgbClr val="00008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index</a:t>
            </a:r>
            <a:r>
              <a:rPr lang="en-US" b="1" dirty="0">
                <a:solidFill>
                  <a:srgbClr val="00008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name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808080"/>
                </a:solidFill>
              </a:rPr>
              <a:t>'actual'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cm</a:t>
            </a:r>
            <a:r>
              <a:rPr lang="en-US" b="1" dirty="0">
                <a:solidFill>
                  <a:srgbClr val="00008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columns</a:t>
            </a:r>
            <a:r>
              <a:rPr lang="en-US" b="1" dirty="0">
                <a:solidFill>
                  <a:srgbClr val="00008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name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808080"/>
                </a:solidFill>
              </a:rPr>
              <a:t>'</a:t>
            </a:r>
            <a:r>
              <a:rPr lang="en-US" dirty="0" err="1">
                <a:solidFill>
                  <a:srgbClr val="808080"/>
                </a:solidFill>
              </a:rPr>
              <a:t>pred</a:t>
            </a:r>
            <a:r>
              <a:rPr lang="en-US" dirty="0">
                <a:solidFill>
                  <a:srgbClr val="808080"/>
                </a:solidFill>
              </a:rPr>
              <a:t>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cm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865" y="2780074"/>
            <a:ext cx="71792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1220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sklearn.linear_model</a:t>
            </a:r>
            <a:r>
              <a:rPr lang="en-US" dirty="0">
                <a:effectLst/>
              </a:rPr>
              <a:t> as </a:t>
            </a:r>
            <a:r>
              <a:rPr lang="en-US" dirty="0" err="1">
                <a:effectLst/>
              </a:rPr>
              <a:t>lm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lm.LogisticRegression</a:t>
            </a:r>
            <a:r>
              <a:rPr lang="en-US" dirty="0">
                <a:effectLst/>
              </a:rPr>
              <a:t>()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lr.fit</a:t>
            </a:r>
            <a:r>
              <a:rPr lang="en-US" dirty="0">
                <a:effectLst/>
              </a:rPr>
              <a:t>(x, y)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lr.predict_proba</a:t>
            </a:r>
            <a:r>
              <a:rPr lang="en-US" dirty="0">
                <a:effectLst/>
              </a:rPr>
              <a:t>(x)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confusionMatrix</a:t>
            </a:r>
            <a:r>
              <a:rPr lang="en-US" dirty="0">
                <a:effectLst/>
              </a:rPr>
              <a:t>(y,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[:,1] &gt;= 0.5)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1220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 	    0  	  1</a:t>
            </a:r>
          </a:p>
          <a:p>
            <a:r>
              <a:rPr lang="en-US" dirty="0">
                <a:effectLst/>
              </a:rPr>
              <a:t>actual </a:t>
            </a:r>
          </a:p>
          <a:p>
            <a:r>
              <a:rPr lang="en-US" dirty="0">
                <a:effectLst/>
              </a:rPr>
              <a:t>0 	144 	24</a:t>
            </a:r>
          </a:p>
          <a:p>
            <a:r>
              <a:rPr lang="en-US" dirty="0">
                <a:effectLst/>
              </a:rPr>
              <a:t>1 	    4	28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38092" y="2738760"/>
            <a:ext cx="63539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1222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sklearn.model_selection</a:t>
            </a:r>
            <a:r>
              <a:rPr lang="en-US" dirty="0">
                <a:effectLst/>
              </a:rPr>
              <a:t> as </a:t>
            </a:r>
            <a:r>
              <a:rPr lang="en-US" dirty="0" err="1">
                <a:effectLst/>
              </a:rPr>
              <a:t>ms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ms.cross_val_predict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lr</a:t>
            </a:r>
            <a:r>
              <a:rPr lang="en-US" dirty="0">
                <a:effectLst/>
              </a:rPr>
              <a:t>, x, y, method='</a:t>
            </a:r>
            <a:r>
              <a:rPr lang="en-US" dirty="0" err="1">
                <a:effectLst/>
              </a:rPr>
              <a:t>predict_proba</a:t>
            </a:r>
            <a:r>
              <a:rPr lang="en-US" dirty="0">
                <a:effectLst/>
              </a:rPr>
              <a:t>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confusionMatrix</a:t>
            </a:r>
            <a:r>
              <a:rPr lang="en-US" dirty="0">
                <a:effectLst/>
              </a:rPr>
              <a:t>(y,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[:,1] &gt;= 0.5)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1222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 err="1">
                <a:effectLst/>
              </a:rPr>
              <a:t>pred</a:t>
            </a:r>
            <a:r>
              <a:rPr lang="en-US" dirty="0">
                <a:effectLst/>
              </a:rPr>
              <a:t> 	     0 	  1</a:t>
            </a:r>
          </a:p>
          <a:p>
            <a:r>
              <a:rPr lang="en-US" dirty="0">
                <a:effectLst/>
              </a:rPr>
              <a:t>actual </a:t>
            </a:r>
          </a:p>
          <a:p>
            <a:r>
              <a:rPr lang="en-US" dirty="0">
                <a:effectLst/>
              </a:rPr>
              <a:t>0 	144 	25</a:t>
            </a:r>
          </a:p>
          <a:p>
            <a:r>
              <a:rPr lang="en-US" dirty="0">
                <a:effectLst/>
              </a:rPr>
              <a:t>1 	    4 	27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8092" y="6000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1271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metrics.cohen_kappa_score</a:t>
            </a:r>
            <a:r>
              <a:rPr lang="en-US" dirty="0">
                <a:effectLst/>
              </a:rPr>
              <a:t>(y,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[:,1]&gt;=0.5)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1271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0.58432304038004745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38092" y="53051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1273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metrics.accuracy_score</a:t>
            </a:r>
            <a:r>
              <a:rPr lang="en-US" dirty="0">
                <a:effectLst/>
              </a:rPr>
              <a:t>(y,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[:,1]&gt;=0.5)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1273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0.85999999999999999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85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80" y="1663297"/>
            <a:ext cx="4941426" cy="3531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function in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3527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1257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import </a:t>
            </a:r>
            <a:r>
              <a:rPr lang="en-US" dirty="0" err="1">
                <a:effectLst/>
              </a:rPr>
              <a:t>sklearn.metrics</a:t>
            </a:r>
            <a:r>
              <a:rPr lang="en-US" dirty="0">
                <a:effectLst/>
              </a:rPr>
              <a:t> as metrics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roc=</a:t>
            </a:r>
            <a:r>
              <a:rPr lang="en-US" dirty="0" err="1">
                <a:effectLst/>
              </a:rPr>
              <a:t>metrics.roc_curve</a:t>
            </a:r>
            <a:r>
              <a:rPr lang="en-US" dirty="0">
                <a:effectLst/>
              </a:rPr>
              <a:t>(y,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[:,1])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plot(roc[0], roc[1])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('FPR')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('TPR')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339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1259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metrics.roc_auc_score</a:t>
            </a:r>
            <a:r>
              <a:rPr lang="en-US" dirty="0">
                <a:effectLst/>
              </a:rPr>
              <a:t>(y, </a:t>
            </a:r>
            <a:r>
              <a:rPr lang="en-US" dirty="0" err="1">
                <a:effectLst/>
              </a:rPr>
              <a:t>pred_prob</a:t>
            </a:r>
            <a:r>
              <a:rPr lang="en-US" dirty="0">
                <a:effectLst/>
              </a:rPr>
              <a:t>[:,1])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1259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0.88831860706860699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936" y="1663297"/>
            <a:ext cx="4763585" cy="35314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12561" y="5395060"/>
            <a:ext cx="5602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1270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plot(roc[0], roc[1], '-', roc[0], roc[2], '--')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('FPR')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legend(['TPR (ROC)', 'decision threshold'])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83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2B9D-61BC-D835-FE97-B06CC00B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83B1-481F-5224-8F33-B9D6E14D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25252"/>
                </a:solidFill>
                <a:effectLst/>
                <a:latin typeface="inherit"/>
              </a:rPr>
              <a:t>MSE</a:t>
            </a:r>
            <a:r>
              <a:rPr lang="en-US" b="0" i="0" dirty="0">
                <a:solidFill>
                  <a:srgbClr val="525252"/>
                </a:solidFill>
                <a:effectLst/>
                <a:latin typeface="inherit"/>
              </a:rPr>
              <a:t> (Mean Squared Error) represents the difference between the original and predicted values extracted by squared the average difference over the data set.</a:t>
            </a:r>
          </a:p>
          <a:p>
            <a:endParaRPr lang="en-US" dirty="0">
              <a:solidFill>
                <a:srgbClr val="525252"/>
              </a:solidFill>
              <a:latin typeface="inherit"/>
            </a:endParaRPr>
          </a:p>
          <a:p>
            <a:endParaRPr lang="en-US" b="0" i="0" dirty="0">
              <a:solidFill>
                <a:srgbClr val="525252"/>
              </a:solidFill>
              <a:effectLst/>
              <a:latin typeface="inherit"/>
            </a:endParaRPr>
          </a:p>
          <a:p>
            <a:endParaRPr lang="en-US" dirty="0">
              <a:solidFill>
                <a:srgbClr val="525252"/>
              </a:solidFill>
              <a:latin typeface="inherit"/>
            </a:endParaRPr>
          </a:p>
          <a:p>
            <a:r>
              <a:rPr lang="en-US" b="1" i="0" dirty="0">
                <a:solidFill>
                  <a:srgbClr val="525252"/>
                </a:solidFill>
                <a:effectLst/>
                <a:latin typeface="inherit"/>
              </a:rPr>
              <a:t>R-squared</a:t>
            </a:r>
            <a:r>
              <a:rPr lang="en-US" b="0" i="0" dirty="0">
                <a:solidFill>
                  <a:srgbClr val="525252"/>
                </a:solidFill>
                <a:effectLst/>
                <a:latin typeface="inherit"/>
              </a:rPr>
              <a:t> (Coefficient of determination) represents the coefficient of how well the values fit compared to the original values. The value from 0 to 1 interpreted as percentages. The higher the value is, the better the model is.</a:t>
            </a:r>
            <a:endParaRPr lang="en-US" b="0" i="0" dirty="0">
              <a:solidFill>
                <a:srgbClr val="52525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52525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B90FD-E811-90E5-875C-FA52B0F1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09" y="3054671"/>
            <a:ext cx="2679539" cy="1110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F55C7-8D7B-E123-7AE4-62B4759C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09" y="5440068"/>
            <a:ext cx="2534121" cy="942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D52F1-AE39-6BB7-845D-7DB180031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324" y="5709201"/>
            <a:ext cx="2989075" cy="8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7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38443A-4E9B-B94F-C098-BC38DFE95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561" y="229710"/>
            <a:ext cx="6614445" cy="65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51E48-9F6D-849C-47AC-DBDAE0F7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72" y="2207677"/>
            <a:ext cx="10032655" cy="39279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AA2E93-EA88-48B6-90EB-A5C5BBBB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en-US" dirty="0"/>
              <a:t>Performance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7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17273"/>
            <a:ext cx="9720072" cy="1499616"/>
          </a:xfrm>
        </p:spPr>
        <p:txBody>
          <a:bodyPr/>
          <a:lstStyle/>
          <a:p>
            <a:r>
              <a:rPr lang="en-US" dirty="0"/>
              <a:t>Overfitting vs underfitting</a:t>
            </a:r>
          </a:p>
        </p:txBody>
      </p:sp>
      <p:pic>
        <p:nvPicPr>
          <p:cNvPr id="19458" name="Picture 2" descr="../../_images/sphx_glr_plot_underfitting_overfitting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7559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6427" y="5380380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Underfitting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46236" y="5380380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0219" y="5760607"/>
            <a:ext cx="23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bias, low variance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758" y="5705229"/>
            <a:ext cx="23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bias, high 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6877" y="6168127"/>
            <a:ext cx="243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# of features or complexity of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6742" y="6093096"/>
            <a:ext cx="351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more training data, or reduce # of features or  complexity of model</a:t>
            </a:r>
          </a:p>
        </p:txBody>
      </p:sp>
    </p:spTree>
    <p:extLst>
      <p:ext uri="{BB962C8B-B14F-4D97-AF65-F5344CB8AC3E}">
        <p14:creationId xmlns:p14="http://schemas.microsoft.com/office/powerpoint/2010/main" val="2323129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4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5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6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7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8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9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0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3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4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5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6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7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8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9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0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3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4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5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6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7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8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9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0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3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4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5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6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7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8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9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50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5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5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53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54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3660</Words>
  <Application>Microsoft Office PowerPoint</Application>
  <PresentationFormat>Widescreen</PresentationFormat>
  <Paragraphs>833</Paragraphs>
  <Slides>57</Slides>
  <Notes>46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inherit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Chart</vt:lpstr>
      <vt:lpstr>Data Processing Performance evaluation</vt:lpstr>
      <vt:lpstr>Regression / classification models</vt:lpstr>
      <vt:lpstr>Feature extraction and selection</vt:lpstr>
      <vt:lpstr>Feature extraction and selection</vt:lpstr>
      <vt:lpstr>Performance evaluation</vt:lpstr>
      <vt:lpstr>Performance evaluation</vt:lpstr>
      <vt:lpstr>PowerPoint Presentation</vt:lpstr>
      <vt:lpstr>Performance evaluation</vt:lpstr>
      <vt:lpstr>Overfitting vs underfitting</vt:lpstr>
      <vt:lpstr>Evaluation on “LARGE” data</vt:lpstr>
      <vt:lpstr>Model Evaluation Step 1:  Split data into train and test sets</vt:lpstr>
      <vt:lpstr>Model Evaluation Step 2:  Build a model on a training set</vt:lpstr>
      <vt:lpstr>Model Evaluation Step 3:  Evaluate on test set</vt:lpstr>
      <vt:lpstr>A note on parameter tuning</vt:lpstr>
      <vt:lpstr>Model Evaluation:  Train, Validation, Test split</vt:lpstr>
      <vt:lpstr>Evaluation on “small” data, 1</vt:lpstr>
      <vt:lpstr>Evaluation on “small” data, 2</vt:lpstr>
      <vt:lpstr>Repeated holdout method, 1</vt:lpstr>
      <vt:lpstr>Repeated holdout method, 2</vt:lpstr>
      <vt:lpstr>Cross-validation</vt:lpstr>
      <vt:lpstr>PowerPoint Presentation</vt:lpstr>
      <vt:lpstr>More on cross-validation</vt:lpstr>
      <vt:lpstr>Leave-One-Out cross-validation</vt:lpstr>
      <vt:lpstr>*The bootstrap</vt:lpstr>
      <vt:lpstr>*The 0.632 bootstrap</vt:lpstr>
      <vt:lpstr>*Estimating error with the bootstrap</vt:lpstr>
      <vt:lpstr>PowerPoint Presentation</vt:lpstr>
      <vt:lpstr>Outline</vt:lpstr>
      <vt:lpstr>Confusion matrix</vt:lpstr>
      <vt:lpstr>Different Costs</vt:lpstr>
      <vt:lpstr>Classification with costs</vt:lpstr>
      <vt:lpstr>Cost-sensitive classification</vt:lpstr>
      <vt:lpstr>Example</vt:lpstr>
      <vt:lpstr>Cost-sensitive learning</vt:lpstr>
      <vt:lpstr>Lift charts</vt:lpstr>
      <vt:lpstr>Generating a lift chart</vt:lpstr>
      <vt:lpstr>A hypothetical lift chart</vt:lpstr>
      <vt:lpstr>Lift factor</vt:lpstr>
      <vt:lpstr>Decision making with lift charts – an example</vt:lpstr>
      <vt:lpstr>ROC curves</vt:lpstr>
      <vt:lpstr>A sample ROC curve</vt:lpstr>
      <vt:lpstr>Cross-validation and ROC curves</vt:lpstr>
      <vt:lpstr>*ROC curves for two schemes</vt:lpstr>
      <vt:lpstr>*The convex hull</vt:lpstr>
      <vt:lpstr>More measures</vt:lpstr>
      <vt:lpstr>Summary of measures</vt:lpstr>
      <vt:lpstr>Aside: the Kappa statistic</vt:lpstr>
      <vt:lpstr>The Kappa statistic (cont’d)</vt:lpstr>
      <vt:lpstr>The kappa statistic – how to calculate Drandom ?</vt:lpstr>
      <vt:lpstr>Evaluating numeric prediction</vt:lpstr>
      <vt:lpstr>Other measures</vt:lpstr>
      <vt:lpstr>Improvement on the mean</vt:lpstr>
      <vt:lpstr>Correlation coefficient</vt:lpstr>
      <vt:lpstr>Which measure?</vt:lpstr>
      <vt:lpstr>Evaluation Summary:</vt:lpstr>
      <vt:lpstr>Cross-validation and perf eval in sklearn</vt:lpstr>
      <vt:lpstr>ROC function in sklearn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5163 Intro to Data Sci</dc:title>
  <dc:creator>Jianhua Ruan</dc:creator>
  <cp:lastModifiedBy>Đặng Thiên Bình</cp:lastModifiedBy>
  <cp:revision>33</cp:revision>
  <dcterms:created xsi:type="dcterms:W3CDTF">2017-10-15T21:59:49Z</dcterms:created>
  <dcterms:modified xsi:type="dcterms:W3CDTF">2023-10-31T00:30:28Z</dcterms:modified>
</cp:coreProperties>
</file>