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56"/>
  </p:notesMasterIdLst>
  <p:handoutMasterIdLst>
    <p:handoutMasterId r:id="rId57"/>
  </p:handoutMasterIdLst>
  <p:sldIdLst>
    <p:sldId id="256"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7EB7DE-3106-4863-98D0-510C2C052344}">
          <p14:sldIdLst>
            <p14:sldId id="25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00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82" d="100"/>
          <a:sy n="82" d="100"/>
        </p:scale>
        <p:origin x="667" y="72"/>
      </p:cViewPr>
      <p:guideLst/>
    </p:cSldViewPr>
  </p:slideViewPr>
  <p:notesTextViewPr>
    <p:cViewPr>
      <p:scale>
        <a:sx n="1" d="1"/>
        <a:sy n="1" d="1"/>
      </p:scale>
      <p:origin x="0" y="0"/>
    </p:cViewPr>
  </p:notesTextViewPr>
  <p:notesViewPr>
    <p:cSldViewPr>
      <p:cViewPr varScale="1">
        <p:scale>
          <a:sx n="66" d="100"/>
          <a:sy n="66" d="100"/>
        </p:scale>
        <p:origin x="277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90F764-9651-49CC-BA9B-53FB694516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68AF0-7B7E-4B03-8940-0827C9631F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8C24F6-BB62-4490-A391-97CBA06DBBD1}" type="datetimeFigureOut">
              <a:rPr lang="en-US" smtClean="0"/>
              <a:t>10/27/2022</a:t>
            </a:fld>
            <a:endParaRPr lang="en-US"/>
          </a:p>
        </p:txBody>
      </p:sp>
      <p:sp>
        <p:nvSpPr>
          <p:cNvPr id="4" name="Footer Placeholder 3">
            <a:extLst>
              <a:ext uri="{FF2B5EF4-FFF2-40B4-BE49-F238E27FC236}">
                <a16:creationId xmlns:a16="http://schemas.microsoft.com/office/drawing/2014/main" id="{E8FC145E-D0BF-4EEC-B907-DEC57DCD9A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6D40AF-3AE0-4CBA-8715-9356383270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D69541-E62E-409A-BAC2-C2025826987B}" type="slidenum">
              <a:rPr lang="en-US" smtClean="0"/>
              <a:t>‹#›</a:t>
            </a:fld>
            <a:endParaRPr lang="en-US"/>
          </a:p>
        </p:txBody>
      </p:sp>
    </p:spTree>
    <p:extLst>
      <p:ext uri="{BB962C8B-B14F-4D97-AF65-F5344CB8AC3E}">
        <p14:creationId xmlns:p14="http://schemas.microsoft.com/office/powerpoint/2010/main" val="310292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86FAE-0904-4F1A-8AD7-290AA43CDE7A}" type="datetimeFigureOut">
              <a:rPr lang="en-US" smtClean="0"/>
              <a:t>10/27/2022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78F6F-2BDC-4F29-9D09-F5BD2D9BA6DB}" type="slidenum">
              <a:rPr lang="en-US" smtClean="0"/>
              <a:t>‹#›</a:t>
            </a:fld>
            <a:endParaRPr lang="en-US"/>
          </a:p>
        </p:txBody>
      </p:sp>
    </p:spTree>
    <p:extLst>
      <p:ext uri="{BB962C8B-B14F-4D97-AF65-F5344CB8AC3E}">
        <p14:creationId xmlns:p14="http://schemas.microsoft.com/office/powerpoint/2010/main" val="1152664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960974"/>
          </a:xfrm>
        </p:spPr>
        <p:txBody>
          <a:bodyPr anchor="b">
            <a:normAutofit/>
          </a:bodyPr>
          <a:lstStyle>
            <a:lvl1pPr algn="l">
              <a:lnSpc>
                <a:spcPct val="85000"/>
              </a:lnSpc>
              <a:defRPr sz="7200" spc="-50" baseline="0">
                <a:solidFill>
                  <a:srgbClr val="0070C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6F04DB7B-7E0B-455D-95E8-0B8D6CDEBDC3}" type="datetime1">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7338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CD02D-E846-4C15-809F-A6A7940CA32A}" type="datetime1">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C444B-CF33-4994-A8DD-C886D14F77BD}" type="datetime1">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D5CA8F4-0D04-4A76-B475-D6D13F3F91FA}" type="datetime1">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ECC79-A9F9-459A-830E-90C2CA21AEBA}" type="datetime1">
              <a:rPr lang="en-US" smtClean="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76EC983-04BF-4818-9059-6BAD446B94DD}" type="datetime1">
              <a:rPr lang="en-US" smtClean="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51A48-B291-4646-A963-249A9B271AD5}" type="datetime1">
              <a:rPr lang="en-US" smtClean="0"/>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7C0AE-305C-4208-9936-A21642AE239B}" type="datetime1">
              <a:rPr lang="en-US" smtClean="0"/>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0A3EB4-16AA-4627-944D-6C83F3BACBF8}" type="datetime1">
              <a:rPr lang="en-US" smtClean="0"/>
              <a:t>10/27/2022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06AE9F-EA7D-4276-9FEB-798B8ABBBA36}" type="datetime1">
              <a:rPr lang="en-US" smtClean="0"/>
              <a:t>10/27/2022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F5A859-05B6-4971-9D47-1E9A21ADACAC}" type="datetime1">
              <a:rPr lang="en-US" smtClean="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8CA5918-7EEA-4A6C-8F8C-ADE56BA96A68}" type="datetime1">
              <a:rPr lang="en-US" smtClean="0"/>
              <a:t>10/27/2022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boxplot-using-seaborn-in-pyth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rgbClr val="0070C0"/>
                </a:solidFill>
                <a:effectLst>
                  <a:outerShdw blurRad="38100" dist="38100" dir="2700000" algn="tl">
                    <a:srgbClr val="000000">
                      <a:alpha val="43137"/>
                    </a:srgbClr>
                  </a:outerShdw>
                </a:effectLst>
              </a:rPr>
              <a:t>Basic Data Visualization With Seaborn</a:t>
            </a:r>
          </a:p>
        </p:txBody>
      </p:sp>
      <p:sp>
        <p:nvSpPr>
          <p:cNvPr id="3" name="Subtitle 2"/>
          <p:cNvSpPr>
            <a:spLocks noGrp="1"/>
          </p:cNvSpPr>
          <p:nvPr>
            <p:ph type="subTitle" idx="1"/>
          </p:nvPr>
        </p:nvSpPr>
        <p:spPr>
          <a:xfrm>
            <a:off x="822960" y="4724400"/>
            <a:ext cx="7543800" cy="1436604"/>
          </a:xfrm>
        </p:spPr>
        <p:txBody>
          <a:bodyPr>
            <a:noAutofit/>
          </a:bodyPr>
          <a:lstStyle/>
          <a:p>
            <a:r>
              <a:rPr lang="en-US" sz="2400" dirty="0"/>
              <a:t>Ph.D. Dang Thien Binh</a:t>
            </a:r>
          </a:p>
          <a:p>
            <a:r>
              <a:rPr lang="en-US" sz="2400" dirty="0"/>
              <a:t>IT Faculty, Da Nang University of Science and Technology</a:t>
            </a:r>
          </a:p>
        </p:txBody>
      </p:sp>
      <p:sp>
        <p:nvSpPr>
          <p:cNvPr id="6" name="TextBox 5">
            <a:extLst>
              <a:ext uri="{FF2B5EF4-FFF2-40B4-BE49-F238E27FC236}">
                <a16:creationId xmlns:a16="http://schemas.microsoft.com/office/drawing/2014/main" id="{2F54817A-C6A7-4600-9BA2-DC9DDB6C166F}"/>
              </a:ext>
            </a:extLst>
          </p:cNvPr>
          <p:cNvSpPr txBox="1"/>
          <p:nvPr/>
        </p:nvSpPr>
        <p:spPr>
          <a:xfrm>
            <a:off x="990600" y="3743534"/>
            <a:ext cx="2735364" cy="584775"/>
          </a:xfrm>
          <a:prstGeom prst="rect">
            <a:avLst/>
          </a:prstGeom>
          <a:noFill/>
        </p:spPr>
        <p:txBody>
          <a:bodyPr wrap="none" rtlCol="0">
            <a:spAutoFit/>
          </a:bodyPr>
          <a:lstStyle/>
          <a:p>
            <a:r>
              <a:rPr lang="en-US" sz="3200" b="1" dirty="0">
                <a:latin typeface="+mj-lt"/>
              </a:rPr>
              <a:t>Data Processing</a:t>
            </a:r>
          </a:p>
        </p:txBody>
      </p:sp>
    </p:spTree>
    <p:extLst>
      <p:ext uri="{BB962C8B-B14F-4D97-AF65-F5344CB8AC3E}">
        <p14:creationId xmlns:p14="http://schemas.microsoft.com/office/powerpoint/2010/main" val="61812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293-2CFA-46F8-A70C-C764BCAEFE3C}"/>
              </a:ext>
            </a:extLst>
          </p:cNvPr>
          <p:cNvSpPr>
            <a:spLocks noGrp="1"/>
          </p:cNvSpPr>
          <p:nvPr>
            <p:ph type="title"/>
          </p:nvPr>
        </p:nvSpPr>
        <p:spPr/>
        <p:txBody>
          <a:bodyPr/>
          <a:lstStyle/>
          <a:p>
            <a:endParaRPr lang="en-US"/>
          </a:p>
        </p:txBody>
      </p:sp>
      <p:pic>
        <p:nvPicPr>
          <p:cNvPr id="7170" name="Picture 2">
            <a:extLst>
              <a:ext uri="{FF2B5EF4-FFF2-40B4-BE49-F238E27FC236}">
                <a16:creationId xmlns:a16="http://schemas.microsoft.com/office/drawing/2014/main" id="{1381F8FA-00A8-E1B1-9ECA-96A3851ADA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553200" cy="409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84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4EF3-F56E-5845-136D-92F1573F120F}"/>
              </a:ext>
            </a:extLst>
          </p:cNvPr>
          <p:cNvSpPr>
            <a:spLocks noGrp="1"/>
          </p:cNvSpPr>
          <p:nvPr>
            <p:ph type="title"/>
          </p:nvPr>
        </p:nvSpPr>
        <p:spPr/>
        <p:txBody>
          <a:bodyPr/>
          <a:lstStyle/>
          <a:p>
            <a:r>
              <a:rPr lang="en-US" dirty="0"/>
              <a:t>Scatter Plot:</a:t>
            </a:r>
          </a:p>
        </p:txBody>
      </p:sp>
      <p:sp>
        <p:nvSpPr>
          <p:cNvPr id="3" name="Content Placeholder 2">
            <a:extLst>
              <a:ext uri="{FF2B5EF4-FFF2-40B4-BE49-F238E27FC236}">
                <a16:creationId xmlns:a16="http://schemas.microsoft.com/office/drawing/2014/main" id="{E4F1B9F9-B390-152E-975B-9B6E1C3A0890}"/>
              </a:ext>
            </a:extLst>
          </p:cNvPr>
          <p:cNvSpPr>
            <a:spLocks noGrp="1"/>
          </p:cNvSpPr>
          <p:nvPr>
            <p:ph idx="1"/>
          </p:nvPr>
        </p:nvSpPr>
        <p:spPr/>
        <p:txBody>
          <a:bodyPr>
            <a:normAutofit fontScale="92500" lnSpcReduction="20000"/>
          </a:bodyPr>
          <a:lstStyle/>
          <a:p>
            <a:pPr marL="55562" indent="0">
              <a:buNone/>
            </a:pPr>
            <a:r>
              <a:rPr lang="en-US" dirty="0"/>
              <a:t>Scatterplot Can be used with several semantic groupings which can help to understand well in a graph against continuous/categorical data. It can draw a two-dimensional graph.</a:t>
            </a:r>
          </a:p>
          <a:p>
            <a:pPr marL="55562" indent="0">
              <a:buNone/>
            </a:pPr>
            <a:endParaRPr lang="en-US" dirty="0"/>
          </a:p>
          <a:p>
            <a:pPr marL="55562" indent="0">
              <a:buNone/>
            </a:pPr>
            <a:r>
              <a:rPr lang="en-US" dirty="0"/>
              <a:t>Syntax: </a:t>
            </a:r>
            <a:r>
              <a:rPr lang="en-US" dirty="0" err="1"/>
              <a:t>seaborn.scatterplot</a:t>
            </a:r>
            <a:r>
              <a:rPr lang="en-US" dirty="0"/>
              <a:t>(x=None, y=None)</a:t>
            </a:r>
          </a:p>
          <a:p>
            <a:pPr marL="55562" indent="0">
              <a:buNone/>
            </a:pPr>
            <a:endParaRPr lang="en-US" dirty="0"/>
          </a:p>
          <a:p>
            <a:pPr marL="55562" indent="0">
              <a:buNone/>
            </a:pPr>
            <a:r>
              <a:rPr lang="en-US" dirty="0"/>
              <a:t>Parameters: x, y: Input data variables that should be numeric.</a:t>
            </a:r>
          </a:p>
          <a:p>
            <a:pPr marL="55562" indent="0">
              <a:buNone/>
            </a:pPr>
            <a:endParaRPr lang="en-US" dirty="0"/>
          </a:p>
          <a:p>
            <a:pPr marL="55562" indent="0">
              <a:buNone/>
            </a:pPr>
            <a:r>
              <a:rPr lang="en-US" dirty="0"/>
              <a:t>Returns: This method returns the Axes object with the plot drawn onto it.</a:t>
            </a:r>
          </a:p>
        </p:txBody>
      </p:sp>
    </p:spTree>
    <p:extLst>
      <p:ext uri="{BB962C8B-B14F-4D97-AF65-F5344CB8AC3E}">
        <p14:creationId xmlns:p14="http://schemas.microsoft.com/office/powerpoint/2010/main" val="115633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59BF-6157-6F5C-B848-905DAAF6F665}"/>
              </a:ext>
            </a:extLst>
          </p:cNvPr>
          <p:cNvSpPr>
            <a:spLocks noGrp="1"/>
          </p:cNvSpPr>
          <p:nvPr>
            <p:ph type="title"/>
          </p:nvPr>
        </p:nvSpPr>
        <p:spPr>
          <a:xfrm>
            <a:off x="198303" y="380247"/>
            <a:ext cx="8780443" cy="915153"/>
          </a:xfrm>
        </p:spPr>
        <p:txBody>
          <a:bodyPr>
            <a:normAutofit fontScale="90000"/>
          </a:bodyPr>
          <a:lstStyle/>
          <a:p>
            <a:r>
              <a:rPr lang="en-US" dirty="0"/>
              <a:t>Let’s visualize the data with a scatter plot and pandas:</a:t>
            </a:r>
          </a:p>
        </p:txBody>
      </p:sp>
      <p:sp>
        <p:nvSpPr>
          <p:cNvPr id="4" name="Rectangle 2">
            <a:extLst>
              <a:ext uri="{FF2B5EF4-FFF2-40B4-BE49-F238E27FC236}">
                <a16:creationId xmlns:a16="http://schemas.microsoft.com/office/drawing/2014/main" id="{2AD231B5-3945-BE6A-1802-B59BA5F35D2F}"/>
              </a:ext>
            </a:extLst>
          </p:cNvPr>
          <p:cNvSpPr>
            <a:spLocks noGrp="1" noChangeArrowheads="1"/>
          </p:cNvSpPr>
          <p:nvPr>
            <p:ph idx="1"/>
          </p:nvPr>
        </p:nvSpPr>
        <p:spPr bwMode="auto">
          <a:xfrm>
            <a:off x="198303" y="1698916"/>
            <a:ext cx="798616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import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seaborn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import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pandas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load csv</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data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"nba.csv"</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plotting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seaborn.scatterplot</a:t>
            </a:r>
            <a:r>
              <a:rPr kumimoji="0" lang="en-US" altLang="en-US" sz="2400" b="0" i="0" u="none" strike="noStrike" cap="none" normalizeH="0" baseline="0" dirty="0">
                <a:ln>
                  <a:noFill/>
                </a:ln>
                <a:solidFill>
                  <a:srgbClr val="000000"/>
                </a:solidFill>
                <a:effectLst/>
                <a:latin typeface="Consolas" panose="020B0609020204030204" pitchFamily="49" charset="0"/>
              </a:rPr>
              <a:t>(data[</a:t>
            </a:r>
            <a:r>
              <a:rPr kumimoji="0" lang="en-US" altLang="en-US" sz="2400" b="0" i="0" u="none" strike="noStrike" cap="none" normalizeH="0" baseline="0" dirty="0">
                <a:ln>
                  <a:noFill/>
                </a:ln>
                <a:solidFill>
                  <a:srgbClr val="0000FF"/>
                </a:solidFill>
                <a:effectLst/>
                <a:latin typeface="Consolas" panose="020B0609020204030204" pitchFamily="49" charset="0"/>
              </a:rPr>
              <a:t>'Age'</a:t>
            </a:r>
            <a:r>
              <a:rPr kumimoji="0" lang="en-US" altLang="en-US" sz="2400" b="0" i="0" u="none" strike="noStrike" cap="none" normalizeH="0" baseline="0" dirty="0">
                <a:ln>
                  <a:noFill/>
                </a:ln>
                <a:solidFill>
                  <a:srgbClr val="000000"/>
                </a:solidFill>
                <a:effectLst/>
                <a:latin typeface="Consolas" panose="020B0609020204030204" pitchFamily="49" charset="0"/>
              </a:rPr>
              <a:t>],data[</a:t>
            </a:r>
            <a:r>
              <a:rPr kumimoji="0" lang="en-US" altLang="en-US" sz="2400" b="0" i="0" u="none" strike="noStrike" cap="none" normalizeH="0" baseline="0" dirty="0">
                <a:ln>
                  <a:noFill/>
                </a:ln>
                <a:solidFill>
                  <a:srgbClr val="0000FF"/>
                </a:solidFill>
                <a:effectLst/>
                <a:latin typeface="Consolas" panose="020B0609020204030204" pitchFamily="49" charset="0"/>
              </a:rPr>
              <a:t>'Weight'</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65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E08C-3367-7AE3-15FB-9DB150F1728A}"/>
              </a:ext>
            </a:extLst>
          </p:cNvPr>
          <p:cNvSpPr>
            <a:spLocks noGrp="1"/>
          </p:cNvSpPr>
          <p:nvPr>
            <p:ph type="title"/>
          </p:nvPr>
        </p:nvSpPr>
        <p:spPr/>
        <p:txBody>
          <a:bodyPr/>
          <a:lstStyle/>
          <a:p>
            <a:endParaRPr lang="en-US"/>
          </a:p>
        </p:txBody>
      </p:sp>
      <p:pic>
        <p:nvPicPr>
          <p:cNvPr id="10242" name="Picture 2">
            <a:extLst>
              <a:ext uri="{FF2B5EF4-FFF2-40B4-BE49-F238E27FC236}">
                <a16:creationId xmlns:a16="http://schemas.microsoft.com/office/drawing/2014/main" id="{BEC5C0A2-994D-8E34-A5D1-8ED7CB5CD2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8344" y="1949450"/>
            <a:ext cx="52006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8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8483-7BFE-06A8-A651-AFBCCA29637A}"/>
              </a:ext>
            </a:extLst>
          </p:cNvPr>
          <p:cNvSpPr>
            <a:spLocks noGrp="1"/>
          </p:cNvSpPr>
          <p:nvPr>
            <p:ph type="title"/>
          </p:nvPr>
        </p:nvSpPr>
        <p:spPr>
          <a:xfrm>
            <a:off x="207635" y="304800"/>
            <a:ext cx="8780443" cy="915153"/>
          </a:xfrm>
        </p:spPr>
        <p:txBody>
          <a:bodyPr>
            <a:normAutofit fontScale="90000"/>
          </a:bodyPr>
          <a:lstStyle/>
          <a:p>
            <a:r>
              <a:rPr lang="en-US" dirty="0"/>
              <a:t>Use the hue parameter for plotting the graph.</a:t>
            </a:r>
          </a:p>
        </p:txBody>
      </p:sp>
      <p:sp>
        <p:nvSpPr>
          <p:cNvPr id="5" name="Rectangle 3">
            <a:extLst>
              <a:ext uri="{FF2B5EF4-FFF2-40B4-BE49-F238E27FC236}">
                <a16:creationId xmlns:a16="http://schemas.microsoft.com/office/drawing/2014/main" id="{71E7CC3B-56B4-8E78-81E9-F8C4A8A686F0}"/>
              </a:ext>
            </a:extLst>
          </p:cNvPr>
          <p:cNvSpPr>
            <a:spLocks noGrp="1" noChangeArrowheads="1"/>
          </p:cNvSpPr>
          <p:nvPr>
            <p:ph idx="1"/>
          </p:nvPr>
        </p:nvSpPr>
        <p:spPr bwMode="auto">
          <a:xfrm>
            <a:off x="198303" y="2899234"/>
            <a:ext cx="8079135"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seaborn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pandas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data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"nba.csv"</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seaborn.scatterplot</a:t>
            </a:r>
            <a:r>
              <a:rPr kumimoji="0" lang="en-US" altLang="en-US" sz="1600" b="0" i="0" u="none" strike="noStrike" cap="none" normalizeH="0" baseline="0" dirty="0">
                <a:ln>
                  <a:noFill/>
                </a:ln>
                <a:solidFill>
                  <a:srgbClr val="000000"/>
                </a:solidFill>
                <a:effectLst/>
                <a:latin typeface="Consolas" panose="020B0609020204030204" pitchFamily="49" charset="0"/>
              </a:rPr>
              <a:t>( data[</a:t>
            </a:r>
            <a:r>
              <a:rPr kumimoji="0" lang="en-US" altLang="en-US" sz="1600" b="0" i="0" u="none" strike="noStrike" cap="none" normalizeH="0" baseline="0" dirty="0">
                <a:ln>
                  <a:noFill/>
                </a:ln>
                <a:solidFill>
                  <a:srgbClr val="0000FF"/>
                </a:solidFill>
                <a:effectLst/>
                <a:latin typeface="Consolas" panose="020B0609020204030204" pitchFamily="49" charset="0"/>
              </a:rPr>
              <a:t>'Age'</a:t>
            </a:r>
            <a:r>
              <a:rPr kumimoji="0" lang="en-US" altLang="en-US" sz="1600" b="0" i="0" u="none" strike="noStrike" cap="none" normalizeH="0" baseline="0" dirty="0">
                <a:ln>
                  <a:noFill/>
                </a:ln>
                <a:solidFill>
                  <a:srgbClr val="000000"/>
                </a:solidFill>
                <a:effectLst/>
                <a:latin typeface="Consolas" panose="020B0609020204030204" pitchFamily="49" charset="0"/>
              </a:rPr>
              <a:t>], data[</a:t>
            </a:r>
            <a:r>
              <a:rPr kumimoji="0" lang="en-US" altLang="en-US" sz="1600" b="0" i="0" u="none" strike="noStrike" cap="none" normalizeH="0" baseline="0" dirty="0">
                <a:ln>
                  <a:noFill/>
                </a:ln>
                <a:solidFill>
                  <a:srgbClr val="0000FF"/>
                </a:solidFill>
                <a:effectLst/>
                <a:latin typeface="Consolas" panose="020B0609020204030204" pitchFamily="49" charset="0"/>
              </a:rPr>
              <a:t>'Weight'</a:t>
            </a:r>
            <a:r>
              <a:rPr kumimoji="0" lang="en-US" altLang="en-US" sz="1600" b="0" i="0" u="none" strike="noStrike" cap="none" normalizeH="0" baseline="0" dirty="0">
                <a:ln>
                  <a:noFill/>
                </a:ln>
                <a:solidFill>
                  <a:srgbClr val="000000"/>
                </a:solidFill>
                <a:effectLst/>
                <a:latin typeface="Consolas" panose="020B0609020204030204" pitchFamily="49" charset="0"/>
              </a:rPr>
              <a:t>], hue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data[</a:t>
            </a:r>
            <a:r>
              <a:rPr kumimoji="0" lang="en-US" altLang="en-US" sz="1600" b="0" i="0" u="none" strike="noStrike" cap="none" normalizeH="0" baseline="0" dirty="0">
                <a:ln>
                  <a:noFill/>
                </a:ln>
                <a:solidFill>
                  <a:srgbClr val="0000FF"/>
                </a:solidFill>
                <a:effectLst/>
                <a:latin typeface="Consolas" panose="020B0609020204030204" pitchFamily="49" charset="0"/>
              </a:rPr>
              <a:t>"Position"</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378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F1F6-16E8-1CE9-9801-099547468ACB}"/>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EEB7063B-7072-9191-06DE-78FC719D38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5481" y="1982788"/>
            <a:ext cx="528637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6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8AD9-CB28-6849-FC26-99710206F23D}"/>
              </a:ext>
            </a:extLst>
          </p:cNvPr>
          <p:cNvSpPr>
            <a:spLocks noGrp="1"/>
          </p:cNvSpPr>
          <p:nvPr>
            <p:ph type="title"/>
          </p:nvPr>
        </p:nvSpPr>
        <p:spPr/>
        <p:txBody>
          <a:bodyPr>
            <a:normAutofit/>
          </a:bodyPr>
          <a:lstStyle/>
          <a:p>
            <a:r>
              <a:rPr lang="en-US" dirty="0"/>
              <a:t>Box plot:</a:t>
            </a:r>
          </a:p>
        </p:txBody>
      </p:sp>
      <p:sp>
        <p:nvSpPr>
          <p:cNvPr id="3" name="Content Placeholder 2">
            <a:extLst>
              <a:ext uri="{FF2B5EF4-FFF2-40B4-BE49-F238E27FC236}">
                <a16:creationId xmlns:a16="http://schemas.microsoft.com/office/drawing/2014/main" id="{AC9CE17E-70E9-36B6-6481-08DAA732995A}"/>
              </a:ext>
            </a:extLst>
          </p:cNvPr>
          <p:cNvSpPr>
            <a:spLocks noGrp="1"/>
          </p:cNvSpPr>
          <p:nvPr>
            <p:ph idx="1"/>
          </p:nvPr>
        </p:nvSpPr>
        <p:spPr/>
        <p:txBody>
          <a:bodyPr>
            <a:normAutofit lnSpcReduction="10000"/>
          </a:bodyPr>
          <a:lstStyle/>
          <a:p>
            <a:pPr marL="55562" indent="0" algn="l" fontAlgn="base">
              <a:buNone/>
            </a:pPr>
            <a:r>
              <a:rPr lang="en-US" b="0" i="0" dirty="0">
                <a:solidFill>
                  <a:srgbClr val="273239"/>
                </a:solidFill>
                <a:effectLst/>
                <a:latin typeface="urw-din"/>
              </a:rPr>
              <a:t>A </a:t>
            </a:r>
            <a:r>
              <a:rPr lang="en-US" b="0" i="0" u="sng" dirty="0">
                <a:solidFill>
                  <a:srgbClr val="273239"/>
                </a:solidFill>
                <a:effectLst/>
                <a:latin typeface="urw-din"/>
                <a:hlinkClick r:id="rId2"/>
              </a:rPr>
              <a:t>box plot</a:t>
            </a:r>
            <a:r>
              <a:rPr lang="en-US" b="0" i="0" dirty="0">
                <a:solidFill>
                  <a:srgbClr val="273239"/>
                </a:solidFill>
                <a:effectLst/>
                <a:latin typeface="urw-din"/>
              </a:rPr>
              <a:t> (or box-and-whisker plot) s is the visual representation of the depicting groups of numerical data through their quartiles against continuous/categorical data.</a:t>
            </a:r>
          </a:p>
          <a:p>
            <a:pPr marL="55562" indent="0" algn="l" fontAlgn="base">
              <a:buNone/>
            </a:pPr>
            <a:r>
              <a:rPr lang="en-US" b="0" i="0" dirty="0">
                <a:solidFill>
                  <a:srgbClr val="273239"/>
                </a:solidFill>
                <a:effectLst/>
                <a:latin typeface="urw-din"/>
              </a:rPr>
              <a:t>A box plot consists of 5 things.</a:t>
            </a:r>
          </a:p>
          <a:p>
            <a:pPr algn="just" fontAlgn="base"/>
            <a:r>
              <a:rPr lang="en-US" b="0" i="0" dirty="0">
                <a:solidFill>
                  <a:srgbClr val="273239"/>
                </a:solidFill>
                <a:effectLst/>
                <a:latin typeface="urw-din"/>
              </a:rPr>
              <a:t>Minimum</a:t>
            </a:r>
          </a:p>
          <a:p>
            <a:pPr algn="just" fontAlgn="base"/>
            <a:r>
              <a:rPr lang="en-US" b="0" i="0" dirty="0">
                <a:solidFill>
                  <a:srgbClr val="273239"/>
                </a:solidFill>
                <a:effectLst/>
                <a:latin typeface="urw-din"/>
              </a:rPr>
              <a:t>First Quartile or 25%</a:t>
            </a:r>
          </a:p>
          <a:p>
            <a:pPr algn="just" fontAlgn="base"/>
            <a:r>
              <a:rPr lang="en-US" b="0" i="0" dirty="0">
                <a:solidFill>
                  <a:srgbClr val="273239"/>
                </a:solidFill>
                <a:effectLst/>
                <a:latin typeface="urw-din"/>
              </a:rPr>
              <a:t>Median (Second Quartile) or 50%</a:t>
            </a:r>
          </a:p>
          <a:p>
            <a:pPr algn="just" fontAlgn="base"/>
            <a:r>
              <a:rPr lang="en-US" b="0" i="0" dirty="0">
                <a:solidFill>
                  <a:srgbClr val="273239"/>
                </a:solidFill>
                <a:effectLst/>
                <a:latin typeface="urw-din"/>
              </a:rPr>
              <a:t>Third Quartile or 75%</a:t>
            </a:r>
          </a:p>
          <a:p>
            <a:pPr algn="just" fontAlgn="base"/>
            <a:r>
              <a:rPr lang="en-US" b="0" i="0" dirty="0">
                <a:solidFill>
                  <a:srgbClr val="273239"/>
                </a:solidFill>
                <a:effectLst/>
                <a:latin typeface="urw-din"/>
              </a:rPr>
              <a:t>Maximum</a:t>
            </a:r>
          </a:p>
          <a:p>
            <a:endParaRPr lang="en-US" dirty="0"/>
          </a:p>
        </p:txBody>
      </p:sp>
    </p:spTree>
    <p:extLst>
      <p:ext uri="{BB962C8B-B14F-4D97-AF65-F5344CB8AC3E}">
        <p14:creationId xmlns:p14="http://schemas.microsoft.com/office/powerpoint/2010/main" val="49268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ACDE-F601-73A9-98DF-7432A2DC59F7}"/>
              </a:ext>
            </a:extLst>
          </p:cNvPr>
          <p:cNvSpPr>
            <a:spLocks noGrp="1"/>
          </p:cNvSpPr>
          <p:nvPr>
            <p:ph type="title"/>
          </p:nvPr>
        </p:nvSpPr>
        <p:spPr/>
        <p:txBody>
          <a:bodyPr/>
          <a:lstStyle/>
          <a:p>
            <a:r>
              <a:rPr lang="en-US" dirty="0"/>
              <a:t>Box plot:</a:t>
            </a:r>
          </a:p>
        </p:txBody>
      </p:sp>
      <p:sp>
        <p:nvSpPr>
          <p:cNvPr id="3" name="Content Placeholder 2">
            <a:extLst>
              <a:ext uri="{FF2B5EF4-FFF2-40B4-BE49-F238E27FC236}">
                <a16:creationId xmlns:a16="http://schemas.microsoft.com/office/drawing/2014/main" id="{2B63A2DB-FAA6-D0EA-0C0D-B2D620878380}"/>
              </a:ext>
            </a:extLst>
          </p:cNvPr>
          <p:cNvSpPr>
            <a:spLocks noGrp="1"/>
          </p:cNvSpPr>
          <p:nvPr>
            <p:ph idx="1"/>
          </p:nvPr>
        </p:nvSpPr>
        <p:spPr/>
        <p:txBody>
          <a:bodyPr/>
          <a:lstStyle/>
          <a:p>
            <a:pPr algn="l" fontAlgn="base"/>
            <a:r>
              <a:rPr lang="en-US" b="1" i="1" dirty="0">
                <a:solidFill>
                  <a:srgbClr val="273239"/>
                </a:solidFill>
                <a:effectLst/>
                <a:latin typeface="urw-din"/>
              </a:rPr>
              <a:t>Syntax:</a:t>
            </a:r>
            <a:r>
              <a:rPr lang="en-US" b="0" i="1" dirty="0">
                <a:solidFill>
                  <a:srgbClr val="273239"/>
                </a:solidFill>
                <a:effectLst/>
                <a:latin typeface="urw-din"/>
              </a:rPr>
              <a:t> </a:t>
            </a:r>
          </a:p>
          <a:p>
            <a:pPr lvl="1" fontAlgn="base"/>
            <a:r>
              <a:rPr lang="en-US" b="0" i="1" dirty="0" err="1">
                <a:solidFill>
                  <a:srgbClr val="273239"/>
                </a:solidFill>
                <a:effectLst/>
                <a:latin typeface="urw-din"/>
              </a:rPr>
              <a:t>seaborn.boxplot</a:t>
            </a:r>
            <a:r>
              <a:rPr lang="en-US" b="0" i="1" dirty="0">
                <a:solidFill>
                  <a:srgbClr val="273239"/>
                </a:solidFill>
                <a:effectLst/>
                <a:latin typeface="urw-din"/>
              </a:rPr>
              <a:t>(x=None, y=None, hue=None, data=None)</a:t>
            </a:r>
          </a:p>
          <a:p>
            <a:pPr algn="l" fontAlgn="base"/>
            <a:r>
              <a:rPr lang="en-US" b="1" i="1" dirty="0">
                <a:solidFill>
                  <a:srgbClr val="273239"/>
                </a:solidFill>
                <a:effectLst/>
                <a:latin typeface="urw-din"/>
              </a:rPr>
              <a:t>Parameters:</a:t>
            </a:r>
            <a:r>
              <a:rPr lang="en-US" b="0" i="1" dirty="0">
                <a:solidFill>
                  <a:srgbClr val="273239"/>
                </a:solidFill>
                <a:effectLst/>
                <a:latin typeface="urw-din"/>
              </a:rPr>
              <a:t> </a:t>
            </a:r>
          </a:p>
          <a:p>
            <a:pPr lvl="1" fontAlgn="base">
              <a:buFont typeface="Arial" panose="020B0604020202020204" pitchFamily="34" charset="0"/>
              <a:buChar char="•"/>
            </a:pPr>
            <a:r>
              <a:rPr lang="en-US" b="1" i="1" dirty="0">
                <a:solidFill>
                  <a:srgbClr val="273239"/>
                </a:solidFill>
                <a:effectLst/>
                <a:latin typeface="urw-din"/>
              </a:rPr>
              <a:t>x, y, hue:</a:t>
            </a:r>
            <a:r>
              <a:rPr lang="en-US" b="0" i="1" dirty="0">
                <a:solidFill>
                  <a:srgbClr val="273239"/>
                </a:solidFill>
                <a:effectLst/>
                <a:latin typeface="urw-din"/>
              </a:rPr>
              <a:t> Inputs for plotting long-form data.</a:t>
            </a:r>
          </a:p>
          <a:p>
            <a:pPr algn="l" fontAlgn="base">
              <a:buFont typeface="Arial" panose="020B0604020202020204" pitchFamily="34" charset="0"/>
              <a:buChar char="•"/>
            </a:pPr>
            <a:r>
              <a:rPr lang="en-US" b="1" i="1" dirty="0">
                <a:solidFill>
                  <a:srgbClr val="273239"/>
                </a:solidFill>
                <a:effectLst/>
                <a:latin typeface="urw-din"/>
              </a:rPr>
              <a:t>data:</a:t>
            </a:r>
            <a:r>
              <a:rPr lang="en-US" b="0" i="1" dirty="0">
                <a:solidFill>
                  <a:srgbClr val="273239"/>
                </a:solidFill>
                <a:effectLst/>
                <a:latin typeface="urw-din"/>
              </a:rPr>
              <a:t> Dataset for plotting. If x and y are absent, this is interpreted as wide-form.</a:t>
            </a:r>
          </a:p>
          <a:p>
            <a:pPr algn="l" fontAlgn="base"/>
            <a:r>
              <a:rPr lang="en-US" b="1" i="1" dirty="0">
                <a:solidFill>
                  <a:srgbClr val="273239"/>
                </a:solidFill>
                <a:effectLst/>
                <a:latin typeface="urw-din"/>
              </a:rPr>
              <a:t>Returns:</a:t>
            </a:r>
            <a:r>
              <a:rPr lang="en-US" b="0" i="1" dirty="0">
                <a:solidFill>
                  <a:srgbClr val="273239"/>
                </a:solidFill>
                <a:effectLst/>
                <a:latin typeface="urw-din"/>
              </a:rPr>
              <a:t> It returns the Axes object with the plot drawn onto it. </a:t>
            </a:r>
          </a:p>
          <a:p>
            <a:endParaRPr lang="en-US" dirty="0"/>
          </a:p>
        </p:txBody>
      </p:sp>
    </p:spTree>
    <p:extLst>
      <p:ext uri="{BB962C8B-B14F-4D97-AF65-F5344CB8AC3E}">
        <p14:creationId xmlns:p14="http://schemas.microsoft.com/office/powerpoint/2010/main" val="49336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C6BF-96FC-041C-FB3C-3752765D3E48}"/>
              </a:ext>
            </a:extLst>
          </p:cNvPr>
          <p:cNvSpPr>
            <a:spLocks noGrp="1"/>
          </p:cNvSpPr>
          <p:nvPr>
            <p:ph type="title"/>
          </p:nvPr>
        </p:nvSpPr>
        <p:spPr/>
        <p:txBody>
          <a:bodyPr>
            <a:normAutofit/>
          </a:bodyPr>
          <a:lstStyle/>
          <a:p>
            <a:r>
              <a:rPr lang="en-US" dirty="0"/>
              <a:t>Draw the box plot with Pandas:</a:t>
            </a:r>
          </a:p>
        </p:txBody>
      </p:sp>
      <p:sp>
        <p:nvSpPr>
          <p:cNvPr id="4" name="Rectangle 2">
            <a:extLst>
              <a:ext uri="{FF2B5EF4-FFF2-40B4-BE49-F238E27FC236}">
                <a16:creationId xmlns:a16="http://schemas.microsoft.com/office/drawing/2014/main" id="{B51942F1-5F1F-C7A8-1EFC-4894DA884047}"/>
              </a:ext>
            </a:extLst>
          </p:cNvPr>
          <p:cNvSpPr>
            <a:spLocks noGrp="1" noChangeArrowheads="1"/>
          </p:cNvSpPr>
          <p:nvPr>
            <p:ph idx="1"/>
          </p:nvPr>
        </p:nvSpPr>
        <p:spPr bwMode="auto">
          <a:xfrm>
            <a:off x="198303" y="1760471"/>
            <a:ext cx="765754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seaborn as </a:t>
            </a:r>
            <a:r>
              <a:rPr kumimoji="0" lang="en-US" altLang="en-US" sz="3200" b="0" i="0" u="none" strike="noStrike" cap="none" normalizeH="0" baseline="0" dirty="0" err="1">
                <a:ln>
                  <a:noFill/>
                </a:ln>
                <a:solidFill>
                  <a:srgbClr val="000000"/>
                </a:solidFill>
                <a:effectLst/>
                <a:latin typeface="Consolas" panose="020B0609020204030204" pitchFamily="49" charset="0"/>
              </a:rPr>
              <a:t>sns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pandas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273239"/>
                </a:solidFill>
                <a:effectLst/>
                <a:latin typeface="Consolas" panose="020B0609020204030204" pitchFamily="49" charset="0"/>
              </a:rPr>
              <a:t> </a:t>
            </a:r>
            <a:endParaRPr kumimoji="0" lang="en-US" altLang="en-US" sz="4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8200"/>
                </a:solidFill>
                <a:effectLst/>
                <a:latin typeface="Consolas" panose="020B0609020204030204" pitchFamily="49" charset="0"/>
              </a:rPr>
              <a:t># read csv and plotting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nsolas" panose="020B0609020204030204" pitchFamily="49" charset="0"/>
              </a:rPr>
              <a:t>data </a:t>
            </a:r>
            <a:r>
              <a:rPr kumimoji="0" lang="en-US" altLang="en-US" sz="32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00FF"/>
                </a:solidFill>
                <a:effectLst/>
                <a:latin typeface="Consolas" panose="020B0609020204030204" pitchFamily="49" charset="0"/>
              </a:rPr>
              <a:t>"nba.csv"</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000000"/>
                </a:solidFill>
                <a:effectLst/>
                <a:latin typeface="Consolas" panose="020B0609020204030204" pitchFamily="49" charset="0"/>
              </a:rPr>
              <a:t>sns.boxplot</a:t>
            </a:r>
            <a:r>
              <a:rPr kumimoji="0" lang="en-US" altLang="en-US" sz="3200" b="0" i="0" u="none" strike="noStrike" cap="none" normalizeH="0" baseline="0" dirty="0">
                <a:ln>
                  <a:noFill/>
                </a:ln>
                <a:solidFill>
                  <a:srgbClr val="000000"/>
                </a:solidFill>
                <a:effectLst/>
                <a:latin typeface="Consolas" panose="020B0609020204030204" pitchFamily="49" charset="0"/>
              </a:rPr>
              <a:t>( data[</a:t>
            </a:r>
            <a:r>
              <a:rPr kumimoji="0" lang="en-US" altLang="en-US" sz="3200" b="0" i="0" u="none" strike="noStrike" cap="none" normalizeH="0" baseline="0" dirty="0">
                <a:ln>
                  <a:noFill/>
                </a:ln>
                <a:solidFill>
                  <a:srgbClr val="0000FF"/>
                </a:solidFill>
                <a:effectLst/>
                <a:latin typeface="Consolas" panose="020B0609020204030204" pitchFamily="49" charset="0"/>
              </a:rPr>
              <a:t>'Age'</a:t>
            </a:r>
            <a:r>
              <a:rPr kumimoji="0" lang="en-US" altLang="en-US" sz="3200" b="0" i="0" u="none" strike="noStrike" cap="none" normalizeH="0" baseline="0" dirty="0">
                <a:ln>
                  <a:noFill/>
                </a:ln>
                <a:solidFill>
                  <a:srgbClr val="000000"/>
                </a:solidFill>
                <a:effectLst/>
                <a:latin typeface="Consolas" panose="020B0609020204030204" pitchFamily="49" charset="0"/>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974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8815-C777-F0A3-E514-78D5E8D43801}"/>
              </a:ext>
            </a:extLst>
          </p:cNvPr>
          <p:cNvSpPr>
            <a:spLocks noGrp="1"/>
          </p:cNvSpPr>
          <p:nvPr>
            <p:ph type="title"/>
          </p:nvPr>
        </p:nvSpPr>
        <p:spPr/>
        <p:txBody>
          <a:bodyPr/>
          <a:lstStyle/>
          <a:p>
            <a:endParaRPr lang="en-US" dirty="0"/>
          </a:p>
        </p:txBody>
      </p:sp>
      <p:pic>
        <p:nvPicPr>
          <p:cNvPr id="14338" name="Picture 2">
            <a:extLst>
              <a:ext uri="{FF2B5EF4-FFF2-40B4-BE49-F238E27FC236}">
                <a16:creationId xmlns:a16="http://schemas.microsoft.com/office/drawing/2014/main" id="{70C6DD48-E7E0-A6A6-226A-4E74C8855C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3886200" cy="25398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2239C33-6030-3FB5-34C1-29BFB7580957}"/>
              </a:ext>
            </a:extLst>
          </p:cNvPr>
          <p:cNvPicPr>
            <a:picLocks noChangeAspect="1"/>
          </p:cNvPicPr>
          <p:nvPr/>
        </p:nvPicPr>
        <p:blipFill>
          <a:blip r:embed="rId3"/>
          <a:stretch>
            <a:fillRect/>
          </a:stretch>
        </p:blipFill>
        <p:spPr>
          <a:xfrm>
            <a:off x="2438400" y="4114800"/>
            <a:ext cx="4038600" cy="2220134"/>
          </a:xfrm>
          <a:prstGeom prst="rect">
            <a:avLst/>
          </a:prstGeom>
        </p:spPr>
      </p:pic>
    </p:spTree>
    <p:extLst>
      <p:ext uri="{BB962C8B-B14F-4D97-AF65-F5344CB8AC3E}">
        <p14:creationId xmlns:p14="http://schemas.microsoft.com/office/powerpoint/2010/main" val="120855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B73A-B755-45D1-AB3D-5C0B3C8E3760}"/>
              </a:ext>
            </a:extLst>
          </p:cNvPr>
          <p:cNvSpPr>
            <a:spLocks noGrp="1"/>
          </p:cNvSpPr>
          <p:nvPr>
            <p:ph type="title"/>
          </p:nvPr>
        </p:nvSpPr>
        <p:spPr/>
        <p:txBody>
          <a:bodyPr>
            <a:normAutofit/>
          </a:bodyPr>
          <a:lstStyle/>
          <a:p>
            <a:r>
              <a:rPr lang="en-US" sz="5400" dirty="0"/>
              <a:t>Seaborn</a:t>
            </a:r>
          </a:p>
        </p:txBody>
      </p:sp>
      <p:sp>
        <p:nvSpPr>
          <p:cNvPr id="3" name="Content Placeholder 2">
            <a:extLst>
              <a:ext uri="{FF2B5EF4-FFF2-40B4-BE49-F238E27FC236}">
                <a16:creationId xmlns:a16="http://schemas.microsoft.com/office/drawing/2014/main" id="{230E99D4-41CF-45C1-B2EC-D9218C913C08}"/>
              </a:ext>
            </a:extLst>
          </p:cNvPr>
          <p:cNvSpPr>
            <a:spLocks noGrp="1"/>
          </p:cNvSpPr>
          <p:nvPr>
            <p:ph idx="1"/>
          </p:nvPr>
        </p:nvSpPr>
        <p:spPr>
          <a:xfrm>
            <a:off x="198303" y="1345139"/>
            <a:ext cx="8717097" cy="4523955"/>
          </a:xfrm>
        </p:spPr>
        <p:txBody>
          <a:bodyPr>
            <a:normAutofit/>
          </a:bodyPr>
          <a:lstStyle/>
          <a:p>
            <a:r>
              <a:rPr lang="en-US" sz="2000" dirty="0"/>
              <a:t>Seaborn is an amazing visualization library for statistical graphics plotting in Python. It is built on the top of matplotlib library and also closely integrated into the data structures from pandas.</a:t>
            </a:r>
          </a:p>
          <a:p>
            <a:endParaRPr lang="en-US" sz="2000" dirty="0"/>
          </a:p>
          <a:p>
            <a:r>
              <a:rPr lang="en-US" sz="3200" dirty="0"/>
              <a:t>Installation</a:t>
            </a:r>
          </a:p>
          <a:p>
            <a:pPr lvl="1">
              <a:buFont typeface="Wingdings" panose="05000000000000000000" pitchFamily="2" charset="2"/>
              <a:buChar char="Ø"/>
            </a:pPr>
            <a:r>
              <a:rPr lang="en-US" dirty="0"/>
              <a:t>For python environment : </a:t>
            </a:r>
          </a:p>
          <a:p>
            <a:pPr lvl="2"/>
            <a:r>
              <a:rPr lang="en-US" sz="2000" dirty="0"/>
              <a:t>pip install seaborn</a:t>
            </a:r>
          </a:p>
          <a:p>
            <a:pPr lvl="2"/>
            <a:endParaRPr lang="en-US" sz="1200" dirty="0"/>
          </a:p>
          <a:p>
            <a:pPr lvl="1">
              <a:buFont typeface="Wingdings" panose="05000000000000000000" pitchFamily="2" charset="2"/>
              <a:buChar char="Ø"/>
            </a:pPr>
            <a:r>
              <a:rPr lang="en-US" dirty="0"/>
              <a:t>For </a:t>
            </a:r>
            <a:r>
              <a:rPr lang="en-US" dirty="0" err="1"/>
              <a:t>conda</a:t>
            </a:r>
            <a:r>
              <a:rPr lang="en-US" dirty="0"/>
              <a:t> environment : </a:t>
            </a:r>
          </a:p>
          <a:p>
            <a:pPr lvl="2"/>
            <a:r>
              <a:rPr lang="en-US" dirty="0" err="1"/>
              <a:t>conda</a:t>
            </a:r>
            <a:r>
              <a:rPr lang="en-US" dirty="0"/>
              <a:t> install seaborn</a:t>
            </a:r>
          </a:p>
        </p:txBody>
      </p:sp>
    </p:spTree>
    <p:extLst>
      <p:ext uri="{BB962C8B-B14F-4D97-AF65-F5344CB8AC3E}">
        <p14:creationId xmlns:p14="http://schemas.microsoft.com/office/powerpoint/2010/main" val="2641185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F18E-3726-74A7-E61A-5AC99725C0CB}"/>
              </a:ext>
            </a:extLst>
          </p:cNvPr>
          <p:cNvSpPr>
            <a:spLocks noGrp="1"/>
          </p:cNvSpPr>
          <p:nvPr>
            <p:ph type="title"/>
          </p:nvPr>
        </p:nvSpPr>
        <p:spPr/>
        <p:txBody>
          <a:bodyPr/>
          <a:lstStyle/>
          <a:p>
            <a:r>
              <a:rPr lang="en-US" dirty="0"/>
              <a:t>Example 2</a:t>
            </a:r>
          </a:p>
        </p:txBody>
      </p:sp>
      <p:sp>
        <p:nvSpPr>
          <p:cNvPr id="4" name="Rectangle 2">
            <a:extLst>
              <a:ext uri="{FF2B5EF4-FFF2-40B4-BE49-F238E27FC236}">
                <a16:creationId xmlns:a16="http://schemas.microsoft.com/office/drawing/2014/main" id="{E56E0D7B-010C-F160-C1F6-A7199F5849D3}"/>
              </a:ext>
            </a:extLst>
          </p:cNvPr>
          <p:cNvSpPr>
            <a:spLocks noGrp="1" noChangeArrowheads="1"/>
          </p:cNvSpPr>
          <p:nvPr>
            <p:ph idx="1"/>
          </p:nvPr>
        </p:nvSpPr>
        <p:spPr bwMode="auto">
          <a:xfrm>
            <a:off x="198303" y="1975912"/>
            <a:ext cx="8083944"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seaborn as </a:t>
            </a:r>
            <a:r>
              <a:rPr kumimoji="0" lang="en-US" altLang="en-US" b="0" i="0" u="none" strike="noStrike" cap="none" normalizeH="0" baseline="0" dirty="0" err="1">
                <a:ln>
                  <a:noFill/>
                </a:ln>
                <a:solidFill>
                  <a:srgbClr val="000000"/>
                </a:solidFill>
                <a:effectLst/>
                <a:latin typeface="Consolas" panose="020B0609020204030204" pitchFamily="49" charset="0"/>
              </a:rPr>
              <a:t>sns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pandas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read csv and plotting</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data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pandas.read_csv</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"nba.csv"</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sns.boxplot</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'Weight'</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68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1948-36B8-798D-7BD6-06399C11074B}"/>
              </a:ext>
            </a:extLst>
          </p:cNvPr>
          <p:cNvSpPr>
            <a:spLocks noGrp="1"/>
          </p:cNvSpPr>
          <p:nvPr>
            <p:ph type="title"/>
          </p:nvPr>
        </p:nvSpPr>
        <p:spPr/>
        <p:txBody>
          <a:bodyPr/>
          <a:lstStyle/>
          <a:p>
            <a:endParaRPr lang="en-US"/>
          </a:p>
        </p:txBody>
      </p:sp>
      <p:pic>
        <p:nvPicPr>
          <p:cNvPr id="16386" name="Picture 2">
            <a:extLst>
              <a:ext uri="{FF2B5EF4-FFF2-40B4-BE49-F238E27FC236}">
                <a16:creationId xmlns:a16="http://schemas.microsoft.com/office/drawing/2014/main" id="{79D6D3BA-8A12-AF3E-77A7-4CE80DCFB7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5481" y="1982788"/>
            <a:ext cx="528637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71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F639-7CE4-0CEB-3AEE-7147D85FFF8F}"/>
              </a:ext>
            </a:extLst>
          </p:cNvPr>
          <p:cNvSpPr>
            <a:spLocks noGrp="1"/>
          </p:cNvSpPr>
          <p:nvPr>
            <p:ph type="title"/>
          </p:nvPr>
        </p:nvSpPr>
        <p:spPr/>
        <p:txBody>
          <a:bodyPr/>
          <a:lstStyle/>
          <a:p>
            <a:r>
              <a:rPr lang="en-US" dirty="0"/>
              <a:t>Violin Plot:</a:t>
            </a:r>
          </a:p>
        </p:txBody>
      </p:sp>
      <p:sp>
        <p:nvSpPr>
          <p:cNvPr id="3" name="Content Placeholder 2">
            <a:extLst>
              <a:ext uri="{FF2B5EF4-FFF2-40B4-BE49-F238E27FC236}">
                <a16:creationId xmlns:a16="http://schemas.microsoft.com/office/drawing/2014/main" id="{027024DB-4C10-764B-DD4B-FE82B2956A58}"/>
              </a:ext>
            </a:extLst>
          </p:cNvPr>
          <p:cNvSpPr>
            <a:spLocks noGrp="1"/>
          </p:cNvSpPr>
          <p:nvPr>
            <p:ph idx="1"/>
          </p:nvPr>
        </p:nvSpPr>
        <p:spPr/>
        <p:txBody>
          <a:bodyPr>
            <a:normAutofit lnSpcReduction="10000"/>
          </a:bodyPr>
          <a:lstStyle/>
          <a:p>
            <a:r>
              <a:rPr lang="en-US" dirty="0"/>
              <a:t>A violin plot is similar to a boxplot. It shows several quantitative data across one or more categorical variables such that those distributions can be compared. </a:t>
            </a:r>
          </a:p>
          <a:p>
            <a:endParaRPr lang="en-US" dirty="0"/>
          </a:p>
          <a:p>
            <a:r>
              <a:rPr lang="en-US" dirty="0"/>
              <a:t>Syntax: </a:t>
            </a:r>
            <a:r>
              <a:rPr lang="en-US" dirty="0" err="1"/>
              <a:t>seaborn.violinplot</a:t>
            </a:r>
            <a:r>
              <a:rPr lang="en-US" dirty="0"/>
              <a:t>(x=None, y=None, hue=None, data=None)</a:t>
            </a:r>
          </a:p>
          <a:p>
            <a:endParaRPr lang="en-US" dirty="0"/>
          </a:p>
          <a:p>
            <a:r>
              <a:rPr lang="en-US" dirty="0"/>
              <a:t>Parameters: </a:t>
            </a:r>
          </a:p>
          <a:p>
            <a:pPr lvl="1"/>
            <a:r>
              <a:rPr lang="en-US" dirty="0"/>
              <a:t>x, y, hue: Inputs for plotting long-form data. </a:t>
            </a:r>
          </a:p>
          <a:p>
            <a:pPr lvl="1"/>
            <a:r>
              <a:rPr lang="en-US" dirty="0"/>
              <a:t>data: Dataset for plotting. </a:t>
            </a:r>
          </a:p>
        </p:txBody>
      </p:sp>
    </p:spTree>
    <p:extLst>
      <p:ext uri="{BB962C8B-B14F-4D97-AF65-F5344CB8AC3E}">
        <p14:creationId xmlns:p14="http://schemas.microsoft.com/office/powerpoint/2010/main" val="16062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8BAE-5AC7-2774-40E7-6A37547187CC}"/>
              </a:ext>
            </a:extLst>
          </p:cNvPr>
          <p:cNvSpPr>
            <a:spLocks noGrp="1"/>
          </p:cNvSpPr>
          <p:nvPr>
            <p:ph type="title"/>
          </p:nvPr>
        </p:nvSpPr>
        <p:spPr/>
        <p:txBody>
          <a:bodyPr>
            <a:normAutofit/>
          </a:bodyPr>
          <a:lstStyle/>
          <a:p>
            <a:r>
              <a:rPr lang="en-US" dirty="0"/>
              <a:t>Draw the violin plot with Pandas:</a:t>
            </a:r>
          </a:p>
        </p:txBody>
      </p:sp>
      <p:sp>
        <p:nvSpPr>
          <p:cNvPr id="4" name="Rectangle 2">
            <a:extLst>
              <a:ext uri="{FF2B5EF4-FFF2-40B4-BE49-F238E27FC236}">
                <a16:creationId xmlns:a16="http://schemas.microsoft.com/office/drawing/2014/main" id="{9C45C2CE-49CC-2FDC-4F92-B2A8A1FAA04D}"/>
              </a:ext>
            </a:extLst>
          </p:cNvPr>
          <p:cNvSpPr>
            <a:spLocks noGrp="1" noChangeArrowheads="1"/>
          </p:cNvSpPr>
          <p:nvPr>
            <p:ph idx="1"/>
          </p:nvPr>
        </p:nvSpPr>
        <p:spPr bwMode="auto">
          <a:xfrm>
            <a:off x="198303" y="1760471"/>
            <a:ext cx="733213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seaborn as </a:t>
            </a:r>
            <a:r>
              <a:rPr kumimoji="0" lang="en-US" altLang="en-US" sz="3200" b="0" i="0" u="none" strike="noStrike" cap="none" normalizeH="0" baseline="0" dirty="0" err="1">
                <a:ln>
                  <a:noFill/>
                </a:ln>
                <a:solidFill>
                  <a:srgbClr val="000000"/>
                </a:solidFill>
                <a:effectLst/>
                <a:latin typeface="Consolas" panose="020B0609020204030204" pitchFamily="49" charset="0"/>
              </a:rPr>
              <a:t>sns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pandas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273239"/>
                </a:solidFill>
                <a:effectLst/>
                <a:latin typeface="Consolas" panose="020B0609020204030204" pitchFamily="49" charset="0"/>
              </a:rPr>
              <a:t> </a:t>
            </a:r>
            <a:endParaRPr kumimoji="0" lang="en-US" altLang="en-US" sz="4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nsolas" panose="020B0609020204030204" pitchFamily="49" charset="0"/>
              </a:rPr>
              <a:t>data </a:t>
            </a:r>
            <a:r>
              <a:rPr kumimoji="0" lang="en-US" altLang="en-US" sz="32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0000FF"/>
                </a:solidFill>
                <a:effectLst/>
                <a:latin typeface="Consolas" panose="020B0609020204030204" pitchFamily="49" charset="0"/>
              </a:rPr>
              <a:t>"nba.csv"</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000000"/>
                </a:solidFill>
                <a:effectLst/>
                <a:latin typeface="Consolas" panose="020B0609020204030204" pitchFamily="49" charset="0"/>
              </a:rPr>
              <a:t>sns.violinplot</a:t>
            </a:r>
            <a:r>
              <a:rPr kumimoji="0" lang="en-US" altLang="en-US" sz="3200" b="0" i="0" u="none" strike="noStrike" cap="none" normalizeH="0" baseline="0" dirty="0">
                <a:ln>
                  <a:noFill/>
                </a:ln>
                <a:solidFill>
                  <a:srgbClr val="000000"/>
                </a:solidFill>
                <a:effectLst/>
                <a:latin typeface="Consolas" panose="020B0609020204030204" pitchFamily="49" charset="0"/>
              </a:rPr>
              <a:t>(data[</a:t>
            </a:r>
            <a:r>
              <a:rPr kumimoji="0" lang="en-US" altLang="en-US" sz="3200" b="0" i="0" u="none" strike="noStrike" cap="none" normalizeH="0" baseline="0" dirty="0">
                <a:ln>
                  <a:noFill/>
                </a:ln>
                <a:solidFill>
                  <a:srgbClr val="0000FF"/>
                </a:solidFill>
                <a:effectLst/>
                <a:latin typeface="Consolas" panose="020B0609020204030204" pitchFamily="49" charset="0"/>
              </a:rPr>
              <a:t>'Age'</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20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B815-A31C-B1A9-359E-45D66DEDB880}"/>
              </a:ext>
            </a:extLst>
          </p:cNvPr>
          <p:cNvSpPr>
            <a:spLocks noGrp="1"/>
          </p:cNvSpPr>
          <p:nvPr>
            <p:ph type="title"/>
          </p:nvPr>
        </p:nvSpPr>
        <p:spPr/>
        <p:txBody>
          <a:bodyPr/>
          <a:lstStyle/>
          <a:p>
            <a:endParaRPr lang="en-US"/>
          </a:p>
        </p:txBody>
      </p:sp>
      <p:pic>
        <p:nvPicPr>
          <p:cNvPr id="19458" name="Picture 2">
            <a:extLst>
              <a:ext uri="{FF2B5EF4-FFF2-40B4-BE49-F238E27FC236}">
                <a16:creationId xmlns:a16="http://schemas.microsoft.com/office/drawing/2014/main" id="{C1A3E929-5D37-350B-ECDC-44562AF00B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7394" y="1939925"/>
            <a:ext cx="51625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454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BF75-5560-5E50-372C-875DD515C07D}"/>
              </a:ext>
            </a:extLst>
          </p:cNvPr>
          <p:cNvSpPr>
            <a:spLocks noGrp="1"/>
          </p:cNvSpPr>
          <p:nvPr>
            <p:ph type="title"/>
          </p:nvPr>
        </p:nvSpPr>
        <p:spPr/>
        <p:txBody>
          <a:bodyPr/>
          <a:lstStyle/>
          <a:p>
            <a:r>
              <a:rPr lang="en-US" dirty="0"/>
              <a:t>Example 2</a:t>
            </a:r>
          </a:p>
        </p:txBody>
      </p:sp>
      <p:sp>
        <p:nvSpPr>
          <p:cNvPr id="4" name="Rectangle 2">
            <a:extLst>
              <a:ext uri="{FF2B5EF4-FFF2-40B4-BE49-F238E27FC236}">
                <a16:creationId xmlns:a16="http://schemas.microsoft.com/office/drawing/2014/main" id="{D743ED6C-E526-C184-D67A-A076F5C58381}"/>
              </a:ext>
            </a:extLst>
          </p:cNvPr>
          <p:cNvSpPr>
            <a:spLocks noGrp="1" noChangeArrowheads="1"/>
          </p:cNvSpPr>
          <p:nvPr>
            <p:ph idx="1"/>
          </p:nvPr>
        </p:nvSpPr>
        <p:spPr bwMode="auto">
          <a:xfrm>
            <a:off x="198303" y="2099022"/>
            <a:ext cx="755655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seaborn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seaborn.</a:t>
            </a:r>
            <a:r>
              <a:rPr kumimoji="0" lang="en-US" altLang="en-US" sz="2000" b="0" i="0" u="none" strike="noStrike" cap="none" normalizeH="0" baseline="0" dirty="0" err="1">
                <a:ln>
                  <a:noFill/>
                </a:ln>
                <a:solidFill>
                  <a:srgbClr val="FF1493"/>
                </a:solidFill>
                <a:effectLst/>
                <a:latin typeface="Consolas" panose="020B0609020204030204" pitchFamily="49" charset="0"/>
              </a:rPr>
              <a:t>set</a:t>
            </a:r>
            <a:r>
              <a:rPr kumimoji="0" lang="en-US" altLang="en-US" sz="2000" b="0" i="0" u="none" strike="noStrike" cap="none" normalizeH="0" baseline="0" dirty="0">
                <a:ln>
                  <a:noFill/>
                </a:ln>
                <a:solidFill>
                  <a:srgbClr val="000000"/>
                </a:solidFill>
                <a:effectLst/>
                <a:latin typeface="Consolas" panose="020B0609020204030204" pitchFamily="49" charset="0"/>
              </a:rPr>
              <a:t>(style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rPr>
              <a:t>whitegrid</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data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"nba.csv"</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seaborn.violinplot</a:t>
            </a:r>
            <a:r>
              <a:rPr kumimoji="0" lang="en-US" altLang="en-US" sz="2000" b="0" i="0" u="none" strike="noStrike" cap="none" normalizeH="0" baseline="0" dirty="0">
                <a:ln>
                  <a:noFill/>
                </a:ln>
                <a:solidFill>
                  <a:srgbClr val="000000"/>
                </a:solidFill>
                <a:effectLst/>
                <a:latin typeface="Consolas" panose="020B0609020204030204" pitchFamily="49" charset="0"/>
              </a:rPr>
              <a:t>(x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"Age"</a:t>
            </a:r>
            <a:r>
              <a:rPr kumimoji="0" lang="en-US" altLang="en-US" sz="2000" b="0" i="0" u="none" strike="noStrike" cap="none" normalizeH="0" baseline="0" dirty="0">
                <a:ln>
                  <a:noFill/>
                </a:ln>
                <a:solidFill>
                  <a:srgbClr val="000000"/>
                </a:solidFill>
                <a:effectLst/>
                <a:latin typeface="Consolas" panose="020B0609020204030204" pitchFamily="49" charset="0"/>
              </a:rPr>
              <a:t>, y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rPr>
              <a:t>Weight"</a:t>
            </a:r>
            <a:r>
              <a:rPr kumimoji="0" lang="en-US" altLang="en-US" sz="2000" b="0" i="0" u="none" strike="noStrike" cap="none" normalizeH="0" baseline="0" dirty="0" err="1">
                <a:ln>
                  <a:noFill/>
                </a:ln>
                <a:solidFill>
                  <a:srgbClr val="000000"/>
                </a:solidFill>
                <a:effectLst/>
                <a:latin typeface="Consolas" panose="020B0609020204030204" pitchFamily="49" charset="0"/>
              </a:rPr>
              <a:t>,data</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data)</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699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853C-7185-C421-29C5-C440941DE1A0}"/>
              </a:ext>
            </a:extLst>
          </p:cNvPr>
          <p:cNvSpPr>
            <a:spLocks noGrp="1"/>
          </p:cNvSpPr>
          <p:nvPr>
            <p:ph type="title"/>
          </p:nvPr>
        </p:nvSpPr>
        <p:spPr/>
        <p:txBody>
          <a:bodyPr/>
          <a:lstStyle/>
          <a:p>
            <a:endParaRPr lang="en-US"/>
          </a:p>
        </p:txBody>
      </p:sp>
      <p:pic>
        <p:nvPicPr>
          <p:cNvPr id="21506" name="Picture 2">
            <a:extLst>
              <a:ext uri="{FF2B5EF4-FFF2-40B4-BE49-F238E27FC236}">
                <a16:creationId xmlns:a16="http://schemas.microsoft.com/office/drawing/2014/main" id="{9238CE0B-D76C-08B2-0CDF-CD4E0F3600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460331" cy="412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27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4E94-C247-3E3A-8F2B-7D97A7F6932E}"/>
              </a:ext>
            </a:extLst>
          </p:cNvPr>
          <p:cNvSpPr>
            <a:spLocks noGrp="1"/>
          </p:cNvSpPr>
          <p:nvPr>
            <p:ph type="title"/>
          </p:nvPr>
        </p:nvSpPr>
        <p:spPr/>
        <p:txBody>
          <a:bodyPr>
            <a:normAutofit/>
          </a:bodyPr>
          <a:lstStyle/>
          <a:p>
            <a:r>
              <a:rPr lang="en-US" dirty="0"/>
              <a:t>Swarm plot:</a:t>
            </a:r>
          </a:p>
        </p:txBody>
      </p:sp>
      <p:sp>
        <p:nvSpPr>
          <p:cNvPr id="3" name="Content Placeholder 2">
            <a:extLst>
              <a:ext uri="{FF2B5EF4-FFF2-40B4-BE49-F238E27FC236}">
                <a16:creationId xmlns:a16="http://schemas.microsoft.com/office/drawing/2014/main" id="{5B4979E2-2804-0951-9225-5EDBD46E9B29}"/>
              </a:ext>
            </a:extLst>
          </p:cNvPr>
          <p:cNvSpPr>
            <a:spLocks noGrp="1"/>
          </p:cNvSpPr>
          <p:nvPr>
            <p:ph idx="1"/>
          </p:nvPr>
        </p:nvSpPr>
        <p:spPr/>
        <p:txBody>
          <a:bodyPr>
            <a:normAutofit lnSpcReduction="10000"/>
          </a:bodyPr>
          <a:lstStyle/>
          <a:p>
            <a:r>
              <a:rPr lang="en-US" dirty="0"/>
              <a:t>A swarm plot is similar to a strip plot, We can draw a swarm plot with non-overlapping points against categorical data.</a:t>
            </a:r>
          </a:p>
          <a:p>
            <a:endParaRPr lang="en-US" dirty="0"/>
          </a:p>
          <a:p>
            <a:r>
              <a:rPr lang="en-US" dirty="0"/>
              <a:t>Syntax: </a:t>
            </a:r>
            <a:r>
              <a:rPr lang="en-US" dirty="0" err="1"/>
              <a:t>seaborn.swarmplot</a:t>
            </a:r>
            <a:r>
              <a:rPr lang="en-US" dirty="0"/>
              <a:t>(x=None, y=None, hue=None, data=None)</a:t>
            </a:r>
          </a:p>
          <a:p>
            <a:endParaRPr lang="en-US" dirty="0"/>
          </a:p>
          <a:p>
            <a:r>
              <a:rPr lang="en-US" dirty="0"/>
              <a:t>Parameters: </a:t>
            </a:r>
          </a:p>
          <a:p>
            <a:pPr lvl="1"/>
            <a:r>
              <a:rPr lang="en-US" dirty="0"/>
              <a:t>x, y, hue: Inputs for plotting long-form data. </a:t>
            </a:r>
          </a:p>
          <a:p>
            <a:pPr lvl="1"/>
            <a:r>
              <a:rPr lang="en-US" dirty="0"/>
              <a:t>data: Dataset for plotting. </a:t>
            </a:r>
          </a:p>
        </p:txBody>
      </p:sp>
    </p:spTree>
    <p:extLst>
      <p:ext uri="{BB962C8B-B14F-4D97-AF65-F5344CB8AC3E}">
        <p14:creationId xmlns:p14="http://schemas.microsoft.com/office/powerpoint/2010/main" val="3412980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85A6-531B-1837-EA38-F7DCC4064666}"/>
              </a:ext>
            </a:extLst>
          </p:cNvPr>
          <p:cNvSpPr>
            <a:spLocks noGrp="1"/>
          </p:cNvSpPr>
          <p:nvPr>
            <p:ph type="title"/>
          </p:nvPr>
        </p:nvSpPr>
        <p:spPr/>
        <p:txBody>
          <a:bodyPr>
            <a:normAutofit/>
          </a:bodyPr>
          <a:lstStyle/>
          <a:p>
            <a:r>
              <a:rPr lang="en-US" dirty="0"/>
              <a:t>Draw the swarm plot with Pandas:</a:t>
            </a:r>
          </a:p>
        </p:txBody>
      </p:sp>
      <p:sp>
        <p:nvSpPr>
          <p:cNvPr id="4" name="Rectangle 2">
            <a:extLst>
              <a:ext uri="{FF2B5EF4-FFF2-40B4-BE49-F238E27FC236}">
                <a16:creationId xmlns:a16="http://schemas.microsoft.com/office/drawing/2014/main" id="{C812B77A-9ECD-9C53-8D8E-12659448CA41}"/>
              </a:ext>
            </a:extLst>
          </p:cNvPr>
          <p:cNvSpPr>
            <a:spLocks noGrp="1" noChangeArrowheads="1"/>
          </p:cNvSpPr>
          <p:nvPr>
            <p:ph idx="1"/>
          </p:nvPr>
        </p:nvSpPr>
        <p:spPr bwMode="auto">
          <a:xfrm>
            <a:off x="198303" y="1637360"/>
            <a:ext cx="667650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seaborn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seaborn.</a:t>
            </a:r>
            <a:r>
              <a:rPr kumimoji="0" lang="en-US" altLang="en-US" b="0" i="0" u="none" strike="noStrike" cap="none" normalizeH="0" baseline="0" dirty="0" err="1">
                <a:ln>
                  <a:noFill/>
                </a:ln>
                <a:solidFill>
                  <a:srgbClr val="FF1493"/>
                </a:solidFill>
                <a:effectLst/>
                <a:latin typeface="Consolas" panose="020B0609020204030204" pitchFamily="49" charset="0"/>
              </a:rPr>
              <a:t>set</a:t>
            </a:r>
            <a:r>
              <a:rPr kumimoji="0" lang="en-US" altLang="en-US" b="0" i="0" u="none" strike="noStrike" cap="none" normalizeH="0" baseline="0" dirty="0">
                <a:ln>
                  <a:noFill/>
                </a:ln>
                <a:solidFill>
                  <a:srgbClr val="000000"/>
                </a:solidFill>
                <a:effectLst/>
                <a:latin typeface="Consolas" panose="020B0609020204030204" pitchFamily="49" charset="0"/>
              </a:rPr>
              <a:t>(style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whitegrid</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data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pandas.read_csv</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"nba.csv"</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seaborn.swarmplot</a:t>
            </a:r>
            <a:r>
              <a:rPr kumimoji="0" lang="en-US" altLang="en-US" b="0" i="0" u="none" strike="noStrike" cap="none" normalizeH="0" baseline="0" dirty="0">
                <a:ln>
                  <a:noFill/>
                </a:ln>
                <a:solidFill>
                  <a:srgbClr val="000000"/>
                </a:solidFill>
                <a:effectLst/>
                <a:latin typeface="Consolas" panose="020B0609020204030204" pitchFamily="49" charset="0"/>
              </a:rPr>
              <a:t>(x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data[</a:t>
            </a:r>
            <a:r>
              <a:rPr kumimoji="0" lang="en-US" altLang="en-US" b="0" i="0" u="none" strike="noStrike" cap="none" normalizeH="0" baseline="0" dirty="0">
                <a:ln>
                  <a:noFill/>
                </a:ln>
                <a:solidFill>
                  <a:srgbClr val="0000FF"/>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5652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4EB9-4F35-3A69-DF7D-8F290D10A405}"/>
              </a:ext>
            </a:extLst>
          </p:cNvPr>
          <p:cNvSpPr>
            <a:spLocks noGrp="1"/>
          </p:cNvSpPr>
          <p:nvPr>
            <p:ph type="title"/>
          </p:nvPr>
        </p:nvSpPr>
        <p:spPr/>
        <p:txBody>
          <a:bodyPr/>
          <a:lstStyle/>
          <a:p>
            <a:endParaRPr lang="en-US"/>
          </a:p>
        </p:txBody>
      </p:sp>
      <p:pic>
        <p:nvPicPr>
          <p:cNvPr id="23554" name="Picture 2">
            <a:extLst>
              <a:ext uri="{FF2B5EF4-FFF2-40B4-BE49-F238E27FC236}">
                <a16:creationId xmlns:a16="http://schemas.microsoft.com/office/drawing/2014/main" id="{4EB1CA40-2196-C5E1-8766-2544C2ADC2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6084094" cy="423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2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78EE-5404-B8C3-1B5F-C7F5E51749C6}"/>
              </a:ext>
            </a:extLst>
          </p:cNvPr>
          <p:cNvSpPr>
            <a:spLocks noGrp="1"/>
          </p:cNvSpPr>
          <p:nvPr>
            <p:ph type="title"/>
          </p:nvPr>
        </p:nvSpPr>
        <p:spPr/>
        <p:txBody>
          <a:bodyPr>
            <a:noAutofit/>
          </a:bodyPr>
          <a:lstStyle/>
          <a:p>
            <a:r>
              <a:rPr lang="en-US" sz="4000" dirty="0"/>
              <a:t>Let’s create Some basic plots using seaborn:</a:t>
            </a:r>
          </a:p>
        </p:txBody>
      </p:sp>
      <p:sp>
        <p:nvSpPr>
          <p:cNvPr id="9" name="Rectangle 3">
            <a:extLst>
              <a:ext uri="{FF2B5EF4-FFF2-40B4-BE49-F238E27FC236}">
                <a16:creationId xmlns:a16="http://schemas.microsoft.com/office/drawing/2014/main" id="{0D4D496F-7252-7019-7B2B-43370418D6A3}"/>
              </a:ext>
            </a:extLst>
          </p:cNvPr>
          <p:cNvSpPr>
            <a:spLocks noGrp="1" noChangeArrowheads="1"/>
          </p:cNvSpPr>
          <p:nvPr>
            <p:ph idx="1"/>
          </p:nvPr>
        </p:nvSpPr>
        <p:spPr bwMode="auto">
          <a:xfrm>
            <a:off x="198303" y="1375747"/>
            <a:ext cx="445634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Importing libraries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numpy</a:t>
            </a:r>
            <a:r>
              <a:rPr kumimoji="0" lang="en-US" altLang="en-US" sz="1600" b="0" i="0" u="none" strike="noStrike" cap="none" normalizeH="0" baseline="0" dirty="0">
                <a:ln>
                  <a:noFill/>
                </a:ln>
                <a:solidFill>
                  <a:srgbClr val="000000"/>
                </a:solidFill>
                <a:effectLst/>
                <a:latin typeface="Consolas" panose="020B0609020204030204" pitchFamily="49" charset="0"/>
              </a:rPr>
              <a:t> as np</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seaborn as </a:t>
            </a:r>
            <a:r>
              <a:rPr kumimoji="0" lang="en-US" altLang="en-US" sz="1600" b="0" i="0" u="none" strike="noStrike" cap="none" normalizeH="0" baseline="0" dirty="0" err="1">
                <a:ln>
                  <a:noFill/>
                </a:ln>
                <a:solidFill>
                  <a:srgbClr val="000000"/>
                </a:solidFill>
                <a:effectLst/>
                <a:latin typeface="Consolas" panose="020B0609020204030204" pitchFamily="49" charset="0"/>
              </a:rPr>
              <a:t>sns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273239"/>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273239"/>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Selecting style as white,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dark, </a:t>
            </a:r>
            <a:r>
              <a:rPr kumimoji="0" lang="en-US" altLang="en-US" sz="1600" b="0" i="0" u="none" strike="noStrike" cap="none" normalizeH="0" baseline="0" dirty="0" err="1">
                <a:ln>
                  <a:noFill/>
                </a:ln>
                <a:solidFill>
                  <a:srgbClr val="008200"/>
                </a:solidFill>
                <a:effectLst/>
                <a:latin typeface="Consolas" panose="020B0609020204030204" pitchFamily="49" charset="0"/>
              </a:rPr>
              <a:t>whitegrid</a:t>
            </a:r>
            <a:r>
              <a:rPr kumimoji="0" lang="en-US" altLang="en-US" sz="1600" b="0" i="0" u="none" strike="noStrike" cap="none" normalizeH="0" baseline="0" dirty="0">
                <a:ln>
                  <a:noFill/>
                </a:ln>
                <a:solidFill>
                  <a:srgbClr val="008200"/>
                </a:solidFill>
                <a:effectLst/>
                <a:latin typeface="Consolas" panose="020B0609020204030204" pitchFamily="49" charset="0"/>
              </a:rPr>
              <a:t>, </a:t>
            </a:r>
            <a:r>
              <a:rPr kumimoji="0" lang="en-US" altLang="en-US" sz="1600" b="0" i="0" u="none" strike="noStrike" cap="none" normalizeH="0" baseline="0" dirty="0" err="1">
                <a:ln>
                  <a:noFill/>
                </a:ln>
                <a:solidFill>
                  <a:srgbClr val="008200"/>
                </a:solidFill>
                <a:effectLst/>
                <a:latin typeface="Consolas" panose="020B0609020204030204" pitchFamily="49" charset="0"/>
              </a:rPr>
              <a:t>darkgrid</a:t>
            </a:r>
            <a:r>
              <a:rPr kumimoji="0" lang="en-US" altLang="en-US" sz="1600" b="0" i="0" u="none" strike="noStrike" cap="none" normalizeH="0" baseline="0" dirty="0">
                <a:ln>
                  <a:noFill/>
                </a:ln>
                <a:solidFill>
                  <a:srgbClr val="0082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or ticks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sns.</a:t>
            </a:r>
            <a:r>
              <a:rPr kumimoji="0" lang="en-US" altLang="en-US" sz="1600" b="0" i="0" u="none" strike="noStrike" cap="none" normalizeH="0" baseline="0" dirty="0" err="1">
                <a:ln>
                  <a:noFill/>
                </a:ln>
                <a:solidFill>
                  <a:srgbClr val="FF1493"/>
                </a:solidFill>
                <a:effectLst/>
                <a:latin typeface="Consolas" panose="020B0609020204030204" pitchFamily="49" charset="0"/>
              </a:rPr>
              <a:t>set</a:t>
            </a:r>
            <a:r>
              <a:rPr kumimoji="0" lang="en-US" altLang="en-US" sz="1600" b="0" i="0" u="none" strike="noStrike" cap="none" normalizeH="0" baseline="0" dirty="0">
                <a:ln>
                  <a:noFill/>
                </a:ln>
                <a:solidFill>
                  <a:srgbClr val="000000"/>
                </a:solidFill>
                <a:effectLst/>
                <a:latin typeface="Consolas" panose="020B0609020204030204" pitchFamily="49" charset="0"/>
              </a:rPr>
              <a:t>( style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"white"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273239"/>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Generate a random univariate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dataset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rs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np.random.RandomState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10</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d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rs.normal</a:t>
            </a:r>
            <a:r>
              <a:rPr kumimoji="0" lang="en-US" altLang="en-US" sz="1600" b="0" i="0" u="none" strike="noStrike" cap="none" normalizeH="0" baseline="0" dirty="0">
                <a:ln>
                  <a:noFill/>
                </a:ln>
                <a:solidFill>
                  <a:srgbClr val="000000"/>
                </a:solidFill>
                <a:effectLst/>
                <a:latin typeface="Consolas" panose="020B0609020204030204" pitchFamily="49" charset="0"/>
              </a:rPr>
              <a:t>( size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50</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273239"/>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Plot a simple histogram and </a:t>
            </a:r>
            <a:r>
              <a:rPr kumimoji="0" lang="en-US" altLang="en-US" sz="1600" b="0" i="0" u="none" strike="noStrike" cap="none" normalizeH="0" baseline="0" dirty="0" err="1">
                <a:ln>
                  <a:noFill/>
                </a:ln>
                <a:solidFill>
                  <a:srgbClr val="008200"/>
                </a:solidFill>
                <a:effectLst/>
                <a:latin typeface="Consolas" panose="020B0609020204030204" pitchFamily="49" charset="0"/>
              </a:rPr>
              <a:t>kde</a:t>
            </a:r>
            <a:r>
              <a:rPr kumimoji="0" lang="en-US" altLang="en-US" sz="1600" b="0" i="0" u="none" strike="noStrike" cap="none" normalizeH="0" baseline="0" dirty="0">
                <a:ln>
                  <a:noFill/>
                </a:ln>
                <a:solidFill>
                  <a:srgbClr val="0082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with </a:t>
            </a:r>
            <a:r>
              <a:rPr kumimoji="0" lang="en-US" altLang="en-US" sz="1600" b="0" i="0" u="none" strike="noStrike" cap="none" normalizeH="0" baseline="0" dirty="0" err="1">
                <a:ln>
                  <a:noFill/>
                </a:ln>
                <a:solidFill>
                  <a:srgbClr val="008200"/>
                </a:solidFill>
                <a:effectLst/>
                <a:latin typeface="Consolas" panose="020B0609020204030204" pitchFamily="49" charset="0"/>
              </a:rPr>
              <a:t>binsize</a:t>
            </a:r>
            <a:r>
              <a:rPr kumimoji="0" lang="en-US" altLang="en-US" sz="1600" b="0" i="0" u="none" strike="noStrike" cap="none" normalizeH="0" baseline="0" dirty="0">
                <a:ln>
                  <a:noFill/>
                </a:ln>
                <a:solidFill>
                  <a:srgbClr val="008200"/>
                </a:solidFill>
                <a:effectLst/>
                <a:latin typeface="Consolas" panose="020B0609020204030204" pitchFamily="49" charset="0"/>
              </a:rPr>
              <a:t> determined automatically</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sns.distplot</a:t>
            </a:r>
            <a:r>
              <a:rPr kumimoji="0" lang="en-US" altLang="en-US" sz="1600" b="0" i="0" u="none" strike="noStrike" cap="none" normalizeH="0" baseline="0" dirty="0">
                <a:ln>
                  <a:noFill/>
                </a:ln>
                <a:solidFill>
                  <a:srgbClr val="000000"/>
                </a:solidFill>
                <a:effectLst/>
                <a:latin typeface="Consolas" panose="020B0609020204030204" pitchFamily="49" charset="0"/>
              </a:rPr>
              <a:t>(d, </a:t>
            </a:r>
            <a:r>
              <a:rPr kumimoji="0" lang="en-US" altLang="en-US" sz="1600" b="0" i="0" u="none" strike="noStrike" cap="none" normalizeH="0" baseline="0" dirty="0" err="1">
                <a:ln>
                  <a:noFill/>
                </a:ln>
                <a:solidFill>
                  <a:srgbClr val="000000"/>
                </a:solidFill>
                <a:effectLst/>
                <a:latin typeface="Consolas" panose="020B0609020204030204" pitchFamily="49" charset="0"/>
              </a:rPr>
              <a:t>kde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True</a:t>
            </a:r>
            <a:r>
              <a:rPr kumimoji="0" lang="en-US" altLang="en-US" sz="1600" b="0" i="0" u="none" strike="noStrike" cap="none" normalizeH="0" baseline="0" dirty="0">
                <a:ln>
                  <a:noFill/>
                </a:ln>
                <a:solidFill>
                  <a:srgbClr val="000000"/>
                </a:solidFill>
                <a:effectLst/>
                <a:latin typeface="Consolas" panose="020B0609020204030204" pitchFamily="49" charset="0"/>
              </a:rPr>
              <a:t>, color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"g"</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1382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D53F-E708-2E22-CFA6-7A65824FE4C4}"/>
              </a:ext>
            </a:extLst>
          </p:cNvPr>
          <p:cNvSpPr>
            <a:spLocks noGrp="1"/>
          </p:cNvSpPr>
          <p:nvPr>
            <p:ph type="title"/>
          </p:nvPr>
        </p:nvSpPr>
        <p:spPr/>
        <p:txBody>
          <a:bodyPr/>
          <a:lstStyle/>
          <a:p>
            <a:r>
              <a:rPr lang="en-US" dirty="0"/>
              <a:t>Example 2</a:t>
            </a:r>
          </a:p>
        </p:txBody>
      </p:sp>
      <p:sp>
        <p:nvSpPr>
          <p:cNvPr id="4" name="Rectangle 2">
            <a:extLst>
              <a:ext uri="{FF2B5EF4-FFF2-40B4-BE49-F238E27FC236}">
                <a16:creationId xmlns:a16="http://schemas.microsoft.com/office/drawing/2014/main" id="{8F8ED70B-6FAE-8381-C4A0-05FDF1DF92E0}"/>
              </a:ext>
            </a:extLst>
          </p:cNvPr>
          <p:cNvSpPr>
            <a:spLocks noGrp="1" noChangeArrowheads="1"/>
          </p:cNvSpPr>
          <p:nvPr>
            <p:ph idx="1"/>
          </p:nvPr>
        </p:nvSpPr>
        <p:spPr bwMode="auto">
          <a:xfrm>
            <a:off x="198303" y="1852803"/>
            <a:ext cx="8887048"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import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seaborn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seaborn.</a:t>
            </a:r>
            <a:r>
              <a:rPr kumimoji="0" lang="en-US" altLang="en-US" sz="2400" b="0" i="0" u="none" strike="noStrike" cap="none" normalizeH="0" baseline="0" dirty="0" err="1">
                <a:ln>
                  <a:noFill/>
                </a:ln>
                <a:solidFill>
                  <a:srgbClr val="FF1493"/>
                </a:solidFill>
                <a:effectLst/>
                <a:latin typeface="Consolas" panose="020B0609020204030204" pitchFamily="49" charset="0"/>
              </a:rPr>
              <a:t>set</a:t>
            </a:r>
            <a:r>
              <a:rPr kumimoji="0" lang="en-US" altLang="en-US" sz="2400" b="0" i="0" u="none" strike="noStrike" cap="none" normalizeH="0" baseline="0" dirty="0">
                <a:ln>
                  <a:noFill/>
                </a:ln>
                <a:solidFill>
                  <a:srgbClr val="000000"/>
                </a:solidFill>
                <a:effectLst/>
                <a:latin typeface="Consolas" panose="020B0609020204030204" pitchFamily="49" charset="0"/>
              </a:rPr>
              <a:t>(style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err="1">
                <a:ln>
                  <a:noFill/>
                </a:ln>
                <a:solidFill>
                  <a:srgbClr val="0000FF"/>
                </a:solidFill>
                <a:effectLst/>
                <a:latin typeface="Consolas" panose="020B0609020204030204" pitchFamily="49" charset="0"/>
              </a:rPr>
              <a:t>whitegrid</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data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"nba.csv"</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seaborn.swarmplot</a:t>
            </a:r>
            <a:r>
              <a:rPr kumimoji="0" lang="en-US" altLang="en-US" sz="2400" b="0" i="0" u="none" strike="noStrike" cap="none" normalizeH="0" baseline="0" dirty="0">
                <a:ln>
                  <a:noFill/>
                </a:ln>
                <a:solidFill>
                  <a:srgbClr val="000000"/>
                </a:solidFill>
                <a:effectLst/>
                <a:latin typeface="Consolas" panose="020B0609020204030204" pitchFamily="49" charset="0"/>
              </a:rPr>
              <a:t>(x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"Age"</a:t>
            </a:r>
            <a:r>
              <a:rPr kumimoji="0" lang="en-US" altLang="en-US" sz="2400" b="0" i="0" u="none" strike="noStrike" cap="none" normalizeH="0" baseline="0" dirty="0">
                <a:ln>
                  <a:noFill/>
                </a:ln>
                <a:solidFill>
                  <a:srgbClr val="000000"/>
                </a:solidFill>
                <a:effectLst/>
                <a:latin typeface="Consolas" panose="020B0609020204030204" pitchFamily="49" charset="0"/>
              </a:rPr>
              <a:t>, y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err="1">
                <a:ln>
                  <a:noFill/>
                </a:ln>
                <a:solidFill>
                  <a:srgbClr val="0000FF"/>
                </a:solidFill>
                <a:effectLst/>
                <a:latin typeface="Consolas" panose="020B0609020204030204" pitchFamily="49" charset="0"/>
              </a:rPr>
              <a:t>Weight"</a:t>
            </a:r>
            <a:r>
              <a:rPr kumimoji="0" lang="en-US" altLang="en-US" sz="2400" b="0" i="0" u="none" strike="noStrike" cap="none" normalizeH="0" baseline="0" dirty="0" err="1">
                <a:ln>
                  <a:noFill/>
                </a:ln>
                <a:solidFill>
                  <a:srgbClr val="000000"/>
                </a:solidFill>
                <a:effectLst/>
                <a:latin typeface="Consolas" panose="020B0609020204030204" pitchFamily="49" charset="0"/>
              </a:rPr>
              <a:t>,data</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data)</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2122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18AD-2211-BCDF-44E6-701A58A0E747}"/>
              </a:ext>
            </a:extLst>
          </p:cNvPr>
          <p:cNvSpPr>
            <a:spLocks noGrp="1"/>
          </p:cNvSpPr>
          <p:nvPr>
            <p:ph type="title"/>
          </p:nvPr>
        </p:nvSpPr>
        <p:spPr/>
        <p:txBody>
          <a:bodyPr/>
          <a:lstStyle/>
          <a:p>
            <a:endParaRPr lang="en-US"/>
          </a:p>
        </p:txBody>
      </p:sp>
      <p:pic>
        <p:nvPicPr>
          <p:cNvPr id="25602" name="Picture 2">
            <a:extLst>
              <a:ext uri="{FF2B5EF4-FFF2-40B4-BE49-F238E27FC236}">
                <a16:creationId xmlns:a16="http://schemas.microsoft.com/office/drawing/2014/main" id="{54CFB1EB-B87F-B1F3-BDC8-E7EB3E96EE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5506" y="1968500"/>
            <a:ext cx="488632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5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646B-269A-97C0-B75B-3BBA16C5B810}"/>
              </a:ext>
            </a:extLst>
          </p:cNvPr>
          <p:cNvSpPr>
            <a:spLocks noGrp="1"/>
          </p:cNvSpPr>
          <p:nvPr>
            <p:ph type="title"/>
          </p:nvPr>
        </p:nvSpPr>
        <p:spPr/>
        <p:txBody>
          <a:bodyPr>
            <a:normAutofit/>
          </a:bodyPr>
          <a:lstStyle/>
          <a:p>
            <a:r>
              <a:rPr lang="en-US" dirty="0"/>
              <a:t>Bar plot:</a:t>
            </a:r>
          </a:p>
        </p:txBody>
      </p:sp>
      <p:sp>
        <p:nvSpPr>
          <p:cNvPr id="3" name="Content Placeholder 2">
            <a:extLst>
              <a:ext uri="{FF2B5EF4-FFF2-40B4-BE49-F238E27FC236}">
                <a16:creationId xmlns:a16="http://schemas.microsoft.com/office/drawing/2014/main" id="{10B1E3E6-3D06-C3B0-499B-BB1CAD681E47}"/>
              </a:ext>
            </a:extLst>
          </p:cNvPr>
          <p:cNvSpPr>
            <a:spLocks noGrp="1"/>
          </p:cNvSpPr>
          <p:nvPr>
            <p:ph idx="1"/>
          </p:nvPr>
        </p:nvSpPr>
        <p:spPr/>
        <p:txBody>
          <a:bodyPr>
            <a:normAutofit fontScale="77500" lnSpcReduction="20000"/>
          </a:bodyPr>
          <a:lstStyle/>
          <a:p>
            <a:r>
              <a:rPr lang="en-US" dirty="0" err="1"/>
              <a:t>Barplot</a:t>
            </a:r>
            <a:r>
              <a:rPr lang="en-US" dirty="0"/>
              <a:t> represents an estimate of central tendency for a numeric variable with the height of each rectangle and provides some indication of the uncertainty around that estimate using error bars. </a:t>
            </a:r>
          </a:p>
          <a:p>
            <a:endParaRPr lang="en-US" dirty="0"/>
          </a:p>
          <a:p>
            <a:r>
              <a:rPr lang="en-US" dirty="0"/>
              <a:t>Syntax : </a:t>
            </a:r>
            <a:r>
              <a:rPr lang="en-US" dirty="0" err="1"/>
              <a:t>seaborn.barplot</a:t>
            </a:r>
            <a:r>
              <a:rPr lang="en-US" dirty="0"/>
              <a:t>(x=None, y=None, hue=None, data=None)</a:t>
            </a:r>
          </a:p>
          <a:p>
            <a:endParaRPr lang="en-US" dirty="0"/>
          </a:p>
          <a:p>
            <a:r>
              <a:rPr lang="en-US" dirty="0"/>
              <a:t>Parameters :</a:t>
            </a:r>
          </a:p>
          <a:p>
            <a:pPr lvl="1"/>
            <a:r>
              <a:rPr lang="en-US" dirty="0"/>
              <a:t>x, y : This parameter take names of variables in data or vector data, Inputs for plotting long-form data.</a:t>
            </a:r>
          </a:p>
          <a:p>
            <a:pPr lvl="1"/>
            <a:r>
              <a:rPr lang="en-US" dirty="0"/>
              <a:t>hue : (optional) This parameter take column name for </a:t>
            </a:r>
            <a:r>
              <a:rPr lang="en-US" dirty="0" err="1"/>
              <a:t>colour</a:t>
            </a:r>
            <a:r>
              <a:rPr lang="en-US" dirty="0"/>
              <a:t> encoding.</a:t>
            </a:r>
          </a:p>
          <a:p>
            <a:pPr lvl="1"/>
            <a:r>
              <a:rPr lang="en-US" dirty="0"/>
              <a:t>data : (optional) This parameter take </a:t>
            </a:r>
            <a:r>
              <a:rPr lang="en-US" dirty="0" err="1"/>
              <a:t>DataFrame</a:t>
            </a:r>
            <a:r>
              <a:rPr lang="en-US" dirty="0"/>
              <a:t>, array, or list of arrays, Dataset for plotting. If x and y are absent, this is interpreted as wide-form. Otherwise it is expected to be long-form.</a:t>
            </a:r>
          </a:p>
          <a:p>
            <a:r>
              <a:rPr lang="en-US" dirty="0"/>
              <a:t>Returns : Returns the Axes object with the plot drawn onto it. </a:t>
            </a:r>
          </a:p>
        </p:txBody>
      </p:sp>
    </p:spTree>
    <p:extLst>
      <p:ext uri="{BB962C8B-B14F-4D97-AF65-F5344CB8AC3E}">
        <p14:creationId xmlns:p14="http://schemas.microsoft.com/office/powerpoint/2010/main" val="1580656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DD56-615B-CED3-8DFF-E1C7B9FC84E9}"/>
              </a:ext>
            </a:extLst>
          </p:cNvPr>
          <p:cNvSpPr>
            <a:spLocks noGrp="1"/>
          </p:cNvSpPr>
          <p:nvPr>
            <p:ph type="title"/>
          </p:nvPr>
        </p:nvSpPr>
        <p:spPr/>
        <p:txBody>
          <a:bodyPr/>
          <a:lstStyle/>
          <a:p>
            <a:r>
              <a:rPr lang="en-US" dirty="0"/>
              <a:t>Draw the bar plot with Pandas</a:t>
            </a:r>
          </a:p>
        </p:txBody>
      </p:sp>
      <p:sp>
        <p:nvSpPr>
          <p:cNvPr id="4" name="Rectangle 2">
            <a:extLst>
              <a:ext uri="{FF2B5EF4-FFF2-40B4-BE49-F238E27FC236}">
                <a16:creationId xmlns:a16="http://schemas.microsoft.com/office/drawing/2014/main" id="{E03EB242-61AD-CC27-78BE-53F245FC60FD}"/>
              </a:ext>
            </a:extLst>
          </p:cNvPr>
          <p:cNvSpPr>
            <a:spLocks noGrp="1" noChangeArrowheads="1"/>
          </p:cNvSpPr>
          <p:nvPr>
            <p:ph idx="1"/>
          </p:nvPr>
        </p:nvSpPr>
        <p:spPr bwMode="auto">
          <a:xfrm>
            <a:off x="198303" y="1637360"/>
            <a:ext cx="6394379"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seaborn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seaborn.</a:t>
            </a:r>
            <a:r>
              <a:rPr kumimoji="0" lang="en-US" altLang="en-US" b="0" i="0" u="none" strike="noStrike" cap="none" normalizeH="0" baseline="0" dirty="0" err="1">
                <a:ln>
                  <a:noFill/>
                </a:ln>
                <a:solidFill>
                  <a:srgbClr val="FF1493"/>
                </a:solidFill>
                <a:effectLst/>
                <a:latin typeface="Consolas" panose="020B0609020204030204" pitchFamily="49" charset="0"/>
              </a:rPr>
              <a:t>set</a:t>
            </a:r>
            <a:r>
              <a:rPr kumimoji="0" lang="en-US" altLang="en-US" b="0" i="0" u="none" strike="noStrike" cap="none" normalizeH="0" baseline="0" dirty="0">
                <a:ln>
                  <a:noFill/>
                </a:ln>
                <a:solidFill>
                  <a:srgbClr val="000000"/>
                </a:solidFill>
                <a:effectLst/>
                <a:latin typeface="Consolas" panose="020B0609020204030204" pitchFamily="49" charset="0"/>
              </a:rPr>
              <a:t>(style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whitegrid</a:t>
            </a:r>
            <a:r>
              <a:rPr kumimoji="0" lang="en-US" altLang="en-US" b="0" i="0" u="none" strike="noStrike" cap="none" normalizeH="0" baseline="0" dirty="0">
                <a:ln>
                  <a:noFill/>
                </a:ln>
                <a:solidFill>
                  <a:srgbClr val="0000FF"/>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data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pandas.read_csv</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"nba.csv"</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seaborn.barplot</a:t>
            </a:r>
            <a:r>
              <a:rPr kumimoji="0" lang="en-US" altLang="en-US" b="0" i="0" u="none" strike="noStrike" cap="none" normalizeH="0" baseline="0" dirty="0">
                <a:ln>
                  <a:noFill/>
                </a:ln>
                <a:solidFill>
                  <a:srgbClr val="000000"/>
                </a:solidFill>
                <a:effectLst/>
                <a:latin typeface="Consolas" panose="020B0609020204030204" pitchFamily="49" charset="0"/>
              </a:rPr>
              <a:t>(x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data[</a:t>
            </a:r>
            <a:r>
              <a:rPr kumimoji="0" lang="en-US" altLang="en-US" b="0" i="0" u="none" strike="noStrike" cap="none" normalizeH="0" baseline="0" dirty="0">
                <a:ln>
                  <a:noFill/>
                </a:ln>
                <a:solidFill>
                  <a:srgbClr val="0000FF"/>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950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68C7-B607-C2AA-B2A1-65A9D86279E4}"/>
              </a:ext>
            </a:extLst>
          </p:cNvPr>
          <p:cNvSpPr>
            <a:spLocks noGrp="1"/>
          </p:cNvSpPr>
          <p:nvPr>
            <p:ph type="title"/>
          </p:nvPr>
        </p:nvSpPr>
        <p:spPr/>
        <p:txBody>
          <a:bodyPr/>
          <a:lstStyle/>
          <a:p>
            <a:endParaRPr lang="en-US"/>
          </a:p>
        </p:txBody>
      </p:sp>
      <p:pic>
        <p:nvPicPr>
          <p:cNvPr id="27650" name="Picture 2">
            <a:extLst>
              <a:ext uri="{FF2B5EF4-FFF2-40B4-BE49-F238E27FC236}">
                <a16:creationId xmlns:a16="http://schemas.microsoft.com/office/drawing/2014/main" id="{44113602-6B70-3E31-9B5C-553FC96408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8356" y="1925638"/>
            <a:ext cx="5000625"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5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E06F-DF87-4633-8E04-897B8E932D23}"/>
              </a:ext>
            </a:extLst>
          </p:cNvPr>
          <p:cNvSpPr>
            <a:spLocks noGrp="1"/>
          </p:cNvSpPr>
          <p:nvPr>
            <p:ph type="title"/>
          </p:nvPr>
        </p:nvSpPr>
        <p:spPr/>
        <p:txBody>
          <a:bodyPr/>
          <a:lstStyle/>
          <a:p>
            <a:r>
              <a:rPr lang="en-US" dirty="0"/>
              <a:t>Example 2</a:t>
            </a:r>
          </a:p>
        </p:txBody>
      </p:sp>
      <p:sp>
        <p:nvSpPr>
          <p:cNvPr id="4" name="Rectangle 2">
            <a:extLst>
              <a:ext uri="{FF2B5EF4-FFF2-40B4-BE49-F238E27FC236}">
                <a16:creationId xmlns:a16="http://schemas.microsoft.com/office/drawing/2014/main" id="{A2CE0C5F-2E29-15ED-E454-C2650B06205A}"/>
              </a:ext>
            </a:extLst>
          </p:cNvPr>
          <p:cNvSpPr>
            <a:spLocks noGrp="1" noChangeArrowheads="1"/>
          </p:cNvSpPr>
          <p:nvPr>
            <p:ph idx="1"/>
          </p:nvPr>
        </p:nvSpPr>
        <p:spPr bwMode="auto">
          <a:xfrm>
            <a:off x="198303" y="1883578"/>
            <a:ext cx="857286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import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seaborn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seaborn.</a:t>
            </a:r>
            <a:r>
              <a:rPr kumimoji="0" lang="en-US" altLang="en-US" sz="2400" b="0" i="0" u="none" strike="noStrike" cap="none" normalizeH="0" baseline="0" dirty="0" err="1">
                <a:ln>
                  <a:noFill/>
                </a:ln>
                <a:solidFill>
                  <a:srgbClr val="FF1493"/>
                </a:solidFill>
                <a:effectLst/>
                <a:latin typeface="Consolas" panose="020B0609020204030204" pitchFamily="49" charset="0"/>
              </a:rPr>
              <a:t>set</a:t>
            </a:r>
            <a:r>
              <a:rPr kumimoji="0" lang="en-US" altLang="en-US" sz="2400" b="0" i="0" u="none" strike="noStrike" cap="none" normalizeH="0" baseline="0" dirty="0">
                <a:ln>
                  <a:noFill/>
                </a:ln>
                <a:solidFill>
                  <a:srgbClr val="000000"/>
                </a:solidFill>
                <a:effectLst/>
                <a:latin typeface="Consolas" panose="020B0609020204030204" pitchFamily="49" charset="0"/>
              </a:rPr>
              <a:t>(style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err="1">
                <a:ln>
                  <a:noFill/>
                </a:ln>
                <a:solidFill>
                  <a:srgbClr val="0000FF"/>
                </a:solidFill>
                <a:effectLst/>
                <a:latin typeface="Consolas" panose="020B0609020204030204" pitchFamily="49" charset="0"/>
              </a:rPr>
              <a:t>whitegrid</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data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"nba.csv"</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seaborn.barplot</a:t>
            </a:r>
            <a:r>
              <a:rPr kumimoji="0" lang="en-US" altLang="en-US" sz="2400" b="0" i="0" u="none" strike="noStrike" cap="none" normalizeH="0" baseline="0" dirty="0">
                <a:ln>
                  <a:noFill/>
                </a:ln>
                <a:solidFill>
                  <a:srgbClr val="000000"/>
                </a:solidFill>
                <a:effectLst/>
                <a:latin typeface="Consolas" panose="020B0609020204030204" pitchFamily="49" charset="0"/>
              </a:rPr>
              <a:t>(x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"Age"</a:t>
            </a:r>
            <a:r>
              <a:rPr kumimoji="0" lang="en-US" altLang="en-US" sz="2400" b="0" i="0" u="none" strike="noStrike" cap="none" normalizeH="0" baseline="0" dirty="0">
                <a:ln>
                  <a:noFill/>
                </a:ln>
                <a:solidFill>
                  <a:srgbClr val="000000"/>
                </a:solidFill>
                <a:effectLst/>
                <a:latin typeface="Consolas" panose="020B0609020204030204" pitchFamily="49" charset="0"/>
              </a:rPr>
              <a:t>, y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"Weight"</a:t>
            </a:r>
            <a:r>
              <a:rPr kumimoji="0" lang="en-US" altLang="en-US" sz="2400" b="0" i="0" u="none" strike="noStrike" cap="none" normalizeH="0" baseline="0" dirty="0">
                <a:ln>
                  <a:noFill/>
                </a:ln>
                <a:solidFill>
                  <a:srgbClr val="000000"/>
                </a:solidFill>
                <a:effectLst/>
                <a:latin typeface="Consolas" panose="020B0609020204030204" pitchFamily="49" charset="0"/>
              </a:rPr>
              <a:t>, data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data)</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9840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89F0-D495-527F-AC01-427FBB5E07EB}"/>
              </a:ext>
            </a:extLst>
          </p:cNvPr>
          <p:cNvSpPr>
            <a:spLocks noGrp="1"/>
          </p:cNvSpPr>
          <p:nvPr>
            <p:ph type="title"/>
          </p:nvPr>
        </p:nvSpPr>
        <p:spPr/>
        <p:txBody>
          <a:bodyPr/>
          <a:lstStyle/>
          <a:p>
            <a:endParaRPr lang="en-US"/>
          </a:p>
        </p:txBody>
      </p:sp>
      <p:pic>
        <p:nvPicPr>
          <p:cNvPr id="29698" name="Picture 2">
            <a:extLst>
              <a:ext uri="{FF2B5EF4-FFF2-40B4-BE49-F238E27FC236}">
                <a16:creationId xmlns:a16="http://schemas.microsoft.com/office/drawing/2014/main" id="{C96DD0C5-725D-1B45-3135-3F1845F8AC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9483" y="1371600"/>
            <a:ext cx="7000117" cy="465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71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B804-EF8C-D22C-6FDD-A4A94EC8087C}"/>
              </a:ext>
            </a:extLst>
          </p:cNvPr>
          <p:cNvSpPr>
            <a:spLocks noGrp="1"/>
          </p:cNvSpPr>
          <p:nvPr>
            <p:ph type="title"/>
          </p:nvPr>
        </p:nvSpPr>
        <p:spPr/>
        <p:txBody>
          <a:bodyPr/>
          <a:lstStyle/>
          <a:p>
            <a:r>
              <a:rPr lang="en-US" dirty="0"/>
              <a:t>Point plot:</a:t>
            </a:r>
          </a:p>
        </p:txBody>
      </p:sp>
      <p:sp>
        <p:nvSpPr>
          <p:cNvPr id="3" name="Content Placeholder 2">
            <a:extLst>
              <a:ext uri="{FF2B5EF4-FFF2-40B4-BE49-F238E27FC236}">
                <a16:creationId xmlns:a16="http://schemas.microsoft.com/office/drawing/2014/main" id="{423DF33B-99BD-74EA-3970-6C94D7E55549}"/>
              </a:ext>
            </a:extLst>
          </p:cNvPr>
          <p:cNvSpPr>
            <a:spLocks noGrp="1"/>
          </p:cNvSpPr>
          <p:nvPr>
            <p:ph idx="1"/>
          </p:nvPr>
        </p:nvSpPr>
        <p:spPr/>
        <p:txBody>
          <a:bodyPr>
            <a:normAutofit fontScale="85000" lnSpcReduction="20000"/>
          </a:bodyPr>
          <a:lstStyle/>
          <a:p>
            <a:r>
              <a:rPr lang="en-US" dirty="0"/>
              <a:t>Point plot used to show point estimates and confidence intervals using scatter plot glyphs. A point plot represents an estimate of central tendency for a numeric variable by the position of scatter plot points and provides some indication of the uncertainty around that estimate using error bars.</a:t>
            </a:r>
          </a:p>
          <a:p>
            <a:endParaRPr lang="en-US" dirty="0"/>
          </a:p>
          <a:p>
            <a:r>
              <a:rPr lang="en-US" dirty="0"/>
              <a:t>Syntax: </a:t>
            </a:r>
            <a:r>
              <a:rPr lang="en-US" dirty="0" err="1"/>
              <a:t>seaborn.pointplot</a:t>
            </a:r>
            <a:r>
              <a:rPr lang="en-US" dirty="0"/>
              <a:t>(x=None, y=None, hue=None, data=None)</a:t>
            </a:r>
          </a:p>
          <a:p>
            <a:endParaRPr lang="en-US" dirty="0"/>
          </a:p>
          <a:p>
            <a:r>
              <a:rPr lang="en-US" dirty="0"/>
              <a:t>Parameters:</a:t>
            </a:r>
          </a:p>
          <a:p>
            <a:pPr lvl="1"/>
            <a:r>
              <a:rPr lang="en-US" dirty="0"/>
              <a:t>x, y: Inputs for plotting long-form data.</a:t>
            </a:r>
          </a:p>
          <a:p>
            <a:pPr lvl="1"/>
            <a:r>
              <a:rPr lang="en-US" dirty="0"/>
              <a:t>hue: (optional) column name for color encoding.</a:t>
            </a:r>
          </a:p>
          <a:p>
            <a:pPr lvl="1"/>
            <a:r>
              <a:rPr lang="en-US" dirty="0"/>
              <a:t>data: </a:t>
            </a:r>
            <a:r>
              <a:rPr lang="en-US" dirty="0" err="1"/>
              <a:t>dataframe</a:t>
            </a:r>
            <a:r>
              <a:rPr lang="en-US" dirty="0"/>
              <a:t> as a Dataset for plotting.</a:t>
            </a:r>
          </a:p>
          <a:p>
            <a:r>
              <a:rPr lang="en-US" dirty="0"/>
              <a:t>Return: The Axes object with the plot drawn onto it.</a:t>
            </a:r>
          </a:p>
        </p:txBody>
      </p:sp>
    </p:spTree>
    <p:extLst>
      <p:ext uri="{BB962C8B-B14F-4D97-AF65-F5344CB8AC3E}">
        <p14:creationId xmlns:p14="http://schemas.microsoft.com/office/powerpoint/2010/main" val="3939067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AD4F-0AE7-4A8C-C2E0-21E35B6AA7E8}"/>
              </a:ext>
            </a:extLst>
          </p:cNvPr>
          <p:cNvSpPr>
            <a:spLocks noGrp="1"/>
          </p:cNvSpPr>
          <p:nvPr>
            <p:ph type="title"/>
          </p:nvPr>
        </p:nvSpPr>
        <p:spPr/>
        <p:txBody>
          <a:bodyPr>
            <a:normAutofit/>
          </a:bodyPr>
          <a:lstStyle/>
          <a:p>
            <a:r>
              <a:rPr lang="en-US" dirty="0"/>
              <a:t>Draw the point plot with Pandas:</a:t>
            </a:r>
          </a:p>
        </p:txBody>
      </p:sp>
      <p:sp>
        <p:nvSpPr>
          <p:cNvPr id="4" name="Rectangle 2">
            <a:extLst>
              <a:ext uri="{FF2B5EF4-FFF2-40B4-BE49-F238E27FC236}">
                <a16:creationId xmlns:a16="http://schemas.microsoft.com/office/drawing/2014/main" id="{36132C3A-0EA5-F0E4-5099-13126F9B8DF6}"/>
              </a:ext>
            </a:extLst>
          </p:cNvPr>
          <p:cNvSpPr>
            <a:spLocks noGrp="1" noChangeArrowheads="1"/>
          </p:cNvSpPr>
          <p:nvPr>
            <p:ph idx="1"/>
          </p:nvPr>
        </p:nvSpPr>
        <p:spPr bwMode="auto">
          <a:xfrm>
            <a:off x="198303" y="2099022"/>
            <a:ext cx="7704032"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seaborn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seaborn.</a:t>
            </a:r>
            <a:r>
              <a:rPr kumimoji="0" lang="en-US" altLang="en-US" sz="2000" b="0" i="0" u="none" strike="noStrike" cap="none" normalizeH="0" baseline="0" dirty="0" err="1">
                <a:ln>
                  <a:noFill/>
                </a:ln>
                <a:solidFill>
                  <a:srgbClr val="FF1493"/>
                </a:solidFill>
                <a:effectLst/>
                <a:latin typeface="Consolas" panose="020B0609020204030204" pitchFamily="49" charset="0"/>
              </a:rPr>
              <a:t>set</a:t>
            </a:r>
            <a:r>
              <a:rPr kumimoji="0" lang="en-US" altLang="en-US" sz="2000" b="0" i="0" u="none" strike="noStrike" cap="none" normalizeH="0" baseline="0" dirty="0">
                <a:ln>
                  <a:noFill/>
                </a:ln>
                <a:solidFill>
                  <a:srgbClr val="000000"/>
                </a:solidFill>
                <a:effectLst/>
                <a:latin typeface="Consolas" panose="020B0609020204030204" pitchFamily="49" charset="0"/>
              </a:rPr>
              <a:t>(style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rPr>
              <a:t>whitegrid</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data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"nba.csv"</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seaborn.pointplot</a:t>
            </a:r>
            <a:r>
              <a:rPr kumimoji="0" lang="en-US" altLang="en-US" sz="2000" b="0" i="0" u="none" strike="noStrike" cap="none" normalizeH="0" baseline="0" dirty="0">
                <a:ln>
                  <a:noFill/>
                </a:ln>
                <a:solidFill>
                  <a:srgbClr val="000000"/>
                </a:solidFill>
                <a:effectLst/>
                <a:latin typeface="Consolas" panose="020B0609020204030204" pitchFamily="49" charset="0"/>
              </a:rPr>
              <a:t>(x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"Age"</a:t>
            </a:r>
            <a:r>
              <a:rPr kumimoji="0" lang="en-US" altLang="en-US" sz="2000" b="0" i="0" u="none" strike="noStrike" cap="none" normalizeH="0" baseline="0" dirty="0">
                <a:ln>
                  <a:noFill/>
                </a:ln>
                <a:solidFill>
                  <a:srgbClr val="000000"/>
                </a:solidFill>
                <a:effectLst/>
                <a:latin typeface="Consolas" panose="020B0609020204030204" pitchFamily="49" charset="0"/>
              </a:rPr>
              <a:t>, y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"Weight"</a:t>
            </a:r>
            <a:r>
              <a:rPr kumimoji="0" lang="en-US" altLang="en-US" sz="2000" b="0" i="0" u="none" strike="noStrike" cap="none" normalizeH="0" baseline="0" dirty="0">
                <a:ln>
                  <a:noFill/>
                </a:ln>
                <a:solidFill>
                  <a:srgbClr val="000000"/>
                </a:solidFill>
                <a:effectLst/>
                <a:latin typeface="Consolas" panose="020B0609020204030204" pitchFamily="49" charset="0"/>
              </a:rPr>
              <a:t>, data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data)</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873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3D18-D152-7910-0B21-83A385A3F6CA}"/>
              </a:ext>
            </a:extLst>
          </p:cNvPr>
          <p:cNvSpPr>
            <a:spLocks noGrp="1"/>
          </p:cNvSpPr>
          <p:nvPr>
            <p:ph type="title"/>
          </p:nvPr>
        </p:nvSpPr>
        <p:spPr/>
        <p:txBody>
          <a:bodyPr/>
          <a:lstStyle/>
          <a:p>
            <a:endParaRPr lang="en-US"/>
          </a:p>
        </p:txBody>
      </p:sp>
      <p:pic>
        <p:nvPicPr>
          <p:cNvPr id="32770" name="Picture 2">
            <a:extLst>
              <a:ext uri="{FF2B5EF4-FFF2-40B4-BE49-F238E27FC236}">
                <a16:creationId xmlns:a16="http://schemas.microsoft.com/office/drawing/2014/main" id="{798649FB-9326-DC48-0A41-A8814F0A96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869" y="1949450"/>
            <a:ext cx="5181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3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E1CA-BFD9-EDB6-724B-C8BA9634A5FF}"/>
              </a:ext>
            </a:extLst>
          </p:cNvPr>
          <p:cNvSpPr>
            <a:spLocks noGrp="1"/>
          </p:cNvSpPr>
          <p:nvPr>
            <p:ph type="title"/>
          </p:nvPr>
        </p:nvSpPr>
        <p:spPr/>
        <p:txBody>
          <a:bodyPr/>
          <a:lstStyle/>
          <a:p>
            <a:r>
              <a:rPr lang="en-US" dirty="0"/>
              <a:t>Output</a:t>
            </a:r>
          </a:p>
        </p:txBody>
      </p:sp>
      <p:pic>
        <p:nvPicPr>
          <p:cNvPr id="3074" name="Picture 2">
            <a:extLst>
              <a:ext uri="{FF2B5EF4-FFF2-40B4-BE49-F238E27FC236}">
                <a16:creationId xmlns:a16="http://schemas.microsoft.com/office/drawing/2014/main" id="{566895A8-8713-8DB9-2B1B-98030B152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4056" y="1987550"/>
            <a:ext cx="5229225"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4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6E-C40F-17BA-12F9-5178E71838A8}"/>
              </a:ext>
            </a:extLst>
          </p:cNvPr>
          <p:cNvSpPr>
            <a:spLocks noGrp="1"/>
          </p:cNvSpPr>
          <p:nvPr>
            <p:ph type="title"/>
          </p:nvPr>
        </p:nvSpPr>
        <p:spPr/>
        <p:txBody>
          <a:bodyPr>
            <a:normAutofit/>
          </a:bodyPr>
          <a:lstStyle/>
          <a:p>
            <a:r>
              <a:rPr lang="en-US" dirty="0"/>
              <a:t>Count plot:</a:t>
            </a:r>
          </a:p>
        </p:txBody>
      </p:sp>
      <p:sp>
        <p:nvSpPr>
          <p:cNvPr id="3" name="Content Placeholder 2">
            <a:extLst>
              <a:ext uri="{FF2B5EF4-FFF2-40B4-BE49-F238E27FC236}">
                <a16:creationId xmlns:a16="http://schemas.microsoft.com/office/drawing/2014/main" id="{CD99F82B-1458-823F-37EE-5D05798BC20F}"/>
              </a:ext>
            </a:extLst>
          </p:cNvPr>
          <p:cNvSpPr>
            <a:spLocks noGrp="1"/>
          </p:cNvSpPr>
          <p:nvPr>
            <p:ph idx="1"/>
          </p:nvPr>
        </p:nvSpPr>
        <p:spPr/>
        <p:txBody>
          <a:bodyPr>
            <a:normAutofit fontScale="85000" lnSpcReduction="20000"/>
          </a:bodyPr>
          <a:lstStyle/>
          <a:p>
            <a:r>
              <a:rPr lang="en-US" dirty="0"/>
              <a:t>Count plot used to Show the counts of observations in each categorical bin using bars.</a:t>
            </a:r>
          </a:p>
          <a:p>
            <a:endParaRPr lang="en-US" dirty="0"/>
          </a:p>
          <a:p>
            <a:r>
              <a:rPr lang="en-US" dirty="0"/>
              <a:t>Syntax : </a:t>
            </a:r>
            <a:r>
              <a:rPr lang="en-US" dirty="0" err="1"/>
              <a:t>seaborn.countplot</a:t>
            </a:r>
            <a:r>
              <a:rPr lang="en-US" dirty="0"/>
              <a:t>(x=None, y=None, hue=None, data=None)</a:t>
            </a:r>
          </a:p>
          <a:p>
            <a:endParaRPr lang="en-US" dirty="0"/>
          </a:p>
          <a:p>
            <a:r>
              <a:rPr lang="en-US" dirty="0"/>
              <a:t>Parameters :</a:t>
            </a:r>
          </a:p>
          <a:p>
            <a:pPr lvl="1"/>
            <a:r>
              <a:rPr lang="en-US" dirty="0"/>
              <a:t>x, y: This parameter take names of variables in data or vector data, optional, Inputs for plotting long-form data.</a:t>
            </a:r>
          </a:p>
          <a:p>
            <a:pPr lvl="1"/>
            <a:r>
              <a:rPr lang="en-US" dirty="0"/>
              <a:t>hue : (optional) This parameter take column name for color encoding.</a:t>
            </a:r>
          </a:p>
          <a:p>
            <a:pPr lvl="1"/>
            <a:r>
              <a:rPr lang="en-US" dirty="0"/>
              <a:t>data : (optional) This parameter take </a:t>
            </a:r>
            <a:r>
              <a:rPr lang="en-US" dirty="0" err="1"/>
              <a:t>DataFrame</a:t>
            </a:r>
            <a:r>
              <a:rPr lang="en-US" dirty="0"/>
              <a:t>, array, or list of arrays, Dataset for plotting. If x and y are absent, this is interpreted as wide-form. Otherwise, it is expected to be long-form.</a:t>
            </a:r>
          </a:p>
          <a:p>
            <a:r>
              <a:rPr lang="en-US" dirty="0"/>
              <a:t>Returns: Returns the Axes object with the plot drawn onto it.</a:t>
            </a:r>
          </a:p>
        </p:txBody>
      </p:sp>
    </p:spTree>
    <p:extLst>
      <p:ext uri="{BB962C8B-B14F-4D97-AF65-F5344CB8AC3E}">
        <p14:creationId xmlns:p14="http://schemas.microsoft.com/office/powerpoint/2010/main" val="1263968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00A2-1AEC-84C5-1655-1DCF47044733}"/>
              </a:ext>
            </a:extLst>
          </p:cNvPr>
          <p:cNvSpPr>
            <a:spLocks noGrp="1"/>
          </p:cNvSpPr>
          <p:nvPr>
            <p:ph type="title"/>
          </p:nvPr>
        </p:nvSpPr>
        <p:spPr/>
        <p:txBody>
          <a:bodyPr/>
          <a:lstStyle/>
          <a:p>
            <a:r>
              <a:rPr lang="en-US" dirty="0"/>
              <a:t>Draw the count plot with Pandas:</a:t>
            </a:r>
          </a:p>
        </p:txBody>
      </p:sp>
      <p:sp>
        <p:nvSpPr>
          <p:cNvPr id="4" name="Rectangle 2">
            <a:extLst>
              <a:ext uri="{FF2B5EF4-FFF2-40B4-BE49-F238E27FC236}">
                <a16:creationId xmlns:a16="http://schemas.microsoft.com/office/drawing/2014/main" id="{C27131FE-2C0F-4CD0-C73D-99C052B7064B}"/>
              </a:ext>
            </a:extLst>
          </p:cNvPr>
          <p:cNvSpPr>
            <a:spLocks noGrp="1" noChangeArrowheads="1"/>
          </p:cNvSpPr>
          <p:nvPr>
            <p:ph idx="1"/>
          </p:nvPr>
        </p:nvSpPr>
        <p:spPr bwMode="auto">
          <a:xfrm>
            <a:off x="198303" y="1883578"/>
            <a:ext cx="551433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import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seaborn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seaborn.</a:t>
            </a:r>
            <a:r>
              <a:rPr kumimoji="0" lang="en-US" altLang="en-US" sz="2400" b="0" i="0" u="none" strike="noStrike" cap="none" normalizeH="0" baseline="0" dirty="0" err="1">
                <a:ln>
                  <a:noFill/>
                </a:ln>
                <a:solidFill>
                  <a:srgbClr val="FF1493"/>
                </a:solidFill>
                <a:effectLst/>
                <a:latin typeface="Consolas" panose="020B0609020204030204" pitchFamily="49" charset="0"/>
              </a:rPr>
              <a:t>set</a:t>
            </a:r>
            <a:r>
              <a:rPr kumimoji="0" lang="en-US" altLang="en-US" sz="2400" b="0" i="0" u="none" strike="noStrike" cap="none" normalizeH="0" baseline="0" dirty="0">
                <a:ln>
                  <a:noFill/>
                </a:ln>
                <a:solidFill>
                  <a:srgbClr val="000000"/>
                </a:solidFill>
                <a:effectLst/>
                <a:latin typeface="Consolas" panose="020B0609020204030204" pitchFamily="49" charset="0"/>
              </a:rPr>
              <a:t>(style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err="1">
                <a:ln>
                  <a:noFill/>
                </a:ln>
                <a:solidFill>
                  <a:srgbClr val="0000FF"/>
                </a:solidFill>
                <a:effectLst/>
                <a:latin typeface="Consolas" panose="020B0609020204030204" pitchFamily="49" charset="0"/>
              </a:rPr>
              <a:t>whitegrid</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read csv and plot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data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"nba.csv"</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seaborn.countplot</a:t>
            </a:r>
            <a:r>
              <a:rPr kumimoji="0" lang="en-US" altLang="en-US" sz="2400" b="0" i="0" u="none" strike="noStrike" cap="none" normalizeH="0" baseline="0" dirty="0">
                <a:ln>
                  <a:noFill/>
                </a:ln>
                <a:solidFill>
                  <a:srgbClr val="000000"/>
                </a:solidFill>
                <a:effectLst/>
                <a:latin typeface="Consolas" panose="020B0609020204030204" pitchFamily="49" charset="0"/>
              </a:rPr>
              <a:t>(data[</a:t>
            </a:r>
            <a:r>
              <a:rPr kumimoji="0" lang="en-US" altLang="en-US" sz="2400" b="0" i="0" u="none" strike="noStrike" cap="none" normalizeH="0" baseline="0" dirty="0">
                <a:ln>
                  <a:noFill/>
                </a:ln>
                <a:solidFill>
                  <a:srgbClr val="0000FF"/>
                </a:solidFill>
                <a:effectLst/>
                <a:latin typeface="Consolas" panose="020B0609020204030204" pitchFamily="49" charset="0"/>
              </a:rPr>
              <a:t>"Age"</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3844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B2DE-F2D1-88B9-EE1C-4CCFF855DA69}"/>
              </a:ext>
            </a:extLst>
          </p:cNvPr>
          <p:cNvSpPr>
            <a:spLocks noGrp="1"/>
          </p:cNvSpPr>
          <p:nvPr>
            <p:ph type="title"/>
          </p:nvPr>
        </p:nvSpPr>
        <p:spPr/>
        <p:txBody>
          <a:bodyPr/>
          <a:lstStyle/>
          <a:p>
            <a:endParaRPr lang="en-US"/>
          </a:p>
        </p:txBody>
      </p:sp>
      <p:pic>
        <p:nvPicPr>
          <p:cNvPr id="34818" name="Picture 2">
            <a:extLst>
              <a:ext uri="{FF2B5EF4-FFF2-40B4-BE49-F238E27FC236}">
                <a16:creationId xmlns:a16="http://schemas.microsoft.com/office/drawing/2014/main" id="{C38AFDB0-75FA-89EB-5BCE-55E745E586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9756" y="1911350"/>
            <a:ext cx="54578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01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CEE2-83D3-4A57-9C70-3584C0298973}"/>
              </a:ext>
            </a:extLst>
          </p:cNvPr>
          <p:cNvSpPr>
            <a:spLocks noGrp="1"/>
          </p:cNvSpPr>
          <p:nvPr>
            <p:ph type="title"/>
          </p:nvPr>
        </p:nvSpPr>
        <p:spPr/>
        <p:txBody>
          <a:bodyPr>
            <a:normAutofit/>
          </a:bodyPr>
          <a:lstStyle/>
          <a:p>
            <a:r>
              <a:rPr lang="en-US" dirty="0"/>
              <a:t>KDE Plot:</a:t>
            </a:r>
          </a:p>
        </p:txBody>
      </p:sp>
      <p:sp>
        <p:nvSpPr>
          <p:cNvPr id="3" name="Content Placeholder 2">
            <a:extLst>
              <a:ext uri="{FF2B5EF4-FFF2-40B4-BE49-F238E27FC236}">
                <a16:creationId xmlns:a16="http://schemas.microsoft.com/office/drawing/2014/main" id="{7D53B3E2-C2B4-3AD6-241B-3081B9F16C30}"/>
              </a:ext>
            </a:extLst>
          </p:cNvPr>
          <p:cNvSpPr>
            <a:spLocks noGrp="1"/>
          </p:cNvSpPr>
          <p:nvPr>
            <p:ph idx="1"/>
          </p:nvPr>
        </p:nvSpPr>
        <p:spPr/>
        <p:txBody>
          <a:bodyPr>
            <a:normAutofit fontScale="85000" lnSpcReduction="20000"/>
          </a:bodyPr>
          <a:lstStyle/>
          <a:p>
            <a:pPr algn="just"/>
            <a:r>
              <a:rPr lang="en-US" dirty="0"/>
              <a:t>KDE Plot described as Kernel Density Estimate is used for visualizing the Probability Density of a continuous variable. It depicts the probability density at different values in a continuous variable. We can also plot a single graph for multiple samples which helps in more efficient data visualization.</a:t>
            </a:r>
          </a:p>
          <a:p>
            <a:endParaRPr lang="en-US" dirty="0"/>
          </a:p>
          <a:p>
            <a:r>
              <a:rPr lang="en-US" dirty="0"/>
              <a:t>Syntax: </a:t>
            </a:r>
            <a:r>
              <a:rPr lang="en-US" dirty="0" err="1"/>
              <a:t>seaborn.kdeplot</a:t>
            </a:r>
            <a:r>
              <a:rPr lang="en-US" dirty="0"/>
              <a:t>(x=None, *, y=None, vertical=False, palette=None, **</a:t>
            </a:r>
            <a:r>
              <a:rPr lang="en-US" dirty="0" err="1"/>
              <a:t>kwargs</a:t>
            </a:r>
            <a:r>
              <a:rPr lang="en-US" dirty="0"/>
              <a:t>)</a:t>
            </a:r>
          </a:p>
          <a:p>
            <a:endParaRPr lang="en-US" dirty="0"/>
          </a:p>
          <a:p>
            <a:r>
              <a:rPr lang="en-US" dirty="0"/>
              <a:t>Parameters:</a:t>
            </a:r>
          </a:p>
          <a:p>
            <a:pPr lvl="1"/>
            <a:r>
              <a:rPr lang="en-US" dirty="0"/>
              <a:t>x, y : vectors or keys in data</a:t>
            </a:r>
          </a:p>
          <a:p>
            <a:pPr lvl="1"/>
            <a:r>
              <a:rPr lang="en-US" dirty="0"/>
              <a:t>vertical : </a:t>
            </a:r>
            <a:r>
              <a:rPr lang="en-US" dirty="0" err="1"/>
              <a:t>boolean</a:t>
            </a:r>
            <a:r>
              <a:rPr lang="en-US" dirty="0"/>
              <a:t> (True or False)</a:t>
            </a:r>
          </a:p>
          <a:p>
            <a:pPr lvl="1"/>
            <a:r>
              <a:rPr lang="en-US" dirty="0"/>
              <a:t>data : </a:t>
            </a:r>
            <a:r>
              <a:rPr lang="en-US" dirty="0" err="1"/>
              <a:t>pandas.DataFrame</a:t>
            </a:r>
            <a:r>
              <a:rPr lang="en-US" dirty="0"/>
              <a:t>, </a:t>
            </a:r>
            <a:r>
              <a:rPr lang="en-US" dirty="0" err="1"/>
              <a:t>numpy.ndarray</a:t>
            </a:r>
            <a:r>
              <a:rPr lang="en-US" dirty="0"/>
              <a:t>, mapping, or sequence</a:t>
            </a:r>
          </a:p>
        </p:txBody>
      </p:sp>
    </p:spTree>
    <p:extLst>
      <p:ext uri="{BB962C8B-B14F-4D97-AF65-F5344CB8AC3E}">
        <p14:creationId xmlns:p14="http://schemas.microsoft.com/office/powerpoint/2010/main" val="1589428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8912-DF53-ED9D-9CB2-FC930A9B5A4E}"/>
              </a:ext>
            </a:extLst>
          </p:cNvPr>
          <p:cNvSpPr>
            <a:spLocks noGrp="1"/>
          </p:cNvSpPr>
          <p:nvPr>
            <p:ph type="title"/>
          </p:nvPr>
        </p:nvSpPr>
        <p:spPr/>
        <p:txBody>
          <a:bodyPr>
            <a:normAutofit/>
          </a:bodyPr>
          <a:lstStyle/>
          <a:p>
            <a:r>
              <a:rPr lang="en-US" dirty="0"/>
              <a:t>Draw the KDE plot with Pandas:</a:t>
            </a:r>
          </a:p>
        </p:txBody>
      </p:sp>
      <p:sp>
        <p:nvSpPr>
          <p:cNvPr id="4" name="Rectangle 2">
            <a:extLst>
              <a:ext uri="{FF2B5EF4-FFF2-40B4-BE49-F238E27FC236}">
                <a16:creationId xmlns:a16="http://schemas.microsoft.com/office/drawing/2014/main" id="{0FFDC556-12E3-0453-7BF8-87C6F3C7981E}"/>
              </a:ext>
            </a:extLst>
          </p:cNvPr>
          <p:cNvSpPr>
            <a:spLocks noGrp="1" noChangeArrowheads="1"/>
          </p:cNvSpPr>
          <p:nvPr>
            <p:ph idx="1"/>
          </p:nvPr>
        </p:nvSpPr>
        <p:spPr bwMode="auto">
          <a:xfrm>
            <a:off x="198303" y="1452686"/>
            <a:ext cx="786433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importing the required libraries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from</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sklearn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datasets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pandas as pd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seaborn as </a:t>
            </a:r>
            <a:r>
              <a:rPr kumimoji="0" lang="en-US" altLang="en-US" sz="1400" b="0" i="0" u="none" strike="noStrike" cap="none" normalizeH="0" baseline="0" dirty="0" err="1">
                <a:ln>
                  <a:noFill/>
                </a:ln>
                <a:solidFill>
                  <a:srgbClr val="000000"/>
                </a:solidFill>
                <a:effectLst/>
                <a:latin typeface="Consolas" panose="020B0609020204030204" pitchFamily="49" charset="0"/>
              </a:rPr>
              <a:t>sns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Setting up the Data Frame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iris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datasets.load_iris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iris_df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pd.DataFrame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iris.data</a:t>
            </a:r>
            <a:r>
              <a:rPr kumimoji="0" lang="en-US" altLang="en-US" sz="1400" b="0" i="0" u="none" strike="noStrike" cap="none" normalizeH="0" baseline="0" dirty="0">
                <a:ln>
                  <a:noFill/>
                </a:ln>
                <a:solidFill>
                  <a:srgbClr val="000000"/>
                </a:solidFill>
                <a:effectLst/>
                <a:latin typeface="Consolas" panose="020B0609020204030204" pitchFamily="49" charset="0"/>
              </a:rPr>
              <a:t>, columns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Sepal_Length</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Sepal_Width</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Petal_Length</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Petal_Width</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iris_df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'Target'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iris.target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iris_df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'Target'</a:t>
            </a:r>
            <a:r>
              <a:rPr kumimoji="0" lang="en-US" altLang="en-US" sz="1400" b="0" i="0" u="none" strike="noStrike" cap="none" normalizeH="0" baseline="0" dirty="0">
                <a:ln>
                  <a:noFill/>
                </a:ln>
                <a:solidFill>
                  <a:srgbClr val="000000"/>
                </a:solidFill>
                <a:effectLst/>
                <a:latin typeface="Consolas" panose="020B0609020204030204" pitchFamily="49" charset="0"/>
              </a:rPr>
              <a:t>].replace([</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Iris_Setosa</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inplace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iris_df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'Target'</a:t>
            </a:r>
            <a:r>
              <a:rPr kumimoji="0" lang="en-US" altLang="en-US" sz="1400" b="0" i="0" u="none" strike="noStrike" cap="none" normalizeH="0" baseline="0" dirty="0">
                <a:ln>
                  <a:noFill/>
                </a:ln>
                <a:solidFill>
                  <a:srgbClr val="000000"/>
                </a:solidFill>
                <a:effectLst/>
                <a:latin typeface="Consolas" panose="020B0609020204030204" pitchFamily="49" charset="0"/>
              </a:rPr>
              <a:t>].replace([</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Iris_Vercicolor</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inplace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iris_df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'Target'</a:t>
            </a:r>
            <a:r>
              <a:rPr kumimoji="0" lang="en-US" altLang="en-US" sz="1400" b="0" i="0" u="none" strike="noStrike" cap="none" normalizeH="0" baseline="0" dirty="0">
                <a:ln>
                  <a:noFill/>
                </a:ln>
                <a:solidFill>
                  <a:srgbClr val="000000"/>
                </a:solidFill>
                <a:effectLst/>
                <a:latin typeface="Consolas" panose="020B0609020204030204" pitchFamily="49" charset="0"/>
              </a:rPr>
              <a:t>].replace([</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Iris_Virginica</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inplace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KDE Plot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sns.kdeplot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iris_df.loc</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iris_df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'Target'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Iris_Virginica</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Sepal_Length</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color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 shade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Iris_Virginica</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4565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AA10-DB0E-4DCB-B4ED-D2F0125DC15F}"/>
              </a:ext>
            </a:extLst>
          </p:cNvPr>
          <p:cNvSpPr>
            <a:spLocks noGrp="1"/>
          </p:cNvSpPr>
          <p:nvPr>
            <p:ph type="title"/>
          </p:nvPr>
        </p:nvSpPr>
        <p:spPr/>
        <p:txBody>
          <a:bodyPr/>
          <a:lstStyle/>
          <a:p>
            <a:endParaRPr lang="en-US"/>
          </a:p>
        </p:txBody>
      </p:sp>
      <p:pic>
        <p:nvPicPr>
          <p:cNvPr id="37890" name="Picture 2">
            <a:extLst>
              <a:ext uri="{FF2B5EF4-FFF2-40B4-BE49-F238E27FC236}">
                <a16:creationId xmlns:a16="http://schemas.microsoft.com/office/drawing/2014/main" id="{3835D9CC-5E0B-44C6-5C03-D902E467A9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7881" y="2035175"/>
            <a:ext cx="49815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075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DF23-7560-A8E4-78CF-65176B748DC9}"/>
              </a:ext>
            </a:extLst>
          </p:cNvPr>
          <p:cNvSpPr>
            <a:spLocks noGrp="1"/>
          </p:cNvSpPr>
          <p:nvPr>
            <p:ph type="title"/>
          </p:nvPr>
        </p:nvSpPr>
        <p:spPr/>
        <p:txBody>
          <a:bodyPr/>
          <a:lstStyle/>
          <a:p>
            <a:r>
              <a:rPr lang="en-US" dirty="0"/>
              <a:t>Example 2</a:t>
            </a:r>
          </a:p>
        </p:txBody>
      </p:sp>
      <p:sp>
        <p:nvSpPr>
          <p:cNvPr id="4" name="Rectangle 2">
            <a:extLst>
              <a:ext uri="{FF2B5EF4-FFF2-40B4-BE49-F238E27FC236}">
                <a16:creationId xmlns:a16="http://schemas.microsoft.com/office/drawing/2014/main" id="{08754056-9788-A96D-60CF-9038E04F53E9}"/>
              </a:ext>
            </a:extLst>
          </p:cNvPr>
          <p:cNvSpPr>
            <a:spLocks noGrp="1" noChangeArrowheads="1"/>
          </p:cNvSpPr>
          <p:nvPr>
            <p:ph idx="1"/>
          </p:nvPr>
        </p:nvSpPr>
        <p:spPr bwMode="auto">
          <a:xfrm>
            <a:off x="198303" y="1637360"/>
            <a:ext cx="808394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seaborn as </a:t>
            </a:r>
            <a:r>
              <a:rPr kumimoji="0" lang="en-US" altLang="en-US" b="0" i="0" u="none" strike="noStrike" cap="none" normalizeH="0" baseline="0" dirty="0" err="1">
                <a:ln>
                  <a:noFill/>
                </a:ln>
                <a:solidFill>
                  <a:srgbClr val="000000"/>
                </a:solidFill>
                <a:effectLst/>
                <a:latin typeface="Consolas" panose="020B0609020204030204" pitchFamily="49" charset="0"/>
              </a:rPr>
              <a:t>sns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pandas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read top 5 column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data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pandas.read_csv</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"nba.csv"</a:t>
            </a:r>
            <a:r>
              <a:rPr kumimoji="0" lang="en-US" altLang="en-US" b="0" i="0" u="none" strike="noStrike" cap="none" normalizeH="0" baseline="0" dirty="0">
                <a:ln>
                  <a:noFill/>
                </a:ln>
                <a:solidFill>
                  <a:srgbClr val="000000"/>
                </a:solidFill>
                <a:effectLst/>
                <a:latin typeface="Consolas" panose="020B0609020204030204" pitchFamily="49" charset="0"/>
              </a:rPr>
              <a:t>).head()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sns.kdeplot</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'Number'</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229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0C6-0B3F-AA12-AB42-5DEF05A0B208}"/>
              </a:ext>
            </a:extLst>
          </p:cNvPr>
          <p:cNvSpPr>
            <a:spLocks noGrp="1"/>
          </p:cNvSpPr>
          <p:nvPr>
            <p:ph type="title"/>
          </p:nvPr>
        </p:nvSpPr>
        <p:spPr/>
        <p:txBody>
          <a:bodyPr/>
          <a:lstStyle/>
          <a:p>
            <a:endParaRPr lang="en-US"/>
          </a:p>
        </p:txBody>
      </p:sp>
      <p:pic>
        <p:nvPicPr>
          <p:cNvPr id="39938" name="Picture 2">
            <a:extLst>
              <a:ext uri="{FF2B5EF4-FFF2-40B4-BE49-F238E27FC236}">
                <a16:creationId xmlns:a16="http://schemas.microsoft.com/office/drawing/2014/main" id="{F4358AC6-6AC4-9B5B-1421-507F061879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0719" y="1997075"/>
            <a:ext cx="52959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89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EFE3-D845-B1A4-EA51-7C32785FD74E}"/>
              </a:ext>
            </a:extLst>
          </p:cNvPr>
          <p:cNvSpPr>
            <a:spLocks noGrp="1"/>
          </p:cNvSpPr>
          <p:nvPr>
            <p:ph type="title"/>
          </p:nvPr>
        </p:nvSpPr>
        <p:spPr/>
        <p:txBody>
          <a:bodyPr>
            <a:normAutofit fontScale="90000"/>
          </a:bodyPr>
          <a:lstStyle/>
          <a:p>
            <a:r>
              <a:rPr lang="en-US" dirty="0"/>
              <a:t>Bivariate and Univariate data using seaborn and pandas:</a:t>
            </a:r>
          </a:p>
        </p:txBody>
      </p:sp>
      <p:sp>
        <p:nvSpPr>
          <p:cNvPr id="3" name="Content Placeholder 2">
            <a:extLst>
              <a:ext uri="{FF2B5EF4-FFF2-40B4-BE49-F238E27FC236}">
                <a16:creationId xmlns:a16="http://schemas.microsoft.com/office/drawing/2014/main" id="{898D9147-0ACA-DF12-6F2C-6A5F58193640}"/>
              </a:ext>
            </a:extLst>
          </p:cNvPr>
          <p:cNvSpPr>
            <a:spLocks noGrp="1"/>
          </p:cNvSpPr>
          <p:nvPr>
            <p:ph idx="1"/>
          </p:nvPr>
        </p:nvSpPr>
        <p:spPr/>
        <p:txBody>
          <a:bodyPr/>
          <a:lstStyle/>
          <a:p>
            <a:pPr algn="l" fontAlgn="base"/>
            <a:r>
              <a:rPr lang="en-US" b="1" i="0" dirty="0">
                <a:solidFill>
                  <a:srgbClr val="273239"/>
                </a:solidFill>
                <a:effectLst/>
                <a:latin typeface="urw-din"/>
              </a:rPr>
              <a:t>Bivariate data: </a:t>
            </a:r>
            <a:r>
              <a:rPr lang="en-US" b="0" i="0" dirty="0">
                <a:solidFill>
                  <a:srgbClr val="273239"/>
                </a:solidFill>
                <a:effectLst/>
                <a:latin typeface="urw-din"/>
              </a:rPr>
              <a:t>This type of data involves </a:t>
            </a:r>
            <a:r>
              <a:rPr lang="en-US" b="1" i="0" dirty="0">
                <a:solidFill>
                  <a:srgbClr val="273239"/>
                </a:solidFill>
                <a:effectLst/>
                <a:latin typeface="urw-din"/>
              </a:rPr>
              <a:t>two different variables</a:t>
            </a:r>
            <a:r>
              <a:rPr lang="en-US" b="0" i="0" dirty="0">
                <a:solidFill>
                  <a:srgbClr val="273239"/>
                </a:solidFill>
                <a:effectLst/>
                <a:latin typeface="urw-din"/>
              </a:rPr>
              <a:t>. The analysis of this type of data deals with causes and relationships and the analysis is done to find out the relationship between the two variables.</a:t>
            </a:r>
          </a:p>
          <a:p>
            <a:pPr algn="l" fontAlgn="base"/>
            <a:r>
              <a:rPr lang="en-US" b="1" i="0" dirty="0">
                <a:solidFill>
                  <a:srgbClr val="273239"/>
                </a:solidFill>
                <a:effectLst/>
                <a:latin typeface="urw-din"/>
              </a:rPr>
              <a:t>Univariate data: </a:t>
            </a:r>
            <a:r>
              <a:rPr lang="en-US" b="0" i="0" dirty="0">
                <a:solidFill>
                  <a:srgbClr val="273239"/>
                </a:solidFill>
                <a:effectLst/>
                <a:latin typeface="urw-din"/>
              </a:rPr>
              <a:t>This type of data consists of </a:t>
            </a:r>
            <a:r>
              <a:rPr lang="en-US" b="1" i="0" dirty="0">
                <a:solidFill>
                  <a:srgbClr val="273239"/>
                </a:solidFill>
                <a:effectLst/>
                <a:latin typeface="urw-din"/>
              </a:rPr>
              <a:t>only one variable</a:t>
            </a:r>
            <a:r>
              <a:rPr lang="en-US" b="0" i="0" dirty="0">
                <a:solidFill>
                  <a:srgbClr val="273239"/>
                </a:solidFill>
                <a:effectLst/>
                <a:latin typeface="urw-din"/>
              </a:rPr>
              <a:t>. The analysis of univariate data is thus the simplest form of analysis since the information deals with only one quantity that changes. It does not deal with causes or relationships and the main purpose of the analysis is to describe the data and find patterns that exist within it.</a:t>
            </a:r>
          </a:p>
          <a:p>
            <a:endParaRPr lang="en-US" dirty="0"/>
          </a:p>
        </p:txBody>
      </p:sp>
    </p:spTree>
    <p:extLst>
      <p:ext uri="{BB962C8B-B14F-4D97-AF65-F5344CB8AC3E}">
        <p14:creationId xmlns:p14="http://schemas.microsoft.com/office/powerpoint/2010/main" val="3496273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91E1-601E-DA25-04F2-679A2473DAC4}"/>
              </a:ext>
            </a:extLst>
          </p:cNvPr>
          <p:cNvSpPr>
            <a:spLocks noGrp="1"/>
          </p:cNvSpPr>
          <p:nvPr>
            <p:ph type="title"/>
          </p:nvPr>
        </p:nvSpPr>
        <p:spPr/>
        <p:txBody>
          <a:bodyPr>
            <a:normAutofit fontScale="90000"/>
          </a:bodyPr>
          <a:lstStyle/>
          <a:p>
            <a:r>
              <a:rPr lang="en-US" dirty="0"/>
              <a:t>Let’s see an example of Bivariate data :</a:t>
            </a:r>
          </a:p>
        </p:txBody>
      </p:sp>
      <p:sp>
        <p:nvSpPr>
          <p:cNvPr id="4" name="Rectangle 2">
            <a:extLst>
              <a:ext uri="{FF2B5EF4-FFF2-40B4-BE49-F238E27FC236}">
                <a16:creationId xmlns:a16="http://schemas.microsoft.com/office/drawing/2014/main" id="{8D476AF3-5A57-101D-9171-DEDAE0E34951}"/>
              </a:ext>
            </a:extLst>
          </p:cNvPr>
          <p:cNvSpPr>
            <a:spLocks noGrp="1" noChangeArrowheads="1"/>
          </p:cNvSpPr>
          <p:nvPr>
            <p:ph idx="1"/>
          </p:nvPr>
        </p:nvSpPr>
        <p:spPr bwMode="auto">
          <a:xfrm>
            <a:off x="198303" y="1975912"/>
            <a:ext cx="8083944"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seaborn as </a:t>
            </a:r>
            <a:r>
              <a:rPr kumimoji="0" lang="en-US" altLang="en-US" b="0" i="0" u="none" strike="noStrike" cap="none" normalizeH="0" baseline="0" dirty="0" err="1">
                <a:ln>
                  <a:noFill/>
                </a:ln>
                <a:solidFill>
                  <a:srgbClr val="000000"/>
                </a:solidFill>
                <a:effectLst/>
                <a:latin typeface="Consolas" panose="020B0609020204030204" pitchFamily="49" charset="0"/>
              </a:rPr>
              <a:t>sns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pandas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read csv and plotting</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data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pandas.read_csv</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"nba.csv"</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sns.boxplot</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'Height'</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51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BBAD-6BF9-E7C9-5DE6-8547E38C5C47}"/>
              </a:ext>
            </a:extLst>
          </p:cNvPr>
          <p:cNvSpPr>
            <a:spLocks noGrp="1"/>
          </p:cNvSpPr>
          <p:nvPr>
            <p:ph type="title"/>
          </p:nvPr>
        </p:nvSpPr>
        <p:spPr/>
        <p:txBody>
          <a:bodyPr>
            <a:normAutofit/>
          </a:bodyPr>
          <a:lstStyle/>
          <a:p>
            <a:r>
              <a:rPr lang="en-US" dirty="0"/>
              <a:t>Seaborn: statistical data visualization</a:t>
            </a:r>
          </a:p>
        </p:txBody>
      </p:sp>
      <p:sp>
        <p:nvSpPr>
          <p:cNvPr id="3" name="Content Placeholder 2">
            <a:extLst>
              <a:ext uri="{FF2B5EF4-FFF2-40B4-BE49-F238E27FC236}">
                <a16:creationId xmlns:a16="http://schemas.microsoft.com/office/drawing/2014/main" id="{19E440FE-951F-DE6C-5428-7E3A8B1B7404}"/>
              </a:ext>
            </a:extLst>
          </p:cNvPr>
          <p:cNvSpPr>
            <a:spLocks noGrp="1"/>
          </p:cNvSpPr>
          <p:nvPr>
            <p:ph idx="1"/>
          </p:nvPr>
        </p:nvSpPr>
        <p:spPr/>
        <p:txBody>
          <a:bodyPr>
            <a:normAutofit/>
          </a:bodyPr>
          <a:lstStyle/>
          <a:p>
            <a:pPr algn="l" fontAlgn="base">
              <a:buFont typeface="Wingdings" panose="05000000000000000000" pitchFamily="2" charset="2"/>
              <a:buChar char="Ø"/>
            </a:pPr>
            <a:r>
              <a:rPr lang="en-US" b="0" i="0" dirty="0">
                <a:solidFill>
                  <a:srgbClr val="273239"/>
                </a:solidFill>
                <a:effectLst/>
                <a:latin typeface="urw-din"/>
              </a:rPr>
              <a:t>These are the plot will help to visualize:</a:t>
            </a:r>
          </a:p>
          <a:p>
            <a:pPr lvl="1" fontAlgn="base">
              <a:buFont typeface="Arial" panose="020B0604020202020204" pitchFamily="34" charset="0"/>
              <a:buChar char="•"/>
            </a:pPr>
            <a:r>
              <a:rPr lang="en-US" b="0" i="0" dirty="0">
                <a:solidFill>
                  <a:srgbClr val="273239"/>
                </a:solidFill>
                <a:effectLst/>
                <a:latin typeface="urw-din"/>
              </a:rPr>
              <a:t>Line Plot</a:t>
            </a:r>
          </a:p>
          <a:p>
            <a:pPr lvl="1" fontAlgn="base">
              <a:buFont typeface="Arial" panose="020B0604020202020204" pitchFamily="34" charset="0"/>
              <a:buChar char="•"/>
            </a:pPr>
            <a:r>
              <a:rPr lang="en-US" b="0" i="0" dirty="0">
                <a:solidFill>
                  <a:srgbClr val="273239"/>
                </a:solidFill>
                <a:effectLst/>
                <a:latin typeface="urw-din"/>
              </a:rPr>
              <a:t>Scatter Plot</a:t>
            </a:r>
          </a:p>
          <a:p>
            <a:pPr lvl="1" fontAlgn="base">
              <a:buFont typeface="Arial" panose="020B0604020202020204" pitchFamily="34" charset="0"/>
              <a:buChar char="•"/>
            </a:pPr>
            <a:r>
              <a:rPr lang="en-US" b="0" i="0" dirty="0">
                <a:solidFill>
                  <a:srgbClr val="273239"/>
                </a:solidFill>
                <a:effectLst/>
                <a:latin typeface="urw-din"/>
              </a:rPr>
              <a:t>Box plot</a:t>
            </a:r>
          </a:p>
          <a:p>
            <a:pPr lvl="1" fontAlgn="base">
              <a:buFont typeface="Arial" panose="020B0604020202020204" pitchFamily="34" charset="0"/>
              <a:buChar char="•"/>
            </a:pPr>
            <a:r>
              <a:rPr lang="en-US" b="0" i="0" dirty="0">
                <a:solidFill>
                  <a:srgbClr val="273239"/>
                </a:solidFill>
                <a:effectLst/>
                <a:latin typeface="urw-din"/>
              </a:rPr>
              <a:t>Point plot</a:t>
            </a:r>
          </a:p>
          <a:p>
            <a:pPr lvl="1" fontAlgn="base">
              <a:buFont typeface="Arial" panose="020B0604020202020204" pitchFamily="34" charset="0"/>
              <a:buChar char="•"/>
            </a:pPr>
            <a:r>
              <a:rPr lang="en-US" b="0" i="0" dirty="0">
                <a:solidFill>
                  <a:srgbClr val="273239"/>
                </a:solidFill>
                <a:effectLst/>
                <a:latin typeface="urw-din"/>
              </a:rPr>
              <a:t>Count plot</a:t>
            </a:r>
          </a:p>
          <a:p>
            <a:pPr lvl="1" fontAlgn="base">
              <a:buFont typeface="Arial" panose="020B0604020202020204" pitchFamily="34" charset="0"/>
              <a:buChar char="•"/>
            </a:pPr>
            <a:r>
              <a:rPr lang="en-US" b="0" i="0" dirty="0">
                <a:solidFill>
                  <a:srgbClr val="273239"/>
                </a:solidFill>
                <a:effectLst/>
                <a:latin typeface="urw-din"/>
              </a:rPr>
              <a:t>Violin plot</a:t>
            </a:r>
          </a:p>
          <a:p>
            <a:pPr lvl="1" fontAlgn="base">
              <a:buFont typeface="Arial" panose="020B0604020202020204" pitchFamily="34" charset="0"/>
              <a:buChar char="•"/>
            </a:pPr>
            <a:r>
              <a:rPr lang="en-US" b="0" i="0" dirty="0">
                <a:solidFill>
                  <a:srgbClr val="273239"/>
                </a:solidFill>
                <a:effectLst/>
                <a:latin typeface="urw-din"/>
              </a:rPr>
              <a:t>Swarm plot</a:t>
            </a:r>
          </a:p>
          <a:p>
            <a:pPr lvl="1" fontAlgn="base">
              <a:buFont typeface="Arial" panose="020B0604020202020204" pitchFamily="34" charset="0"/>
              <a:buChar char="•"/>
            </a:pPr>
            <a:r>
              <a:rPr lang="en-US" b="0" i="0" dirty="0">
                <a:solidFill>
                  <a:srgbClr val="273239"/>
                </a:solidFill>
                <a:effectLst/>
                <a:latin typeface="urw-din"/>
              </a:rPr>
              <a:t>Bar plot</a:t>
            </a:r>
          </a:p>
          <a:p>
            <a:pPr lvl="1" fontAlgn="base">
              <a:buFont typeface="Arial" panose="020B0604020202020204" pitchFamily="34" charset="0"/>
              <a:buChar char="•"/>
            </a:pPr>
            <a:r>
              <a:rPr lang="en-US" b="0" i="0" dirty="0">
                <a:solidFill>
                  <a:srgbClr val="273239"/>
                </a:solidFill>
                <a:effectLst/>
                <a:latin typeface="urw-din"/>
              </a:rPr>
              <a:t>KDE Plot</a:t>
            </a:r>
          </a:p>
          <a:p>
            <a:endParaRPr lang="en-US" dirty="0"/>
          </a:p>
        </p:txBody>
      </p:sp>
    </p:spTree>
    <p:extLst>
      <p:ext uri="{BB962C8B-B14F-4D97-AF65-F5344CB8AC3E}">
        <p14:creationId xmlns:p14="http://schemas.microsoft.com/office/powerpoint/2010/main" val="3591608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2A63-13F3-934E-724C-21C137EA37EE}"/>
              </a:ext>
            </a:extLst>
          </p:cNvPr>
          <p:cNvSpPr>
            <a:spLocks noGrp="1"/>
          </p:cNvSpPr>
          <p:nvPr>
            <p:ph type="title"/>
          </p:nvPr>
        </p:nvSpPr>
        <p:spPr/>
        <p:txBody>
          <a:bodyPr/>
          <a:lstStyle/>
          <a:p>
            <a:endParaRPr lang="en-US"/>
          </a:p>
        </p:txBody>
      </p:sp>
      <p:pic>
        <p:nvPicPr>
          <p:cNvPr id="41986" name="Picture 2">
            <a:extLst>
              <a:ext uri="{FF2B5EF4-FFF2-40B4-BE49-F238E27FC236}">
                <a16:creationId xmlns:a16="http://schemas.microsoft.com/office/drawing/2014/main" id="{791F3F7D-5163-58A5-2E86-CA579FB8AD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0706" y="1958975"/>
            <a:ext cx="54959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109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098-6541-0FCC-6C34-D3CD00AE32C2}"/>
              </a:ext>
            </a:extLst>
          </p:cNvPr>
          <p:cNvSpPr>
            <a:spLocks noGrp="1"/>
          </p:cNvSpPr>
          <p:nvPr>
            <p:ph type="title"/>
          </p:nvPr>
        </p:nvSpPr>
        <p:spPr/>
        <p:txBody>
          <a:bodyPr/>
          <a:lstStyle/>
          <a:p>
            <a:r>
              <a:rPr lang="en-US" dirty="0"/>
              <a:t>using KDE plot.</a:t>
            </a:r>
          </a:p>
        </p:txBody>
      </p:sp>
      <p:sp>
        <p:nvSpPr>
          <p:cNvPr id="4" name="Rectangle 2">
            <a:extLst>
              <a:ext uri="{FF2B5EF4-FFF2-40B4-BE49-F238E27FC236}">
                <a16:creationId xmlns:a16="http://schemas.microsoft.com/office/drawing/2014/main" id="{ABC7E2A2-45FF-65F0-56AF-7A9613118A8B}"/>
              </a:ext>
            </a:extLst>
          </p:cNvPr>
          <p:cNvSpPr>
            <a:spLocks noGrp="1" noChangeArrowheads="1"/>
          </p:cNvSpPr>
          <p:nvPr>
            <p:ph idx="1"/>
          </p:nvPr>
        </p:nvSpPr>
        <p:spPr bwMode="auto">
          <a:xfrm>
            <a:off x="198303" y="2129797"/>
            <a:ext cx="578363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seaborn as </a:t>
            </a:r>
            <a:r>
              <a:rPr kumimoji="0" lang="en-US" altLang="en-US" sz="2000" b="0" i="0" u="none" strike="noStrike" cap="none" normalizeH="0" baseline="0" dirty="0" err="1">
                <a:ln>
                  <a:noFill/>
                </a:ln>
                <a:solidFill>
                  <a:srgbClr val="000000"/>
                </a:solidFill>
                <a:effectLst/>
                <a:latin typeface="Consolas" panose="020B0609020204030204" pitchFamily="49" charset="0"/>
              </a:rPr>
              <a:t>sns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pandas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read top 5 column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data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"nba.csv"</a:t>
            </a:r>
            <a:r>
              <a:rPr kumimoji="0" lang="en-US" altLang="en-US" sz="2000" b="0" i="0" u="none" strike="noStrike" cap="none" normalizeH="0" baseline="0" dirty="0">
                <a:ln>
                  <a:noFill/>
                </a:ln>
                <a:solidFill>
                  <a:srgbClr val="000000"/>
                </a:solidFill>
                <a:effectLst/>
                <a:latin typeface="Consolas" panose="020B0609020204030204" pitchFamily="49" charset="0"/>
              </a:rPr>
              <a:t>).head()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sns.kdeplot</a:t>
            </a:r>
            <a:r>
              <a:rPr kumimoji="0" lang="en-US" altLang="en-US" sz="2000" b="0" i="0" u="none" strike="noStrike" cap="none" normalizeH="0" baseline="0" dirty="0">
                <a:ln>
                  <a:noFill/>
                </a:ln>
                <a:solidFill>
                  <a:srgbClr val="000000"/>
                </a:solidFill>
                <a:effectLst/>
                <a:latin typeface="Consolas" panose="020B0609020204030204" pitchFamily="49" charset="0"/>
              </a:rPr>
              <a:t>( data[</a:t>
            </a:r>
            <a:r>
              <a:rPr kumimoji="0" lang="en-US" altLang="en-US" sz="2000" b="0" i="0" u="none" strike="noStrike" cap="none" normalizeH="0" baseline="0" dirty="0">
                <a:ln>
                  <a:noFill/>
                </a:ln>
                <a:solidFill>
                  <a:srgbClr val="0000FF"/>
                </a:solidFill>
                <a:effectLst/>
                <a:latin typeface="Consolas" panose="020B0609020204030204" pitchFamily="49" charset="0"/>
              </a:rPr>
              <a:t>'Age'</a:t>
            </a:r>
            <a:r>
              <a:rPr kumimoji="0" lang="en-US" altLang="en-US" sz="2000" b="0" i="0" u="none" strike="noStrike" cap="none" normalizeH="0" baseline="0" dirty="0">
                <a:ln>
                  <a:noFill/>
                </a:ln>
                <a:solidFill>
                  <a:srgbClr val="000000"/>
                </a:solidFill>
                <a:effectLst/>
                <a:latin typeface="Consolas" panose="020B0609020204030204" pitchFamily="49" charset="0"/>
              </a:rPr>
              <a:t>], data[</a:t>
            </a:r>
            <a:r>
              <a:rPr kumimoji="0" lang="en-US" altLang="en-US" sz="2000" b="0" i="0" u="none" strike="noStrike" cap="none" normalizeH="0" baseline="0" dirty="0">
                <a:ln>
                  <a:noFill/>
                </a:ln>
                <a:solidFill>
                  <a:srgbClr val="0000FF"/>
                </a:solidFill>
                <a:effectLst/>
                <a:latin typeface="Consolas" panose="020B0609020204030204" pitchFamily="49" charset="0"/>
              </a:rPr>
              <a:t>'Weight'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3278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E283-1755-16EA-8CFE-FA05AA086E82}"/>
              </a:ext>
            </a:extLst>
          </p:cNvPr>
          <p:cNvSpPr>
            <a:spLocks noGrp="1"/>
          </p:cNvSpPr>
          <p:nvPr>
            <p:ph type="title"/>
          </p:nvPr>
        </p:nvSpPr>
        <p:spPr/>
        <p:txBody>
          <a:bodyPr/>
          <a:lstStyle/>
          <a:p>
            <a:endParaRPr lang="en-US"/>
          </a:p>
        </p:txBody>
      </p:sp>
      <p:pic>
        <p:nvPicPr>
          <p:cNvPr id="44034" name="Picture 2">
            <a:extLst>
              <a:ext uri="{FF2B5EF4-FFF2-40B4-BE49-F238E27FC236}">
                <a16:creationId xmlns:a16="http://schemas.microsoft.com/office/drawing/2014/main" id="{E539034D-C8AB-D7DD-B1CB-E347A144EB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5481" y="1925638"/>
            <a:ext cx="5286375"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16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6F47-348A-AC3C-EBB4-2AE0E075F8DC}"/>
              </a:ext>
            </a:extLst>
          </p:cNvPr>
          <p:cNvSpPr>
            <a:spLocks noGrp="1"/>
          </p:cNvSpPr>
          <p:nvPr>
            <p:ph type="title"/>
          </p:nvPr>
        </p:nvSpPr>
        <p:spPr/>
        <p:txBody>
          <a:bodyPr>
            <a:normAutofit fontScale="90000"/>
          </a:bodyPr>
          <a:lstStyle/>
          <a:p>
            <a:r>
              <a:rPr lang="en-US" dirty="0"/>
              <a:t>Let’s see an example of univariate data distribution:</a:t>
            </a:r>
          </a:p>
        </p:txBody>
      </p:sp>
      <p:sp>
        <p:nvSpPr>
          <p:cNvPr id="4" name="Rectangle 2">
            <a:extLst>
              <a:ext uri="{FF2B5EF4-FFF2-40B4-BE49-F238E27FC236}">
                <a16:creationId xmlns:a16="http://schemas.microsoft.com/office/drawing/2014/main" id="{B5484916-82BC-D1E4-FED4-68FA087BD69F}"/>
              </a:ext>
            </a:extLst>
          </p:cNvPr>
          <p:cNvSpPr>
            <a:spLocks noGrp="1" noChangeArrowheads="1"/>
          </p:cNvSpPr>
          <p:nvPr>
            <p:ph idx="1"/>
          </p:nvPr>
        </p:nvSpPr>
        <p:spPr bwMode="auto">
          <a:xfrm>
            <a:off x="198303" y="1883577"/>
            <a:ext cx="670375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import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seaborn as </a:t>
            </a:r>
            <a:r>
              <a:rPr kumimoji="0" lang="en-US" altLang="en-US" sz="2400" b="0" i="0" u="none" strike="noStrike" cap="none" normalizeH="0" baseline="0" dirty="0" err="1">
                <a:ln>
                  <a:noFill/>
                </a:ln>
                <a:solidFill>
                  <a:srgbClr val="000000"/>
                </a:solidFill>
                <a:effectLst/>
                <a:latin typeface="Consolas" panose="020B0609020204030204" pitchFamily="49" charset="0"/>
              </a:rPr>
              <a:t>sns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import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pandas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200"/>
                </a:solidFill>
                <a:effectLst/>
                <a:latin typeface="Consolas" panose="020B0609020204030204" pitchFamily="49" charset="0"/>
              </a:rPr>
              <a:t># read top 5 column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data </a:t>
            </a:r>
            <a:r>
              <a:rPr kumimoji="0" lang="en-US" altLang="en-US" sz="24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FF"/>
                </a:solidFill>
                <a:effectLst/>
                <a:latin typeface="Consolas" panose="020B0609020204030204" pitchFamily="49" charset="0"/>
              </a:rPr>
              <a:t>"nba.csv"</a:t>
            </a:r>
            <a:r>
              <a:rPr kumimoji="0" lang="en-US" altLang="en-US" sz="2400" b="0" i="0" u="none" strike="noStrike" cap="none" normalizeH="0" baseline="0" dirty="0">
                <a:ln>
                  <a:noFill/>
                </a:ln>
                <a:solidFill>
                  <a:srgbClr val="000000"/>
                </a:solidFill>
                <a:effectLst/>
                <a:latin typeface="Consolas" panose="020B0609020204030204" pitchFamily="49" charset="0"/>
              </a:rPr>
              <a:t>).head()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sns.distplot</a:t>
            </a:r>
            <a:r>
              <a:rPr kumimoji="0" lang="en-US" altLang="en-US" sz="2400" b="0" i="0" u="none" strike="noStrike" cap="none" normalizeH="0" baseline="0" dirty="0">
                <a:ln>
                  <a:noFill/>
                </a:ln>
                <a:solidFill>
                  <a:srgbClr val="000000"/>
                </a:solidFill>
                <a:effectLst/>
                <a:latin typeface="Consolas" panose="020B0609020204030204" pitchFamily="49" charset="0"/>
              </a:rPr>
              <a:t>( data[</a:t>
            </a:r>
            <a:r>
              <a:rPr kumimoji="0" lang="en-US" altLang="en-US" sz="2400" b="0" i="0" u="none" strike="noStrike" cap="none" normalizeH="0" baseline="0" dirty="0">
                <a:ln>
                  <a:noFill/>
                </a:ln>
                <a:solidFill>
                  <a:srgbClr val="0000FF"/>
                </a:solidFill>
                <a:effectLst/>
                <a:latin typeface="Consolas" panose="020B0609020204030204" pitchFamily="49" charset="0"/>
              </a:rPr>
              <a:t>'Age'</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0114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E6E5-89CA-910A-E32A-745982CCC885}"/>
              </a:ext>
            </a:extLst>
          </p:cNvPr>
          <p:cNvSpPr>
            <a:spLocks noGrp="1"/>
          </p:cNvSpPr>
          <p:nvPr>
            <p:ph type="title"/>
          </p:nvPr>
        </p:nvSpPr>
        <p:spPr/>
        <p:txBody>
          <a:bodyPr/>
          <a:lstStyle/>
          <a:p>
            <a:endParaRPr lang="en-US"/>
          </a:p>
        </p:txBody>
      </p:sp>
      <p:pic>
        <p:nvPicPr>
          <p:cNvPr id="46082" name="Picture 2">
            <a:extLst>
              <a:ext uri="{FF2B5EF4-FFF2-40B4-BE49-F238E27FC236}">
                <a16:creationId xmlns:a16="http://schemas.microsoft.com/office/drawing/2014/main" id="{9AFCAF94-8019-DC61-4C1A-CCC418E675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6444" y="1954213"/>
            <a:ext cx="51244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48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B99B-A623-3E96-1E17-D20252F8D45B}"/>
              </a:ext>
            </a:extLst>
          </p:cNvPr>
          <p:cNvSpPr>
            <a:spLocks noGrp="1"/>
          </p:cNvSpPr>
          <p:nvPr>
            <p:ph type="title"/>
          </p:nvPr>
        </p:nvSpPr>
        <p:spPr/>
        <p:txBody>
          <a:bodyPr/>
          <a:lstStyle/>
          <a:p>
            <a:r>
              <a:rPr lang="en-US" dirty="0"/>
              <a:t>Line plot:</a:t>
            </a:r>
          </a:p>
        </p:txBody>
      </p:sp>
      <p:sp>
        <p:nvSpPr>
          <p:cNvPr id="3" name="Content Placeholder 2">
            <a:extLst>
              <a:ext uri="{FF2B5EF4-FFF2-40B4-BE49-F238E27FC236}">
                <a16:creationId xmlns:a16="http://schemas.microsoft.com/office/drawing/2014/main" id="{E1262F4D-2FD0-7E68-AC43-0310F138F61B}"/>
              </a:ext>
            </a:extLst>
          </p:cNvPr>
          <p:cNvSpPr>
            <a:spLocks noGrp="1"/>
          </p:cNvSpPr>
          <p:nvPr>
            <p:ph idx="1"/>
          </p:nvPr>
        </p:nvSpPr>
        <p:spPr/>
        <p:txBody>
          <a:bodyPr>
            <a:normAutofit/>
          </a:bodyPr>
          <a:lstStyle/>
          <a:p>
            <a:r>
              <a:rPr lang="en-US" dirty="0" err="1"/>
              <a:t>Lineplot</a:t>
            </a:r>
            <a:r>
              <a:rPr lang="en-US" dirty="0"/>
              <a:t> Is the most popular plot to draw a relationship between x and y with the possibility of several semantic groupings.</a:t>
            </a:r>
          </a:p>
          <a:p>
            <a:endParaRPr lang="en-US" dirty="0"/>
          </a:p>
          <a:p>
            <a:r>
              <a:rPr lang="en-US" dirty="0"/>
              <a:t>Syntax : </a:t>
            </a:r>
            <a:r>
              <a:rPr lang="en-US" dirty="0" err="1"/>
              <a:t>sns.lineplot</a:t>
            </a:r>
            <a:r>
              <a:rPr lang="en-US" dirty="0"/>
              <a:t>(x=None, y=None)</a:t>
            </a:r>
          </a:p>
          <a:p>
            <a:endParaRPr lang="en-US" dirty="0"/>
          </a:p>
          <a:p>
            <a:r>
              <a:rPr lang="en-US" dirty="0"/>
              <a:t>Parameters: x, y: Input data variables; must be numeric. Can pass data directly or reference columns in data.</a:t>
            </a:r>
          </a:p>
        </p:txBody>
      </p:sp>
    </p:spTree>
    <p:extLst>
      <p:ext uri="{BB962C8B-B14F-4D97-AF65-F5344CB8AC3E}">
        <p14:creationId xmlns:p14="http://schemas.microsoft.com/office/powerpoint/2010/main" val="336640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652A-8832-404A-DBAD-E03CDE10974F}"/>
              </a:ext>
            </a:extLst>
          </p:cNvPr>
          <p:cNvSpPr>
            <a:spLocks noGrp="1"/>
          </p:cNvSpPr>
          <p:nvPr>
            <p:ph type="title"/>
          </p:nvPr>
        </p:nvSpPr>
        <p:spPr/>
        <p:txBody>
          <a:bodyPr>
            <a:noAutofit/>
          </a:bodyPr>
          <a:lstStyle/>
          <a:p>
            <a:r>
              <a:rPr lang="en-US" sz="3200" dirty="0"/>
              <a:t>Let’s visualize the data with a line plot and pandas:</a:t>
            </a:r>
          </a:p>
        </p:txBody>
      </p:sp>
      <p:sp>
        <p:nvSpPr>
          <p:cNvPr id="4" name="Rectangle 2">
            <a:extLst>
              <a:ext uri="{FF2B5EF4-FFF2-40B4-BE49-F238E27FC236}">
                <a16:creationId xmlns:a16="http://schemas.microsoft.com/office/drawing/2014/main" id="{57D83E7E-2F19-EC54-F80B-37BD7B7A5A06}"/>
              </a:ext>
            </a:extLst>
          </p:cNvPr>
          <p:cNvSpPr>
            <a:spLocks noGrp="1" noChangeArrowheads="1"/>
          </p:cNvSpPr>
          <p:nvPr>
            <p:ph idx="1"/>
          </p:nvPr>
        </p:nvSpPr>
        <p:spPr bwMode="auto">
          <a:xfrm>
            <a:off x="198303" y="1421917"/>
            <a:ext cx="8281113"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seaborn as </a:t>
            </a:r>
            <a:r>
              <a:rPr kumimoji="0" lang="en-US" altLang="en-US" b="0" i="0" u="none" strike="noStrike" cap="none" normalizeH="0" baseline="0" dirty="0" err="1">
                <a:ln>
                  <a:noFill/>
                </a:ln>
                <a:solidFill>
                  <a:srgbClr val="000000"/>
                </a:solidFill>
                <a:effectLst/>
                <a:latin typeface="Consolas" panose="020B0609020204030204" pitchFamily="49" charset="0"/>
              </a:rPr>
              <a:t>sns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import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pandas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loading csv</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data </a:t>
            </a:r>
            <a:r>
              <a:rPr kumimoji="0" lang="en-US" altLang="en-US" b="1" i="0" u="none" strike="noStrike" cap="none" normalizeH="0" baseline="0" dirty="0">
                <a:ln>
                  <a:noFill/>
                </a:ln>
                <a:solidFill>
                  <a:srgbClr val="006699"/>
                </a:solidFill>
                <a:effectLst/>
                <a:latin typeface="Consolas" panose="020B0609020204030204" pitchFamily="49" charset="0"/>
              </a:rPr>
              <a: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pandas.read_csv</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"nba.csv"</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273239"/>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plotting </a:t>
            </a:r>
            <a:r>
              <a:rPr kumimoji="0" lang="en-US" altLang="en-US" b="0" i="0" u="none" strike="noStrike" cap="none" normalizeH="0" baseline="0" dirty="0" err="1">
                <a:ln>
                  <a:noFill/>
                </a:ln>
                <a:solidFill>
                  <a:srgbClr val="008200"/>
                </a:solidFill>
                <a:effectLst/>
                <a:latin typeface="Consolas" panose="020B0609020204030204" pitchFamily="49" charset="0"/>
              </a:rPr>
              <a:t>lineplot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sns.lineplot</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 data[</a:t>
            </a:r>
            <a:r>
              <a:rPr kumimoji="0" lang="en-US" altLang="en-US" b="0" i="0" u="none" strike="noStrike" cap="none" normalizeH="0" baseline="0" dirty="0">
                <a:ln>
                  <a:noFill/>
                </a:ln>
                <a:solidFill>
                  <a:srgbClr val="0000FF"/>
                </a:solidFill>
                <a:effectLst/>
                <a:latin typeface="Consolas" panose="020B0609020204030204" pitchFamily="49" charset="0"/>
              </a:rPr>
              <a:t>'Weight'</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954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945B-E6E3-F343-2012-EEEB60F4DCD9}"/>
              </a:ext>
            </a:extLst>
          </p:cNvPr>
          <p:cNvSpPr>
            <a:spLocks noGrp="1"/>
          </p:cNvSpPr>
          <p:nvPr>
            <p:ph type="title"/>
          </p:nvPr>
        </p:nvSpPr>
        <p:spPr/>
        <p:txBody>
          <a:bodyPr/>
          <a:lstStyle/>
          <a:p>
            <a:endParaRPr lang="en-US"/>
          </a:p>
        </p:txBody>
      </p:sp>
      <p:pic>
        <p:nvPicPr>
          <p:cNvPr id="5122" name="Picture 2">
            <a:extLst>
              <a:ext uri="{FF2B5EF4-FFF2-40B4-BE49-F238E27FC236}">
                <a16:creationId xmlns:a16="http://schemas.microsoft.com/office/drawing/2014/main" id="{7CC86BA7-4F86-3F54-F2D9-E0F13B7BD4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4049" y="1771356"/>
            <a:ext cx="4613988" cy="28345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6C3A02-C456-9E02-1915-28353275C5A0}"/>
              </a:ext>
            </a:extLst>
          </p:cNvPr>
          <p:cNvSpPr txBox="1"/>
          <p:nvPr/>
        </p:nvSpPr>
        <p:spPr>
          <a:xfrm>
            <a:off x="152400" y="1480457"/>
            <a:ext cx="4114800" cy="3416320"/>
          </a:xfrm>
          <a:prstGeom prst="rect">
            <a:avLst/>
          </a:prstGeom>
          <a:noFill/>
        </p:spPr>
        <p:txBody>
          <a:bodyPr wrap="square">
            <a:spAutoFit/>
          </a:bodyPr>
          <a:lstStyle/>
          <a:p>
            <a:pPr algn="just"/>
            <a:r>
              <a:rPr lang="en-US" dirty="0"/>
              <a:t>There is line shadow showing the confidence interval, because the dataset contains multiple y(</a:t>
            </a:r>
            <a:r>
              <a:rPr lang="en-US" dirty="0" err="1"/>
              <a:t>team_strikerate</a:t>
            </a:r>
            <a:r>
              <a:rPr lang="en-US" dirty="0"/>
              <a:t>) values for each x(season) value. By default, </a:t>
            </a:r>
            <a:r>
              <a:rPr lang="en-US" dirty="0" err="1"/>
              <a:t>sns.lineplot</a:t>
            </a:r>
            <a:r>
              <a:rPr lang="en-US" dirty="0"/>
              <a:t>() will estimate the mean by aggregating over multiple y values at each x value.</a:t>
            </a:r>
          </a:p>
          <a:p>
            <a:pPr algn="just"/>
            <a:endParaRPr lang="en-US" dirty="0"/>
          </a:p>
          <a:p>
            <a:pPr algn="just"/>
            <a:r>
              <a:rPr lang="en-US" dirty="0"/>
              <a:t>After aggregation, the mean of y values at each x value will be plotted as a line. The line shadow represents the confidence interval of the estimate.</a:t>
            </a:r>
          </a:p>
        </p:txBody>
      </p:sp>
    </p:spTree>
    <p:extLst>
      <p:ext uri="{BB962C8B-B14F-4D97-AF65-F5344CB8AC3E}">
        <p14:creationId xmlns:p14="http://schemas.microsoft.com/office/powerpoint/2010/main" val="221051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D880-C78D-2CDE-A75E-309160C18B1A}"/>
              </a:ext>
            </a:extLst>
          </p:cNvPr>
          <p:cNvSpPr>
            <a:spLocks noGrp="1"/>
          </p:cNvSpPr>
          <p:nvPr>
            <p:ph type="title"/>
          </p:nvPr>
        </p:nvSpPr>
        <p:spPr>
          <a:xfrm>
            <a:off x="198303" y="380247"/>
            <a:ext cx="8780443" cy="915153"/>
          </a:xfrm>
        </p:spPr>
        <p:txBody>
          <a:bodyPr>
            <a:normAutofit fontScale="90000"/>
          </a:bodyPr>
          <a:lstStyle/>
          <a:p>
            <a:r>
              <a:rPr lang="en-US" dirty="0"/>
              <a:t>Example 2: Use the hue parameter for plotting the graph.</a:t>
            </a:r>
          </a:p>
        </p:txBody>
      </p:sp>
      <p:sp>
        <p:nvSpPr>
          <p:cNvPr id="4" name="Rectangle 2">
            <a:extLst>
              <a:ext uri="{FF2B5EF4-FFF2-40B4-BE49-F238E27FC236}">
                <a16:creationId xmlns:a16="http://schemas.microsoft.com/office/drawing/2014/main" id="{23EEC1B6-F017-A8C2-D900-878094CB1F8A}"/>
              </a:ext>
            </a:extLst>
          </p:cNvPr>
          <p:cNvSpPr>
            <a:spLocks noGrp="1" noChangeArrowheads="1"/>
          </p:cNvSpPr>
          <p:nvPr>
            <p:ph idx="1"/>
          </p:nvPr>
        </p:nvSpPr>
        <p:spPr bwMode="auto">
          <a:xfrm>
            <a:off x="198303" y="2145190"/>
            <a:ext cx="7978146"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import module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seaborn as </a:t>
            </a:r>
            <a:r>
              <a:rPr kumimoji="0" lang="en-US" altLang="en-US" sz="1800" b="0" i="0" u="none" strike="noStrike" cap="none" normalizeH="0" baseline="0" dirty="0" err="1">
                <a:ln>
                  <a:noFill/>
                </a:ln>
                <a:solidFill>
                  <a:srgbClr val="000000"/>
                </a:solidFill>
                <a:effectLst/>
                <a:latin typeface="Consolas" panose="020B0609020204030204" pitchFamily="49" charset="0"/>
              </a:rPr>
              <a:t>sns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pandas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read the csv data</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data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pandas.read_csv</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00FF"/>
                </a:solidFill>
                <a:effectLst/>
                <a:latin typeface="Consolas" panose="020B0609020204030204" pitchFamily="49" charset="0"/>
              </a:rPr>
              <a:t>"nba.csv"</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plot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sns.lineplot</a:t>
            </a:r>
            <a:r>
              <a:rPr kumimoji="0" lang="en-US" altLang="en-US" sz="1800" b="0" i="0" u="none" strike="noStrike" cap="none" normalizeH="0" baseline="0" dirty="0">
                <a:ln>
                  <a:noFill/>
                </a:ln>
                <a:solidFill>
                  <a:srgbClr val="000000"/>
                </a:solidFill>
                <a:effectLst/>
                <a:latin typeface="Consolas" panose="020B0609020204030204" pitchFamily="49" charset="0"/>
              </a:rPr>
              <a:t>(data[</a:t>
            </a:r>
            <a:r>
              <a:rPr kumimoji="0" lang="en-US" altLang="en-US" sz="1800" b="0" i="0" u="none" strike="noStrike" cap="none" normalizeH="0" baseline="0" dirty="0">
                <a:ln>
                  <a:noFill/>
                </a:ln>
                <a:solidFill>
                  <a:srgbClr val="0000FF"/>
                </a:solidFill>
                <a:effectLst/>
                <a:latin typeface="Consolas" panose="020B0609020204030204" pitchFamily="49" charset="0"/>
              </a:rPr>
              <a:t>'Age'</a:t>
            </a:r>
            <a:r>
              <a:rPr kumimoji="0" lang="en-US" altLang="en-US" sz="1800" b="0" i="0" u="none" strike="noStrike" cap="none" normalizeH="0" baseline="0" dirty="0">
                <a:ln>
                  <a:noFill/>
                </a:ln>
                <a:solidFill>
                  <a:srgbClr val="000000"/>
                </a:solidFill>
                <a:effectLst/>
                <a:latin typeface="Consolas" panose="020B0609020204030204" pitchFamily="49" charset="0"/>
              </a:rPr>
              <a:t>],data[</a:t>
            </a:r>
            <a:r>
              <a:rPr kumimoji="0" lang="en-US" altLang="en-US" sz="1800" b="0" i="0" u="none" strike="noStrike" cap="none" normalizeH="0" baseline="0" dirty="0">
                <a:ln>
                  <a:noFill/>
                </a:ln>
                <a:solidFill>
                  <a:srgbClr val="0000FF"/>
                </a:solidFill>
                <a:effectLst/>
                <a:latin typeface="Consolas" panose="020B0609020204030204" pitchFamily="49" charset="0"/>
              </a:rPr>
              <a:t>'Weight'</a:t>
            </a:r>
            <a:r>
              <a:rPr kumimoji="0" lang="en-US" altLang="en-US" sz="1800" b="0" i="0" u="none" strike="noStrike" cap="none" normalizeH="0" baseline="0" dirty="0">
                <a:ln>
                  <a:noFill/>
                </a:ln>
                <a:solidFill>
                  <a:srgbClr val="000000"/>
                </a:solidFill>
                <a:effectLst/>
                <a:latin typeface="Consolas" panose="020B0609020204030204" pitchFamily="49" charset="0"/>
              </a:rPr>
              <a:t>], hue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data[</a:t>
            </a:r>
            <a:r>
              <a:rPr kumimoji="0" lang="en-US" altLang="en-US" sz="1800" b="0" i="0" u="none" strike="noStrike" cap="none" normalizeH="0" baseline="0" dirty="0">
                <a:ln>
                  <a:noFill/>
                </a:ln>
                <a:solidFill>
                  <a:srgbClr val="0000FF"/>
                </a:solidFill>
                <a:effectLst/>
                <a:latin typeface="Consolas" panose="020B0609020204030204" pitchFamily="49" charset="0"/>
              </a:rPr>
              <a:t>"Position"</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CE8ADBD-D881-9C32-9505-0727617527BD}"/>
              </a:ext>
            </a:extLst>
          </p:cNvPr>
          <p:cNvSpPr txBox="1"/>
          <p:nvPr/>
        </p:nvSpPr>
        <p:spPr>
          <a:xfrm>
            <a:off x="3810000" y="1524000"/>
            <a:ext cx="4595326" cy="923330"/>
          </a:xfrm>
          <a:prstGeom prst="rect">
            <a:avLst/>
          </a:prstGeom>
          <a:noFill/>
        </p:spPr>
        <p:txBody>
          <a:bodyPr wrap="square">
            <a:spAutoFit/>
          </a:bodyPr>
          <a:lstStyle/>
          <a:p>
            <a:r>
              <a:rPr lang="en-US" dirty="0"/>
              <a:t>In seaborn, the hue parameter determines which column in the data frame should be used for </a:t>
            </a:r>
            <a:r>
              <a:rPr lang="en-US" dirty="0" err="1"/>
              <a:t>colour</a:t>
            </a:r>
            <a:r>
              <a:rPr lang="en-US" dirty="0"/>
              <a:t> encoding.</a:t>
            </a:r>
          </a:p>
        </p:txBody>
      </p:sp>
    </p:spTree>
    <p:extLst>
      <p:ext uri="{BB962C8B-B14F-4D97-AF65-F5344CB8AC3E}">
        <p14:creationId xmlns:p14="http://schemas.microsoft.com/office/powerpoint/2010/main" val="30361603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7841</TotalTime>
  <Words>2407</Words>
  <Application>Microsoft Office PowerPoint</Application>
  <PresentationFormat>On-screen Show (4:3)</PresentationFormat>
  <Paragraphs>314</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Consolas</vt:lpstr>
      <vt:lpstr>urw-din</vt:lpstr>
      <vt:lpstr>Wingdings</vt:lpstr>
      <vt:lpstr>Retrospect</vt:lpstr>
      <vt:lpstr>Basic Data Visualization With Seaborn</vt:lpstr>
      <vt:lpstr>Seaborn</vt:lpstr>
      <vt:lpstr>Let’s create Some basic plots using seaborn:</vt:lpstr>
      <vt:lpstr>Output</vt:lpstr>
      <vt:lpstr>Seaborn: statistical data visualization</vt:lpstr>
      <vt:lpstr>Line plot:</vt:lpstr>
      <vt:lpstr>Let’s visualize the data with a line plot and pandas:</vt:lpstr>
      <vt:lpstr>PowerPoint Presentation</vt:lpstr>
      <vt:lpstr>Example 2: Use the hue parameter for plotting the graph.</vt:lpstr>
      <vt:lpstr>PowerPoint Presentation</vt:lpstr>
      <vt:lpstr>Scatter Plot:</vt:lpstr>
      <vt:lpstr>Let’s visualize the data with a scatter plot and pandas:</vt:lpstr>
      <vt:lpstr>PowerPoint Presentation</vt:lpstr>
      <vt:lpstr>Use the hue parameter for plotting the graph.</vt:lpstr>
      <vt:lpstr>PowerPoint Presentation</vt:lpstr>
      <vt:lpstr>Box plot:</vt:lpstr>
      <vt:lpstr>Box plot:</vt:lpstr>
      <vt:lpstr>Draw the box plot with Pandas:</vt:lpstr>
      <vt:lpstr>PowerPoint Presentation</vt:lpstr>
      <vt:lpstr>Example 2</vt:lpstr>
      <vt:lpstr>PowerPoint Presentation</vt:lpstr>
      <vt:lpstr>Violin Plot:</vt:lpstr>
      <vt:lpstr>Draw the violin plot with Pandas:</vt:lpstr>
      <vt:lpstr>PowerPoint Presentation</vt:lpstr>
      <vt:lpstr>Example 2</vt:lpstr>
      <vt:lpstr>PowerPoint Presentation</vt:lpstr>
      <vt:lpstr>Swarm plot:</vt:lpstr>
      <vt:lpstr>Draw the swarm plot with Pandas:</vt:lpstr>
      <vt:lpstr>PowerPoint Presentation</vt:lpstr>
      <vt:lpstr>Example 2</vt:lpstr>
      <vt:lpstr>PowerPoint Presentation</vt:lpstr>
      <vt:lpstr>Bar plot:</vt:lpstr>
      <vt:lpstr>Draw the bar plot with Pandas</vt:lpstr>
      <vt:lpstr>PowerPoint Presentation</vt:lpstr>
      <vt:lpstr>Example 2</vt:lpstr>
      <vt:lpstr>PowerPoint Presentation</vt:lpstr>
      <vt:lpstr>Point plot:</vt:lpstr>
      <vt:lpstr>Draw the point plot with Pandas:</vt:lpstr>
      <vt:lpstr>PowerPoint Presentation</vt:lpstr>
      <vt:lpstr>Count plot:</vt:lpstr>
      <vt:lpstr>Draw the count plot with Pandas:</vt:lpstr>
      <vt:lpstr>PowerPoint Presentation</vt:lpstr>
      <vt:lpstr>KDE Plot:</vt:lpstr>
      <vt:lpstr>Draw the KDE plot with Pandas:</vt:lpstr>
      <vt:lpstr>PowerPoint Presentation</vt:lpstr>
      <vt:lpstr>Example 2</vt:lpstr>
      <vt:lpstr>PowerPoint Presentation</vt:lpstr>
      <vt:lpstr>Bivariate and Univariate data using seaborn and pandas:</vt:lpstr>
      <vt:lpstr>Let’s see an example of Bivariate data :</vt:lpstr>
      <vt:lpstr>PowerPoint Presentation</vt:lpstr>
      <vt:lpstr>using KDE plot.</vt:lpstr>
      <vt:lpstr>PowerPoint Presentation</vt:lpstr>
      <vt:lpstr>Let’s see an example of univariate data distribution: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Subroutines</dc:title>
  <dc:creator>cpj</dc:creator>
  <cp:lastModifiedBy>dtbinh@dut.udn.vn</cp:lastModifiedBy>
  <cp:revision>821</cp:revision>
  <dcterms:created xsi:type="dcterms:W3CDTF">2016-06-19T03:03:20Z</dcterms:created>
  <dcterms:modified xsi:type="dcterms:W3CDTF">2022-10-27T02:31:34Z</dcterms:modified>
</cp:coreProperties>
</file>