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4"/>
  </p:notesMasterIdLst>
  <p:sldIdLst>
    <p:sldId id="257" r:id="rId2"/>
    <p:sldId id="258" r:id="rId3"/>
    <p:sldId id="261" r:id="rId4"/>
    <p:sldId id="365" r:id="rId5"/>
    <p:sldId id="262" r:id="rId6"/>
    <p:sldId id="260" r:id="rId7"/>
    <p:sldId id="259" r:id="rId8"/>
    <p:sldId id="263" r:id="rId9"/>
    <p:sldId id="264" r:id="rId10"/>
    <p:sldId id="265" r:id="rId11"/>
    <p:sldId id="3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3" r:id="rId27"/>
    <p:sldId id="282" r:id="rId28"/>
    <p:sldId id="281" r:id="rId29"/>
    <p:sldId id="284" r:id="rId30"/>
    <p:sldId id="294" r:id="rId31"/>
    <p:sldId id="324" r:id="rId32"/>
    <p:sldId id="325" r:id="rId33"/>
    <p:sldId id="295" r:id="rId34"/>
    <p:sldId id="296" r:id="rId35"/>
    <p:sldId id="286" r:id="rId36"/>
    <p:sldId id="285" r:id="rId37"/>
    <p:sldId id="326" r:id="rId38"/>
    <p:sldId id="327" r:id="rId39"/>
    <p:sldId id="336" r:id="rId40"/>
    <p:sldId id="289" r:id="rId41"/>
    <p:sldId id="290" r:id="rId42"/>
    <p:sldId id="322" r:id="rId43"/>
    <p:sldId id="328" r:id="rId44"/>
    <p:sldId id="291" r:id="rId45"/>
    <p:sldId id="332" r:id="rId46"/>
    <p:sldId id="323" r:id="rId47"/>
    <p:sldId id="329" r:id="rId48"/>
    <p:sldId id="330" r:id="rId49"/>
    <p:sldId id="335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6" r:id="rId69"/>
    <p:sldId id="317" r:id="rId70"/>
    <p:sldId id="337" r:id="rId71"/>
    <p:sldId id="338" r:id="rId72"/>
    <p:sldId id="339" r:id="rId73"/>
    <p:sldId id="340" r:id="rId74"/>
    <p:sldId id="341" r:id="rId75"/>
    <p:sldId id="366" r:id="rId76"/>
    <p:sldId id="343" r:id="rId77"/>
    <p:sldId id="367" r:id="rId78"/>
    <p:sldId id="347" r:id="rId79"/>
    <p:sldId id="348" r:id="rId80"/>
    <p:sldId id="349" r:id="rId81"/>
    <p:sldId id="350" r:id="rId82"/>
    <p:sldId id="353" r:id="rId83"/>
    <p:sldId id="352" r:id="rId84"/>
    <p:sldId id="360" r:id="rId85"/>
    <p:sldId id="355" r:id="rId86"/>
    <p:sldId id="354" r:id="rId87"/>
    <p:sldId id="357" r:id="rId88"/>
    <p:sldId id="358" r:id="rId89"/>
    <p:sldId id="359" r:id="rId90"/>
    <p:sldId id="361" r:id="rId91"/>
    <p:sldId id="362" r:id="rId92"/>
    <p:sldId id="363" r:id="rId9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2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C4D55-8753-4F20-8253-3FA55F1C21A7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7B616-0DEE-49AA-91F0-81FC10EA53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6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5447D8-FA7A-44AC-99E9-CE2B8DB995FD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480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58870D-E8C9-4FF0-9A38-839059C828ED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36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DFCE02-09D6-440C-8DE8-A06257DAC698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9139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62500F-2F55-478E-BDE3-7B98F97F1AAD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6323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3EA046-DF3B-4D5D-9F4E-747B68331BB5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1376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AAB8F-DCD8-4A94-BE95-1A7D8D58D4CF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970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1794B2-4039-4F6E-9802-54C585DBED2D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7055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1B190E-E669-4790-891B-9194F4E02910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2507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DC4164-9589-4E56-B670-5F1C1572B7F8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403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78BF39-1B39-43FC-ACF3-A2B49C1E0F66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4495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4DFE3B-71AA-4F7A-B839-2BEE17664A7D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B3B78D-7A6C-4FC7-B152-8A9FE3846714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546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45B4C0-9EE0-422A-B9D9-FB0ADD6BEF5F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442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5592B8-8E12-4CCB-AC33-F2800DB2FA99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768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0A228E-94E0-478C-80EA-4E00CA9561EC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4850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7EDB93-468B-4E96-B2F5-3F39B4716DAF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493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A4B56C-9403-4985-9A98-AF13E351996F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5503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AEFE73-7844-461D-83F6-C8342702EBC6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885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665ACE-51B4-4846-B408-C0F904572145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811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66816E-A853-4727-AE68-1836BA3DEB06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0210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729BFD7-3966-43DD-AE44-D83D7ACE0213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7550-BCC8-4D9E-B11E-051B73D145C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63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BFD7-3966-43DD-AE44-D83D7ACE0213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7550-BCC8-4D9E-B11E-051B73D14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BFD7-3966-43DD-AE44-D83D7ACE0213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7550-BCC8-4D9E-B11E-051B73D145C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44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BFD7-3966-43DD-AE44-D83D7ACE0213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7550-BCC8-4D9E-B11E-051B73D14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BFD7-3966-43DD-AE44-D83D7ACE0213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7550-BCC8-4D9E-B11E-051B73D145C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48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BFD7-3966-43DD-AE44-D83D7ACE0213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7550-BCC8-4D9E-B11E-051B73D14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BFD7-3966-43DD-AE44-D83D7ACE0213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7550-BCC8-4D9E-B11E-051B73D14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5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BFD7-3966-43DD-AE44-D83D7ACE0213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7550-BCC8-4D9E-B11E-051B73D14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BFD7-3966-43DD-AE44-D83D7ACE0213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7550-BCC8-4D9E-B11E-051B73D14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BFD7-3966-43DD-AE44-D83D7ACE0213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7550-BCC8-4D9E-B11E-051B73D14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6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BFD7-3966-43DD-AE44-D83D7ACE0213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7550-BCC8-4D9E-B11E-051B73D145C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44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729BFD7-3966-43DD-AE44-D83D7ACE0213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3027550-BCC8-4D9E-B11E-051B73D145C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69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w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8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processing</a:t>
            </a:r>
            <a:br>
              <a:rPr lang="en-US" dirty="0"/>
            </a:br>
            <a:r>
              <a:rPr lang="en-US" sz="3600" dirty="0"/>
              <a:t>More statistics and some probability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Ph.D. Dang Thien Binh</a:t>
            </a:r>
          </a:p>
          <a:p>
            <a:r>
              <a:rPr lang="en-US" sz="1800" dirty="0"/>
              <a:t>IT Faculty, Da Nang University of Science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2116514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 Coefficient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10077" y="1997612"/>
            <a:ext cx="4192215" cy="13308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10077" y="3328474"/>
            <a:ext cx="2304622" cy="94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20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5478-4643-2372-D3D4-FC56C2334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 Coefficient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974DB6-6845-F009-970D-36998FBCB3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4" y="2060946"/>
            <a:ext cx="728644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07FEF0-33CB-A566-4C02-D88F51C08115}"/>
              </a:ext>
            </a:extLst>
          </p:cNvPr>
          <p:cNvSpPr txBox="1"/>
          <p:nvPr/>
        </p:nvSpPr>
        <p:spPr>
          <a:xfrm>
            <a:off x="7707086" y="2060946"/>
            <a:ext cx="43769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E2E2E"/>
                </a:solidFill>
                <a:effectLst/>
                <a:latin typeface="NexusSans"/>
              </a:rPr>
              <a:t>The Pearson correlation coefficient varies between −1 and +1 with +1 signifying a perfect positive relationship between </a:t>
            </a:r>
            <a:r>
              <a:rPr lang="en-US" b="0" i="1" dirty="0">
                <a:solidFill>
                  <a:srgbClr val="2E2E2E"/>
                </a:solidFill>
                <a:effectLst/>
                <a:latin typeface="NexusSans"/>
              </a:rPr>
              <a:t>X</a:t>
            </a:r>
            <a:r>
              <a:rPr lang="en-US" b="0" i="0" dirty="0">
                <a:solidFill>
                  <a:srgbClr val="2E2E2E"/>
                </a:solidFill>
                <a:effectLst/>
                <a:latin typeface="NexusSans"/>
              </a:rPr>
              <a:t> and </a:t>
            </a:r>
            <a:r>
              <a:rPr lang="en-US" b="0" i="1" dirty="0">
                <a:solidFill>
                  <a:srgbClr val="2E2E2E"/>
                </a:solidFill>
                <a:effectLst/>
                <a:latin typeface="NexusSans"/>
              </a:rPr>
              <a:t>Y</a:t>
            </a:r>
            <a:r>
              <a:rPr lang="en-US" b="0" i="0" dirty="0">
                <a:solidFill>
                  <a:srgbClr val="2E2E2E"/>
                </a:solidFill>
                <a:effectLst/>
                <a:latin typeface="NexusSans"/>
              </a:rPr>
              <a:t> (as </a:t>
            </a:r>
            <a:r>
              <a:rPr lang="en-US" b="0" i="1" dirty="0">
                <a:solidFill>
                  <a:srgbClr val="2E2E2E"/>
                </a:solidFill>
                <a:effectLst/>
                <a:latin typeface="NexusSans"/>
              </a:rPr>
              <a:t>X</a:t>
            </a:r>
            <a:r>
              <a:rPr lang="en-US" b="0" i="0" dirty="0">
                <a:solidFill>
                  <a:srgbClr val="2E2E2E"/>
                </a:solidFill>
                <a:effectLst/>
                <a:latin typeface="NexusSans"/>
              </a:rPr>
              <a:t> increases, </a:t>
            </a:r>
            <a:r>
              <a:rPr lang="en-US" b="0" i="1" dirty="0">
                <a:solidFill>
                  <a:srgbClr val="2E2E2E"/>
                </a:solidFill>
                <a:effectLst/>
                <a:latin typeface="NexusSans"/>
              </a:rPr>
              <a:t>Y</a:t>
            </a:r>
            <a:r>
              <a:rPr lang="en-US" b="0" i="0" dirty="0">
                <a:solidFill>
                  <a:srgbClr val="2E2E2E"/>
                </a:solidFill>
                <a:effectLst/>
                <a:latin typeface="NexusSans"/>
              </a:rPr>
              <a:t> increases)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72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29882" y="708962"/>
            <a:ext cx="695413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1076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friends = array([ 70, 65, 72, 63, 71, 64, 60, 64, 67])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minutes = array([175, 170, 205, 120, 220, 130, 105, 145, 190])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def </a:t>
            </a:r>
            <a:r>
              <a:rPr lang="en-US" dirty="0" err="1">
                <a:effectLst/>
              </a:rPr>
              <a:t>zscore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numArray</a:t>
            </a:r>
            <a:r>
              <a:rPr lang="en-US" dirty="0">
                <a:effectLst/>
              </a:rPr>
              <a:t>): 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return (</a:t>
            </a:r>
            <a:r>
              <a:rPr lang="en-US" dirty="0" err="1">
                <a:effectLst/>
              </a:rPr>
              <a:t>numArray</a:t>
            </a:r>
            <a:r>
              <a:rPr lang="en-US" dirty="0">
                <a:effectLst/>
              </a:rPr>
              <a:t> - mean(</a:t>
            </a:r>
            <a:r>
              <a:rPr lang="en-US" dirty="0" err="1">
                <a:effectLst/>
              </a:rPr>
              <a:t>numArray</a:t>
            </a:r>
            <a:r>
              <a:rPr lang="en-US" dirty="0">
                <a:effectLst/>
              </a:rPr>
              <a:t>))/</a:t>
            </a:r>
            <a:r>
              <a:rPr lang="en-US" dirty="0" err="1">
                <a:effectLst/>
              </a:rPr>
              <a:t>std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numArray</a:t>
            </a:r>
            <a:r>
              <a:rPr lang="en-US" dirty="0">
                <a:effectLst/>
              </a:rPr>
              <a:t>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zfriends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zscore</a:t>
            </a:r>
            <a:r>
              <a:rPr lang="en-US" dirty="0">
                <a:effectLst/>
              </a:rPr>
              <a:t>(friends)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zminutes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zscore</a:t>
            </a:r>
            <a:r>
              <a:rPr lang="en-US" dirty="0">
                <a:effectLst/>
              </a:rPr>
              <a:t>(minutes)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scatter(</a:t>
            </a:r>
            <a:r>
              <a:rPr lang="en-US" dirty="0" err="1">
                <a:effectLst/>
              </a:rPr>
              <a:t>zfriends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zminutes</a:t>
            </a:r>
            <a:r>
              <a:rPr lang="en-US" dirty="0">
                <a:effectLst/>
              </a:rPr>
              <a:t>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xlabel</a:t>
            </a:r>
            <a:r>
              <a:rPr lang="en-US" dirty="0">
                <a:effectLst/>
              </a:rPr>
              <a:t>('</a:t>
            </a:r>
            <a:r>
              <a:rPr lang="en-US" dirty="0" err="1">
                <a:effectLst/>
              </a:rPr>
              <a:t>z_friends</a:t>
            </a:r>
            <a:r>
              <a:rPr lang="en-US" dirty="0">
                <a:effectLst/>
              </a:rPr>
              <a:t>')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ylabel</a:t>
            </a:r>
            <a:r>
              <a:rPr lang="en-US" dirty="0">
                <a:effectLst/>
              </a:rPr>
              <a:t>('</a:t>
            </a:r>
            <a:r>
              <a:rPr lang="en-US" dirty="0" err="1">
                <a:effectLst/>
              </a:rPr>
              <a:t>z_minutes</a:t>
            </a:r>
            <a:r>
              <a:rPr lang="en-US" dirty="0">
                <a:effectLst/>
              </a:rPr>
              <a:t>')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zfriends.dot(</a:t>
            </a:r>
            <a:r>
              <a:rPr lang="en-US" dirty="0" err="1">
                <a:effectLst/>
              </a:rPr>
              <a:t>zminutes</a:t>
            </a:r>
            <a:r>
              <a:rPr lang="en-US" dirty="0">
                <a:effectLst/>
              </a:rPr>
              <a:t>) / </a:t>
            </a:r>
            <a:r>
              <a:rPr lang="en-US" dirty="0" err="1">
                <a:effectLst/>
              </a:rPr>
              <a:t>len</a:t>
            </a:r>
            <a:r>
              <a:rPr lang="en-US" dirty="0">
                <a:effectLst/>
              </a:rPr>
              <a:t>(friends)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1076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0.92246383021660039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5200" y="0"/>
            <a:ext cx="4713055" cy="339167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9882" y="5233277"/>
            <a:ext cx="545357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</a:rPr>
              <a:t># using </a:t>
            </a:r>
            <a:r>
              <a:rPr lang="en-US" sz="2000" dirty="0" err="1">
                <a:solidFill>
                  <a:srgbClr val="000080"/>
                </a:solidFill>
              </a:rPr>
              <a:t>np.corrcoef</a:t>
            </a:r>
            <a:r>
              <a:rPr lang="en-US" sz="2000" dirty="0">
                <a:solidFill>
                  <a:srgbClr val="000080"/>
                </a:solidFill>
              </a:rPr>
              <a:t> gives the same result</a:t>
            </a:r>
            <a:endParaRPr lang="en-US" sz="2000" dirty="0">
              <a:solidFill>
                <a:srgbClr val="000080"/>
              </a:solidFill>
              <a:effectLst/>
            </a:endParaRPr>
          </a:p>
          <a:p>
            <a:r>
              <a:rPr lang="en-US" sz="2000" dirty="0">
                <a:solidFill>
                  <a:srgbClr val="000080"/>
                </a:solidFill>
                <a:effectLst/>
              </a:rPr>
              <a:t>In [</a:t>
            </a:r>
            <a:r>
              <a:rPr lang="en-US" sz="2000" b="1" dirty="0">
                <a:solidFill>
                  <a:srgbClr val="000080"/>
                </a:solidFill>
                <a:effectLst/>
              </a:rPr>
              <a:t>1080</a:t>
            </a:r>
            <a:r>
              <a:rPr lang="en-US" sz="2000" dirty="0">
                <a:solidFill>
                  <a:srgbClr val="000080"/>
                </a:solidFill>
                <a:effectLst/>
              </a:rPr>
              <a:t>]: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np.corrcoef</a:t>
            </a:r>
            <a:r>
              <a:rPr lang="en-US" sz="2000" dirty="0">
                <a:effectLst/>
              </a:rPr>
              <a:t>(friends, minutes)</a:t>
            </a:r>
          </a:p>
          <a:p>
            <a:r>
              <a:rPr lang="en-US" sz="2000" dirty="0">
                <a:solidFill>
                  <a:srgbClr val="8B0000"/>
                </a:solidFill>
                <a:effectLst/>
              </a:rPr>
              <a:t>Out[</a:t>
            </a:r>
            <a:r>
              <a:rPr lang="en-US" sz="2000" b="1" dirty="0">
                <a:solidFill>
                  <a:srgbClr val="8B0000"/>
                </a:solidFill>
                <a:effectLst/>
              </a:rPr>
              <a:t>1080</a:t>
            </a:r>
            <a:r>
              <a:rPr lang="en-US" sz="2000" dirty="0">
                <a:solidFill>
                  <a:srgbClr val="8B0000"/>
                </a:solidFill>
                <a:effectLst/>
              </a:rPr>
              <a:t>]:</a:t>
            </a:r>
            <a:r>
              <a:rPr lang="en-US" sz="2000" dirty="0">
                <a:effectLst/>
              </a:rPr>
              <a:t> </a:t>
            </a:r>
          </a:p>
          <a:p>
            <a:r>
              <a:rPr lang="en-US" sz="2000" dirty="0">
                <a:effectLst/>
              </a:rPr>
              <a:t>array([[ 1. , 0.92246383],</a:t>
            </a:r>
          </a:p>
          <a:p>
            <a:r>
              <a:rPr lang="en-US" sz="2000" dirty="0">
                <a:effectLst/>
              </a:rPr>
              <a:t>[ 0.92246383, 1. ]])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0613" y="3415512"/>
            <a:ext cx="4979534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06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66554"/>
            <a:ext cx="9720072" cy="1499616"/>
          </a:xfrm>
        </p:spPr>
        <p:txBody>
          <a:bodyPr/>
          <a:lstStyle/>
          <a:p>
            <a:r>
              <a:rPr lang="en-US" dirty="0"/>
              <a:t>Pearson correlation coefficient is sensitive to outliers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811989"/>
            <a:ext cx="72085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  <a:effectLst/>
              </a:rPr>
              <a:t>In [</a:t>
            </a:r>
            <a:r>
              <a:rPr lang="en-US" sz="2400" b="1" dirty="0">
                <a:solidFill>
                  <a:srgbClr val="000080"/>
                </a:solidFill>
                <a:effectLst/>
              </a:rPr>
              <a:t>1085</a:t>
            </a:r>
            <a:r>
              <a:rPr lang="en-US" sz="2400" dirty="0">
                <a:solidFill>
                  <a:srgbClr val="000080"/>
                </a:solidFill>
                <a:effectLst/>
              </a:rPr>
              <a:t>]:</a:t>
            </a:r>
            <a:r>
              <a:rPr lang="en-US" sz="2400" dirty="0">
                <a:effectLst/>
              </a:rPr>
              <a:t> friends2=</a:t>
            </a:r>
            <a:r>
              <a:rPr lang="en-US" sz="2400" dirty="0" err="1">
                <a:effectLst/>
              </a:rPr>
              <a:t>np.append</a:t>
            </a:r>
            <a:r>
              <a:rPr lang="en-US" sz="2400" dirty="0">
                <a:effectLst/>
              </a:rPr>
              <a:t>(friends,1)</a:t>
            </a:r>
          </a:p>
          <a:p>
            <a:r>
              <a:rPr lang="en-US" sz="2400" dirty="0">
                <a:solidFill>
                  <a:srgbClr val="000080"/>
                </a:solidFill>
                <a:effectLst/>
              </a:rPr>
              <a:t>In [</a:t>
            </a:r>
            <a:r>
              <a:rPr lang="en-US" sz="2400" b="1" dirty="0">
                <a:solidFill>
                  <a:srgbClr val="000080"/>
                </a:solidFill>
                <a:effectLst/>
              </a:rPr>
              <a:t>1086</a:t>
            </a:r>
            <a:r>
              <a:rPr lang="en-US" sz="2400" dirty="0">
                <a:solidFill>
                  <a:srgbClr val="000080"/>
                </a:solidFill>
                <a:effectLst/>
              </a:rPr>
              <a:t>]:</a:t>
            </a:r>
            <a:r>
              <a:rPr lang="en-US" sz="2400" dirty="0">
                <a:effectLst/>
              </a:rPr>
              <a:t> minutes2=</a:t>
            </a:r>
            <a:r>
              <a:rPr lang="en-US" sz="2400" dirty="0" err="1">
                <a:effectLst/>
              </a:rPr>
              <a:t>np.append</a:t>
            </a:r>
            <a:r>
              <a:rPr lang="en-US" sz="2400" dirty="0">
                <a:effectLst/>
              </a:rPr>
              <a:t>(minutes,1000)</a:t>
            </a:r>
          </a:p>
          <a:p>
            <a:r>
              <a:rPr lang="en-US" sz="2400" dirty="0">
                <a:solidFill>
                  <a:srgbClr val="000080"/>
                </a:solidFill>
                <a:effectLst/>
              </a:rPr>
              <a:t>In [</a:t>
            </a:r>
            <a:r>
              <a:rPr lang="en-US" sz="2400" b="1" dirty="0">
                <a:solidFill>
                  <a:srgbClr val="000080"/>
                </a:solidFill>
                <a:effectLst/>
              </a:rPr>
              <a:t>1091</a:t>
            </a:r>
            <a:r>
              <a:rPr lang="en-US" sz="2400" dirty="0">
                <a:solidFill>
                  <a:srgbClr val="000080"/>
                </a:solidFill>
                <a:effectLst/>
              </a:rPr>
              <a:t>]: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np.corrcoef</a:t>
            </a:r>
            <a:r>
              <a:rPr lang="en-US" sz="2400" dirty="0">
                <a:effectLst/>
              </a:rPr>
              <a:t>(friends2, minutes2)[0,1]</a:t>
            </a:r>
          </a:p>
          <a:p>
            <a:r>
              <a:rPr lang="en-US" sz="2400" dirty="0">
                <a:solidFill>
                  <a:srgbClr val="8B0000"/>
                </a:solidFill>
                <a:effectLst/>
              </a:rPr>
              <a:t>Out[</a:t>
            </a:r>
            <a:r>
              <a:rPr lang="en-US" sz="2400" b="1" dirty="0">
                <a:solidFill>
                  <a:srgbClr val="8B0000"/>
                </a:solidFill>
                <a:effectLst/>
              </a:rPr>
              <a:t>1091</a:t>
            </a:r>
            <a:r>
              <a:rPr lang="en-US" sz="2400" dirty="0">
                <a:solidFill>
                  <a:srgbClr val="8B0000"/>
                </a:solidFill>
                <a:effectLst/>
              </a:rPr>
              <a:t>]:</a:t>
            </a:r>
            <a:r>
              <a:rPr lang="en-US" sz="2400" dirty="0">
                <a:effectLst/>
              </a:rPr>
              <a:t> -0.95014946790238775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947" y="3381649"/>
            <a:ext cx="4945079" cy="32967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76097" y="3378292"/>
            <a:ext cx="5055752" cy="339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29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Spearman Rank Correlation Coefficient </a:t>
            </a:r>
          </a:p>
        </p:txBody>
      </p:sp>
      <p:sp>
        <p:nvSpPr>
          <p:cNvPr id="5" name="Rectangle 4"/>
          <p:cNvSpPr/>
          <p:nvPr/>
        </p:nvSpPr>
        <p:spPr>
          <a:xfrm>
            <a:off x="1317674" y="180307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27163" y="180307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</a:t>
            </a:r>
            <a:r>
              <a:rPr lang="en-US" dirty="0">
                <a:solidFill>
                  <a:srgbClr val="000080"/>
                </a:solidFill>
                <a:effectLst/>
              </a:rPr>
              <a:t>n [</a:t>
            </a:r>
            <a:r>
              <a:rPr lang="en-US" b="1" dirty="0">
                <a:solidFill>
                  <a:srgbClr val="000080"/>
                </a:solidFill>
                <a:effectLst/>
              </a:rPr>
              <a:t>1113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friends_rank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argsort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argsort</a:t>
            </a:r>
            <a:r>
              <a:rPr lang="en-US" dirty="0">
                <a:effectLst/>
              </a:rPr>
              <a:t>(friends))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minutes_rank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argsort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argsort</a:t>
            </a:r>
            <a:r>
              <a:rPr lang="en-US" dirty="0">
                <a:effectLst/>
              </a:rPr>
              <a:t>(minutes))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corrcoef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friends_rank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minutes_rank</a:t>
            </a:r>
            <a:r>
              <a:rPr lang="en-US" dirty="0">
                <a:effectLst/>
              </a:rPr>
              <a:t>)[0,1]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1113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0.96666666666666667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27163" y="392829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1114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friends_rank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argsort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argsort</a:t>
            </a:r>
            <a:r>
              <a:rPr lang="en-US" dirty="0">
                <a:effectLst/>
              </a:rPr>
              <a:t>(friends2))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minutes_rank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argsort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argsort</a:t>
            </a:r>
            <a:r>
              <a:rPr lang="en-US" dirty="0">
                <a:effectLst/>
              </a:rPr>
              <a:t>(minutes2))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corrcoef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friends_rank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minutes_rank</a:t>
            </a:r>
            <a:r>
              <a:rPr lang="en-US" dirty="0">
                <a:effectLst/>
              </a:rPr>
              <a:t>)[0,1]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1114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0.43030303030303024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75920" y="4295742"/>
            <a:ext cx="3477880" cy="24345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31020" y="1522800"/>
            <a:ext cx="3477880" cy="24345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0A478B-E4E5-7EDC-EF31-6D02E9617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163" y="5405620"/>
            <a:ext cx="3029102" cy="96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94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only measures </a:t>
            </a:r>
            <a:r>
              <a:rPr lang="en-US" b="1" i="1" dirty="0"/>
              <a:t>linear</a:t>
            </a:r>
            <a:r>
              <a:rPr lang="en-US" dirty="0"/>
              <a:t>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3795" y="1915624"/>
            <a:ext cx="929105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51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does not imply causation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/>
          <a:lstStyle/>
          <a:p>
            <a:r>
              <a:rPr lang="en-US" dirty="0"/>
              <a:t>In general, correlation between two variables does not tell you whether one causes the other, or the other way around or whether they might both be caused by something else altogether. </a:t>
            </a:r>
          </a:p>
          <a:p>
            <a:r>
              <a:rPr lang="en-US" dirty="0"/>
              <a:t>Ways to help figure out: time, randomized controlled trial, etc.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198" y="3586308"/>
            <a:ext cx="6931412" cy="329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16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74781" y="3397459"/>
            <a:ext cx="4941426" cy="33789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47752" y="96614"/>
            <a:ext cx="5068455" cy="3378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540" y="397898"/>
            <a:ext cx="9720072" cy="1499616"/>
          </a:xfrm>
        </p:spPr>
        <p:txBody>
          <a:bodyPr/>
          <a:lstStyle/>
          <a:p>
            <a:r>
              <a:rPr lang="en-US" dirty="0"/>
              <a:t>Probability Mass 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48640" y="3112360"/>
            <a:ext cx="71463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# lots of preprocessing: remove NA, errors, etc.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# </a:t>
            </a:r>
            <a:r>
              <a:rPr lang="en-US" dirty="0" err="1">
                <a:solidFill>
                  <a:srgbClr val="000080"/>
                </a:solidFill>
                <a:effectLst/>
              </a:rPr>
              <a:t>prglength</a:t>
            </a:r>
            <a:r>
              <a:rPr lang="en-US" dirty="0">
                <a:solidFill>
                  <a:srgbClr val="000080"/>
                </a:solidFill>
                <a:effectLst/>
              </a:rPr>
              <a:t>: duration of pregnancy (in weeks)</a:t>
            </a:r>
          </a:p>
          <a:p>
            <a:endParaRPr lang="en-US" dirty="0">
              <a:solidFill>
                <a:srgbClr val="000080"/>
              </a:solidFill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1180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counts =</a:t>
            </a:r>
            <a:r>
              <a:rPr lang="en-US" dirty="0" err="1">
                <a:effectLst/>
              </a:rPr>
              <a:t>hist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prglength</a:t>
            </a:r>
            <a:r>
              <a:rPr lang="en-US" dirty="0">
                <a:effectLst/>
              </a:rPr>
              <a:t>, bins=20)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xlabel</a:t>
            </a:r>
            <a:r>
              <a:rPr lang="en-US" dirty="0">
                <a:effectLst/>
              </a:rPr>
              <a:t>('Pregnancy Week')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ylabel</a:t>
            </a:r>
            <a:r>
              <a:rPr lang="en-US" dirty="0">
                <a:effectLst/>
              </a:rPr>
              <a:t>('Frequency')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show()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bin_center</a:t>
            </a:r>
            <a:r>
              <a:rPr lang="en-US" dirty="0">
                <a:effectLst/>
              </a:rPr>
              <a:t> = (counts[1][1:]+counts[1][:-1])/2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bar(</a:t>
            </a:r>
            <a:r>
              <a:rPr lang="en-US" dirty="0" err="1">
                <a:effectLst/>
              </a:rPr>
              <a:t>bin_center</a:t>
            </a:r>
            <a:r>
              <a:rPr lang="en-US" dirty="0">
                <a:effectLst/>
              </a:rPr>
              <a:t>, counts[0]/sum(counts[0]))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xlabel</a:t>
            </a:r>
            <a:r>
              <a:rPr lang="en-US" dirty="0">
                <a:effectLst/>
              </a:rPr>
              <a:t>('Pregnancy Week')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ylabel</a:t>
            </a:r>
            <a:r>
              <a:rPr lang="en-US" dirty="0">
                <a:effectLst/>
              </a:rPr>
              <a:t>('Probability')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8640" y="1665995"/>
            <a:ext cx="60450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NSFG: National Survey of Family Growth</a:t>
            </a:r>
          </a:p>
          <a:p>
            <a:r>
              <a:rPr lang="en-US" dirty="0"/>
              <a:t>Collected by the US Center of Disease Control and Prevention. </a:t>
            </a:r>
          </a:p>
          <a:p>
            <a:r>
              <a:rPr lang="en-US" dirty="0"/>
              <a:t>Downloaded from the website of </a:t>
            </a:r>
            <a:r>
              <a:rPr lang="en-US" dirty="0" err="1"/>
              <a:t>ThinkStats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Do first babies tend to come late?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02293" y="493050"/>
            <a:ext cx="1855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histogram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86579" y="3641188"/>
            <a:ext cx="84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PMF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718797" y="5155670"/>
            <a:ext cx="354059" cy="5049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707421" y="2128134"/>
            <a:ext cx="354059" cy="5049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414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baby vs other baby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004" y="1898553"/>
            <a:ext cx="5557996" cy="380058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349543" y="2506183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firstbabycounts</a:t>
            </a:r>
            <a:r>
              <a:rPr lang="en-US" dirty="0"/>
              <a:t> =</a:t>
            </a:r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prglength</a:t>
            </a:r>
            <a:r>
              <a:rPr lang="en-US" dirty="0"/>
              <a:t>[</a:t>
            </a:r>
            <a:r>
              <a:rPr lang="en-US" dirty="0" err="1"/>
              <a:t>firstbaby</a:t>
            </a:r>
            <a:r>
              <a:rPr lang="en-US" dirty="0"/>
              <a:t>], bins=counts[1])</a:t>
            </a:r>
          </a:p>
          <a:p>
            <a:r>
              <a:rPr lang="en-US" dirty="0"/>
              <a:t>show()</a:t>
            </a:r>
          </a:p>
          <a:p>
            <a:r>
              <a:rPr lang="en-US" dirty="0" err="1"/>
              <a:t>otherbabycounts</a:t>
            </a:r>
            <a:r>
              <a:rPr lang="en-US" dirty="0"/>
              <a:t> =</a:t>
            </a:r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prglength</a:t>
            </a:r>
            <a:r>
              <a:rPr lang="en-US" dirty="0"/>
              <a:t>[~</a:t>
            </a:r>
            <a:r>
              <a:rPr lang="en-US" dirty="0" err="1"/>
              <a:t>firstbaby</a:t>
            </a:r>
            <a:r>
              <a:rPr lang="en-US" dirty="0"/>
              <a:t>], bins=counts[1])</a:t>
            </a:r>
          </a:p>
          <a:p>
            <a:r>
              <a:rPr lang="en-US" dirty="0"/>
              <a:t>show()</a:t>
            </a:r>
          </a:p>
          <a:p>
            <a:r>
              <a:rPr lang="en-US" dirty="0"/>
              <a:t>plot(</a:t>
            </a:r>
            <a:r>
              <a:rPr lang="en-US" dirty="0" err="1"/>
              <a:t>bin_center</a:t>
            </a:r>
            <a:r>
              <a:rPr lang="en-US" dirty="0"/>
              <a:t>, </a:t>
            </a:r>
            <a:r>
              <a:rPr lang="en-US" dirty="0" err="1"/>
              <a:t>firstbabycounts</a:t>
            </a:r>
            <a:r>
              <a:rPr lang="en-US" dirty="0"/>
              <a:t>[0]/sum(</a:t>
            </a:r>
            <a:r>
              <a:rPr lang="en-US" dirty="0" err="1"/>
              <a:t>firstbaby</a:t>
            </a:r>
            <a:r>
              <a:rPr lang="en-US" dirty="0"/>
              <a:t>), '-o', </a:t>
            </a:r>
            <a:r>
              <a:rPr lang="en-US" dirty="0" err="1"/>
              <a:t>bin_center</a:t>
            </a:r>
            <a:r>
              <a:rPr lang="en-US" dirty="0"/>
              <a:t>, </a:t>
            </a:r>
            <a:r>
              <a:rPr lang="en-US" dirty="0" err="1"/>
              <a:t>otherbabycounts</a:t>
            </a:r>
            <a:r>
              <a:rPr lang="en-US" dirty="0"/>
              <a:t>[0]/sum(~</a:t>
            </a:r>
            <a:r>
              <a:rPr lang="en-US" dirty="0" err="1"/>
              <a:t>firstbaby</a:t>
            </a:r>
            <a:r>
              <a:rPr lang="en-US" dirty="0"/>
              <a:t>), '-+')</a:t>
            </a:r>
          </a:p>
          <a:p>
            <a:r>
              <a:rPr lang="en-US" dirty="0" err="1"/>
              <a:t>xlabel</a:t>
            </a:r>
            <a:r>
              <a:rPr lang="en-US" dirty="0"/>
              <a:t>('Pregnancy Week')</a:t>
            </a:r>
          </a:p>
          <a:p>
            <a:r>
              <a:rPr lang="en-US" dirty="0" err="1"/>
              <a:t>ylabel</a:t>
            </a:r>
            <a:r>
              <a:rPr lang="en-US" dirty="0"/>
              <a:t>('Probability')</a:t>
            </a:r>
          </a:p>
          <a:p>
            <a:r>
              <a:rPr lang="en-US" dirty="0"/>
              <a:t>legend(('First Baby', 'Other Baby'))</a:t>
            </a:r>
          </a:p>
        </p:txBody>
      </p:sp>
    </p:spTree>
    <p:extLst>
      <p:ext uri="{BB962C8B-B14F-4D97-AF65-F5344CB8AC3E}">
        <p14:creationId xmlns:p14="http://schemas.microsoft.com/office/powerpoint/2010/main" val="2924723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baby vs other baby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825625"/>
            <a:ext cx="5361574" cy="35301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38314" y="239036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bar(</a:t>
            </a:r>
            <a:r>
              <a:rPr lang="en-US" dirty="0" err="1"/>
              <a:t>bin_center</a:t>
            </a:r>
            <a:r>
              <a:rPr lang="en-US" dirty="0"/>
              <a:t>, </a:t>
            </a:r>
            <a:r>
              <a:rPr lang="en-US" dirty="0" err="1"/>
              <a:t>firstbabycounts</a:t>
            </a:r>
            <a:r>
              <a:rPr lang="en-US" dirty="0"/>
              <a:t>[0]/sum(</a:t>
            </a:r>
            <a:r>
              <a:rPr lang="en-US" dirty="0" err="1"/>
              <a:t>firstbaby</a:t>
            </a:r>
            <a:r>
              <a:rPr lang="en-US" dirty="0"/>
              <a:t>) - </a:t>
            </a:r>
            <a:r>
              <a:rPr lang="en-US" dirty="0" err="1"/>
              <a:t>otherbabycounts</a:t>
            </a:r>
            <a:r>
              <a:rPr lang="en-US" dirty="0"/>
              <a:t>[0]/sum(~</a:t>
            </a:r>
            <a:r>
              <a:rPr lang="en-US" dirty="0" err="1"/>
              <a:t>firstbaby</a:t>
            </a:r>
            <a:r>
              <a:rPr lang="en-US" dirty="0"/>
              <a:t>))</a:t>
            </a:r>
          </a:p>
          <a:p>
            <a:r>
              <a:rPr lang="en-US" dirty="0" err="1"/>
              <a:t>xlabel</a:t>
            </a:r>
            <a:r>
              <a:rPr lang="en-US" dirty="0"/>
              <a:t>('Pregnancy Week')</a:t>
            </a:r>
          </a:p>
          <a:p>
            <a:r>
              <a:rPr lang="en-US" dirty="0" err="1"/>
              <a:t>ylabel</a:t>
            </a:r>
            <a:r>
              <a:rPr lang="en-US" dirty="0"/>
              <a:t>('P[</a:t>
            </a:r>
            <a:r>
              <a:rPr lang="en-US" dirty="0" err="1"/>
              <a:t>firstbaby</a:t>
            </a:r>
            <a:r>
              <a:rPr lang="en-US" dirty="0"/>
              <a:t>] - P[</a:t>
            </a:r>
            <a:r>
              <a:rPr lang="en-US" dirty="0" err="1"/>
              <a:t>otherbaby</a:t>
            </a:r>
            <a:r>
              <a:rPr lang="en-US" dirty="0"/>
              <a:t>]')</a:t>
            </a:r>
          </a:p>
        </p:txBody>
      </p:sp>
    </p:spTree>
    <p:extLst>
      <p:ext uri="{BB962C8B-B14F-4D97-AF65-F5344CB8AC3E}">
        <p14:creationId xmlns:p14="http://schemas.microsoft.com/office/powerpoint/2010/main" val="167861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Central limit theorem, error bar, standard error of the mean, confidence interval, z-score</a:t>
            </a:r>
          </a:p>
          <a:p>
            <a:r>
              <a:rPr lang="en-US" dirty="0"/>
              <a:t>Correlation</a:t>
            </a:r>
          </a:p>
          <a:p>
            <a:r>
              <a:rPr lang="en-US" dirty="0"/>
              <a:t>PMF</a:t>
            </a:r>
          </a:p>
          <a:p>
            <a:r>
              <a:rPr lang="en-US" dirty="0"/>
              <a:t>CDF</a:t>
            </a:r>
          </a:p>
          <a:p>
            <a:r>
              <a:rPr lang="en-US" dirty="0"/>
              <a:t>PDF</a:t>
            </a:r>
          </a:p>
          <a:p>
            <a:r>
              <a:rPr lang="en-US" dirty="0"/>
              <a:t>Probability</a:t>
            </a:r>
          </a:p>
          <a:p>
            <a:r>
              <a:rPr lang="en-US" dirty="0"/>
              <a:t>Conditional probability</a:t>
            </a:r>
          </a:p>
          <a:p>
            <a:r>
              <a:rPr lang="en-US" dirty="0"/>
              <a:t>Hypothesis testing, p-value</a:t>
            </a:r>
          </a:p>
        </p:txBody>
      </p:sp>
    </p:spTree>
    <p:extLst>
      <p:ext uri="{BB962C8B-B14F-4D97-AF65-F5344CB8AC3E}">
        <p14:creationId xmlns:p14="http://schemas.microsoft.com/office/powerpoint/2010/main" val="274953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4574" y="1950531"/>
            <a:ext cx="4941426" cy="33789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77465" y="1825625"/>
            <a:ext cx="46763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1245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plot(sort(</a:t>
            </a:r>
            <a:r>
              <a:rPr lang="en-US" dirty="0" err="1">
                <a:effectLst/>
              </a:rPr>
              <a:t>prglength</a:t>
            </a:r>
            <a:r>
              <a:rPr lang="en-US" dirty="0">
                <a:effectLst/>
              </a:rPr>
              <a:t>[</a:t>
            </a:r>
            <a:r>
              <a:rPr lang="en-US" dirty="0" err="1">
                <a:effectLst/>
              </a:rPr>
              <a:t>firstbaby</a:t>
            </a:r>
            <a:r>
              <a:rPr lang="en-US" dirty="0">
                <a:effectLst/>
              </a:rPr>
              <a:t>]), range(sum(</a:t>
            </a:r>
            <a:r>
              <a:rPr lang="en-US" dirty="0" err="1">
                <a:effectLst/>
              </a:rPr>
              <a:t>firstbaby</a:t>
            </a:r>
            <a:r>
              <a:rPr lang="en-US" dirty="0">
                <a:effectLst/>
              </a:rPr>
              <a:t>))/sum(</a:t>
            </a:r>
            <a:r>
              <a:rPr lang="en-US" dirty="0" err="1">
                <a:effectLst/>
              </a:rPr>
              <a:t>firstbaby</a:t>
            </a:r>
            <a:r>
              <a:rPr lang="en-US" dirty="0">
                <a:effectLst/>
              </a:rPr>
              <a:t>), '-b')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plot(sort(</a:t>
            </a:r>
            <a:r>
              <a:rPr lang="en-US" dirty="0" err="1">
                <a:effectLst/>
              </a:rPr>
              <a:t>prglength</a:t>
            </a:r>
            <a:r>
              <a:rPr lang="en-US" dirty="0">
                <a:effectLst/>
              </a:rPr>
              <a:t>[~</a:t>
            </a:r>
            <a:r>
              <a:rPr lang="en-US" dirty="0" err="1">
                <a:effectLst/>
              </a:rPr>
              <a:t>firstbaby</a:t>
            </a:r>
            <a:r>
              <a:rPr lang="en-US" dirty="0">
                <a:effectLst/>
              </a:rPr>
              <a:t>]), range(sum(~</a:t>
            </a:r>
            <a:r>
              <a:rPr lang="en-US" dirty="0" err="1">
                <a:effectLst/>
              </a:rPr>
              <a:t>firstbaby</a:t>
            </a:r>
            <a:r>
              <a:rPr lang="en-US" dirty="0">
                <a:effectLst/>
              </a:rPr>
              <a:t>))/sum(~</a:t>
            </a:r>
            <a:r>
              <a:rPr lang="en-US" dirty="0" err="1">
                <a:effectLst/>
              </a:rPr>
              <a:t>firstbaby</a:t>
            </a:r>
            <a:r>
              <a:rPr lang="en-US" dirty="0">
                <a:effectLst/>
              </a:rPr>
              <a:t>), 'r--')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legend(('First Baby', 'Other Baby'))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xlabel</a:t>
            </a:r>
            <a:r>
              <a:rPr lang="en-US" dirty="0">
                <a:effectLst/>
              </a:rPr>
              <a:t>('Weeks')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ylabel</a:t>
            </a:r>
            <a:r>
              <a:rPr lang="en-US" dirty="0">
                <a:effectLst/>
              </a:rPr>
              <a:t>('Cumulative Probability')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show()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375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PMF vs CDF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PMF vs CDF for a random array of 100 normally distributed numbers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12374" y="2288155"/>
            <a:ext cx="4941426" cy="3378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1328" y="2274087"/>
            <a:ext cx="5106563" cy="33789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380848" y="5920573"/>
            <a:ext cx="3563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plot(sort(a), </a:t>
            </a:r>
            <a:r>
              <a:rPr lang="en-US" dirty="0" err="1"/>
              <a:t>arange</a:t>
            </a:r>
            <a:r>
              <a:rPr lang="en-US" dirty="0"/>
              <a:t>(</a:t>
            </a:r>
            <a:r>
              <a:rPr lang="en-US" dirty="0" err="1"/>
              <a:t>len</a:t>
            </a:r>
            <a:r>
              <a:rPr lang="en-US" dirty="0"/>
              <a:t>(a))/</a:t>
            </a:r>
            <a:r>
              <a:rPr lang="en-US" dirty="0" err="1"/>
              <a:t>len</a:t>
            </a:r>
            <a:r>
              <a:rPr lang="en-US" dirty="0"/>
              <a:t>(a))</a:t>
            </a:r>
          </a:p>
        </p:txBody>
      </p:sp>
      <p:sp>
        <p:nvSpPr>
          <p:cNvPr id="9" name="Rectangle 8"/>
          <p:cNvSpPr/>
          <p:nvPr/>
        </p:nvSpPr>
        <p:spPr>
          <a:xfrm>
            <a:off x="931328" y="57517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plot(bin_center20, counts20[0]/sum(counts20[0]), 'r-x', </a:t>
            </a:r>
          </a:p>
          <a:p>
            <a:r>
              <a:rPr lang="en-US" dirty="0"/>
              <a:t>     bin_center10, counts10[0]/sum(counts10[0]), 'b-+')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E99622-E0BD-8BD2-3F52-EFFA75790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9183" y="122630"/>
            <a:ext cx="2255736" cy="215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58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 and continuous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continuous distribution, no PMF.</a:t>
            </a:r>
          </a:p>
          <a:p>
            <a:r>
              <a:rPr lang="en-US" dirty="0"/>
              <a:t>Instead, probability density function is available. </a:t>
            </a:r>
          </a:p>
          <a:p>
            <a:r>
              <a:rPr lang="en-US" dirty="0"/>
              <a:t>PDF is the derivative of CDF</a:t>
            </a:r>
          </a:p>
          <a:p>
            <a:r>
              <a:rPr lang="en-US" dirty="0"/>
              <a:t>Integral of PDF = 1.0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78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normal pdf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13402" y="5265509"/>
            <a:ext cx="6578598" cy="12509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96505" y="796194"/>
            <a:ext cx="5543885" cy="38919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2086" y="1694996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1331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x = </a:t>
            </a:r>
            <a:r>
              <a:rPr lang="en-US" sz="2400" dirty="0" err="1"/>
              <a:t>linspace</a:t>
            </a:r>
            <a:r>
              <a:rPr lang="en-US" sz="2400" dirty="0"/>
              <a:t>(-5,5,10**3)</a:t>
            </a:r>
          </a:p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1332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y = </a:t>
            </a:r>
            <a:r>
              <a:rPr lang="en-US" sz="2400" dirty="0" err="1"/>
              <a:t>normpdf</a:t>
            </a:r>
            <a:r>
              <a:rPr lang="en-US" sz="2400" dirty="0"/>
              <a:t>(x, 0, 1)</a:t>
            </a:r>
          </a:p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1335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plot(x, y); </a:t>
            </a:r>
            <a:r>
              <a:rPr lang="en-US" sz="2400" dirty="0" err="1"/>
              <a:t>xlabel</a:t>
            </a:r>
            <a:r>
              <a:rPr lang="en-US" sz="2400" dirty="0"/>
              <a:t>('x'); </a:t>
            </a:r>
            <a:r>
              <a:rPr lang="en-US" sz="2400" dirty="0" err="1"/>
              <a:t>ylabel</a:t>
            </a:r>
            <a:r>
              <a:rPr lang="en-US" sz="2400" dirty="0"/>
              <a:t>('PDF'); title('Standard Normal Distribution')</a:t>
            </a:r>
          </a:p>
          <a:p>
            <a:endParaRPr lang="en-US" sz="2400" dirty="0">
              <a:solidFill>
                <a:srgbClr val="000080"/>
              </a:solidFill>
            </a:endParaRPr>
          </a:p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1337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normpdf</a:t>
            </a:r>
            <a:r>
              <a:rPr lang="en-US" sz="2400" dirty="0"/>
              <a:t>(0, 0, 1)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1337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0.3989422804014327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355366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5265509"/>
            <a:ext cx="3530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does this mean?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278743" y="4372652"/>
            <a:ext cx="29028" cy="89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418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491471" cy="775530"/>
          </a:xfrm>
        </p:spPr>
        <p:txBody>
          <a:bodyPr/>
          <a:lstStyle/>
          <a:p>
            <a:r>
              <a:rPr lang="en-US" dirty="0"/>
              <a:t>Standard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75109" y="5238527"/>
            <a:ext cx="5630727" cy="94914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880736" y="1360746"/>
            <a:ext cx="5543885" cy="3891920"/>
            <a:chOff x="5809915" y="1360746"/>
            <a:chExt cx="5543885" cy="38919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09915" y="1360746"/>
              <a:ext cx="5543885" cy="3891920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V="1">
              <a:off x="8610884" y="2278743"/>
              <a:ext cx="0" cy="243840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9097115" y="2286003"/>
              <a:ext cx="0" cy="243840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1559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normal distribution CDF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999907"/>
            <a:ext cx="97936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1351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plot(x, </a:t>
            </a:r>
            <a:r>
              <a:rPr lang="en-US" sz="2400" dirty="0" err="1"/>
              <a:t>norm.cdf</a:t>
            </a:r>
            <a:r>
              <a:rPr lang="en-US" sz="2400" dirty="0"/>
              <a:t>(x)); </a:t>
            </a:r>
            <a:r>
              <a:rPr lang="en-US" sz="2400" dirty="0" err="1"/>
              <a:t>xlabel</a:t>
            </a:r>
            <a:r>
              <a:rPr lang="en-US" sz="2400" dirty="0"/>
              <a:t>('x'); </a:t>
            </a:r>
            <a:br>
              <a:rPr lang="en-US" sz="2400" dirty="0"/>
            </a:br>
            <a:r>
              <a:rPr lang="en-US" sz="2400" dirty="0" err="1"/>
              <a:t>ylabel</a:t>
            </a:r>
            <a:r>
              <a:rPr lang="en-US" sz="2400" dirty="0"/>
              <a:t>('cumulative probability'); title('Standard Normal Distribution CDF')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53706" y="2923892"/>
            <a:ext cx="5141052" cy="377137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9136394" y="5246742"/>
            <a:ext cx="0" cy="92688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584560" y="4088139"/>
            <a:ext cx="0" cy="209928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968" y="3014999"/>
            <a:ext cx="4972050" cy="4953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62968" y="355537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1353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norm.cdf</a:t>
            </a:r>
            <a:r>
              <a:rPr lang="en-US" sz="2400" dirty="0"/>
              <a:t>(0.5)-</a:t>
            </a:r>
            <a:r>
              <a:rPr lang="en-US" sz="2400" dirty="0" err="1"/>
              <a:t>norm.cdf</a:t>
            </a:r>
            <a:r>
              <a:rPr lang="en-US" sz="2400" dirty="0"/>
              <a:t>(-0.5)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1353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0.38292492254802624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7129221" y="5246742"/>
            <a:ext cx="2007173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142140" y="4143780"/>
            <a:ext cx="244242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7157638" y="4717216"/>
            <a:ext cx="220333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9366284" y="4717220"/>
            <a:ext cx="0" cy="143560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1255" y="4586553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1356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2*(0.5-norm.cdf(-0.5))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1356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0.38292492254802624</a:t>
            </a:r>
          </a:p>
          <a:p>
            <a:br>
              <a:rPr lang="en-US" sz="2400" dirty="0"/>
            </a:br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1357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2*(</a:t>
            </a:r>
            <a:r>
              <a:rPr lang="en-US" sz="2400" dirty="0" err="1"/>
              <a:t>norm.cdf</a:t>
            </a:r>
            <a:r>
              <a:rPr lang="en-US" sz="2400" dirty="0"/>
              <a:t>(0)-</a:t>
            </a:r>
            <a:r>
              <a:rPr lang="en-US" sz="2400" dirty="0" err="1"/>
              <a:t>norm.cdf</a:t>
            </a:r>
            <a:r>
              <a:rPr lang="en-US" sz="2400" dirty="0"/>
              <a:t>(-0.5))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1357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0.38292492254802624</a:t>
            </a:r>
          </a:p>
        </p:txBody>
      </p:sp>
    </p:spTree>
    <p:extLst>
      <p:ext uri="{BB962C8B-B14F-4D97-AF65-F5344CB8AC3E}">
        <p14:creationId xmlns:p14="http://schemas.microsoft.com/office/powerpoint/2010/main" val="2258738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normal distribution CDF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193829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1353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norm.cdf</a:t>
            </a:r>
            <a:r>
              <a:rPr lang="en-US" sz="2400" dirty="0"/>
              <a:t>(1.96) - </a:t>
            </a:r>
            <a:r>
              <a:rPr lang="en-US" sz="2400" dirty="0" err="1"/>
              <a:t>norm.cdf</a:t>
            </a:r>
            <a:r>
              <a:rPr lang="en-US" sz="2400" dirty="0"/>
              <a:t>(-1.96)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1353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0.95000420970355903</a:t>
            </a:r>
          </a:p>
          <a:p>
            <a:endParaRPr lang="en-US" sz="2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11771" y="1609418"/>
            <a:ext cx="5543885" cy="3891920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 flipV="1">
            <a:off x="8670301" y="4431579"/>
            <a:ext cx="0" cy="5484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0279546" y="4386375"/>
            <a:ext cx="0" cy="59365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38199" y="2737968"/>
            <a:ext cx="50976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1380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1-2*</a:t>
            </a:r>
            <a:r>
              <a:rPr lang="en-US" sz="2400" dirty="0" err="1"/>
              <a:t>norm.cdf</a:t>
            </a:r>
            <a:r>
              <a:rPr lang="en-US" sz="2400" dirty="0"/>
              <a:t>(-1.96)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1380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0.95000420970355914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1839" y="3787852"/>
            <a:ext cx="4518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“95% confidence interval”</a:t>
            </a:r>
          </a:p>
        </p:txBody>
      </p:sp>
    </p:spTree>
    <p:extLst>
      <p:ext uri="{BB962C8B-B14F-4D97-AF65-F5344CB8AC3E}">
        <p14:creationId xmlns:p14="http://schemas.microsoft.com/office/powerpoint/2010/main" val="2734386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distribution of a random variable X is normal with mean </a:t>
            </a:r>
            <a:r>
              <a:rPr lang="en-US" dirty="0">
                <a:sym typeface="Symbol" panose="05050102010706020507" pitchFamily="18" charset="2"/>
              </a:rPr>
              <a:t> and standard deviation , we usually write: 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		X  </a:t>
            </a:r>
            <a:r>
              <a:rPr lang="en-US" dirty="0">
                <a:latin typeface="Curlz MT" panose="04040404050702020202" pitchFamily="82" charset="0"/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(, </a:t>
            </a:r>
            <a:r>
              <a:rPr lang="en-US" normalizeH="1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r>
              <a:rPr lang="en-US" dirty="0">
                <a:sym typeface="Symbol" panose="05050102010706020507" pitchFamily="18" charset="2"/>
              </a:rPr>
              <a:t>A linear transformation of X results in X’ = </a:t>
            </a:r>
            <a:r>
              <a:rPr lang="en-US" dirty="0" err="1">
                <a:sym typeface="Symbol" panose="05050102010706020507" pitchFamily="18" charset="2"/>
              </a:rPr>
              <a:t>aX</a:t>
            </a:r>
            <a:r>
              <a:rPr lang="en-US" dirty="0">
                <a:sym typeface="Symbol" panose="05050102010706020507" pitchFamily="18" charset="2"/>
              </a:rPr>
              <a:t> + b, then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		X’  </a:t>
            </a:r>
            <a:r>
              <a:rPr lang="en-US" dirty="0">
                <a:latin typeface="Curlz MT" panose="04040404050702020202" pitchFamily="82" charset="0"/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(a+b, a</a:t>
            </a:r>
            <a:r>
              <a:rPr lang="en-US" normalizeH="1" baseline="30000" dirty="0">
                <a:sym typeface="Symbol" panose="05050102010706020507" pitchFamily="18" charset="2"/>
              </a:rPr>
              <a:t> 2 </a:t>
            </a:r>
            <a:r>
              <a:rPr lang="en-US" dirty="0">
                <a:sym typeface="Symbol" panose="05050102010706020507" pitchFamily="18" charset="2"/>
              </a:rPr>
              <a:t></a:t>
            </a:r>
            <a:r>
              <a:rPr lang="en-US" normalizeH="1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r>
              <a:rPr lang="en-US" dirty="0">
                <a:sym typeface="Symbol" panose="05050102010706020507" pitchFamily="18" charset="2"/>
              </a:rPr>
              <a:t>If X  </a:t>
            </a:r>
            <a:r>
              <a:rPr lang="en-US" dirty="0">
                <a:latin typeface="Curlz MT" panose="04040404050702020202" pitchFamily="82" charset="0"/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(</a:t>
            </a:r>
            <a:r>
              <a:rPr lang="en-US" baseline="-25000" dirty="0">
                <a:sym typeface="Symbol" panose="05050102010706020507" pitchFamily="18" charset="2"/>
              </a:rPr>
              <a:t>X</a:t>
            </a:r>
            <a:r>
              <a:rPr lang="en-US" dirty="0">
                <a:sym typeface="Symbol" panose="05050102010706020507" pitchFamily="18" charset="2"/>
              </a:rPr>
              <a:t>, </a:t>
            </a:r>
            <a:r>
              <a:rPr lang="en-US" baseline="-25000" dirty="0">
                <a:sym typeface="Symbol" panose="05050102010706020507" pitchFamily="18" charset="2"/>
              </a:rPr>
              <a:t>X</a:t>
            </a:r>
            <a:r>
              <a:rPr lang="en-US" normalizeH="1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) and Y  </a:t>
            </a:r>
            <a:r>
              <a:rPr lang="en-US" dirty="0">
                <a:latin typeface="Curlz MT" panose="04040404050702020202" pitchFamily="82" charset="0"/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(</a:t>
            </a:r>
            <a:r>
              <a:rPr lang="en-US" baseline="-25000" dirty="0">
                <a:sym typeface="Symbol" panose="05050102010706020507" pitchFamily="18" charset="2"/>
              </a:rPr>
              <a:t>Y</a:t>
            </a:r>
            <a:r>
              <a:rPr lang="en-US" dirty="0">
                <a:sym typeface="Symbol" panose="05050102010706020507" pitchFamily="18" charset="2"/>
              </a:rPr>
              <a:t>, </a:t>
            </a:r>
            <a:r>
              <a:rPr lang="en-US" baseline="-25000" dirty="0">
                <a:sym typeface="Symbol" panose="05050102010706020507" pitchFamily="18" charset="2"/>
              </a:rPr>
              <a:t>Y</a:t>
            </a:r>
            <a:r>
              <a:rPr lang="en-US" normalizeH="1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), then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		Z = X + Y  </a:t>
            </a:r>
            <a:r>
              <a:rPr lang="en-US" dirty="0">
                <a:latin typeface="Curlz MT" panose="04040404050702020202" pitchFamily="82" charset="0"/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(</a:t>
            </a:r>
            <a:r>
              <a:rPr lang="en-US" baseline="-25000" dirty="0">
                <a:sym typeface="Symbol" panose="05050102010706020507" pitchFamily="18" charset="2"/>
              </a:rPr>
              <a:t>X </a:t>
            </a:r>
            <a:r>
              <a:rPr lang="en-US" dirty="0">
                <a:sym typeface="Symbol" panose="05050102010706020507" pitchFamily="18" charset="2"/>
              </a:rPr>
              <a:t>+ </a:t>
            </a:r>
            <a:r>
              <a:rPr lang="en-US" baseline="-25000" dirty="0">
                <a:sym typeface="Symbol" panose="05050102010706020507" pitchFamily="18" charset="2"/>
              </a:rPr>
              <a:t>Y</a:t>
            </a:r>
            <a:r>
              <a:rPr lang="en-US" dirty="0">
                <a:sym typeface="Symbol" panose="05050102010706020507" pitchFamily="18" charset="2"/>
              </a:rPr>
              <a:t>, </a:t>
            </a:r>
            <a:r>
              <a:rPr lang="en-US" baseline="-25000" dirty="0">
                <a:sym typeface="Symbol" panose="05050102010706020507" pitchFamily="18" charset="2"/>
              </a:rPr>
              <a:t>X</a:t>
            </a:r>
            <a:r>
              <a:rPr lang="en-US" normalizeH="1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+ </a:t>
            </a:r>
            <a:r>
              <a:rPr lang="en-US" baseline="-25000" dirty="0">
                <a:sym typeface="Symbol" panose="05050102010706020507" pitchFamily="18" charset="2"/>
              </a:rPr>
              <a:t>Y</a:t>
            </a:r>
            <a:r>
              <a:rPr lang="en-US" normalizeH="1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742" y="5200739"/>
            <a:ext cx="10682515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If </a:t>
            </a:r>
            <a:r>
              <a:rPr lang="en-US" sz="2400" dirty="0">
                <a:sym typeface="Symbol" panose="05050102010706020507" pitchFamily="18" charset="2"/>
              </a:rPr>
              <a:t>X  </a:t>
            </a:r>
            <a:r>
              <a:rPr lang="en-US" sz="2400" dirty="0">
                <a:latin typeface="Curlz MT" panose="04040404050702020202" pitchFamily="82" charset="0"/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(, </a:t>
            </a:r>
            <a:r>
              <a:rPr lang="en-US" sz="2400" normalizeH="1" baseline="30000" dirty="0">
                <a:sym typeface="Symbol" panose="05050102010706020507" pitchFamily="18" charset="2"/>
              </a:rPr>
              <a:t>2</a:t>
            </a:r>
            <a:r>
              <a:rPr lang="en-US" sz="2400" dirty="0">
                <a:sym typeface="Symbol" panose="05050102010706020507" pitchFamily="18" charset="2"/>
              </a:rPr>
              <a:t>), </a:t>
            </a:r>
          </a:p>
          <a:p>
            <a:r>
              <a:rPr lang="en-US" sz="2400" dirty="0">
                <a:sym typeface="Symbol" panose="05050102010706020507" pitchFamily="18" charset="2"/>
              </a:rPr>
              <a:t>Then Z = (X- )/    </a:t>
            </a:r>
            <a:r>
              <a:rPr lang="en-US" sz="2400" dirty="0">
                <a:latin typeface="Curlz MT" panose="04040404050702020202" pitchFamily="82" charset="0"/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(0, 1)</a:t>
            </a:r>
          </a:p>
          <a:p>
            <a:r>
              <a:rPr lang="en-US" sz="2400" dirty="0">
                <a:sym typeface="Symbol" panose="05050102010706020507" pitchFamily="18" charset="2"/>
              </a:rPr>
              <a:t>This is called Z-transformation or standardization. </a:t>
            </a:r>
            <a:br>
              <a:rPr lang="en-US" sz="2400" dirty="0">
                <a:sym typeface="Symbol" panose="05050102010706020507" pitchFamily="18" charset="2"/>
              </a:rPr>
            </a:br>
            <a:r>
              <a:rPr lang="en-US" sz="2400" dirty="0">
                <a:sym typeface="Symbol" panose="05050102010706020507" pitchFamily="18" charset="2"/>
              </a:rPr>
              <a:t>The transformed value is often called Z-score or standard score. </a:t>
            </a:r>
          </a:p>
        </p:txBody>
      </p:sp>
    </p:spTree>
    <p:extLst>
      <p:ext uri="{BB962C8B-B14F-4D97-AF65-F5344CB8AC3E}">
        <p14:creationId xmlns:p14="http://schemas.microsoft.com/office/powerpoint/2010/main" val="602493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US National Center for Chronic Disease Prevention and Health Promotion surveyed &gt;400,000 individuals for health-related info (BRFSS – Behavioral Risk Factor Surveillance System)</a:t>
            </a:r>
          </a:p>
          <a:p>
            <a:pPr lvl="1"/>
            <a:r>
              <a:rPr lang="en-US" sz="2000" dirty="0"/>
              <a:t> http://thinkstats. com/brfss.py</a:t>
            </a:r>
          </a:p>
          <a:p>
            <a:r>
              <a:rPr lang="en-US" sz="2400" dirty="0"/>
              <a:t>The distribution is roughly normal with </a:t>
            </a:r>
            <a:br>
              <a:rPr lang="en-US" sz="2400" dirty="0"/>
            </a:br>
            <a:r>
              <a:rPr lang="en-US" sz="2400" dirty="0"/>
              <a:t>parameter </a:t>
            </a:r>
            <a:r>
              <a:rPr lang="en-US" sz="2400" dirty="0">
                <a:sym typeface="Symbol" panose="05050102010706020507" pitchFamily="18" charset="2"/>
              </a:rPr>
              <a:t> = 178cm and </a:t>
            </a:r>
            <a:r>
              <a:rPr lang="en-US" sz="2400" baseline="30000" dirty="0">
                <a:sym typeface="Symbol" panose="05050102010706020507" pitchFamily="18" charset="2"/>
              </a:rPr>
              <a:t>2</a:t>
            </a:r>
            <a:r>
              <a:rPr lang="en-US" sz="2400" dirty="0">
                <a:sym typeface="Symbol" panose="05050102010706020507" pitchFamily="18" charset="2"/>
              </a:rPr>
              <a:t>=59.4cm</a:t>
            </a:r>
            <a:r>
              <a:rPr lang="en-US" sz="2400" baseline="30000" dirty="0">
                <a:sym typeface="Symbol" panose="05050102010706020507" pitchFamily="18" charset="2"/>
              </a:rPr>
              <a:t>2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=sqrt(59.4) = 7.707cm</a:t>
            </a:r>
          </a:p>
          <a:p>
            <a:r>
              <a:rPr lang="en-US" sz="2400" dirty="0">
                <a:sym typeface="Symbol" panose="05050102010706020507" pitchFamily="18" charset="2"/>
              </a:rPr>
              <a:t>What percentage of US male </a:t>
            </a:r>
            <a:br>
              <a:rPr lang="en-US" sz="2400" dirty="0">
                <a:sym typeface="Symbol" panose="05050102010706020507" pitchFamily="18" charset="2"/>
              </a:rPr>
            </a:br>
            <a:r>
              <a:rPr lang="en-US" sz="2400" dirty="0">
                <a:sym typeface="Symbol" panose="05050102010706020507" pitchFamily="18" charset="2"/>
              </a:rPr>
              <a:t>population is between 177.8cm and </a:t>
            </a:r>
            <a:br>
              <a:rPr lang="en-US" sz="2400" dirty="0">
                <a:sym typeface="Symbol" panose="05050102010706020507" pitchFamily="18" charset="2"/>
              </a:rPr>
            </a:br>
            <a:r>
              <a:rPr lang="en-US" sz="2400" dirty="0">
                <a:sym typeface="Symbol" panose="05050102010706020507" pitchFamily="18" charset="2"/>
              </a:rPr>
              <a:t>185.4cm?</a:t>
            </a:r>
          </a:p>
          <a:p>
            <a:endParaRPr lang="en-US" sz="2400" dirty="0">
              <a:sym typeface="Symbol" panose="05050102010706020507" pitchFamily="18" charset="2"/>
            </a:endParaRPr>
          </a:p>
          <a:p>
            <a:endParaRPr lang="en-US" sz="2400" baseline="30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35748" y="3102793"/>
            <a:ext cx="5030346" cy="33789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65029" y="281577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N(178, 59.4)</a:t>
            </a:r>
          </a:p>
        </p:txBody>
      </p:sp>
    </p:spTree>
    <p:extLst>
      <p:ext uri="{BB962C8B-B14F-4D97-AF65-F5344CB8AC3E}">
        <p14:creationId xmlns:p14="http://schemas.microsoft.com/office/powerpoint/2010/main" val="1652159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 –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Height distribution is in </a:t>
            </a:r>
            <a:r>
              <a:rPr lang="en-US" dirty="0">
                <a:sym typeface="Symbol" panose="05050102010706020507" pitchFamily="18" charset="2"/>
              </a:rPr>
              <a:t>X  </a:t>
            </a:r>
            <a:r>
              <a:rPr lang="en-US" dirty="0">
                <a:latin typeface="Curlz MT" panose="04040404050702020202" pitchFamily="82" charset="0"/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(178, 59.4)</a:t>
            </a:r>
            <a:endParaRPr lang="en-US" dirty="0"/>
          </a:p>
          <a:p>
            <a:r>
              <a:rPr lang="en-US" dirty="0"/>
              <a:t>P(177.8 </a:t>
            </a:r>
            <a:r>
              <a:rPr lang="en-US" dirty="0">
                <a:sym typeface="Symbol" panose="05050102010706020507" pitchFamily="18" charset="2"/>
              </a:rPr>
              <a:t></a:t>
            </a:r>
            <a:r>
              <a:rPr lang="en-US" dirty="0"/>
              <a:t> X </a:t>
            </a:r>
            <a:r>
              <a:rPr lang="en-US" dirty="0">
                <a:sym typeface="Symbol" panose="05050102010706020507" pitchFamily="18" charset="2"/>
              </a:rPr>
              <a:t></a:t>
            </a:r>
            <a:r>
              <a:rPr lang="en-US" dirty="0"/>
              <a:t> 185.4) = ?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ym typeface="Symbol" panose="05050102010706020507" pitchFamily="18" charset="2"/>
              </a:rPr>
              <a:t>X’ = (X – 178) / 7.707  </a:t>
            </a:r>
            <a:r>
              <a:rPr lang="en-US" dirty="0">
                <a:latin typeface="Curlz MT" panose="04040404050702020202" pitchFamily="82" charset="0"/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(0, 1)</a:t>
            </a:r>
          </a:p>
          <a:p>
            <a:pPr lvl="1"/>
            <a:r>
              <a:rPr lang="en-US" dirty="0"/>
              <a:t>(185.4 – 178) / 7.707 = 0.96</a:t>
            </a:r>
          </a:p>
          <a:p>
            <a:pPr lvl="1"/>
            <a:r>
              <a:rPr lang="en-US" dirty="0"/>
              <a:t>(177.8-178)/7.707 = -0.03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8308" y="2960027"/>
            <a:ext cx="90610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1374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norm.cdf</a:t>
            </a:r>
            <a:r>
              <a:rPr lang="en-US" sz="2400" dirty="0"/>
              <a:t>(185.4,178,7.707)-</a:t>
            </a:r>
            <a:r>
              <a:rPr lang="en-US" sz="2400" dirty="0" err="1"/>
              <a:t>norm.cdf</a:t>
            </a:r>
            <a:r>
              <a:rPr lang="en-US" sz="2400" dirty="0"/>
              <a:t>(177.8, 178, 7.707)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1374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0.34186118517420605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8308" y="5462378"/>
            <a:ext cx="91695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1375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norm.cdf</a:t>
            </a:r>
            <a:r>
              <a:rPr lang="en-US" sz="2400" dirty="0"/>
              <a:t>(0.96) - </a:t>
            </a:r>
            <a:r>
              <a:rPr lang="en-US" sz="2400" dirty="0" err="1"/>
              <a:t>norm.cdf</a:t>
            </a:r>
            <a:r>
              <a:rPr lang="en-US" sz="2400" dirty="0"/>
              <a:t>(-0.03)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1375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0.34343886594727485</a:t>
            </a:r>
          </a:p>
        </p:txBody>
      </p:sp>
    </p:spTree>
    <p:extLst>
      <p:ext uri="{BB962C8B-B14F-4D97-AF65-F5344CB8AC3E}">
        <p14:creationId xmlns:p14="http://schemas.microsoft.com/office/powerpoint/2010/main" val="339668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 limit theorem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0701" y="2042314"/>
            <a:ext cx="2907743" cy="1759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9446" y="1853361"/>
            <a:ext cx="4690093" cy="1892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40701" y="3802263"/>
            <a:ext cx="96602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Central limit theorem: </a:t>
            </a:r>
            <a:r>
              <a:rPr lang="en-US" sz="3200" dirty="0"/>
              <a:t>The mean of a large number of independently and identically distributed (</a:t>
            </a:r>
            <a:r>
              <a:rPr lang="en-US" sz="3200" dirty="0" err="1"/>
              <a:t>iid</a:t>
            </a:r>
            <a:r>
              <a:rPr lang="en-US" sz="3200" dirty="0"/>
              <a:t>) random variables (with mean </a:t>
            </a:r>
            <a:r>
              <a:rPr lang="en-US" sz="3200" dirty="0">
                <a:sym typeface="Symbol" panose="05050102010706020507" pitchFamily="18" charset="2"/>
              </a:rPr>
              <a:t> and standard deviation </a:t>
            </a:r>
            <a:r>
              <a:rPr lang="en-US" sz="3200" dirty="0"/>
              <a:t>) is approximately normally distributed, with mean </a:t>
            </a:r>
            <a:r>
              <a:rPr lang="en-US" sz="3200" dirty="0">
                <a:sym typeface="Symbol" panose="05050102010706020507" pitchFamily="18" charset="2"/>
              </a:rPr>
              <a:t> and standard deviation /sqrt(n), where n is the sample size.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057086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probability plot</a:t>
            </a:r>
          </a:p>
        </p:txBody>
      </p:sp>
      <p:sp>
        <p:nvSpPr>
          <p:cNvPr id="5" name="Rectangle 4"/>
          <p:cNvSpPr/>
          <p:nvPr/>
        </p:nvSpPr>
        <p:spPr>
          <a:xfrm>
            <a:off x="1347614" y="5173774"/>
            <a:ext cx="3853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 = 10*</a:t>
            </a:r>
            <a:r>
              <a:rPr lang="en-US" dirty="0" err="1"/>
              <a:t>numpy.random.randn</a:t>
            </a:r>
            <a:r>
              <a:rPr lang="en-US" dirty="0"/>
              <a:t>(1000)+10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726" y="1621378"/>
            <a:ext cx="5004940" cy="35314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77220" y="0"/>
            <a:ext cx="4979534" cy="35314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32570" y="3387081"/>
            <a:ext cx="4941426" cy="35314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CA2502-E759-6537-70A1-019B1E56D0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7613" y="5704386"/>
            <a:ext cx="3670145" cy="91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5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 of pregnancy length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11177" y="2085041"/>
            <a:ext cx="5068455" cy="35314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2085041"/>
            <a:ext cx="4903317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20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 for BRFSS height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323554"/>
            <a:ext cx="4245098" cy="2871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10" y="4186319"/>
            <a:ext cx="3473569" cy="24823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7338" y="1276627"/>
            <a:ext cx="4567772" cy="32393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11095" y="4489123"/>
            <a:ext cx="3302364" cy="23419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51008" y="4566733"/>
            <a:ext cx="3362722" cy="22912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42075" y="4172043"/>
            <a:ext cx="233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Discarded height &lt; 130</a:t>
            </a:r>
          </a:p>
        </p:txBody>
      </p:sp>
    </p:spTree>
    <p:extLst>
      <p:ext uri="{BB962C8B-B14F-4D97-AF65-F5344CB8AC3E}">
        <p14:creationId xmlns:p14="http://schemas.microsoft.com/office/powerpoint/2010/main" val="2946971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19401" y="12310"/>
            <a:ext cx="4979534" cy="35314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probability plot for </a:t>
            </a:r>
            <a:br>
              <a:rPr lang="en-US" dirty="0"/>
            </a:br>
            <a:r>
              <a:rPr lang="en-US" dirty="0"/>
              <a:t>right skewed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95618" y="3298897"/>
            <a:ext cx="4941426" cy="35314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" y="1825625"/>
            <a:ext cx="4903317" cy="35314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8560" y="5550123"/>
            <a:ext cx="5958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 = </a:t>
            </a:r>
            <a:r>
              <a:rPr lang="en-US" dirty="0" err="1"/>
              <a:t>numpy.random.lognormal</a:t>
            </a:r>
            <a:r>
              <a:rPr lang="en-US" dirty="0"/>
              <a:t>(mean=1, sigma=0.5, size=1000)</a:t>
            </a:r>
          </a:p>
        </p:txBody>
      </p:sp>
    </p:spTree>
    <p:extLst>
      <p:ext uri="{BB962C8B-B14F-4D97-AF65-F5344CB8AC3E}">
        <p14:creationId xmlns:p14="http://schemas.microsoft.com/office/powerpoint/2010/main" val="2300748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probability plot for </a:t>
            </a:r>
            <a:br>
              <a:rPr lang="en-US" dirty="0"/>
            </a:br>
            <a:r>
              <a:rPr lang="en-US" dirty="0"/>
              <a:t>another right skewed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0011" y="5474002"/>
            <a:ext cx="504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 = </a:t>
            </a:r>
            <a:r>
              <a:rPr lang="en-US" dirty="0" err="1"/>
              <a:t>numpy.random.exponential</a:t>
            </a:r>
            <a:r>
              <a:rPr lang="en-US" dirty="0"/>
              <a:t>(scale=10,size=1000)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12466" y="59922"/>
            <a:ext cx="4979534" cy="35314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0641" y="1782444"/>
            <a:ext cx="4903317" cy="35314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50574" y="3346441"/>
            <a:ext cx="4941426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39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compression – a small set of parameters may be sufficient to summarize a large data set</a:t>
            </a:r>
          </a:p>
          <a:p>
            <a:r>
              <a:rPr lang="en-US" dirty="0"/>
              <a:t>Sometimes can smooth out noises</a:t>
            </a:r>
          </a:p>
          <a:p>
            <a:r>
              <a:rPr lang="en-US" dirty="0"/>
              <a:t>When data from a natural phenomenon fit a distribution, it can lead to insight into the physical system which can explain why the observed data has a particular form</a:t>
            </a:r>
          </a:p>
          <a:p>
            <a:r>
              <a:rPr lang="en-US" dirty="0"/>
              <a:t>Other commonly seen distributions:</a:t>
            </a:r>
          </a:p>
          <a:p>
            <a:pPr lvl="1"/>
            <a:r>
              <a:rPr lang="en-US" dirty="0"/>
              <a:t>Lognormal</a:t>
            </a:r>
          </a:p>
          <a:p>
            <a:pPr lvl="1"/>
            <a:r>
              <a:rPr lang="en-US" dirty="0"/>
              <a:t>Exponential</a:t>
            </a:r>
          </a:p>
          <a:p>
            <a:pPr lvl="1"/>
            <a:r>
              <a:rPr lang="en-US" dirty="0"/>
              <a:t>Pareto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355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Log(x) is normally distributed.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8319" y="256595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0080"/>
                </a:solidFill>
              </a:rPr>
              <a:t>In [</a:t>
            </a:r>
            <a:r>
              <a:rPr lang="en-US" sz="2800" b="1" dirty="0">
                <a:solidFill>
                  <a:srgbClr val="000080"/>
                </a:solidFill>
              </a:rPr>
              <a:t>1431</a:t>
            </a:r>
            <a:r>
              <a:rPr lang="en-US" sz="2800" dirty="0">
                <a:solidFill>
                  <a:srgbClr val="000080"/>
                </a:solidFill>
              </a:rPr>
              <a:t>]:</a:t>
            </a:r>
            <a:r>
              <a:rPr lang="en-US" sz="2800" dirty="0"/>
              <a:t> x=lognormal(0, 0.5, 10**5);</a:t>
            </a:r>
          </a:p>
          <a:p>
            <a:r>
              <a:rPr lang="en-US" sz="2800" dirty="0">
                <a:solidFill>
                  <a:srgbClr val="000080"/>
                </a:solidFill>
              </a:rPr>
              <a:t>In [</a:t>
            </a:r>
            <a:r>
              <a:rPr lang="en-US" sz="2800" b="1" dirty="0">
                <a:solidFill>
                  <a:srgbClr val="000080"/>
                </a:solidFill>
              </a:rPr>
              <a:t>1432</a:t>
            </a:r>
            <a:r>
              <a:rPr lang="en-US" sz="2800" dirty="0">
                <a:solidFill>
                  <a:srgbClr val="000080"/>
                </a:solidFill>
              </a:rPr>
              <a:t>]:</a:t>
            </a:r>
            <a:r>
              <a:rPr lang="en-US" sz="2800" dirty="0"/>
              <a:t> </a:t>
            </a:r>
            <a:r>
              <a:rPr lang="en-US" sz="2800" dirty="0" err="1"/>
              <a:t>hist</a:t>
            </a:r>
            <a:r>
              <a:rPr lang="en-US" sz="2800" dirty="0"/>
              <a:t>(x, 50)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36639" y="205273"/>
            <a:ext cx="4442233" cy="30492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4320" y="3304333"/>
            <a:ext cx="4824848" cy="33616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57291" y="3588105"/>
            <a:ext cx="4306847" cy="307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908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 for BRFSS weight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406" y="1810447"/>
            <a:ext cx="5220889" cy="35314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1948" y="1825625"/>
            <a:ext cx="4979534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99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 for BRFSS weight data after log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8497" y="1825625"/>
            <a:ext cx="5144672" cy="3531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2077" y="1805673"/>
            <a:ext cx="4941426" cy="35314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86518" y="54520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376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corrcoef</a:t>
            </a:r>
            <a:r>
              <a:rPr lang="en-US" dirty="0"/>
              <a:t>(weight, height)[0][1]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376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0.5110289460952534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86518" y="6047351"/>
            <a:ext cx="45628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377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corrcoef</a:t>
            </a:r>
            <a:r>
              <a:rPr lang="en-US" dirty="0"/>
              <a:t>(log(weight), height)[0][1]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377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0.53405888354314057</a:t>
            </a:r>
          </a:p>
        </p:txBody>
      </p:sp>
    </p:spTree>
    <p:extLst>
      <p:ext uri="{BB962C8B-B14F-4D97-AF65-F5344CB8AC3E}">
        <p14:creationId xmlns:p14="http://schemas.microsoft.com/office/powerpoint/2010/main" val="1575767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height and weight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3012" y="18256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376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corrcoef</a:t>
            </a:r>
            <a:r>
              <a:rPr lang="en-US" dirty="0"/>
              <a:t>(weight, height)[0][1]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376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0.5110289460952534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3012" y="2420913"/>
            <a:ext cx="45628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377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corrcoef</a:t>
            </a:r>
            <a:r>
              <a:rPr lang="en-US" dirty="0"/>
              <a:t>(log(weight), height)[0][1]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377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0.53405888354314057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4266" y="3226290"/>
            <a:ext cx="4979534" cy="33789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2896" y="3253184"/>
            <a:ext cx="4979534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01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F346-7D06-C57F-E6AD-A770154EF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FB5026-A2A1-5899-8E6B-C82552FD1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711" y="2286000"/>
            <a:ext cx="885671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838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normal distribution with different parameters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Plot of the Lognormal PD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301" y="2020547"/>
            <a:ext cx="4154952" cy="41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lot of the Lognormal CD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63" y="1811557"/>
            <a:ext cx="43815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43582" y="6257654"/>
            <a:ext cx="5291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https://en.wikipedia.org/wiki/Log-normal_distribution</a:t>
            </a:r>
          </a:p>
        </p:txBody>
      </p:sp>
    </p:spTree>
    <p:extLst>
      <p:ext uri="{BB962C8B-B14F-4D97-AF65-F5344CB8AC3E}">
        <p14:creationId xmlns:p14="http://schemas.microsoft.com/office/powerpoint/2010/main" val="449798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Probability density func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96" y="1690688"/>
            <a:ext cx="5448300" cy="435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umulative distribution func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362" y="1690688"/>
            <a:ext cx="5434012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21036" y="1420838"/>
            <a:ext cx="19167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PDF: </a:t>
            </a:r>
            <a:r>
              <a:rPr lang="el-GR" sz="2800" dirty="0">
                <a:solidFill>
                  <a:srgbClr val="000000"/>
                </a:solidFill>
                <a:latin typeface="Arial" panose="020B0604020202020204" pitchFamily="34" charset="0"/>
              </a:rPr>
              <a:t>λ </a:t>
            </a:r>
            <a:r>
              <a:rPr lang="en-US" sz="2800" i="1" dirty="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n-US" sz="28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−</a:t>
            </a:r>
            <a:r>
              <a:rPr lang="el-GR" sz="2800" i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λ</a:t>
            </a:r>
            <a:r>
              <a:rPr lang="en-US" sz="2800" i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659983" y="6311900"/>
            <a:ext cx="4942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the time between events in a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</a:rPr>
              <a:t>Poisson process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44101" y="1472588"/>
            <a:ext cx="23086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CDF: 1 − </a:t>
            </a:r>
            <a:r>
              <a:rPr lang="en-US" sz="2800" i="1" dirty="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n-US" sz="28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−</a:t>
            </a:r>
            <a:r>
              <a:rPr lang="el-GR" sz="2800" i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λ</a:t>
            </a:r>
            <a:r>
              <a:rPr lang="en-US" sz="2800" i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33913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used to measure time between </a:t>
            </a:r>
            <a:br>
              <a:rPr lang="en-US" dirty="0"/>
            </a:br>
            <a:r>
              <a:rPr lang="en-US" dirty="0"/>
              <a:t>events – interarrival times. </a:t>
            </a:r>
          </a:p>
        </p:txBody>
      </p:sp>
      <p:sp>
        <p:nvSpPr>
          <p:cNvPr id="7" name="Rectangle 6"/>
          <p:cNvSpPr/>
          <p:nvPr/>
        </p:nvSpPr>
        <p:spPr>
          <a:xfrm>
            <a:off x="1136068" y="6092915"/>
            <a:ext cx="57757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arrivalTime</a:t>
            </a:r>
            <a:r>
              <a:rPr lang="en-US" sz="2000" dirty="0"/>
              <a:t> = unique( (rand(1000) * 10**5).round());</a:t>
            </a:r>
          </a:p>
          <a:p>
            <a:r>
              <a:rPr lang="en-US" sz="2000" dirty="0"/>
              <a:t>x = diff(</a:t>
            </a:r>
            <a:r>
              <a:rPr lang="en-US" sz="2000" dirty="0" err="1"/>
              <a:t>arrivalTime</a:t>
            </a:r>
            <a:r>
              <a:rPr lang="en-US" sz="2000" dirty="0"/>
              <a:t>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38943" y="191639"/>
            <a:ext cx="4690574" cy="33264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49671" y="3519330"/>
            <a:ext cx="4564715" cy="32621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799" y="2912321"/>
            <a:ext cx="4649167" cy="309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047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 CCDF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38837" y="2560609"/>
            <a:ext cx="5055752" cy="3378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2560609"/>
            <a:ext cx="4941426" cy="33789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00041" y="1762780"/>
            <a:ext cx="77764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CCDF (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sz="1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omplementary cumulative distribution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) = 1 – CDF =  </a:t>
            </a:r>
            <a:r>
              <a:rPr lang="en-US" sz="2800" i="1" dirty="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n-US" sz="28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−</a:t>
            </a:r>
            <a:r>
              <a:rPr lang="el-GR" sz="2800" i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λ</a:t>
            </a:r>
            <a:r>
              <a:rPr lang="en-US" sz="2800" i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6509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Pareto distribution</a:t>
            </a:r>
          </a:p>
        </p:txBody>
      </p:sp>
      <p:pic>
        <p:nvPicPr>
          <p:cNvPr id="3074" name="Picture 2" descr="Pareto Type I probability density functions for various α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18154"/>
            <a:ext cx="5392606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Pareto Type I cumulative distribution functions for various α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418154"/>
            <a:ext cx="5085670" cy="339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86050" y="1770454"/>
            <a:ext cx="2019300" cy="647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92944" y="1856179"/>
            <a:ext cx="2743200" cy="561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69036" y="1876723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PDF: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0715" y="1886733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CDF:</a:t>
            </a:r>
          </a:p>
        </p:txBody>
      </p:sp>
    </p:spTree>
    <p:extLst>
      <p:ext uri="{BB962C8B-B14F-4D97-AF65-F5344CB8AC3E}">
        <p14:creationId xmlns:p14="http://schemas.microsoft.com/office/powerpoint/2010/main" val="27997975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832" y="372087"/>
            <a:ext cx="9720072" cy="1499616"/>
          </a:xfrm>
        </p:spPr>
        <p:txBody>
          <a:bodyPr/>
          <a:lstStyle/>
          <a:p>
            <a:r>
              <a:rPr lang="en-US" dirty="0"/>
              <a:t>Simulated data in Pareto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382770"/>
            <a:ext cx="3699016" cy="2502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6071" y="3766500"/>
            <a:ext cx="3727235" cy="266368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98104" y="6332428"/>
            <a:ext cx="5011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d=[</a:t>
            </a:r>
            <a:r>
              <a:rPr lang="en-US" dirty="0" err="1"/>
              <a:t>random.paretovariate</a:t>
            </a:r>
            <a:r>
              <a:rPr lang="en-US" dirty="0"/>
              <a:t>(2.5) for </a:t>
            </a:r>
            <a:r>
              <a:rPr lang="en-US" dirty="0" err="1"/>
              <a:t>i</a:t>
            </a:r>
            <a:r>
              <a:rPr lang="en-US" dirty="0"/>
              <a:t> in range(10**5)]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56365" y="2549289"/>
            <a:ext cx="5055752" cy="342978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15144" y="1720515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CCDF = 1 – CDF =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96632" y="1551297"/>
            <a:ext cx="1333500" cy="800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15144" y="5964456"/>
            <a:ext cx="4493760" cy="51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862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Pareto distribution - 2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Occur in nature</a:t>
            </a:r>
          </a:p>
          <a:p>
            <a:pPr lvl="1"/>
            <a:r>
              <a:rPr lang="en-US" dirty="0"/>
              <a:t>E.g. size of cities. Distribution of wealth</a:t>
            </a:r>
          </a:p>
          <a:p>
            <a:pPr lvl="1"/>
            <a:r>
              <a:rPr lang="en-US" dirty="0"/>
              <a:t>Related to power-law function and scale-freeness</a:t>
            </a:r>
          </a:p>
          <a:p>
            <a:r>
              <a:rPr lang="en-US" dirty="0"/>
              <a:t>Data: population of every incorporated city and town in the US</a:t>
            </a:r>
          </a:p>
        </p:txBody>
      </p:sp>
      <p:sp>
        <p:nvSpPr>
          <p:cNvPr id="5" name="Rectangle 4"/>
          <p:cNvSpPr/>
          <p:nvPr/>
        </p:nvSpPr>
        <p:spPr>
          <a:xfrm>
            <a:off x="963706" y="3611329"/>
            <a:ext cx="410583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</a:rPr>
              <a:t>In [</a:t>
            </a:r>
            <a:r>
              <a:rPr lang="en-US" sz="2000" b="1" dirty="0">
                <a:solidFill>
                  <a:srgbClr val="000080"/>
                </a:solidFill>
              </a:rPr>
              <a:t>446</a:t>
            </a:r>
            <a:r>
              <a:rPr lang="en-US" sz="2000" dirty="0">
                <a:solidFill>
                  <a:srgbClr val="000080"/>
                </a:solidFill>
              </a:rPr>
              <a:t>]:</a:t>
            </a:r>
            <a:r>
              <a:rPr lang="en-US" sz="2000" dirty="0"/>
              <a:t> </a:t>
            </a:r>
            <a:r>
              <a:rPr lang="en-US" sz="2000" dirty="0" err="1"/>
              <a:t>len</a:t>
            </a:r>
            <a:r>
              <a:rPr lang="en-US" sz="2000" dirty="0"/>
              <a:t>(pops)</a:t>
            </a:r>
          </a:p>
          <a:p>
            <a:r>
              <a:rPr lang="en-US" sz="2000" dirty="0">
                <a:solidFill>
                  <a:srgbClr val="8B0000"/>
                </a:solidFill>
              </a:rPr>
              <a:t>Out[</a:t>
            </a:r>
            <a:r>
              <a:rPr lang="en-US" sz="2000" b="1" dirty="0">
                <a:solidFill>
                  <a:srgbClr val="8B0000"/>
                </a:solidFill>
              </a:rPr>
              <a:t>446</a:t>
            </a:r>
            <a:r>
              <a:rPr lang="en-US" sz="2000" dirty="0">
                <a:solidFill>
                  <a:srgbClr val="8B0000"/>
                </a:solidFill>
              </a:rPr>
              <a:t>]:</a:t>
            </a:r>
            <a:r>
              <a:rPr lang="en-US" sz="2000" dirty="0"/>
              <a:t> 14593</a:t>
            </a:r>
          </a:p>
          <a:p>
            <a:r>
              <a:rPr lang="en-US" sz="2000" dirty="0">
                <a:solidFill>
                  <a:srgbClr val="000080"/>
                </a:solidFill>
              </a:rPr>
              <a:t>In [</a:t>
            </a:r>
            <a:r>
              <a:rPr lang="en-US" sz="2000" b="1" dirty="0">
                <a:solidFill>
                  <a:srgbClr val="000080"/>
                </a:solidFill>
              </a:rPr>
              <a:t>447</a:t>
            </a:r>
            <a:r>
              <a:rPr lang="en-US" sz="2000" dirty="0">
                <a:solidFill>
                  <a:srgbClr val="000080"/>
                </a:solidFill>
              </a:rPr>
              <a:t>]:</a:t>
            </a:r>
            <a:r>
              <a:rPr lang="en-US" sz="2000" dirty="0"/>
              <a:t> max(pops)</a:t>
            </a:r>
          </a:p>
          <a:p>
            <a:r>
              <a:rPr lang="en-US" sz="2000" dirty="0">
                <a:solidFill>
                  <a:srgbClr val="8B0000"/>
                </a:solidFill>
              </a:rPr>
              <a:t>Out[</a:t>
            </a:r>
            <a:r>
              <a:rPr lang="en-US" sz="2000" b="1" dirty="0">
                <a:solidFill>
                  <a:srgbClr val="8B0000"/>
                </a:solidFill>
              </a:rPr>
              <a:t>447</a:t>
            </a:r>
            <a:r>
              <a:rPr lang="en-US" sz="2000" dirty="0">
                <a:solidFill>
                  <a:srgbClr val="8B0000"/>
                </a:solidFill>
              </a:rPr>
              <a:t>]:</a:t>
            </a:r>
            <a:r>
              <a:rPr lang="en-US" sz="2000" dirty="0"/>
              <a:t> 8008654</a:t>
            </a:r>
          </a:p>
          <a:p>
            <a:r>
              <a:rPr lang="en-US" sz="2000" dirty="0">
                <a:solidFill>
                  <a:srgbClr val="000080"/>
                </a:solidFill>
              </a:rPr>
              <a:t>In [</a:t>
            </a:r>
            <a:r>
              <a:rPr lang="en-US" sz="2000" b="1" dirty="0">
                <a:solidFill>
                  <a:srgbClr val="000080"/>
                </a:solidFill>
              </a:rPr>
              <a:t>448</a:t>
            </a:r>
            <a:r>
              <a:rPr lang="en-US" sz="2000" dirty="0">
                <a:solidFill>
                  <a:srgbClr val="000080"/>
                </a:solidFill>
              </a:rPr>
              <a:t>]:</a:t>
            </a:r>
            <a:r>
              <a:rPr lang="en-US" sz="2000" dirty="0"/>
              <a:t> min(pops)</a:t>
            </a:r>
          </a:p>
          <a:p>
            <a:r>
              <a:rPr lang="en-US" sz="2000" dirty="0">
                <a:solidFill>
                  <a:srgbClr val="8B0000"/>
                </a:solidFill>
              </a:rPr>
              <a:t>Out[</a:t>
            </a:r>
            <a:r>
              <a:rPr lang="en-US" sz="2000" b="1" dirty="0">
                <a:solidFill>
                  <a:srgbClr val="8B0000"/>
                </a:solidFill>
              </a:rPr>
              <a:t>448</a:t>
            </a:r>
            <a:r>
              <a:rPr lang="en-US" sz="2000" dirty="0">
                <a:solidFill>
                  <a:srgbClr val="8B0000"/>
                </a:solidFill>
              </a:rPr>
              <a:t>]:</a:t>
            </a:r>
            <a:r>
              <a:rPr lang="en-US" sz="2000" dirty="0"/>
              <a:t> 1</a:t>
            </a:r>
          </a:p>
          <a:p>
            <a:r>
              <a:rPr lang="en-US" sz="2000" dirty="0">
                <a:solidFill>
                  <a:srgbClr val="000080"/>
                </a:solidFill>
              </a:rPr>
              <a:t>In [</a:t>
            </a:r>
            <a:r>
              <a:rPr lang="en-US" sz="2000" b="1" dirty="0">
                <a:solidFill>
                  <a:srgbClr val="000080"/>
                </a:solidFill>
              </a:rPr>
              <a:t>449</a:t>
            </a:r>
            <a:r>
              <a:rPr lang="en-US" sz="2000" dirty="0">
                <a:solidFill>
                  <a:srgbClr val="000080"/>
                </a:solidFill>
              </a:rPr>
              <a:t>]:</a:t>
            </a:r>
            <a:r>
              <a:rPr lang="en-US" sz="2000" dirty="0"/>
              <a:t> median(pops)</a:t>
            </a:r>
          </a:p>
          <a:p>
            <a:r>
              <a:rPr lang="en-US" sz="2000" dirty="0">
                <a:solidFill>
                  <a:srgbClr val="8B0000"/>
                </a:solidFill>
              </a:rPr>
              <a:t>Out[</a:t>
            </a:r>
            <a:r>
              <a:rPr lang="en-US" sz="2000" b="1" dirty="0">
                <a:solidFill>
                  <a:srgbClr val="8B0000"/>
                </a:solidFill>
              </a:rPr>
              <a:t>449</a:t>
            </a:r>
            <a:r>
              <a:rPr lang="en-US" sz="2000" dirty="0">
                <a:solidFill>
                  <a:srgbClr val="8B0000"/>
                </a:solidFill>
              </a:rPr>
              <a:t>]:</a:t>
            </a:r>
            <a:r>
              <a:rPr lang="en-US" sz="2000" dirty="0"/>
              <a:t> 1276.0</a:t>
            </a:r>
          </a:p>
          <a:p>
            <a:r>
              <a:rPr lang="en-US" sz="2000" dirty="0">
                <a:solidFill>
                  <a:srgbClr val="000080"/>
                </a:solidFill>
              </a:rPr>
              <a:t>In [</a:t>
            </a:r>
            <a:r>
              <a:rPr lang="en-US" sz="2000" b="1" dirty="0">
                <a:solidFill>
                  <a:srgbClr val="000080"/>
                </a:solidFill>
              </a:rPr>
              <a:t>450</a:t>
            </a:r>
            <a:r>
              <a:rPr lang="en-US" sz="2000" dirty="0">
                <a:solidFill>
                  <a:srgbClr val="000080"/>
                </a:solidFill>
              </a:rPr>
              <a:t>]:</a:t>
            </a:r>
            <a:r>
              <a:rPr lang="en-US" sz="2000" dirty="0"/>
              <a:t> mean(pops)</a:t>
            </a:r>
          </a:p>
          <a:p>
            <a:r>
              <a:rPr lang="en-US" sz="2000" dirty="0">
                <a:solidFill>
                  <a:srgbClr val="8B0000"/>
                </a:solidFill>
              </a:rPr>
              <a:t>Out[</a:t>
            </a:r>
            <a:r>
              <a:rPr lang="en-US" sz="2000" b="1" dirty="0">
                <a:solidFill>
                  <a:srgbClr val="8B0000"/>
                </a:solidFill>
              </a:rPr>
              <a:t>450</a:t>
            </a:r>
            <a:r>
              <a:rPr lang="en-US" sz="2000" dirty="0">
                <a:solidFill>
                  <a:srgbClr val="8B0000"/>
                </a:solidFill>
              </a:rPr>
              <a:t>]:</a:t>
            </a:r>
            <a:r>
              <a:rPr lang="en-US" sz="2000" dirty="0"/>
              <a:t> 11116.203316658672</a:t>
            </a:r>
          </a:p>
        </p:txBody>
      </p:sp>
      <p:sp>
        <p:nvSpPr>
          <p:cNvPr id="6" name="Rectangle 5"/>
          <p:cNvSpPr/>
          <p:nvPr/>
        </p:nvSpPr>
        <p:spPr>
          <a:xfrm>
            <a:off x="5796992" y="4260334"/>
            <a:ext cx="3675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http://thinkstats.com/populations.py</a:t>
            </a:r>
          </a:p>
        </p:txBody>
      </p:sp>
    </p:spTree>
    <p:extLst>
      <p:ext uri="{BB962C8B-B14F-4D97-AF65-F5344CB8AC3E}">
        <p14:creationId xmlns:p14="http://schemas.microsoft.com/office/powerpoint/2010/main" val="21471840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populations in US cities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2120" y="4155513"/>
            <a:ext cx="3687121" cy="26350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950" y="1528132"/>
            <a:ext cx="3898291" cy="26758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98048" y="2048953"/>
            <a:ext cx="5055752" cy="342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120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populations in US cities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553" y="5790063"/>
            <a:ext cx="6075406" cy="6712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Lognormal actually fits better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974334"/>
            <a:ext cx="5068455" cy="35314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34836" y="1963464"/>
            <a:ext cx="4903317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565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compression – a small set of parameters may be sufficient to summarize a large data set</a:t>
            </a:r>
          </a:p>
          <a:p>
            <a:r>
              <a:rPr lang="en-US" dirty="0"/>
              <a:t>Sometimes can smooth out noises</a:t>
            </a:r>
          </a:p>
          <a:p>
            <a:r>
              <a:rPr lang="en-US" dirty="0"/>
              <a:t>When data from a natural phenomenon fit a distribution, it can lead to insight into the physical system which can explain why the observed data has a particular form</a:t>
            </a:r>
          </a:p>
          <a:p>
            <a:r>
              <a:rPr lang="en-US" b="1" dirty="0"/>
              <a:t>Many machine learning methods assume certain data distribution. It is important to investigate the actual data distribution.</a:t>
            </a:r>
          </a:p>
          <a:p>
            <a:pPr lvl="1"/>
            <a:r>
              <a:rPr lang="en-US" dirty="0"/>
              <a:t>It is often difficult to fit an exact model.</a:t>
            </a:r>
          </a:p>
          <a:p>
            <a:pPr lvl="1"/>
            <a:r>
              <a:rPr lang="en-US" dirty="0"/>
              <a:t>Make reasonable approximations</a:t>
            </a:r>
          </a:p>
          <a:p>
            <a:pPr lvl="1"/>
            <a:r>
              <a:rPr lang="en-US" dirty="0"/>
              <a:t>Try different transformation and cleaning</a:t>
            </a:r>
          </a:p>
        </p:txBody>
      </p:sp>
    </p:spTree>
    <p:extLst>
      <p:ext uri="{BB962C8B-B14F-4D97-AF65-F5344CB8AC3E}">
        <p14:creationId xmlns:p14="http://schemas.microsoft.com/office/powerpoint/2010/main" val="675835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using uniform distribution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2252" y="1521284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947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a = rand(10**6)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...:</a:t>
            </a:r>
            <a:r>
              <a:rPr lang="en-US" dirty="0">
                <a:effectLst/>
              </a:rPr>
              <a:t> print('population mean:', mean(a))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...:</a:t>
            </a:r>
            <a:r>
              <a:rPr lang="en-US" dirty="0">
                <a:effectLst/>
              </a:rPr>
              <a:t> print('standard deviation:', </a:t>
            </a:r>
            <a:r>
              <a:rPr lang="en-US" dirty="0" err="1">
                <a:effectLst/>
              </a:rPr>
              <a:t>std</a:t>
            </a:r>
            <a:r>
              <a:rPr lang="en-US" dirty="0">
                <a:effectLst/>
              </a:rPr>
              <a:t>(a))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...:</a:t>
            </a:r>
            <a:r>
              <a:rPr lang="en-US" dirty="0">
                <a:effectLst/>
              </a:rPr>
              <a:t> # now draw 100 samples, repeat 1000 times.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...:</a:t>
            </a:r>
            <a:r>
              <a:rPr lang="en-US" dirty="0">
                <a:effectLst/>
              </a:rPr>
              <a:t> # save in a 100x1000 matrix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...:</a:t>
            </a:r>
            <a:r>
              <a:rPr lang="en-US" dirty="0">
                <a:effectLst/>
              </a:rPr>
              <a:t> b = </a:t>
            </a:r>
            <a:r>
              <a:rPr lang="en-US" dirty="0" err="1">
                <a:effectLst/>
              </a:rPr>
              <a:t>np.random.choice</a:t>
            </a:r>
            <a:r>
              <a:rPr lang="en-US" dirty="0">
                <a:effectLst/>
              </a:rPr>
              <a:t>(a, (100,1000), replace=False)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...:</a:t>
            </a:r>
            <a:r>
              <a:rPr lang="en-US" dirty="0">
                <a:effectLst/>
              </a:rPr>
              <a:t> # mean of each column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sampleMean</a:t>
            </a:r>
            <a:r>
              <a:rPr lang="en-US" dirty="0">
                <a:effectLst/>
              </a:rPr>
              <a:t> = mean(b, axis=0) 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hist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sampleMean</a:t>
            </a:r>
            <a:r>
              <a:rPr lang="en-US" dirty="0">
                <a:effectLst/>
              </a:rPr>
              <a:t>, 20)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...:</a:t>
            </a:r>
            <a:r>
              <a:rPr lang="en-US" dirty="0">
                <a:effectLst/>
              </a:rPr>
              <a:t> print('mean of </a:t>
            </a:r>
            <a:r>
              <a:rPr lang="en-US" dirty="0" err="1">
                <a:effectLst/>
              </a:rPr>
              <a:t>sampleMean</a:t>
            </a:r>
            <a:r>
              <a:rPr lang="en-US" dirty="0">
                <a:effectLst/>
              </a:rPr>
              <a:t>:', mean(</a:t>
            </a:r>
            <a:r>
              <a:rPr lang="en-US" dirty="0" err="1">
                <a:effectLst/>
              </a:rPr>
              <a:t>sampleMean</a:t>
            </a:r>
            <a:r>
              <a:rPr lang="en-US" dirty="0">
                <a:effectLst/>
              </a:rPr>
              <a:t>))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...:</a:t>
            </a:r>
            <a:r>
              <a:rPr lang="en-US" dirty="0">
                <a:effectLst/>
              </a:rPr>
              <a:t> print('</a:t>
            </a:r>
            <a:r>
              <a:rPr lang="en-US" dirty="0" err="1">
                <a:effectLst/>
              </a:rPr>
              <a:t>std</a:t>
            </a:r>
            <a:r>
              <a:rPr lang="en-US" dirty="0">
                <a:effectLst/>
              </a:rPr>
              <a:t> of </a:t>
            </a:r>
            <a:r>
              <a:rPr lang="en-US" dirty="0" err="1">
                <a:effectLst/>
              </a:rPr>
              <a:t>sampleMean</a:t>
            </a:r>
            <a:r>
              <a:rPr lang="en-US" dirty="0">
                <a:effectLst/>
              </a:rPr>
              <a:t>:', </a:t>
            </a:r>
            <a:r>
              <a:rPr lang="en-US" dirty="0" err="1">
                <a:effectLst/>
              </a:rPr>
              <a:t>std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sampleMean</a:t>
            </a:r>
            <a:r>
              <a:rPr lang="en-US" dirty="0">
                <a:effectLst/>
              </a:rPr>
              <a:t>))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...: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population mean: 0.500377047392</a:t>
            </a:r>
          </a:p>
          <a:p>
            <a:r>
              <a:rPr lang="en-US" dirty="0">
                <a:effectLst/>
              </a:rPr>
              <a:t>standard deviation: 0.288753616022</a:t>
            </a:r>
          </a:p>
          <a:p>
            <a:r>
              <a:rPr lang="en-US" dirty="0">
                <a:effectLst/>
              </a:rPr>
              <a:t>mean of </a:t>
            </a:r>
            <a:r>
              <a:rPr lang="en-US" dirty="0" err="1">
                <a:effectLst/>
              </a:rPr>
              <a:t>sampleMean</a:t>
            </a:r>
            <a:r>
              <a:rPr lang="en-US" dirty="0">
                <a:effectLst/>
              </a:rPr>
              <a:t>: 0.500392388908</a:t>
            </a:r>
          </a:p>
          <a:p>
            <a:r>
              <a:rPr lang="en-US" dirty="0" err="1">
                <a:effectLst/>
              </a:rPr>
              <a:t>std</a:t>
            </a:r>
            <a:r>
              <a:rPr lang="en-US" dirty="0">
                <a:effectLst/>
              </a:rPr>
              <a:t> of </a:t>
            </a:r>
            <a:r>
              <a:rPr lang="en-US" dirty="0" err="1">
                <a:effectLst/>
              </a:rPr>
              <a:t>sampleMean</a:t>
            </a:r>
            <a:r>
              <a:rPr lang="en-US" dirty="0">
                <a:effectLst/>
              </a:rPr>
              <a:t>: 0.0286669247346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6703" y="1572297"/>
            <a:ext cx="3646987" cy="24252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96475" y="4205888"/>
            <a:ext cx="3686258" cy="257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452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Probability Rules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Definition (informal)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/>
              <a:t>Experiment</a:t>
            </a:r>
            <a:r>
              <a:rPr lang="en-US" altLang="en-US" sz="2000" dirty="0"/>
              <a:t>: e.g. toss a coin 10 times or roll a dice 10 times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/>
              <a:t>Outcome</a:t>
            </a:r>
            <a:r>
              <a:rPr lang="en-US" altLang="en-US" sz="2000" dirty="0"/>
              <a:t>: A possible result of an experiment. e.g. HHHTTTHTTH or 1363254325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 </a:t>
            </a:r>
            <a:r>
              <a:rPr lang="en-US" altLang="en-US" sz="2000" b="1" dirty="0"/>
              <a:t>sample space </a:t>
            </a:r>
            <a:r>
              <a:rPr lang="en-US" altLang="en-US" sz="2000" dirty="0"/>
              <a:t>S of a random experiment is the set of all possible outcomes. </a:t>
            </a:r>
            <a:r>
              <a:rPr lang="en-US" altLang="en-US" sz="2000" dirty="0" err="1"/>
              <a:t>e.g</a:t>
            </a:r>
            <a:r>
              <a:rPr lang="en-US" altLang="en-US" sz="2000" dirty="0"/>
              <a:t> {H, T}</a:t>
            </a:r>
            <a:r>
              <a:rPr lang="en-US" altLang="en-US" sz="2000" baseline="30000" dirty="0"/>
              <a:t>10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/>
              <a:t>Event</a:t>
            </a:r>
            <a:r>
              <a:rPr lang="en-US" altLang="en-US" sz="2000" dirty="0"/>
              <a:t>: any subset of the sample space. E.g.: &gt; 4 heads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Probabilities are numbers assigned to events that indicate “</a:t>
            </a:r>
            <a:r>
              <a:rPr lang="en-US" altLang="en-US" sz="2000" b="1" i="1" dirty="0"/>
              <a:t>how likely” </a:t>
            </a:r>
            <a:r>
              <a:rPr lang="en-US" altLang="en-US" sz="2000" dirty="0"/>
              <a:t>it is that the event will occur when a random experiment is performed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 </a:t>
            </a:r>
            <a:r>
              <a:rPr lang="en-US" altLang="en-US" sz="2000" b="1" dirty="0"/>
              <a:t>probability law </a:t>
            </a:r>
            <a:r>
              <a:rPr lang="en-US" altLang="en-US" sz="2000" dirty="0"/>
              <a:t>for a random experiment is a rule that assigns probabilities to the events in the experiment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866698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pic>
        <p:nvPicPr>
          <p:cNvPr id="3727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683894"/>
            <a:ext cx="8001000" cy="308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2740" name="Text Box 4"/>
          <p:cNvSpPr txBox="1">
            <a:spLocks noChangeArrowheads="1"/>
          </p:cNvSpPr>
          <p:nvPr/>
        </p:nvSpPr>
        <p:spPr bwMode="auto">
          <a:xfrm>
            <a:off x="2362200" y="4953001"/>
            <a:ext cx="7315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0033CC"/>
                </a:solidFill>
                <a:sym typeface="Symbol" panose="05050102010706020507" pitchFamily="18" charset="2"/>
              </a:rPr>
              <a:t>0 </a:t>
            </a:r>
            <a:r>
              <a:rPr lang="en-US" altLang="en-US" sz="2400">
                <a:solidFill>
                  <a:srgbClr val="0033CC"/>
                </a:solidFill>
              </a:rPr>
              <a:t> P(A</a:t>
            </a:r>
            <a:r>
              <a:rPr lang="en-US" altLang="en-US" sz="2400" baseline="-25000">
                <a:solidFill>
                  <a:srgbClr val="0033CC"/>
                </a:solidFill>
              </a:rPr>
              <a:t>i</a:t>
            </a:r>
            <a:r>
              <a:rPr lang="en-US" altLang="en-US" sz="2400">
                <a:solidFill>
                  <a:srgbClr val="0033CC"/>
                </a:solidFill>
              </a:rPr>
              <a:t>) </a:t>
            </a:r>
            <a:r>
              <a:rPr lang="en-US" altLang="en-US" sz="2400">
                <a:solidFill>
                  <a:srgbClr val="0033CC"/>
                </a:solidFill>
                <a:sym typeface="Symbol" panose="05050102010706020507" pitchFamily="18" charset="2"/>
              </a:rPr>
              <a:t> 1</a:t>
            </a:r>
          </a:p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0033CC"/>
                </a:solidFill>
              </a:rPr>
              <a:t>P(S) </a:t>
            </a:r>
            <a:r>
              <a:rPr lang="en-US" altLang="en-US" sz="2400">
                <a:solidFill>
                  <a:srgbClr val="0033CC"/>
                </a:solidFill>
                <a:sym typeface="Symbol" panose="05050102010706020507" pitchFamily="18" charset="2"/>
              </a:rPr>
              <a:t>= 1</a:t>
            </a:r>
          </a:p>
        </p:txBody>
      </p:sp>
    </p:spTree>
    <p:extLst>
      <p:ext uri="{BB962C8B-B14F-4D97-AF65-F5344CB8AC3E}">
        <p14:creationId xmlns:p14="http://schemas.microsoft.com/office/powerpoint/2010/main" val="41598515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Probabilistic Calculus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981200"/>
            <a:ext cx="8534400" cy="4114800"/>
          </a:xfrm>
        </p:spPr>
        <p:txBody>
          <a:bodyPr/>
          <a:lstStyle/>
          <a:p>
            <a:r>
              <a:rPr lang="en-US" altLang="en-US">
                <a:solidFill>
                  <a:srgbClr val="0033CC"/>
                </a:solidFill>
              </a:rPr>
              <a:t>P(A U B) = P(A) + P(B) – P(A </a:t>
            </a:r>
            <a:r>
              <a:rPr lang="en-US" altLang="en-US">
                <a:solidFill>
                  <a:srgbClr val="0033CC"/>
                </a:solidFill>
                <a:cs typeface="Arial" panose="020B0604020202020204" pitchFamily="34" charset="0"/>
              </a:rPr>
              <a:t>∩ B)</a:t>
            </a:r>
          </a:p>
          <a:p>
            <a:endParaRPr lang="en-US" altLang="en-US">
              <a:cs typeface="Arial" panose="020B0604020202020204" pitchFamily="34" charset="0"/>
            </a:endParaRPr>
          </a:p>
          <a:p>
            <a:r>
              <a:rPr lang="en-US" altLang="en-US"/>
              <a:t>If A, B are </a:t>
            </a:r>
            <a:r>
              <a:rPr lang="en-US" altLang="en-US" b="1"/>
              <a:t>mutually exclusive</a:t>
            </a:r>
            <a:r>
              <a:rPr lang="en-US" altLang="en-US"/>
              <a:t>:</a:t>
            </a:r>
          </a:p>
          <a:p>
            <a:pPr lvl="1">
              <a:buFontTx/>
              <a:buNone/>
            </a:pPr>
            <a:r>
              <a:rPr lang="en-US" altLang="en-US"/>
              <a:t>P(A </a:t>
            </a:r>
            <a:r>
              <a:rPr lang="en-US" altLang="en-US">
                <a:cs typeface="Arial" panose="020B0604020202020204" pitchFamily="34" charset="0"/>
              </a:rPr>
              <a:t>∩</a:t>
            </a:r>
            <a:r>
              <a:rPr lang="en-US" altLang="en-US"/>
              <a:t> B) = 0</a:t>
            </a:r>
          </a:p>
          <a:p>
            <a:pPr lvl="1">
              <a:buFontTx/>
              <a:buNone/>
            </a:pPr>
            <a:r>
              <a:rPr lang="en-US" altLang="en-US"/>
              <a:t>P(A U B) = P(A) + P(B)</a:t>
            </a:r>
          </a:p>
          <a:p>
            <a:r>
              <a:rPr lang="en-US" altLang="en-US"/>
              <a:t>A and not(A) are mutually exclusive</a:t>
            </a:r>
          </a:p>
          <a:p>
            <a:pPr lvl="1"/>
            <a:r>
              <a:rPr lang="en-US" altLang="en-US"/>
              <a:t>Thus: </a:t>
            </a:r>
            <a:r>
              <a:rPr lang="en-US" altLang="en-US">
                <a:solidFill>
                  <a:srgbClr val="0033CC"/>
                </a:solidFill>
              </a:rPr>
              <a:t>P(not(A)) = P(A</a:t>
            </a:r>
            <a:r>
              <a:rPr lang="en-US" altLang="en-US" sz="2600" baseline="30000">
                <a:solidFill>
                  <a:srgbClr val="0033CC"/>
                </a:solidFill>
              </a:rPr>
              <a:t>c</a:t>
            </a:r>
            <a:r>
              <a:rPr lang="en-US" altLang="en-US">
                <a:solidFill>
                  <a:srgbClr val="0033CC"/>
                </a:solidFill>
              </a:rPr>
              <a:t>) = 1 – P(A)</a:t>
            </a:r>
          </a:p>
        </p:txBody>
      </p:sp>
      <p:pic>
        <p:nvPicPr>
          <p:cNvPr id="45056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1336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567" name="Text Box 7"/>
          <p:cNvSpPr txBox="1">
            <a:spLocks noChangeArrowheads="1"/>
          </p:cNvSpPr>
          <p:nvPr/>
        </p:nvSpPr>
        <p:spPr bwMode="auto">
          <a:xfrm>
            <a:off x="3327918" y="2406134"/>
            <a:ext cx="13628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Either A or B</a:t>
            </a:r>
          </a:p>
        </p:txBody>
      </p:sp>
      <p:sp>
        <p:nvSpPr>
          <p:cNvPr id="450568" name="Text Box 8"/>
          <p:cNvSpPr txBox="1">
            <a:spLocks noChangeArrowheads="1"/>
          </p:cNvSpPr>
          <p:nvPr/>
        </p:nvSpPr>
        <p:spPr bwMode="auto">
          <a:xfrm>
            <a:off x="4715570" y="2406134"/>
            <a:ext cx="13981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both A and B</a:t>
            </a:r>
          </a:p>
        </p:txBody>
      </p:sp>
      <p:sp>
        <p:nvSpPr>
          <p:cNvPr id="450569" name="Rectangle 9" descr="10%"/>
          <p:cNvSpPr>
            <a:spLocks noChangeArrowheads="1"/>
          </p:cNvSpPr>
          <p:nvPr/>
        </p:nvSpPr>
        <p:spPr bwMode="auto">
          <a:xfrm>
            <a:off x="8686800" y="3733800"/>
            <a:ext cx="1447800" cy="12192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50570" name="Oval 10"/>
          <p:cNvSpPr>
            <a:spLocks noChangeArrowheads="1"/>
          </p:cNvSpPr>
          <p:nvPr/>
        </p:nvSpPr>
        <p:spPr bwMode="auto">
          <a:xfrm>
            <a:off x="8763000" y="4114800"/>
            <a:ext cx="533400" cy="533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450571" name="Oval 11"/>
          <p:cNvSpPr>
            <a:spLocks noChangeArrowheads="1"/>
          </p:cNvSpPr>
          <p:nvPr/>
        </p:nvSpPr>
        <p:spPr bwMode="auto">
          <a:xfrm>
            <a:off x="9525000" y="4114800"/>
            <a:ext cx="533400" cy="533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450573" name="Text Box 13"/>
          <p:cNvSpPr txBox="1">
            <a:spLocks noChangeArrowheads="1"/>
          </p:cNvSpPr>
          <p:nvPr/>
        </p:nvSpPr>
        <p:spPr bwMode="auto">
          <a:xfrm>
            <a:off x="9906000" y="3657600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878309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Joint and conditional probability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3200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b="1" dirty="0"/>
              <a:t>joint probability</a:t>
            </a:r>
            <a:r>
              <a:rPr lang="en-US" altLang="en-US" dirty="0"/>
              <a:t> of two events A and B P(A</a:t>
            </a:r>
            <a:r>
              <a:rPr lang="en-US" altLang="en-US" dirty="0">
                <a:cs typeface="Arial" panose="020B0604020202020204" pitchFamily="34" charset="0"/>
              </a:rPr>
              <a:t>∩</a:t>
            </a:r>
            <a:r>
              <a:rPr lang="en-US" altLang="en-US" dirty="0"/>
              <a:t>B), or simply P(A, B) is the probability that event A and B occur at the same time.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b="1" dirty="0"/>
              <a:t>conditional probability</a:t>
            </a:r>
            <a:r>
              <a:rPr lang="en-US" altLang="en-US" dirty="0"/>
              <a:t> of P(A|B) is the probability that A occurs given B occurred.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0033CC"/>
                </a:solidFill>
              </a:rPr>
              <a:t>P(A | B) = P(A </a:t>
            </a:r>
            <a:r>
              <a:rPr lang="en-US" altLang="en-US" dirty="0">
                <a:solidFill>
                  <a:srgbClr val="0033CC"/>
                </a:solidFill>
                <a:cs typeface="Arial" panose="020B0604020202020204" pitchFamily="34" charset="0"/>
              </a:rPr>
              <a:t>∩</a:t>
            </a:r>
            <a:r>
              <a:rPr lang="en-US" altLang="en-US" dirty="0">
                <a:solidFill>
                  <a:srgbClr val="0033CC"/>
                </a:solidFill>
              </a:rPr>
              <a:t> B) / P(B)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0033CC"/>
                </a:solidFill>
              </a:rPr>
              <a:t>P(A </a:t>
            </a:r>
            <a:r>
              <a:rPr lang="en-US" altLang="en-US" dirty="0">
                <a:solidFill>
                  <a:srgbClr val="0033CC"/>
                </a:solidFill>
                <a:cs typeface="Arial" panose="020B0604020202020204" pitchFamily="34" charset="0"/>
              </a:rPr>
              <a:t>∩</a:t>
            </a:r>
            <a:r>
              <a:rPr lang="en-US" altLang="en-US" dirty="0">
                <a:solidFill>
                  <a:srgbClr val="0033CC"/>
                </a:solidFill>
              </a:rPr>
              <a:t> B) = P(A | B) * P(B)</a:t>
            </a:r>
          </a:p>
          <a:p>
            <a:pPr algn="ctr">
              <a:lnSpc>
                <a:spcPct val="90000"/>
              </a:lnSpc>
              <a:buFontTx/>
              <a:buNone/>
            </a:pPr>
            <a:endParaRPr lang="en-US" altLang="en-US" dirty="0"/>
          </a:p>
        </p:txBody>
      </p:sp>
      <p:pic>
        <p:nvPicPr>
          <p:cNvPr id="389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724401"/>
            <a:ext cx="449580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255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Roll a dice</a:t>
            </a:r>
          </a:p>
          <a:p>
            <a:pPr lvl="1"/>
            <a:r>
              <a:rPr lang="en-US" altLang="en-US" sz="3600" dirty="0"/>
              <a:t>If I tell you the number is less than 4</a:t>
            </a:r>
          </a:p>
          <a:p>
            <a:pPr lvl="1"/>
            <a:r>
              <a:rPr lang="en-US" altLang="en-US" sz="3600" dirty="0"/>
              <a:t>What is the prob for the number to be even?</a:t>
            </a:r>
          </a:p>
          <a:p>
            <a:pPr lvl="2">
              <a:buFontTx/>
              <a:buNone/>
            </a:pPr>
            <a:r>
              <a:rPr lang="en-US" altLang="en-US" sz="2800" dirty="0">
                <a:solidFill>
                  <a:srgbClr val="0033CC"/>
                </a:solidFill>
              </a:rPr>
              <a:t>P(d = even | d &lt; 4)</a:t>
            </a:r>
            <a:r>
              <a:rPr lang="en-US" altLang="en-US" sz="2800" dirty="0"/>
              <a:t> </a:t>
            </a:r>
          </a:p>
          <a:p>
            <a:pPr lvl="2">
              <a:buFontTx/>
              <a:buNone/>
            </a:pPr>
            <a:r>
              <a:rPr lang="en-US" altLang="en-US" sz="2800" dirty="0"/>
              <a:t>= P(d = even </a:t>
            </a:r>
            <a:r>
              <a:rPr lang="en-US" altLang="en-US" sz="2800" dirty="0">
                <a:cs typeface="Arial" panose="020B0604020202020204" pitchFamily="34" charset="0"/>
              </a:rPr>
              <a:t>∩ d &lt; 4) / P(d &lt; 4)</a:t>
            </a:r>
          </a:p>
          <a:p>
            <a:pPr lvl="2">
              <a:buFontTx/>
              <a:buNone/>
            </a:pPr>
            <a:r>
              <a:rPr lang="en-US" altLang="en-US" sz="2800" dirty="0">
                <a:cs typeface="Arial" panose="020B0604020202020204" pitchFamily="34" charset="0"/>
              </a:rPr>
              <a:t>= P(d = 2) / P(d = 1, 2, or 3) </a:t>
            </a:r>
          </a:p>
          <a:p>
            <a:pPr lvl="2">
              <a:buFontTx/>
              <a:buNone/>
            </a:pPr>
            <a:r>
              <a:rPr lang="en-US" altLang="en-US" sz="2800" dirty="0">
                <a:cs typeface="Arial" panose="020B0604020202020204" pitchFamily="34" charset="0"/>
              </a:rPr>
              <a:t>= (1/6) / (3/6) = 1/3</a:t>
            </a:r>
          </a:p>
          <a:p>
            <a:pPr lvl="2"/>
            <a:endParaRPr lang="en-US" altLang="en-US" sz="2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67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7772400" cy="1143000"/>
          </a:xfrm>
        </p:spPr>
        <p:txBody>
          <a:bodyPr/>
          <a:lstStyle/>
          <a:p>
            <a:r>
              <a:rPr lang="en-US" altLang="en-US"/>
              <a:t>Independence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524000"/>
            <a:ext cx="8534400" cy="4648200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P(A | B) = P(A </a:t>
            </a:r>
            <a:r>
              <a:rPr lang="en-US" altLang="en-US" sz="4000" dirty="0">
                <a:cs typeface="Arial" panose="020B0604020202020204" pitchFamily="34" charset="0"/>
              </a:rPr>
              <a:t>∩</a:t>
            </a:r>
            <a:r>
              <a:rPr lang="en-US" altLang="en-US" sz="4000" dirty="0"/>
              <a:t> B) / P(B)</a:t>
            </a:r>
          </a:p>
          <a:p>
            <a:pPr>
              <a:buFontTx/>
              <a:buNone/>
            </a:pPr>
            <a:r>
              <a:rPr lang="en-US" altLang="en-US" sz="4000" dirty="0"/>
              <a:t>	=&gt; P(A </a:t>
            </a:r>
            <a:r>
              <a:rPr lang="en-US" altLang="en-US" sz="4000" dirty="0">
                <a:cs typeface="Arial" panose="020B0604020202020204" pitchFamily="34" charset="0"/>
              </a:rPr>
              <a:t>∩</a:t>
            </a:r>
            <a:r>
              <a:rPr lang="en-US" altLang="en-US" sz="4000" dirty="0"/>
              <a:t> B) = P(B) * P(A | B)</a:t>
            </a:r>
          </a:p>
          <a:p>
            <a:r>
              <a:rPr lang="en-US" altLang="en-US" sz="4000" dirty="0"/>
              <a:t>A, B are </a:t>
            </a:r>
            <a:r>
              <a:rPr lang="en-US" altLang="en-US" sz="4000" b="1" dirty="0">
                <a:solidFill>
                  <a:srgbClr val="0033CC"/>
                </a:solidFill>
              </a:rPr>
              <a:t>independent</a:t>
            </a:r>
            <a:r>
              <a:rPr lang="en-US" altLang="en-US" sz="4000" dirty="0">
                <a:solidFill>
                  <a:srgbClr val="0033CC"/>
                </a:solidFill>
              </a:rPr>
              <a:t> </a:t>
            </a:r>
            <a:r>
              <a:rPr lang="en-US" altLang="en-US" sz="4000" dirty="0" err="1"/>
              <a:t>iff</a:t>
            </a:r>
            <a:r>
              <a:rPr lang="en-US" altLang="en-US" sz="4000" dirty="0"/>
              <a:t> </a:t>
            </a:r>
          </a:p>
          <a:p>
            <a:pPr lvl="1"/>
            <a:r>
              <a:rPr lang="en-US" altLang="en-US" sz="3600" dirty="0">
                <a:solidFill>
                  <a:srgbClr val="0033CC"/>
                </a:solidFill>
              </a:rPr>
              <a:t>P(A </a:t>
            </a:r>
            <a:r>
              <a:rPr lang="en-US" altLang="en-US" sz="3600" dirty="0">
                <a:solidFill>
                  <a:srgbClr val="0033CC"/>
                </a:solidFill>
                <a:cs typeface="Arial" panose="020B0604020202020204" pitchFamily="34" charset="0"/>
              </a:rPr>
              <a:t>∩</a:t>
            </a:r>
            <a:r>
              <a:rPr lang="en-US" altLang="en-US" sz="3600" dirty="0">
                <a:solidFill>
                  <a:srgbClr val="0033CC"/>
                </a:solidFill>
              </a:rPr>
              <a:t> B) = P(A) * P(B) </a:t>
            </a:r>
          </a:p>
          <a:p>
            <a:pPr lvl="1"/>
            <a:r>
              <a:rPr lang="en-US" altLang="en-US" sz="3600" dirty="0">
                <a:solidFill>
                  <a:srgbClr val="0033CC"/>
                </a:solidFill>
              </a:rPr>
              <a:t>That is, P(A) = P(A | B)</a:t>
            </a:r>
          </a:p>
          <a:p>
            <a:r>
              <a:rPr lang="en-US" altLang="en-US" sz="4000" dirty="0"/>
              <a:t>Also implies that P(B) = P(B | A)</a:t>
            </a:r>
          </a:p>
          <a:p>
            <a:pPr lvl="1"/>
            <a:r>
              <a:rPr lang="en-US" altLang="en-US" sz="3600" dirty="0"/>
              <a:t>P(A </a:t>
            </a:r>
            <a:r>
              <a:rPr lang="en-US" altLang="en-US" sz="3600" dirty="0">
                <a:cs typeface="Arial" panose="020B0604020202020204" pitchFamily="34" charset="0"/>
              </a:rPr>
              <a:t>∩</a:t>
            </a:r>
            <a:r>
              <a:rPr lang="en-US" altLang="en-US" sz="3600" dirty="0"/>
              <a:t> B) = P(B) * P(A | B) = P(A) * P(B | A)</a:t>
            </a:r>
          </a:p>
        </p:txBody>
      </p:sp>
    </p:spTree>
    <p:extLst>
      <p:ext uri="{BB962C8B-B14F-4D97-AF65-F5344CB8AC3E}">
        <p14:creationId xmlns:p14="http://schemas.microsoft.com/office/powerpoint/2010/main" val="41391521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Are P(d = even) and P(d &lt; 4) independent?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dirty="0"/>
              <a:t>P(d = even and d &lt; 4) = 1/6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</a:t>
            </a:r>
            <a:r>
              <a:rPr lang="en-US" altLang="en-US" sz="2800" dirty="0"/>
              <a:t> P(d = even) * P(d &lt; 4) = 1/4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dirty="0"/>
              <a:t>	or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dirty="0"/>
              <a:t>P(d = even) = ½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 </a:t>
            </a:r>
            <a:r>
              <a:rPr lang="en-US" altLang="en-US" sz="2800" dirty="0"/>
              <a:t>P(d = even | d &lt; 4) = 1/3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If </a:t>
            </a:r>
            <a:r>
              <a:rPr lang="en-US" altLang="en-US" sz="3200"/>
              <a:t>the dice </a:t>
            </a:r>
            <a:r>
              <a:rPr lang="en-US" altLang="en-US" sz="3200" dirty="0"/>
              <a:t>has 8 faces, will P(d = even) and P(d &lt; 5) be independent?</a:t>
            </a:r>
          </a:p>
        </p:txBody>
      </p:sp>
    </p:spTree>
    <p:extLst>
      <p:ext uri="{BB962C8B-B14F-4D97-AF65-F5344CB8AC3E}">
        <p14:creationId xmlns:p14="http://schemas.microsoft.com/office/powerpoint/2010/main" val="280205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83564" y="-60940"/>
            <a:ext cx="9720072" cy="1499616"/>
          </a:xfrm>
        </p:spPr>
        <p:txBody>
          <a:bodyPr/>
          <a:lstStyle/>
          <a:p>
            <a:r>
              <a:rPr lang="en-US" altLang="en-US" dirty="0"/>
              <a:t>Theorem of total probability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>
          <a:xfrm>
            <a:off x="1235963" y="1021716"/>
            <a:ext cx="9720073" cy="1281748"/>
          </a:xfrm>
        </p:spPr>
        <p:txBody>
          <a:bodyPr/>
          <a:lstStyle/>
          <a:p>
            <a:r>
              <a:rPr lang="en-US" altLang="en-US" sz="2000" dirty="0"/>
              <a:t>Let B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B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, …, B</a:t>
            </a:r>
            <a:r>
              <a:rPr lang="en-US" altLang="en-US" sz="2000" baseline="-25000" dirty="0"/>
              <a:t>N</a:t>
            </a:r>
            <a:r>
              <a:rPr lang="en-US" altLang="en-US" sz="2000" dirty="0"/>
              <a:t> be mutually exclusive events whose union equals the sample space S. We refer to these sets as a partition of S.</a:t>
            </a:r>
          </a:p>
          <a:p>
            <a:r>
              <a:rPr lang="en-US" altLang="en-US" sz="2000" dirty="0"/>
              <a:t>An event A can be represented as: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</p:txBody>
      </p:sp>
      <p:pic>
        <p:nvPicPr>
          <p:cNvPr id="39731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27550"/>
            <a:ext cx="71628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731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335214"/>
            <a:ext cx="3352800" cy="170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7318" name="Rectangle 6"/>
          <p:cNvSpPr>
            <a:spLocks noChangeArrowheads="1"/>
          </p:cNvSpPr>
          <p:nvPr/>
        </p:nvSpPr>
        <p:spPr bwMode="auto">
          <a:xfrm>
            <a:off x="1981200" y="4832351"/>
            <a:ext cx="8153400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6075" indent="-346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35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000"/>
              <a:t>Since B</a:t>
            </a:r>
            <a:r>
              <a:rPr lang="en-US" altLang="en-US" sz="2000" baseline="-25000"/>
              <a:t>1</a:t>
            </a:r>
            <a:r>
              <a:rPr lang="en-US" altLang="en-US" sz="2000"/>
              <a:t>, B</a:t>
            </a:r>
            <a:r>
              <a:rPr lang="en-US" altLang="en-US" sz="2000" baseline="-25000"/>
              <a:t>2</a:t>
            </a:r>
            <a:r>
              <a:rPr lang="en-US" altLang="en-US" sz="2000"/>
              <a:t>, …, B</a:t>
            </a:r>
            <a:r>
              <a:rPr lang="en-US" altLang="en-US" sz="2000" baseline="-25000"/>
              <a:t>N</a:t>
            </a:r>
            <a:r>
              <a:rPr lang="en-US" altLang="en-US" sz="2000"/>
              <a:t> are mutually exclusive, then </a:t>
            </a:r>
          </a:p>
          <a:p>
            <a:pPr>
              <a:spcBef>
                <a:spcPct val="20000"/>
              </a:spcBef>
            </a:pPr>
            <a:r>
              <a:rPr lang="en-US" altLang="en-US" sz="2000">
                <a:solidFill>
                  <a:srgbClr val="0033CC"/>
                </a:solidFill>
              </a:rPr>
              <a:t>	P(A) = P(A</a:t>
            </a:r>
            <a:r>
              <a:rPr lang="en-US" altLang="en-US" sz="2000">
                <a:solidFill>
                  <a:srgbClr val="0033CC"/>
                </a:solidFill>
                <a:cs typeface="Arial" panose="020B0604020202020204" pitchFamily="34" charset="0"/>
              </a:rPr>
              <a:t>∩B</a:t>
            </a:r>
            <a:r>
              <a:rPr lang="en-US" altLang="en-US" sz="2000" baseline="-25000">
                <a:solidFill>
                  <a:srgbClr val="0033CC"/>
                </a:solidFill>
              </a:rPr>
              <a:t>1</a:t>
            </a:r>
            <a:r>
              <a:rPr lang="en-US" altLang="en-US" sz="2000">
                <a:solidFill>
                  <a:srgbClr val="0033CC"/>
                </a:solidFill>
                <a:cs typeface="Arial" panose="020B0604020202020204" pitchFamily="34" charset="0"/>
              </a:rPr>
              <a:t>) + </a:t>
            </a:r>
            <a:r>
              <a:rPr lang="en-US" altLang="en-US" sz="2000">
                <a:solidFill>
                  <a:srgbClr val="0033CC"/>
                </a:solidFill>
              </a:rPr>
              <a:t>P(A</a:t>
            </a:r>
            <a:r>
              <a:rPr lang="en-US" altLang="en-US" sz="2000">
                <a:solidFill>
                  <a:srgbClr val="0033CC"/>
                </a:solidFill>
                <a:cs typeface="Arial" panose="020B0604020202020204" pitchFamily="34" charset="0"/>
              </a:rPr>
              <a:t>∩B</a:t>
            </a:r>
            <a:r>
              <a:rPr lang="en-US" altLang="en-US" sz="2000" baseline="-25000">
                <a:solidFill>
                  <a:srgbClr val="0033CC"/>
                </a:solidFill>
              </a:rPr>
              <a:t>2</a:t>
            </a:r>
            <a:r>
              <a:rPr lang="en-US" altLang="en-US" sz="2000">
                <a:solidFill>
                  <a:srgbClr val="0033CC"/>
                </a:solidFill>
                <a:cs typeface="Arial" panose="020B0604020202020204" pitchFamily="34" charset="0"/>
              </a:rPr>
              <a:t>) + … + </a:t>
            </a:r>
            <a:r>
              <a:rPr lang="en-US" altLang="en-US" sz="2000">
                <a:solidFill>
                  <a:srgbClr val="0033CC"/>
                </a:solidFill>
              </a:rPr>
              <a:t>P(A</a:t>
            </a:r>
            <a:r>
              <a:rPr lang="en-US" altLang="en-US" sz="2000">
                <a:solidFill>
                  <a:srgbClr val="0033CC"/>
                </a:solidFill>
                <a:cs typeface="Arial" panose="020B0604020202020204" pitchFamily="34" charset="0"/>
              </a:rPr>
              <a:t>∩B</a:t>
            </a:r>
            <a:r>
              <a:rPr lang="en-US" altLang="en-US" sz="2000" baseline="-25000">
                <a:solidFill>
                  <a:srgbClr val="0033CC"/>
                </a:solidFill>
              </a:rPr>
              <a:t>N</a:t>
            </a:r>
            <a:r>
              <a:rPr lang="en-US" altLang="en-US" sz="2000">
                <a:solidFill>
                  <a:srgbClr val="0033CC"/>
                </a:solidFill>
                <a:cs typeface="Arial" panose="020B0604020202020204" pitchFamily="34" charset="0"/>
              </a:rPr>
              <a:t>)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000"/>
              <a:t>And therefore </a:t>
            </a:r>
          </a:p>
          <a:p>
            <a:pPr>
              <a:spcBef>
                <a:spcPct val="20000"/>
              </a:spcBef>
            </a:pPr>
            <a:r>
              <a:rPr lang="en-US" altLang="en-US" sz="2000">
                <a:solidFill>
                  <a:srgbClr val="0033CC"/>
                </a:solidFill>
              </a:rPr>
              <a:t>	P(A) = P(A</a:t>
            </a:r>
            <a:r>
              <a:rPr lang="en-US" altLang="en-US" sz="2000">
                <a:solidFill>
                  <a:srgbClr val="0033CC"/>
                </a:solidFill>
                <a:cs typeface="Arial" panose="020B0604020202020204" pitchFamily="34" charset="0"/>
              </a:rPr>
              <a:t>|B</a:t>
            </a:r>
            <a:r>
              <a:rPr lang="en-US" altLang="en-US" sz="2000" baseline="-25000">
                <a:solidFill>
                  <a:srgbClr val="0033CC"/>
                </a:solidFill>
              </a:rPr>
              <a:t>1</a:t>
            </a:r>
            <a:r>
              <a:rPr lang="en-US" altLang="en-US" sz="2000">
                <a:solidFill>
                  <a:srgbClr val="0033CC"/>
                </a:solidFill>
                <a:cs typeface="Arial" panose="020B0604020202020204" pitchFamily="34" charset="0"/>
              </a:rPr>
              <a:t>)*P(B</a:t>
            </a:r>
            <a:r>
              <a:rPr lang="en-US" altLang="en-US" sz="2000" baseline="-25000">
                <a:solidFill>
                  <a:srgbClr val="0033CC"/>
                </a:solidFill>
              </a:rPr>
              <a:t>1</a:t>
            </a:r>
            <a:r>
              <a:rPr lang="en-US" altLang="en-US" sz="2000">
                <a:solidFill>
                  <a:srgbClr val="0033CC"/>
                </a:solidFill>
                <a:cs typeface="Arial" panose="020B0604020202020204" pitchFamily="34" charset="0"/>
              </a:rPr>
              <a:t>) + </a:t>
            </a:r>
            <a:r>
              <a:rPr lang="en-US" altLang="en-US" sz="2000">
                <a:solidFill>
                  <a:srgbClr val="0033CC"/>
                </a:solidFill>
              </a:rPr>
              <a:t>P(A</a:t>
            </a:r>
            <a:r>
              <a:rPr lang="en-US" altLang="en-US" sz="2000">
                <a:solidFill>
                  <a:srgbClr val="0033CC"/>
                </a:solidFill>
                <a:cs typeface="Arial" panose="020B0604020202020204" pitchFamily="34" charset="0"/>
              </a:rPr>
              <a:t>|B</a:t>
            </a:r>
            <a:r>
              <a:rPr lang="en-US" altLang="en-US" sz="2000" baseline="-25000">
                <a:solidFill>
                  <a:srgbClr val="0033CC"/>
                </a:solidFill>
              </a:rPr>
              <a:t>2</a:t>
            </a:r>
            <a:r>
              <a:rPr lang="en-US" altLang="en-US" sz="2000">
                <a:solidFill>
                  <a:srgbClr val="0033CC"/>
                </a:solidFill>
                <a:cs typeface="Arial" panose="020B0604020202020204" pitchFamily="34" charset="0"/>
              </a:rPr>
              <a:t>)*P(B</a:t>
            </a:r>
            <a:r>
              <a:rPr lang="en-US" altLang="en-US" sz="2000" baseline="-25000">
                <a:solidFill>
                  <a:srgbClr val="0033CC"/>
                </a:solidFill>
              </a:rPr>
              <a:t>2</a:t>
            </a:r>
            <a:r>
              <a:rPr lang="en-US" altLang="en-US" sz="2000">
                <a:solidFill>
                  <a:srgbClr val="0033CC"/>
                </a:solidFill>
                <a:cs typeface="Arial" panose="020B0604020202020204" pitchFamily="34" charset="0"/>
              </a:rPr>
              <a:t>) + … + </a:t>
            </a:r>
            <a:r>
              <a:rPr lang="en-US" altLang="en-US" sz="2000">
                <a:solidFill>
                  <a:srgbClr val="0033CC"/>
                </a:solidFill>
              </a:rPr>
              <a:t>P(A</a:t>
            </a:r>
            <a:r>
              <a:rPr lang="en-US" altLang="en-US" sz="2000">
                <a:solidFill>
                  <a:srgbClr val="0033CC"/>
                </a:solidFill>
                <a:cs typeface="Arial" panose="020B0604020202020204" pitchFamily="34" charset="0"/>
              </a:rPr>
              <a:t>|B</a:t>
            </a:r>
            <a:r>
              <a:rPr lang="en-US" altLang="en-US" sz="2000" baseline="-25000">
                <a:solidFill>
                  <a:srgbClr val="0033CC"/>
                </a:solidFill>
              </a:rPr>
              <a:t>N</a:t>
            </a:r>
            <a:r>
              <a:rPr lang="en-US" altLang="en-US" sz="2000">
                <a:solidFill>
                  <a:srgbClr val="0033CC"/>
                </a:solidFill>
                <a:cs typeface="Arial" panose="020B0604020202020204" pitchFamily="34" charset="0"/>
              </a:rPr>
              <a:t>)*P(B</a:t>
            </a:r>
            <a:r>
              <a:rPr lang="en-US" altLang="en-US" sz="2000" baseline="-25000">
                <a:solidFill>
                  <a:srgbClr val="0033CC"/>
                </a:solidFill>
              </a:rPr>
              <a:t>N</a:t>
            </a:r>
            <a:r>
              <a:rPr lang="en-US" altLang="en-US" sz="2000">
                <a:solidFill>
                  <a:srgbClr val="0033CC"/>
                </a:solidFill>
                <a:cs typeface="Arial" panose="020B0604020202020204" pitchFamily="34" charset="0"/>
              </a:rPr>
              <a:t>) </a:t>
            </a:r>
          </a:p>
          <a:p>
            <a:pPr>
              <a:spcBef>
                <a:spcPct val="20000"/>
              </a:spcBef>
            </a:pPr>
            <a:r>
              <a:rPr lang="en-US" altLang="en-US" sz="2000">
                <a:solidFill>
                  <a:srgbClr val="0033CC"/>
                </a:solidFill>
                <a:cs typeface="Arial" panose="020B0604020202020204" pitchFamily="34" charset="0"/>
              </a:rPr>
              <a:t>		= </a:t>
            </a:r>
            <a:r>
              <a:rPr lang="en-US" altLang="en-US" sz="2000">
                <a:solidFill>
                  <a:srgbClr val="0033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</a:t>
            </a:r>
            <a:r>
              <a:rPr lang="en-US" altLang="en-US" sz="2000" baseline="-25000">
                <a:solidFill>
                  <a:srgbClr val="0033CC"/>
                </a:solidFill>
                <a:cs typeface="Arial" panose="020B0604020202020204" pitchFamily="34" charset="0"/>
              </a:rPr>
              <a:t>i</a:t>
            </a:r>
            <a:r>
              <a:rPr lang="en-US" altLang="en-US" sz="2000">
                <a:solidFill>
                  <a:srgbClr val="0033CC"/>
                </a:solidFill>
                <a:cs typeface="Arial" panose="020B0604020202020204" pitchFamily="34" charset="0"/>
              </a:rPr>
              <a:t> P(A | B</a:t>
            </a:r>
            <a:r>
              <a:rPr lang="en-US" altLang="en-US" sz="2000" baseline="-25000">
                <a:solidFill>
                  <a:srgbClr val="0033CC"/>
                </a:solidFill>
                <a:cs typeface="Arial" panose="020B0604020202020204" pitchFamily="34" charset="0"/>
              </a:rPr>
              <a:t>i</a:t>
            </a:r>
            <a:r>
              <a:rPr lang="en-US" altLang="en-US" sz="2000">
                <a:solidFill>
                  <a:srgbClr val="0033CC"/>
                </a:solidFill>
                <a:cs typeface="Arial" panose="020B0604020202020204" pitchFamily="34" charset="0"/>
              </a:rPr>
              <a:t>) * </a:t>
            </a:r>
            <a:r>
              <a:rPr lang="en-US" altLang="en-US">
                <a:solidFill>
                  <a:srgbClr val="0033CC"/>
                </a:solidFill>
              </a:rPr>
              <a:t>P(B</a:t>
            </a:r>
            <a:r>
              <a:rPr lang="en-US" altLang="en-US" baseline="-25000">
                <a:solidFill>
                  <a:srgbClr val="0033CC"/>
                </a:solidFill>
              </a:rPr>
              <a:t>i</a:t>
            </a:r>
            <a:r>
              <a:rPr lang="en-US" altLang="en-US">
                <a:solidFill>
                  <a:srgbClr val="0033CC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637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idx="1"/>
          </p:nvPr>
        </p:nvSpPr>
        <p:spPr>
          <a:xfrm>
            <a:off x="1024128" y="2062055"/>
            <a:ext cx="9720073" cy="435740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A loaded dice: 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P(6) = 0.5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P(1) = … = P(5) = 0.1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Prob of even number?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dirty="0"/>
              <a:t>   P(even)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dirty="0"/>
              <a:t>= P(even | d &lt; 6) * P (d&lt;6) +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dirty="0"/>
              <a:t>	P(even | d = 6) * P (d=6)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dirty="0"/>
              <a:t>= 2/5 * 0.5 + 1 * 0.5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dirty="0"/>
              <a:t>= 0.7</a:t>
            </a:r>
          </a:p>
        </p:txBody>
      </p:sp>
    </p:spTree>
    <p:extLst>
      <p:ext uri="{BB962C8B-B14F-4D97-AF65-F5344CB8AC3E}">
        <p14:creationId xmlns:p14="http://schemas.microsoft.com/office/powerpoint/2010/main" val="190818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example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3600" dirty="0"/>
              <a:t>A box of dice:</a:t>
            </a:r>
          </a:p>
          <a:p>
            <a:pPr lvl="1"/>
            <a:r>
              <a:rPr lang="en-US" altLang="en-US" sz="3200" dirty="0"/>
              <a:t>99% fair</a:t>
            </a:r>
          </a:p>
          <a:p>
            <a:pPr lvl="1"/>
            <a:r>
              <a:rPr lang="en-US" altLang="en-US" sz="3200" dirty="0"/>
              <a:t>1% loaded</a:t>
            </a:r>
          </a:p>
          <a:p>
            <a:pPr lvl="2"/>
            <a:r>
              <a:rPr lang="en-US" altLang="en-US" sz="2400" dirty="0"/>
              <a:t>P(6) = 0.5.</a:t>
            </a:r>
          </a:p>
          <a:p>
            <a:pPr lvl="2"/>
            <a:r>
              <a:rPr lang="en-US" altLang="en-US" sz="2400" dirty="0"/>
              <a:t>P(1) = … = P(5) = 0.1</a:t>
            </a:r>
          </a:p>
          <a:p>
            <a:pPr lvl="1"/>
            <a:r>
              <a:rPr lang="en-US" altLang="en-US" sz="3200" dirty="0"/>
              <a:t>Randomly pick a die and roll, P(6)?</a:t>
            </a:r>
          </a:p>
          <a:p>
            <a:r>
              <a:rPr lang="en-US" altLang="en-US" sz="3600" dirty="0"/>
              <a:t>P(6) = P(6 | F) * P(F) + P(6 | L) * P(L)</a:t>
            </a:r>
          </a:p>
          <a:p>
            <a:pPr lvl="1"/>
            <a:r>
              <a:rPr lang="en-US" altLang="en-US" sz="3200" dirty="0"/>
              <a:t>1/6 * 0.99 + 0.5 * 0.01 = 0.17</a:t>
            </a:r>
          </a:p>
        </p:txBody>
      </p:sp>
    </p:spTree>
    <p:extLst>
      <p:ext uri="{BB962C8B-B14F-4D97-AF65-F5344CB8AC3E}">
        <p14:creationId xmlns:p14="http://schemas.microsoft.com/office/powerpoint/2010/main" val="330184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117" y="458861"/>
            <a:ext cx="9720072" cy="1499616"/>
          </a:xfrm>
        </p:spPr>
        <p:txBody>
          <a:bodyPr/>
          <a:lstStyle/>
          <a:p>
            <a:r>
              <a:rPr lang="en-US" dirty="0" err="1"/>
              <a:t>Errorbar</a:t>
            </a:r>
            <a:r>
              <a:rPr lang="en-US" dirty="0"/>
              <a:t> and confidence interval</a:t>
            </a:r>
          </a:p>
        </p:txBody>
      </p:sp>
      <p:sp>
        <p:nvSpPr>
          <p:cNvPr id="5" name="Rectangle 4"/>
          <p:cNvSpPr/>
          <p:nvPr/>
        </p:nvSpPr>
        <p:spPr>
          <a:xfrm>
            <a:off x="3723249" y="1493739"/>
            <a:ext cx="7474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968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SEM = </a:t>
            </a:r>
            <a:r>
              <a:rPr lang="en-US" dirty="0" err="1">
                <a:effectLst/>
              </a:rPr>
              <a:t>std</a:t>
            </a:r>
            <a:r>
              <a:rPr lang="en-US" dirty="0">
                <a:effectLst/>
              </a:rPr>
              <a:t>(measures,0)/sqrt(</a:t>
            </a:r>
            <a:r>
              <a:rPr lang="en-US" dirty="0" err="1">
                <a:effectLst/>
              </a:rPr>
              <a:t>measures.shape</a:t>
            </a:r>
            <a:r>
              <a:rPr lang="en-US" dirty="0">
                <a:effectLst/>
              </a:rPr>
              <a:t>[0])</a:t>
            </a:r>
            <a:endParaRPr lang="en-US" dirty="0">
              <a:solidFill>
                <a:srgbClr val="000080"/>
              </a:solidFill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969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errorbar</a:t>
            </a:r>
            <a:r>
              <a:rPr lang="en-US" dirty="0">
                <a:effectLst/>
              </a:rPr>
              <a:t>([1,2,3], mean(measures,0),SEM);  </a:t>
            </a:r>
            <a:r>
              <a:rPr lang="en-US" dirty="0" err="1">
                <a:effectLst/>
              </a:rPr>
              <a:t>xticks</a:t>
            </a:r>
            <a:r>
              <a:rPr lang="en-US" dirty="0">
                <a:effectLst/>
              </a:rPr>
              <a:t>([1,2,3])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542143"/>
            <a:ext cx="269279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965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measures = </a:t>
            </a:r>
            <a:r>
              <a:rPr lang="en-US" dirty="0" err="1">
                <a:effectLst/>
              </a:rPr>
              <a:t>randint</a:t>
            </a:r>
            <a:r>
              <a:rPr lang="en-US" dirty="0">
                <a:effectLst/>
              </a:rPr>
              <a:t>(0, 100, size=(10,3))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966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measures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966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array([[70, 54, 67],</a:t>
            </a:r>
          </a:p>
          <a:p>
            <a:r>
              <a:rPr lang="en-US" dirty="0">
                <a:effectLst/>
              </a:rPr>
              <a:t>[62, 24, 60],</a:t>
            </a:r>
          </a:p>
          <a:p>
            <a:r>
              <a:rPr lang="en-US" dirty="0">
                <a:effectLst/>
              </a:rPr>
              <a:t>[ 0, 61, 11],</a:t>
            </a:r>
          </a:p>
          <a:p>
            <a:r>
              <a:rPr lang="en-US" dirty="0">
                <a:effectLst/>
              </a:rPr>
              <a:t>..., </a:t>
            </a:r>
          </a:p>
          <a:p>
            <a:r>
              <a:rPr lang="en-US" dirty="0">
                <a:effectLst/>
              </a:rPr>
              <a:t>[78, 43, 94],</a:t>
            </a:r>
          </a:p>
          <a:p>
            <a:r>
              <a:rPr lang="en-US" dirty="0">
                <a:effectLst/>
              </a:rPr>
              <a:t>[45, 79, 81],</a:t>
            </a:r>
          </a:p>
          <a:p>
            <a:r>
              <a:rPr lang="en-US" dirty="0">
                <a:effectLst/>
              </a:rPr>
              <a:t>[54, 50, 29]])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42395" y="3460894"/>
            <a:ext cx="4725477" cy="33535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59122" y="2411182"/>
            <a:ext cx="4725477" cy="335356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82EE58E-974F-66A0-6DE8-E032D2473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17" y="6103864"/>
            <a:ext cx="15240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E514AF-D1F1-2B07-4977-C7B8820860E4}"/>
              </a:ext>
            </a:extLst>
          </p:cNvPr>
          <p:cNvSpPr txBox="1"/>
          <p:nvPr/>
        </p:nvSpPr>
        <p:spPr>
          <a:xfrm>
            <a:off x="2936852" y="5836002"/>
            <a:ext cx="408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Standard error of the mean (SEM) </a:t>
            </a:r>
            <a:r>
              <a:rPr lang="en-US" sz="1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measures how far the sample mean (average) of the data is likely to be from the true population mean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The SEM is always smaller than the SD.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344953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Chain rule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P(x1, x2, x3) = P(x1, x2, x3) /  P(x2, x3) </a:t>
            </a:r>
          </a:p>
          <a:p>
            <a:pPr>
              <a:buFontTx/>
              <a:buNone/>
            </a:pPr>
            <a:r>
              <a:rPr lang="en-US" altLang="en-US" sz="2400" dirty="0"/>
              <a:t>				* P(x2, x3) / P(x3)</a:t>
            </a:r>
          </a:p>
          <a:p>
            <a:pPr>
              <a:buFontTx/>
              <a:buNone/>
            </a:pPr>
            <a:r>
              <a:rPr lang="en-US" altLang="en-US" sz="2400" dirty="0"/>
              <a:t>				* P(x3)</a:t>
            </a:r>
          </a:p>
          <a:p>
            <a:pPr>
              <a:buFontTx/>
              <a:buNone/>
            </a:pPr>
            <a:r>
              <a:rPr lang="en-US" altLang="en-US" sz="2400" dirty="0"/>
              <a:t>= P(x1 | x2, x3) P(x2 | x3) P(x3)</a:t>
            </a:r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endParaRPr lang="en-US" altLang="en-US" sz="2400" dirty="0"/>
          </a:p>
        </p:txBody>
      </p:sp>
      <p:sp>
        <p:nvSpPr>
          <p:cNvPr id="456708" name="Rectangle 4"/>
          <p:cNvSpPr>
            <a:spLocks noChangeArrowheads="1"/>
          </p:cNvSpPr>
          <p:nvPr/>
        </p:nvSpPr>
        <p:spPr bwMode="auto">
          <a:xfrm>
            <a:off x="3886200" y="50292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x3</a:t>
            </a:r>
          </a:p>
        </p:txBody>
      </p:sp>
      <p:sp>
        <p:nvSpPr>
          <p:cNvPr id="456709" name="Rectangle 5"/>
          <p:cNvSpPr>
            <a:spLocks noChangeArrowheads="1"/>
          </p:cNvSpPr>
          <p:nvPr/>
        </p:nvSpPr>
        <p:spPr bwMode="auto">
          <a:xfrm>
            <a:off x="4572000" y="50292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x2</a:t>
            </a:r>
          </a:p>
        </p:txBody>
      </p:sp>
      <p:sp>
        <p:nvSpPr>
          <p:cNvPr id="456710" name="Rectangle 6"/>
          <p:cNvSpPr>
            <a:spLocks noChangeArrowheads="1"/>
          </p:cNvSpPr>
          <p:nvPr/>
        </p:nvSpPr>
        <p:spPr bwMode="auto">
          <a:xfrm>
            <a:off x="5181600" y="50292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x1</a:t>
            </a:r>
          </a:p>
        </p:txBody>
      </p:sp>
      <p:sp>
        <p:nvSpPr>
          <p:cNvPr id="456713" name="Freeform 9"/>
          <p:cNvSpPr>
            <a:spLocks/>
          </p:cNvSpPr>
          <p:nvPr/>
        </p:nvSpPr>
        <p:spPr bwMode="auto">
          <a:xfrm>
            <a:off x="3962400" y="4406900"/>
            <a:ext cx="1473200" cy="622300"/>
          </a:xfrm>
          <a:custGeom>
            <a:avLst/>
            <a:gdLst>
              <a:gd name="T0" fmla="*/ 872 w 888"/>
              <a:gd name="T1" fmla="*/ 392 h 392"/>
              <a:gd name="T2" fmla="*/ 872 w 888"/>
              <a:gd name="T3" fmla="*/ 104 h 392"/>
              <a:gd name="T4" fmla="*/ 776 w 888"/>
              <a:gd name="T5" fmla="*/ 56 h 392"/>
              <a:gd name="T6" fmla="*/ 344 w 888"/>
              <a:gd name="T7" fmla="*/ 56 h 392"/>
              <a:gd name="T8" fmla="*/ 56 w 888"/>
              <a:gd name="T9" fmla="*/ 56 h 392"/>
              <a:gd name="T10" fmla="*/ 8 w 888"/>
              <a:gd name="T11" fmla="*/ 392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8" h="392">
                <a:moveTo>
                  <a:pt x="872" y="392"/>
                </a:moveTo>
                <a:cubicBezTo>
                  <a:pt x="880" y="276"/>
                  <a:pt x="888" y="160"/>
                  <a:pt x="872" y="104"/>
                </a:cubicBezTo>
                <a:cubicBezTo>
                  <a:pt x="856" y="48"/>
                  <a:pt x="864" y="64"/>
                  <a:pt x="776" y="56"/>
                </a:cubicBezTo>
                <a:cubicBezTo>
                  <a:pt x="688" y="48"/>
                  <a:pt x="464" y="56"/>
                  <a:pt x="344" y="56"/>
                </a:cubicBezTo>
                <a:cubicBezTo>
                  <a:pt x="224" y="56"/>
                  <a:pt x="112" y="0"/>
                  <a:pt x="56" y="56"/>
                </a:cubicBezTo>
                <a:cubicBezTo>
                  <a:pt x="0" y="112"/>
                  <a:pt x="4" y="252"/>
                  <a:pt x="8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6715" name="Freeform 11"/>
          <p:cNvSpPr>
            <a:spLocks/>
          </p:cNvSpPr>
          <p:nvPr/>
        </p:nvSpPr>
        <p:spPr bwMode="auto">
          <a:xfrm>
            <a:off x="4038600" y="4673600"/>
            <a:ext cx="635000" cy="355600"/>
          </a:xfrm>
          <a:custGeom>
            <a:avLst/>
            <a:gdLst>
              <a:gd name="T0" fmla="*/ 384 w 400"/>
              <a:gd name="T1" fmla="*/ 224 h 224"/>
              <a:gd name="T2" fmla="*/ 384 w 400"/>
              <a:gd name="T3" fmla="*/ 128 h 224"/>
              <a:gd name="T4" fmla="*/ 288 w 400"/>
              <a:gd name="T5" fmla="*/ 32 h 224"/>
              <a:gd name="T6" fmla="*/ 96 w 400"/>
              <a:gd name="T7" fmla="*/ 32 h 224"/>
              <a:gd name="T8" fmla="*/ 0 w 400"/>
              <a:gd name="T9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0" h="224">
                <a:moveTo>
                  <a:pt x="384" y="224"/>
                </a:moveTo>
                <a:cubicBezTo>
                  <a:pt x="392" y="192"/>
                  <a:pt x="400" y="160"/>
                  <a:pt x="384" y="128"/>
                </a:cubicBezTo>
                <a:cubicBezTo>
                  <a:pt x="368" y="96"/>
                  <a:pt x="336" y="48"/>
                  <a:pt x="288" y="32"/>
                </a:cubicBezTo>
                <a:cubicBezTo>
                  <a:pt x="240" y="16"/>
                  <a:pt x="144" y="0"/>
                  <a:pt x="96" y="32"/>
                </a:cubicBezTo>
                <a:cubicBezTo>
                  <a:pt x="48" y="64"/>
                  <a:pt x="24" y="144"/>
                  <a:pt x="0" y="2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6716" name="Line 12"/>
          <p:cNvSpPr>
            <a:spLocks noChangeShapeType="1"/>
          </p:cNvSpPr>
          <p:nvPr/>
        </p:nvSpPr>
        <p:spPr bwMode="auto">
          <a:xfrm flipH="1">
            <a:off x="4800600" y="44958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551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Bayes theorem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P(A </a:t>
            </a:r>
            <a:r>
              <a:rPr lang="en-US" altLang="en-US" dirty="0">
                <a:cs typeface="Arial" panose="020B0604020202020204" pitchFamily="34" charset="0"/>
              </a:rPr>
              <a:t>∩</a:t>
            </a:r>
            <a:r>
              <a:rPr lang="en-US" altLang="en-US" dirty="0"/>
              <a:t> B) = P(B) * P(A | B) = P(A) * P(B | A)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438276" name="Line 4"/>
          <p:cNvSpPr>
            <a:spLocks noChangeShapeType="1"/>
          </p:cNvSpPr>
          <p:nvPr/>
        </p:nvSpPr>
        <p:spPr bwMode="auto">
          <a:xfrm>
            <a:off x="5538788" y="3346450"/>
            <a:ext cx="1928812" cy="1588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6451173" y="3397251"/>
            <a:ext cx="20839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r>
              <a:rPr lang="en-US" altLang="en-US" sz="2800" i="1">
                <a:solidFill>
                  <a:srgbClr val="0033CC"/>
                </a:solidFill>
                <a:cs typeface="Times New Roman (Hebrew)" charset="0"/>
              </a:rPr>
              <a:t>A</a:t>
            </a:r>
            <a:endParaRPr lang="en-US" altLang="en-US" sz="2400">
              <a:solidFill>
                <a:srgbClr val="0033CC"/>
              </a:solidFill>
              <a:cs typeface="Times New Roman (Hebrew)" charset="0"/>
            </a:endParaRPr>
          </a:p>
        </p:txBody>
      </p:sp>
      <p:sp>
        <p:nvSpPr>
          <p:cNvPr id="438278" name="Rectangle 6"/>
          <p:cNvSpPr>
            <a:spLocks noChangeArrowheads="1"/>
          </p:cNvSpPr>
          <p:nvPr/>
        </p:nvSpPr>
        <p:spPr bwMode="auto">
          <a:xfrm>
            <a:off x="6129127" y="3397251"/>
            <a:ext cx="1859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r>
              <a:rPr lang="en-US" altLang="en-US" sz="2800" i="1">
                <a:solidFill>
                  <a:srgbClr val="0033CC"/>
                </a:solidFill>
                <a:cs typeface="Times New Roman (Hebrew)" charset="0"/>
              </a:rPr>
              <a:t>P</a:t>
            </a:r>
            <a:endParaRPr lang="en-US" altLang="en-US" sz="2400">
              <a:solidFill>
                <a:srgbClr val="0033CC"/>
              </a:solidFill>
              <a:cs typeface="Times New Roman (Hebrew)" charset="0"/>
            </a:endParaRPr>
          </a:p>
        </p:txBody>
      </p:sp>
      <p:sp>
        <p:nvSpPr>
          <p:cNvPr id="438279" name="Rectangle 7"/>
          <p:cNvSpPr>
            <a:spLocks noChangeArrowheads="1"/>
          </p:cNvSpPr>
          <p:nvPr/>
        </p:nvSpPr>
        <p:spPr bwMode="auto">
          <a:xfrm>
            <a:off x="7145034" y="2895601"/>
            <a:ext cx="19556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r>
              <a:rPr lang="en-US" altLang="en-US" sz="2800" i="1">
                <a:solidFill>
                  <a:srgbClr val="0033CC"/>
                </a:solidFill>
                <a:cs typeface="Times New Roman (Hebrew)" charset="0"/>
              </a:rPr>
              <a:t>B</a:t>
            </a:r>
            <a:endParaRPr lang="en-US" altLang="en-US" sz="2400">
              <a:solidFill>
                <a:srgbClr val="0033CC"/>
              </a:solidFill>
              <a:cs typeface="Times New Roman (Hebrew)" charset="0"/>
            </a:endParaRPr>
          </a:p>
        </p:txBody>
      </p:sp>
      <p:sp>
        <p:nvSpPr>
          <p:cNvPr id="438280" name="Rectangle 8"/>
          <p:cNvSpPr>
            <a:spLocks noChangeArrowheads="1"/>
          </p:cNvSpPr>
          <p:nvPr/>
        </p:nvSpPr>
        <p:spPr bwMode="auto">
          <a:xfrm>
            <a:off x="6787940" y="2895601"/>
            <a:ext cx="1859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r>
              <a:rPr lang="en-US" altLang="en-US" sz="2800" i="1">
                <a:solidFill>
                  <a:srgbClr val="0033CC"/>
                </a:solidFill>
                <a:cs typeface="Times New Roman (Hebrew)" charset="0"/>
              </a:rPr>
              <a:t>P</a:t>
            </a:r>
            <a:endParaRPr lang="en-US" altLang="en-US" sz="2400">
              <a:solidFill>
                <a:srgbClr val="0033CC"/>
              </a:solidFill>
              <a:cs typeface="Times New Roman (Hebrew)" charset="0"/>
            </a:endParaRPr>
          </a:p>
        </p:txBody>
      </p:sp>
      <p:sp>
        <p:nvSpPr>
          <p:cNvPr id="438281" name="Rectangle 9"/>
          <p:cNvSpPr>
            <a:spLocks noChangeArrowheads="1"/>
          </p:cNvSpPr>
          <p:nvPr/>
        </p:nvSpPr>
        <p:spPr bwMode="auto">
          <a:xfrm>
            <a:off x="4552523" y="3119439"/>
            <a:ext cx="20839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r>
              <a:rPr lang="en-US" altLang="en-US" sz="2800" i="1">
                <a:solidFill>
                  <a:srgbClr val="0033CC"/>
                </a:solidFill>
                <a:cs typeface="Times New Roman (Hebrew)" charset="0"/>
              </a:rPr>
              <a:t>A</a:t>
            </a:r>
            <a:endParaRPr lang="en-US" altLang="en-US" sz="2400">
              <a:solidFill>
                <a:srgbClr val="0033CC"/>
              </a:solidFill>
              <a:cs typeface="Times New Roman (Hebrew)" charset="0"/>
            </a:endParaRPr>
          </a:p>
        </p:txBody>
      </p:sp>
      <p:sp>
        <p:nvSpPr>
          <p:cNvPr id="438282" name="Rectangle 10"/>
          <p:cNvSpPr>
            <a:spLocks noChangeArrowheads="1"/>
          </p:cNvSpPr>
          <p:nvPr/>
        </p:nvSpPr>
        <p:spPr bwMode="auto">
          <a:xfrm>
            <a:off x="4116084" y="3119439"/>
            <a:ext cx="19556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r>
              <a:rPr lang="en-US" altLang="en-US" sz="2800" i="1">
                <a:solidFill>
                  <a:srgbClr val="0033CC"/>
                </a:solidFill>
                <a:cs typeface="Times New Roman (Hebrew)" charset="0"/>
              </a:rPr>
              <a:t>B</a:t>
            </a:r>
            <a:endParaRPr lang="en-US" altLang="en-US" sz="2400">
              <a:solidFill>
                <a:srgbClr val="0033CC"/>
              </a:solidFill>
              <a:cs typeface="Times New Roman (Hebrew)" charset="0"/>
            </a:endParaRPr>
          </a:p>
        </p:txBody>
      </p:sp>
      <p:sp>
        <p:nvSpPr>
          <p:cNvPr id="438283" name="Rectangle 11"/>
          <p:cNvSpPr>
            <a:spLocks noChangeArrowheads="1"/>
          </p:cNvSpPr>
          <p:nvPr/>
        </p:nvSpPr>
        <p:spPr bwMode="auto">
          <a:xfrm>
            <a:off x="3758990" y="3119439"/>
            <a:ext cx="1859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r>
              <a:rPr lang="en-US" altLang="en-US" sz="2800" i="1">
                <a:solidFill>
                  <a:srgbClr val="0033CC"/>
                </a:solidFill>
                <a:cs typeface="Times New Roman (Hebrew)" charset="0"/>
              </a:rPr>
              <a:t>P</a:t>
            </a:r>
            <a:endParaRPr lang="en-US" altLang="en-US" sz="2400">
              <a:solidFill>
                <a:srgbClr val="0033CC"/>
              </a:solidFill>
              <a:cs typeface="Times New Roman (Hebrew)" charset="0"/>
            </a:endParaRPr>
          </a:p>
        </p:txBody>
      </p:sp>
      <p:sp>
        <p:nvSpPr>
          <p:cNvPr id="438284" name="Rectangle 12"/>
          <p:cNvSpPr>
            <a:spLocks noChangeArrowheads="1"/>
          </p:cNvSpPr>
          <p:nvPr/>
        </p:nvSpPr>
        <p:spPr bwMode="auto">
          <a:xfrm>
            <a:off x="6699784" y="3397251"/>
            <a:ext cx="1090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r>
              <a:rPr lang="en-US" altLang="en-US" sz="2800">
                <a:solidFill>
                  <a:srgbClr val="0033CC"/>
                </a:solidFill>
                <a:cs typeface="Times New Roman (Hebrew)" charset="0"/>
              </a:rPr>
              <a:t>)</a:t>
            </a:r>
            <a:endParaRPr lang="en-US" altLang="en-US" sz="2400">
              <a:solidFill>
                <a:srgbClr val="0033CC"/>
              </a:solidFill>
              <a:cs typeface="Times New Roman (Hebrew)" charset="0"/>
            </a:endParaRPr>
          </a:p>
        </p:txBody>
      </p:sp>
      <p:sp>
        <p:nvSpPr>
          <p:cNvPr id="438285" name="Rectangle 13"/>
          <p:cNvSpPr>
            <a:spLocks noChangeArrowheads="1"/>
          </p:cNvSpPr>
          <p:nvPr/>
        </p:nvSpPr>
        <p:spPr bwMode="auto">
          <a:xfrm>
            <a:off x="6333071" y="3397251"/>
            <a:ext cx="1090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r>
              <a:rPr lang="en-US" altLang="en-US" sz="2800">
                <a:solidFill>
                  <a:srgbClr val="0033CC"/>
                </a:solidFill>
                <a:cs typeface="Times New Roman (Hebrew)" charset="0"/>
              </a:rPr>
              <a:t>(</a:t>
            </a:r>
            <a:endParaRPr lang="en-US" altLang="en-US" sz="2400">
              <a:solidFill>
                <a:srgbClr val="0033CC"/>
              </a:solidFill>
              <a:cs typeface="Times New Roman (Hebrew)" charset="0"/>
            </a:endParaRPr>
          </a:p>
        </p:txBody>
      </p:sp>
      <p:sp>
        <p:nvSpPr>
          <p:cNvPr id="438286" name="Rectangle 14"/>
          <p:cNvSpPr>
            <a:spLocks noChangeArrowheads="1"/>
          </p:cNvSpPr>
          <p:nvPr/>
        </p:nvSpPr>
        <p:spPr bwMode="auto">
          <a:xfrm>
            <a:off x="7358596" y="2895601"/>
            <a:ext cx="1090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r>
              <a:rPr lang="en-US" altLang="en-US" sz="2800">
                <a:solidFill>
                  <a:srgbClr val="0033CC"/>
                </a:solidFill>
                <a:cs typeface="Times New Roman (Hebrew)" charset="0"/>
              </a:rPr>
              <a:t>)</a:t>
            </a:r>
            <a:endParaRPr lang="en-US" altLang="en-US" sz="2400">
              <a:solidFill>
                <a:srgbClr val="0033CC"/>
              </a:solidFill>
              <a:cs typeface="Times New Roman (Hebrew)" charset="0"/>
            </a:endParaRPr>
          </a:p>
        </p:txBody>
      </p:sp>
      <p:sp>
        <p:nvSpPr>
          <p:cNvPr id="438287" name="Rectangle 15"/>
          <p:cNvSpPr>
            <a:spLocks noChangeArrowheads="1"/>
          </p:cNvSpPr>
          <p:nvPr/>
        </p:nvSpPr>
        <p:spPr bwMode="auto">
          <a:xfrm>
            <a:off x="6991884" y="2895601"/>
            <a:ext cx="1090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r>
              <a:rPr lang="en-US" altLang="en-US" sz="2800">
                <a:solidFill>
                  <a:srgbClr val="0033CC"/>
                </a:solidFill>
                <a:cs typeface="Times New Roman (Hebrew)" charset="0"/>
              </a:rPr>
              <a:t>(</a:t>
            </a:r>
            <a:endParaRPr lang="en-US" altLang="en-US" sz="2400">
              <a:solidFill>
                <a:srgbClr val="0033CC"/>
              </a:solidFill>
              <a:cs typeface="Times New Roman (Hebrew)" charset="0"/>
            </a:endParaRPr>
          </a:p>
        </p:txBody>
      </p:sp>
      <p:sp>
        <p:nvSpPr>
          <p:cNvPr id="438288" name="Rectangle 16"/>
          <p:cNvSpPr>
            <a:spLocks noChangeArrowheads="1"/>
          </p:cNvSpPr>
          <p:nvPr/>
        </p:nvSpPr>
        <p:spPr bwMode="auto">
          <a:xfrm>
            <a:off x="4763034" y="3119439"/>
            <a:ext cx="1090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r>
              <a:rPr lang="en-US" altLang="en-US" sz="2800">
                <a:solidFill>
                  <a:srgbClr val="0033CC"/>
                </a:solidFill>
                <a:cs typeface="Times New Roman (Hebrew)" charset="0"/>
              </a:rPr>
              <a:t>)</a:t>
            </a:r>
            <a:endParaRPr lang="en-US" altLang="en-US" sz="2400">
              <a:solidFill>
                <a:srgbClr val="0033CC"/>
              </a:solidFill>
              <a:cs typeface="Times New Roman (Hebrew)" charset="0"/>
            </a:endParaRPr>
          </a:p>
        </p:txBody>
      </p:sp>
      <p:sp>
        <p:nvSpPr>
          <p:cNvPr id="438289" name="Rectangle 17"/>
          <p:cNvSpPr>
            <a:spLocks noChangeArrowheads="1"/>
          </p:cNvSpPr>
          <p:nvPr/>
        </p:nvSpPr>
        <p:spPr bwMode="auto">
          <a:xfrm>
            <a:off x="4283065" y="3119439"/>
            <a:ext cx="1651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r>
              <a:rPr lang="en-US" altLang="en-US" sz="2800">
                <a:solidFill>
                  <a:srgbClr val="0033CC"/>
                </a:solidFill>
                <a:cs typeface="Times New Roman (Hebrew)" charset="0"/>
              </a:rPr>
              <a:t>|</a:t>
            </a:r>
            <a:endParaRPr lang="en-US" altLang="en-US" sz="2400">
              <a:solidFill>
                <a:srgbClr val="0033CC"/>
              </a:solidFill>
              <a:cs typeface="Times New Roman (Hebrew)" charset="0"/>
            </a:endParaRPr>
          </a:p>
        </p:txBody>
      </p:sp>
      <p:sp>
        <p:nvSpPr>
          <p:cNvPr id="438290" name="Rectangle 18"/>
          <p:cNvSpPr>
            <a:spLocks noChangeArrowheads="1"/>
          </p:cNvSpPr>
          <p:nvPr/>
        </p:nvSpPr>
        <p:spPr bwMode="auto">
          <a:xfrm>
            <a:off x="3962934" y="3119439"/>
            <a:ext cx="1090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r>
              <a:rPr lang="en-US" altLang="en-US" sz="2800">
                <a:solidFill>
                  <a:srgbClr val="0033CC"/>
                </a:solidFill>
                <a:cs typeface="Times New Roman (Hebrew)" charset="0"/>
              </a:rPr>
              <a:t>(</a:t>
            </a:r>
            <a:endParaRPr lang="en-US" altLang="en-US" sz="2400">
              <a:solidFill>
                <a:srgbClr val="0033CC"/>
              </a:solidFill>
              <a:cs typeface="Times New Roman (Hebrew)" charset="0"/>
            </a:endParaRPr>
          </a:p>
        </p:txBody>
      </p:sp>
      <p:sp>
        <p:nvSpPr>
          <p:cNvPr id="438291" name="Rectangle 19"/>
          <p:cNvSpPr>
            <a:spLocks noChangeArrowheads="1"/>
          </p:cNvSpPr>
          <p:nvPr/>
        </p:nvSpPr>
        <p:spPr bwMode="auto">
          <a:xfrm>
            <a:off x="5040164" y="3078164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r>
              <a:rPr lang="en-US" altLang="en-US" sz="2800">
                <a:solidFill>
                  <a:srgbClr val="0033CC"/>
                </a:solidFill>
                <a:cs typeface="Times New Roman (Hebrew)" charset="0"/>
              </a:rPr>
              <a:t>=</a:t>
            </a:r>
            <a:endParaRPr lang="en-US" altLang="en-US" sz="2400">
              <a:solidFill>
                <a:srgbClr val="0033CC"/>
              </a:solidFill>
              <a:cs typeface="Times New Roman (Hebrew)" charset="0"/>
            </a:endParaRPr>
          </a:p>
        </p:txBody>
      </p:sp>
      <p:sp>
        <p:nvSpPr>
          <p:cNvPr id="438292" name="Text Box 20"/>
          <p:cNvSpPr txBox="1">
            <a:spLocks noChangeArrowheads="1"/>
          </p:cNvSpPr>
          <p:nvPr/>
        </p:nvSpPr>
        <p:spPr bwMode="auto">
          <a:xfrm>
            <a:off x="3057526" y="3076575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=&gt;</a:t>
            </a:r>
          </a:p>
        </p:txBody>
      </p:sp>
      <p:sp>
        <p:nvSpPr>
          <p:cNvPr id="438293" name="Text Box 21"/>
          <p:cNvSpPr txBox="1">
            <a:spLocks noChangeArrowheads="1"/>
          </p:cNvSpPr>
          <p:nvPr/>
        </p:nvSpPr>
        <p:spPr bwMode="auto">
          <a:xfrm>
            <a:off x="3124200" y="4343401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Posterior probability</a:t>
            </a:r>
          </a:p>
        </p:txBody>
      </p:sp>
      <p:sp>
        <p:nvSpPr>
          <p:cNvPr id="438294" name="Line 22"/>
          <p:cNvSpPr>
            <a:spLocks noChangeShapeType="1"/>
          </p:cNvSpPr>
          <p:nvPr/>
        </p:nvSpPr>
        <p:spPr bwMode="auto">
          <a:xfrm flipV="1">
            <a:off x="4267200" y="36718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295" name="Text Box 23"/>
          <p:cNvSpPr txBox="1">
            <a:spLocks noChangeArrowheads="1"/>
          </p:cNvSpPr>
          <p:nvPr/>
        </p:nvSpPr>
        <p:spPr bwMode="auto">
          <a:xfrm>
            <a:off x="6324600" y="4433888"/>
            <a:ext cx="3657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Prior of A (Normalizing constant)</a:t>
            </a:r>
          </a:p>
        </p:txBody>
      </p:sp>
      <p:sp>
        <p:nvSpPr>
          <p:cNvPr id="438296" name="Line 24"/>
          <p:cNvSpPr>
            <a:spLocks noChangeShapeType="1"/>
          </p:cNvSpPr>
          <p:nvPr/>
        </p:nvSpPr>
        <p:spPr bwMode="auto">
          <a:xfrm flipH="1" flipV="1">
            <a:off x="6477000" y="390048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297" name="Rectangle 25"/>
          <p:cNvSpPr>
            <a:spLocks noChangeArrowheads="1"/>
          </p:cNvSpPr>
          <p:nvPr/>
        </p:nvSpPr>
        <p:spPr bwMode="auto">
          <a:xfrm>
            <a:off x="6383034" y="2863851"/>
            <a:ext cx="19556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r>
              <a:rPr lang="en-US" altLang="en-US" sz="2800" i="1">
                <a:solidFill>
                  <a:srgbClr val="0033CC"/>
                </a:solidFill>
                <a:cs typeface="Times New Roman (Hebrew)" charset="0"/>
              </a:rPr>
              <a:t>B</a:t>
            </a:r>
            <a:endParaRPr lang="en-US" altLang="en-US" sz="2400">
              <a:solidFill>
                <a:srgbClr val="0033CC"/>
              </a:solidFill>
              <a:cs typeface="Times New Roman (Hebrew)" charset="0"/>
            </a:endParaRPr>
          </a:p>
        </p:txBody>
      </p:sp>
      <p:sp>
        <p:nvSpPr>
          <p:cNvPr id="438298" name="Rectangle 26"/>
          <p:cNvSpPr>
            <a:spLocks noChangeArrowheads="1"/>
          </p:cNvSpPr>
          <p:nvPr/>
        </p:nvSpPr>
        <p:spPr bwMode="auto">
          <a:xfrm>
            <a:off x="5952698" y="2863851"/>
            <a:ext cx="20839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r>
              <a:rPr lang="en-US" altLang="en-US" sz="2800" i="1">
                <a:solidFill>
                  <a:srgbClr val="0033CC"/>
                </a:solidFill>
                <a:cs typeface="Times New Roman (Hebrew)" charset="0"/>
              </a:rPr>
              <a:t>A</a:t>
            </a:r>
            <a:endParaRPr lang="en-US" altLang="en-US" sz="2400">
              <a:solidFill>
                <a:srgbClr val="0033CC"/>
              </a:solidFill>
              <a:cs typeface="Times New Roman (Hebrew)" charset="0"/>
            </a:endParaRPr>
          </a:p>
        </p:txBody>
      </p:sp>
      <p:sp>
        <p:nvSpPr>
          <p:cNvPr id="438299" name="Rectangle 27"/>
          <p:cNvSpPr>
            <a:spLocks noChangeArrowheads="1"/>
          </p:cNvSpPr>
          <p:nvPr/>
        </p:nvSpPr>
        <p:spPr bwMode="auto">
          <a:xfrm>
            <a:off x="5592552" y="2863851"/>
            <a:ext cx="1859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r>
              <a:rPr lang="en-US" altLang="en-US" sz="2800" i="1">
                <a:solidFill>
                  <a:srgbClr val="0033CC"/>
                </a:solidFill>
                <a:cs typeface="Times New Roman (Hebrew)" charset="0"/>
              </a:rPr>
              <a:t>P</a:t>
            </a:r>
            <a:endParaRPr lang="en-US" altLang="en-US" sz="2400">
              <a:solidFill>
                <a:srgbClr val="0033CC"/>
              </a:solidFill>
              <a:cs typeface="Times New Roman (Hebrew)" charset="0"/>
            </a:endParaRPr>
          </a:p>
        </p:txBody>
      </p:sp>
      <p:sp>
        <p:nvSpPr>
          <p:cNvPr id="438300" name="Rectangle 28"/>
          <p:cNvSpPr>
            <a:spLocks noChangeArrowheads="1"/>
          </p:cNvSpPr>
          <p:nvPr/>
        </p:nvSpPr>
        <p:spPr bwMode="auto">
          <a:xfrm>
            <a:off x="6596596" y="2863851"/>
            <a:ext cx="1090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r>
              <a:rPr lang="en-US" altLang="en-US" sz="2800">
                <a:solidFill>
                  <a:srgbClr val="0033CC"/>
                </a:solidFill>
                <a:cs typeface="Times New Roman (Hebrew)" charset="0"/>
              </a:rPr>
              <a:t>)</a:t>
            </a:r>
            <a:endParaRPr lang="en-US" altLang="en-US" sz="2400">
              <a:solidFill>
                <a:srgbClr val="0033CC"/>
              </a:solidFill>
              <a:cs typeface="Times New Roman (Hebrew)" charset="0"/>
            </a:endParaRPr>
          </a:p>
        </p:txBody>
      </p:sp>
      <p:sp>
        <p:nvSpPr>
          <p:cNvPr id="438301" name="Rectangle 29"/>
          <p:cNvSpPr>
            <a:spLocks noChangeArrowheads="1"/>
          </p:cNvSpPr>
          <p:nvPr/>
        </p:nvSpPr>
        <p:spPr bwMode="auto">
          <a:xfrm>
            <a:off x="6116628" y="2863851"/>
            <a:ext cx="1651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r>
              <a:rPr lang="en-US" altLang="en-US" sz="2800" dirty="0">
                <a:solidFill>
                  <a:srgbClr val="0033CC"/>
                </a:solidFill>
                <a:cs typeface="Times New Roman (Hebrew)" charset="0"/>
              </a:rPr>
              <a:t>|</a:t>
            </a:r>
            <a:endParaRPr lang="en-US" altLang="en-US" sz="2400" dirty="0">
              <a:solidFill>
                <a:srgbClr val="0033CC"/>
              </a:solidFill>
              <a:cs typeface="Times New Roman (Hebrew)" charset="0"/>
            </a:endParaRPr>
          </a:p>
        </p:txBody>
      </p:sp>
      <p:sp>
        <p:nvSpPr>
          <p:cNvPr id="438302" name="Rectangle 30"/>
          <p:cNvSpPr>
            <a:spLocks noChangeArrowheads="1"/>
          </p:cNvSpPr>
          <p:nvPr/>
        </p:nvSpPr>
        <p:spPr bwMode="auto">
          <a:xfrm>
            <a:off x="5798084" y="2863851"/>
            <a:ext cx="1090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r>
              <a:rPr lang="en-US" altLang="en-US" sz="2800">
                <a:solidFill>
                  <a:srgbClr val="0033CC"/>
                </a:solidFill>
                <a:cs typeface="Times New Roman (Hebrew)" charset="0"/>
              </a:rPr>
              <a:t>(</a:t>
            </a:r>
            <a:endParaRPr lang="en-US" altLang="en-US" sz="2400">
              <a:solidFill>
                <a:srgbClr val="0033CC"/>
              </a:solidFill>
              <a:cs typeface="Times New Roman (Hebrew)" charset="0"/>
            </a:endParaRPr>
          </a:p>
        </p:txBody>
      </p:sp>
      <p:sp>
        <p:nvSpPr>
          <p:cNvPr id="438303" name="Line 31"/>
          <p:cNvSpPr>
            <a:spLocks noChangeShapeType="1"/>
          </p:cNvSpPr>
          <p:nvPr/>
        </p:nvSpPr>
        <p:spPr bwMode="auto">
          <a:xfrm flipH="1" flipV="1">
            <a:off x="7620000" y="3124200"/>
            <a:ext cx="1143000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04" name="Text Box 32"/>
          <p:cNvSpPr txBox="1">
            <a:spLocks noChangeArrowheads="1"/>
          </p:cNvSpPr>
          <p:nvPr/>
        </p:nvSpPr>
        <p:spPr bwMode="auto">
          <a:xfrm>
            <a:off x="8747126" y="2946400"/>
            <a:ext cx="10615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Prior of B</a:t>
            </a:r>
          </a:p>
        </p:txBody>
      </p:sp>
      <p:sp>
        <p:nvSpPr>
          <p:cNvPr id="438305" name="Line 33"/>
          <p:cNvSpPr>
            <a:spLocks noChangeShapeType="1"/>
          </p:cNvSpPr>
          <p:nvPr/>
        </p:nvSpPr>
        <p:spPr bwMode="auto">
          <a:xfrm>
            <a:off x="6248400" y="2514600"/>
            <a:ext cx="0" cy="3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06" name="Line 34"/>
          <p:cNvSpPr>
            <a:spLocks noChangeShapeType="1"/>
          </p:cNvSpPr>
          <p:nvPr/>
        </p:nvSpPr>
        <p:spPr bwMode="auto">
          <a:xfrm>
            <a:off x="6248400" y="2514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07" name="Text Box 35"/>
          <p:cNvSpPr txBox="1">
            <a:spLocks noChangeArrowheads="1"/>
          </p:cNvSpPr>
          <p:nvPr/>
        </p:nvSpPr>
        <p:spPr bwMode="auto">
          <a:xfrm>
            <a:off x="7848600" y="2286001"/>
            <a:ext cx="233057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Conditional probability</a:t>
            </a:r>
          </a:p>
          <a:p>
            <a:r>
              <a:rPr lang="en-US" altLang="en-US"/>
              <a:t>(likelihood)</a:t>
            </a:r>
          </a:p>
        </p:txBody>
      </p:sp>
      <p:sp>
        <p:nvSpPr>
          <p:cNvPr id="438308" name="Text Box 36"/>
          <p:cNvSpPr txBox="1">
            <a:spLocks noChangeArrowheads="1"/>
          </p:cNvSpPr>
          <p:nvPr/>
        </p:nvSpPr>
        <p:spPr bwMode="auto">
          <a:xfrm>
            <a:off x="2286000" y="5105400"/>
            <a:ext cx="7924800" cy="13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This is known as Bayes Theorem or Bayes Rule, and is (one of) the most useful relations in probability and statistics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Bayes Theorem is definitely the fundamental relation in Statistical Pattern Recognition</a:t>
            </a:r>
          </a:p>
        </p:txBody>
      </p:sp>
    </p:spTree>
    <p:extLst>
      <p:ext uri="{BB962C8B-B14F-4D97-AF65-F5344CB8AC3E}">
        <p14:creationId xmlns:p14="http://schemas.microsoft.com/office/powerpoint/2010/main" val="4044863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Bayes theorem (cont’d)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idx="1"/>
          </p:nvPr>
        </p:nvSpPr>
        <p:spPr>
          <a:xfrm>
            <a:off x="688226" y="1931428"/>
            <a:ext cx="9720073" cy="4023360"/>
          </a:xfrm>
        </p:spPr>
        <p:txBody>
          <a:bodyPr/>
          <a:lstStyle/>
          <a:p>
            <a:r>
              <a:rPr lang="en-US" altLang="en-US" dirty="0"/>
              <a:t>Given B</a:t>
            </a:r>
            <a:r>
              <a:rPr lang="en-US" altLang="en-US" baseline="-25000" dirty="0"/>
              <a:t>1</a:t>
            </a:r>
            <a:r>
              <a:rPr lang="en-US" altLang="en-US" dirty="0"/>
              <a:t>, B</a:t>
            </a:r>
            <a:r>
              <a:rPr lang="en-US" altLang="en-US" baseline="-25000" dirty="0"/>
              <a:t>2</a:t>
            </a:r>
            <a:r>
              <a:rPr lang="en-US" altLang="en-US" dirty="0"/>
              <a:t>, …, B</a:t>
            </a:r>
            <a:r>
              <a:rPr lang="en-US" altLang="en-US" baseline="-25000" dirty="0"/>
              <a:t>N</a:t>
            </a:r>
            <a:r>
              <a:rPr lang="en-US" altLang="en-US" dirty="0"/>
              <a:t>, a partition of the sample space S. Suppose that event A occurs; what is the probability of event </a:t>
            </a:r>
            <a:r>
              <a:rPr lang="en-US" altLang="en-US" dirty="0" err="1"/>
              <a:t>B</a:t>
            </a:r>
            <a:r>
              <a:rPr lang="en-US" altLang="en-US" baseline="-25000" dirty="0" err="1"/>
              <a:t>j</a:t>
            </a:r>
            <a:r>
              <a:rPr lang="en-US" altLang="en-US" dirty="0"/>
              <a:t>?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sz="2400" dirty="0"/>
              <a:t>P(</a:t>
            </a:r>
            <a:r>
              <a:rPr lang="en-US" altLang="en-US" sz="2400" dirty="0" err="1"/>
              <a:t>B</a:t>
            </a:r>
            <a:r>
              <a:rPr lang="en-US" altLang="en-US" sz="2400" baseline="-25000" dirty="0" err="1"/>
              <a:t>j</a:t>
            </a:r>
            <a:r>
              <a:rPr lang="en-US" altLang="en-US" sz="2400" dirty="0"/>
              <a:t> | A) = P(A | </a:t>
            </a:r>
            <a:r>
              <a:rPr lang="en-US" altLang="en-US" sz="2400" dirty="0" err="1"/>
              <a:t>B</a:t>
            </a:r>
            <a:r>
              <a:rPr lang="en-US" altLang="en-US" sz="2400" baseline="-25000" dirty="0" err="1"/>
              <a:t>j</a:t>
            </a:r>
            <a:r>
              <a:rPr lang="en-US" altLang="en-US" sz="2400" dirty="0"/>
              <a:t>) * P(</a:t>
            </a:r>
            <a:r>
              <a:rPr lang="en-US" altLang="en-US" sz="2400" dirty="0" err="1"/>
              <a:t>B</a:t>
            </a:r>
            <a:r>
              <a:rPr lang="en-US" altLang="en-US" sz="2400" baseline="-25000" dirty="0" err="1"/>
              <a:t>j</a:t>
            </a:r>
            <a:r>
              <a:rPr lang="en-US" altLang="en-US" sz="2400" dirty="0"/>
              <a:t>) / P(A)</a:t>
            </a:r>
          </a:p>
          <a:p>
            <a:pPr>
              <a:buFontTx/>
              <a:buNone/>
            </a:pPr>
            <a:r>
              <a:rPr lang="en-US" altLang="en-US" sz="2400" dirty="0"/>
              <a:t>      </a:t>
            </a:r>
          </a:p>
          <a:p>
            <a:pPr>
              <a:buFontTx/>
              <a:buNone/>
            </a:pPr>
            <a:r>
              <a:rPr lang="en-US" altLang="en-US" sz="2400" dirty="0"/>
              <a:t>		        = P(A | </a:t>
            </a:r>
            <a:r>
              <a:rPr lang="en-US" altLang="en-US" sz="2400" dirty="0" err="1"/>
              <a:t>B</a:t>
            </a:r>
            <a:r>
              <a:rPr lang="en-US" altLang="en-US" sz="2400" baseline="-25000" dirty="0" err="1"/>
              <a:t>j</a:t>
            </a:r>
            <a:r>
              <a:rPr lang="en-US" altLang="en-US" sz="2400" dirty="0"/>
              <a:t>) * P(</a:t>
            </a:r>
            <a:r>
              <a:rPr lang="en-US" altLang="en-US" sz="2400" dirty="0" err="1"/>
              <a:t>B</a:t>
            </a:r>
            <a:r>
              <a:rPr lang="en-US" altLang="en-US" sz="2400" baseline="-25000" dirty="0" err="1"/>
              <a:t>j</a:t>
            </a:r>
            <a:r>
              <a:rPr lang="en-US" altLang="en-US" sz="2400" dirty="0"/>
              <a:t>) / </a:t>
            </a:r>
            <a:r>
              <a:rPr lang="en-US" altLang="en-US" sz="2400" dirty="0">
                <a:sym typeface="Symbol" panose="05050102010706020507" pitchFamily="18" charset="2"/>
              </a:rPr>
              <a:t></a:t>
            </a:r>
            <a:r>
              <a:rPr lang="en-US" altLang="en-US" sz="2400" baseline="-25000" dirty="0" err="1"/>
              <a:t>j</a:t>
            </a:r>
            <a:r>
              <a:rPr lang="en-US" altLang="en-US" sz="2400" dirty="0" err="1"/>
              <a:t>P</a:t>
            </a:r>
            <a:r>
              <a:rPr lang="en-US" altLang="en-US" sz="2400" dirty="0"/>
              <a:t>(A | </a:t>
            </a:r>
            <a:r>
              <a:rPr lang="en-US" altLang="en-US" sz="2400" dirty="0" err="1"/>
              <a:t>B</a:t>
            </a:r>
            <a:r>
              <a:rPr lang="en-US" altLang="en-US" sz="2400" baseline="-25000" dirty="0" err="1"/>
              <a:t>j</a:t>
            </a:r>
            <a:r>
              <a:rPr lang="en-US" altLang="en-US" sz="2400" dirty="0"/>
              <a:t>)*P(</a:t>
            </a:r>
            <a:r>
              <a:rPr lang="en-US" altLang="en-US" sz="2400" dirty="0" err="1"/>
              <a:t>B</a:t>
            </a:r>
            <a:r>
              <a:rPr lang="en-US" altLang="en-US" sz="2400" baseline="-25000" dirty="0" err="1"/>
              <a:t>j</a:t>
            </a:r>
            <a:r>
              <a:rPr lang="en-US" altLang="en-US" sz="2400" dirty="0"/>
              <a:t>)</a:t>
            </a:r>
          </a:p>
        </p:txBody>
      </p:sp>
      <p:pic>
        <p:nvPicPr>
          <p:cNvPr id="40550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667000"/>
            <a:ext cx="3200400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5509" name="Text Box 5"/>
          <p:cNvSpPr txBox="1">
            <a:spLocks noChangeArrowheads="1"/>
          </p:cNvSpPr>
          <p:nvPr/>
        </p:nvSpPr>
        <p:spPr bwMode="auto">
          <a:xfrm>
            <a:off x="2286000" y="5318126"/>
            <a:ext cx="80772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 err="1"/>
              <a:t>B</a:t>
            </a:r>
            <a:r>
              <a:rPr lang="en-US" altLang="en-US" sz="2000" baseline="-25000" dirty="0" err="1"/>
              <a:t>j</a:t>
            </a:r>
            <a:r>
              <a:rPr lang="en-US" altLang="en-US" sz="2000" dirty="0"/>
              <a:t>: different models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In the observation of A, should you choose a model that maximizes P(</a:t>
            </a:r>
            <a:r>
              <a:rPr lang="en-US" altLang="en-US" sz="2000" dirty="0" err="1"/>
              <a:t>B</a:t>
            </a:r>
            <a:r>
              <a:rPr lang="en-US" altLang="en-US" sz="2000" baseline="-25000" dirty="0" err="1"/>
              <a:t>j</a:t>
            </a:r>
            <a:r>
              <a:rPr lang="en-US" altLang="en-US" sz="2000" dirty="0"/>
              <a:t> | A) or P(A | </a:t>
            </a:r>
            <a:r>
              <a:rPr lang="en-US" altLang="en-US" sz="2000" dirty="0" err="1"/>
              <a:t>B</a:t>
            </a:r>
            <a:r>
              <a:rPr lang="en-US" altLang="en-US" sz="2000" baseline="-25000" dirty="0" err="1"/>
              <a:t>j</a:t>
            </a:r>
            <a:r>
              <a:rPr lang="en-US" altLang="en-US" sz="2000" dirty="0"/>
              <a:t>)? Depending on how much you know about </a:t>
            </a:r>
            <a:r>
              <a:rPr lang="en-US" altLang="en-US" sz="2000" dirty="0" err="1"/>
              <a:t>B</a:t>
            </a:r>
            <a:r>
              <a:rPr lang="en-US" altLang="en-US" sz="2000" baseline="-25000" dirty="0" err="1"/>
              <a:t>j</a:t>
            </a:r>
            <a:r>
              <a:rPr lang="en-US" altLang="en-US" sz="2000" baseline="-25000" dirty="0"/>
              <a:t> </a:t>
            </a:r>
            <a:r>
              <a:rPr lang="en-US" altLang="en-US" dirty="0"/>
              <a:t>!</a:t>
            </a:r>
          </a:p>
        </p:txBody>
      </p:sp>
      <p:sp>
        <p:nvSpPr>
          <p:cNvPr id="405510" name="Text Box 6"/>
          <p:cNvSpPr txBox="1">
            <a:spLocks noChangeArrowheads="1"/>
          </p:cNvSpPr>
          <p:nvPr/>
        </p:nvSpPr>
        <p:spPr bwMode="auto">
          <a:xfrm>
            <a:off x="845485" y="2668950"/>
            <a:ext cx="14042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Posterior</a:t>
            </a:r>
            <a:br>
              <a:rPr lang="en-US" altLang="en-US" sz="2000" dirty="0"/>
            </a:br>
            <a:r>
              <a:rPr lang="en-US" altLang="en-US" sz="2000" dirty="0"/>
              <a:t> probability</a:t>
            </a:r>
          </a:p>
        </p:txBody>
      </p:sp>
      <p:sp>
        <p:nvSpPr>
          <p:cNvPr id="405511" name="Line 7"/>
          <p:cNvSpPr>
            <a:spLocks noChangeShapeType="1"/>
          </p:cNvSpPr>
          <p:nvPr/>
        </p:nvSpPr>
        <p:spPr bwMode="auto">
          <a:xfrm>
            <a:off x="1578455" y="3312888"/>
            <a:ext cx="32657" cy="3447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12" name="Line 8"/>
          <p:cNvSpPr>
            <a:spLocks noChangeShapeType="1"/>
          </p:cNvSpPr>
          <p:nvPr/>
        </p:nvSpPr>
        <p:spPr bwMode="auto">
          <a:xfrm>
            <a:off x="2968195" y="3352806"/>
            <a:ext cx="2222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14" name="Text Box 10"/>
          <p:cNvSpPr txBox="1">
            <a:spLocks noChangeArrowheads="1"/>
          </p:cNvSpPr>
          <p:nvPr/>
        </p:nvSpPr>
        <p:spPr bwMode="auto">
          <a:xfrm>
            <a:off x="2364945" y="3061968"/>
            <a:ext cx="11406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Likelihood</a:t>
            </a:r>
          </a:p>
        </p:txBody>
      </p:sp>
      <p:sp>
        <p:nvSpPr>
          <p:cNvPr id="405515" name="Line 11"/>
          <p:cNvSpPr>
            <a:spLocks noChangeShapeType="1"/>
          </p:cNvSpPr>
          <p:nvPr/>
        </p:nvSpPr>
        <p:spPr bwMode="auto">
          <a:xfrm flipH="1">
            <a:off x="4136598" y="3410862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16" name="Text Box 12"/>
          <p:cNvSpPr txBox="1">
            <a:spLocks noChangeArrowheads="1"/>
          </p:cNvSpPr>
          <p:nvPr/>
        </p:nvSpPr>
        <p:spPr bwMode="auto">
          <a:xfrm>
            <a:off x="3907998" y="3029536"/>
            <a:ext cx="1098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Prior of </a:t>
            </a:r>
            <a:r>
              <a:rPr lang="en-US" altLang="en-US" dirty="0" err="1"/>
              <a:t>B</a:t>
            </a:r>
            <a:r>
              <a:rPr lang="en-US" altLang="en-US" baseline="-25000" dirty="0" err="1"/>
              <a:t>j</a:t>
            </a:r>
            <a:endParaRPr lang="en-US" altLang="en-US" baseline="-25000" dirty="0"/>
          </a:p>
        </p:txBody>
      </p:sp>
      <p:sp>
        <p:nvSpPr>
          <p:cNvPr id="405517" name="Text Box 13"/>
          <p:cNvSpPr txBox="1">
            <a:spLocks noChangeArrowheads="1"/>
          </p:cNvSpPr>
          <p:nvPr/>
        </p:nvSpPr>
        <p:spPr bwMode="auto">
          <a:xfrm>
            <a:off x="5562636" y="3940639"/>
            <a:ext cx="14767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Normalizing </a:t>
            </a:r>
            <a:br>
              <a:rPr lang="en-US" altLang="en-US" dirty="0"/>
            </a:br>
            <a:r>
              <a:rPr lang="en-US" altLang="en-US" dirty="0"/>
              <a:t>constant</a:t>
            </a:r>
          </a:p>
        </p:txBody>
      </p:sp>
      <p:sp>
        <p:nvSpPr>
          <p:cNvPr id="405518" name="Line 14"/>
          <p:cNvSpPr>
            <a:spLocks noChangeShapeType="1"/>
          </p:cNvSpPr>
          <p:nvPr/>
        </p:nvSpPr>
        <p:spPr bwMode="auto">
          <a:xfrm flipH="1" flipV="1">
            <a:off x="5130834" y="4085778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19" name="Rectangle 15"/>
          <p:cNvSpPr>
            <a:spLocks noChangeArrowheads="1"/>
          </p:cNvSpPr>
          <p:nvPr/>
        </p:nvSpPr>
        <p:spPr bwMode="auto">
          <a:xfrm>
            <a:off x="5562636" y="5231426"/>
            <a:ext cx="29380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(theorem of total probability)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 flipV="1">
            <a:off x="5283234" y="508632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01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800" dirty="0"/>
              <a:t>Prosecutor’s fallacy</a:t>
            </a:r>
          </a:p>
          <a:p>
            <a:pPr lvl="1"/>
            <a:r>
              <a:rPr lang="en-US" altLang="en-US" sz="2400" dirty="0"/>
              <a:t>Some crime happened</a:t>
            </a:r>
          </a:p>
          <a:p>
            <a:pPr lvl="1"/>
            <a:r>
              <a:rPr lang="en-US" altLang="en-US" sz="2400" dirty="0"/>
              <a:t>The criminal left not evidence except hair</a:t>
            </a:r>
          </a:p>
          <a:p>
            <a:pPr lvl="1"/>
            <a:r>
              <a:rPr lang="en-US" altLang="en-US" sz="2400" dirty="0"/>
              <a:t>The police got his DNA from his hair</a:t>
            </a:r>
          </a:p>
          <a:p>
            <a:r>
              <a:rPr lang="en-US" altLang="en-US" sz="2800" dirty="0"/>
              <a:t>Expert matched the DNA with someone’s DNA in a database</a:t>
            </a:r>
          </a:p>
          <a:p>
            <a:pPr lvl="1"/>
            <a:r>
              <a:rPr lang="en-US" altLang="en-US" sz="2400" dirty="0"/>
              <a:t>Expert said both false-positive and false negative rates are 10</a:t>
            </a:r>
            <a:r>
              <a:rPr lang="en-US" altLang="en-US" sz="2400" baseline="30000" dirty="0"/>
              <a:t>-6</a:t>
            </a:r>
          </a:p>
          <a:p>
            <a:r>
              <a:rPr lang="en-US" altLang="en-US" sz="2800" dirty="0"/>
              <a:t>Can this be used as an evidence of guilty against the suspect?</a:t>
            </a:r>
          </a:p>
        </p:txBody>
      </p:sp>
    </p:spTree>
    <p:extLst>
      <p:ext uri="{BB962C8B-B14F-4D97-AF65-F5344CB8AC3E}">
        <p14:creationId xmlns:p14="http://schemas.microsoft.com/office/powerpoint/2010/main" val="421769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Prosecutor’s fallacy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False Pos: P(match | innocent) = 10</a:t>
            </a:r>
            <a:r>
              <a:rPr lang="en-US" altLang="en-US" sz="3200" baseline="30000" dirty="0"/>
              <a:t>-6</a:t>
            </a:r>
          </a:p>
          <a:p>
            <a:r>
              <a:rPr lang="en-US" altLang="en-US" sz="3200" dirty="0"/>
              <a:t>False Neg: P(no match | guilty) = 10</a:t>
            </a:r>
            <a:r>
              <a:rPr lang="en-US" altLang="en-US" sz="3200" baseline="30000" dirty="0"/>
              <a:t>-6</a:t>
            </a:r>
            <a:endParaRPr lang="en-US" altLang="en-US" sz="3200" dirty="0"/>
          </a:p>
          <a:p>
            <a:r>
              <a:rPr lang="en-US" altLang="en-US" sz="3200" dirty="0"/>
              <a:t>P(match | guilty) = 1 - 10</a:t>
            </a:r>
            <a:r>
              <a:rPr lang="en-US" altLang="en-US" sz="3200" baseline="30000" dirty="0"/>
              <a:t>-6 </a:t>
            </a:r>
            <a:r>
              <a:rPr lang="en-US" altLang="en-US" sz="3200" dirty="0">
                <a:cs typeface="Arial" panose="020B0604020202020204" pitchFamily="34" charset="0"/>
              </a:rPr>
              <a:t>~</a:t>
            </a:r>
            <a:r>
              <a:rPr lang="en-US" altLang="en-US" sz="3200" dirty="0"/>
              <a:t> 1</a:t>
            </a:r>
            <a:endParaRPr lang="en-US" altLang="en-US" sz="3200" baseline="30000" dirty="0"/>
          </a:p>
          <a:p>
            <a:r>
              <a:rPr lang="en-US" altLang="en-US" sz="3200" dirty="0"/>
              <a:t>P(no match | innocent) = 1 - 10</a:t>
            </a:r>
            <a:r>
              <a:rPr lang="en-US" altLang="en-US" sz="3200" baseline="30000" dirty="0"/>
              <a:t>-6 </a:t>
            </a:r>
            <a:r>
              <a:rPr lang="en-US" altLang="en-US" sz="3200" dirty="0">
                <a:cs typeface="Arial" panose="020B0604020202020204" pitchFamily="34" charset="0"/>
              </a:rPr>
              <a:t>~</a:t>
            </a:r>
            <a:r>
              <a:rPr lang="en-US" altLang="en-US" sz="3200" dirty="0"/>
              <a:t> 1</a:t>
            </a:r>
          </a:p>
          <a:p>
            <a:endParaRPr lang="en-US" altLang="en-US" sz="3200" dirty="0"/>
          </a:p>
          <a:p>
            <a:r>
              <a:rPr lang="en-US" altLang="en-US" sz="3200" dirty="0"/>
              <a:t>P(guilty | match) = ?</a:t>
            </a:r>
            <a:endParaRPr lang="en-US" altLang="en-US" sz="3200" baseline="30000" dirty="0"/>
          </a:p>
          <a:p>
            <a:endParaRPr lang="en-US" altLang="en-US" sz="3200" baseline="30000" dirty="0"/>
          </a:p>
          <a:p>
            <a:pPr>
              <a:buFontTx/>
              <a:buNone/>
            </a:pPr>
            <a:endParaRPr lang="en-US" altLang="en-US" sz="3200" baseline="30000" dirty="0"/>
          </a:p>
        </p:txBody>
      </p:sp>
    </p:spTree>
    <p:extLst>
      <p:ext uri="{BB962C8B-B14F-4D97-AF65-F5344CB8AC3E}">
        <p14:creationId xmlns:p14="http://schemas.microsoft.com/office/powerpoint/2010/main" val="161004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Prosecutor’s fallacy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idx="1"/>
          </p:nvPr>
        </p:nvSpPr>
        <p:spPr>
          <a:xfrm>
            <a:off x="1024128" y="2286000"/>
            <a:ext cx="9720073" cy="437972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3200" dirty="0"/>
              <a:t>	 P (g | m) = P (m | g) * P(g) / P (m)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3200" dirty="0"/>
              <a:t>			   ~  P(g) / P(m)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P(g): the prior probability for someone to be guilty with no DNA evidence 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P(m): the probability for a DNA match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How to get these two numbers?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Don’t really care P(m)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Want to compare two models: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P(g | m) and P(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| m)</a:t>
            </a:r>
          </a:p>
        </p:txBody>
      </p:sp>
    </p:spTree>
    <p:extLst>
      <p:ext uri="{BB962C8B-B14F-4D97-AF65-F5344CB8AC3E}">
        <p14:creationId xmlns:p14="http://schemas.microsoft.com/office/powerpoint/2010/main" val="422036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1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Prosecutor’s fallacy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800" dirty="0"/>
              <a:t>P(</a:t>
            </a:r>
            <a:r>
              <a:rPr lang="en-US" altLang="en-US" sz="2800" dirty="0" err="1"/>
              <a:t>i</a:t>
            </a:r>
            <a:r>
              <a:rPr lang="en-US" altLang="en-US" sz="2800" dirty="0"/>
              <a:t> | m) = P(m | </a:t>
            </a:r>
            <a:r>
              <a:rPr lang="en-US" altLang="en-US" sz="2800" dirty="0" err="1"/>
              <a:t>i</a:t>
            </a:r>
            <a:r>
              <a:rPr lang="en-US" altLang="en-US" sz="2800" dirty="0"/>
              <a:t>) * P(</a:t>
            </a:r>
            <a:r>
              <a:rPr lang="en-US" altLang="en-US" sz="2800" dirty="0" err="1"/>
              <a:t>i</a:t>
            </a:r>
            <a:r>
              <a:rPr lang="en-US" altLang="en-US" sz="2800" dirty="0"/>
              <a:t>) / P(m)</a:t>
            </a:r>
          </a:p>
          <a:p>
            <a:r>
              <a:rPr lang="en-US" altLang="en-US" sz="2800" dirty="0"/>
              <a:t>P(g | m) = P(m | g) * P(g) / P(m)</a:t>
            </a:r>
          </a:p>
          <a:p>
            <a:r>
              <a:rPr lang="en-US" altLang="en-US" sz="2800" dirty="0"/>
              <a:t>Therefore</a:t>
            </a:r>
          </a:p>
          <a:p>
            <a:pPr>
              <a:buFontTx/>
              <a:buNone/>
            </a:pPr>
            <a:r>
              <a:rPr lang="en-US" altLang="en-US" sz="2800" dirty="0"/>
              <a:t>	P(</a:t>
            </a:r>
            <a:r>
              <a:rPr lang="en-US" altLang="en-US" sz="2800" dirty="0" err="1"/>
              <a:t>i</a:t>
            </a:r>
            <a:r>
              <a:rPr lang="en-US" altLang="en-US" sz="2800" dirty="0"/>
              <a:t> | m) / P(g | m) = P(m | </a:t>
            </a:r>
            <a:r>
              <a:rPr lang="en-US" altLang="en-US" sz="2800" dirty="0" err="1"/>
              <a:t>i</a:t>
            </a:r>
            <a:r>
              <a:rPr lang="en-US" altLang="en-US" sz="2800" dirty="0"/>
              <a:t>) / P(m | g) * P(</a:t>
            </a:r>
            <a:r>
              <a:rPr lang="en-US" altLang="en-US" sz="2800" dirty="0" err="1"/>
              <a:t>i</a:t>
            </a:r>
            <a:r>
              <a:rPr lang="en-US" altLang="en-US" sz="2800" dirty="0"/>
              <a:t>) / P(g)</a:t>
            </a:r>
          </a:p>
          <a:p>
            <a:pPr>
              <a:buFontTx/>
              <a:buNone/>
            </a:pPr>
            <a:r>
              <a:rPr lang="en-US" altLang="en-US" sz="2800" dirty="0"/>
              <a:t>				= 10</a:t>
            </a:r>
            <a:r>
              <a:rPr lang="en-US" altLang="en-US" sz="2800" baseline="30000" dirty="0"/>
              <a:t>-6</a:t>
            </a:r>
            <a:r>
              <a:rPr lang="en-US" altLang="en-US" sz="2800" dirty="0"/>
              <a:t> * P(</a:t>
            </a:r>
            <a:r>
              <a:rPr lang="en-US" altLang="en-US" sz="2800" dirty="0" err="1"/>
              <a:t>i</a:t>
            </a:r>
            <a:r>
              <a:rPr lang="en-US" altLang="en-US" sz="2800" dirty="0"/>
              <a:t>) / P(g)</a:t>
            </a:r>
          </a:p>
          <a:p>
            <a:r>
              <a:rPr lang="en-US" altLang="en-US" sz="2800" dirty="0"/>
              <a:t>P(</a:t>
            </a:r>
            <a:r>
              <a:rPr lang="en-US" altLang="en-US" sz="2800" dirty="0" err="1"/>
              <a:t>i</a:t>
            </a:r>
            <a:r>
              <a:rPr lang="en-US" altLang="en-US" sz="2800" dirty="0"/>
              <a:t>) </a:t>
            </a:r>
            <a:r>
              <a:rPr lang="en-US" altLang="en-US" sz="2800"/>
              <a:t>+ P(</a:t>
            </a:r>
            <a:r>
              <a:rPr lang="en-US" altLang="en-US" sz="2800" dirty="0"/>
              <a:t>g) = 1</a:t>
            </a:r>
          </a:p>
          <a:p>
            <a:r>
              <a:rPr lang="en-US" altLang="en-US" sz="2800" dirty="0"/>
              <a:t>It is clear, therefore, that whether we can conclude the suspect is guilty depends on the prior probability P(g)</a:t>
            </a:r>
          </a:p>
        </p:txBody>
      </p:sp>
    </p:spTree>
    <p:extLst>
      <p:ext uri="{BB962C8B-B14F-4D97-AF65-F5344CB8AC3E}">
        <p14:creationId xmlns:p14="http://schemas.microsoft.com/office/powerpoint/2010/main" val="116346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9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Prosecutor’s fallacy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How do you get P(g)?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Depending on what other information you have on the suspect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Say if the suspect has no other connection with the crime, and the overall crime rate is 10</a:t>
            </a:r>
            <a:r>
              <a:rPr lang="en-US" altLang="en-US" sz="2400" baseline="30000" dirty="0"/>
              <a:t>-7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That’s a reasonable prior for P(g)</a:t>
            </a:r>
            <a:endParaRPr lang="en-US" altLang="en-US" sz="2400" baseline="30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P(g) = 10</a:t>
            </a:r>
            <a:r>
              <a:rPr lang="en-US" altLang="en-US" sz="2400" baseline="30000" dirty="0"/>
              <a:t>-7</a:t>
            </a:r>
            <a:r>
              <a:rPr lang="en-US" altLang="en-US" sz="2400" dirty="0"/>
              <a:t>, P(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) ~ 1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P(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| m) / P(g | m) = 10</a:t>
            </a:r>
            <a:r>
              <a:rPr lang="en-US" altLang="en-US" sz="2400" baseline="30000" dirty="0"/>
              <a:t>-6</a:t>
            </a:r>
            <a:r>
              <a:rPr lang="en-US" altLang="en-US" sz="2400" dirty="0"/>
              <a:t> * P(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) / P(g) = 10</a:t>
            </a:r>
            <a:r>
              <a:rPr lang="en-US" altLang="en-US" sz="2400" baseline="30000" dirty="0"/>
              <a:t>-6</a:t>
            </a:r>
            <a:r>
              <a:rPr lang="en-US" altLang="en-US" sz="2400" dirty="0"/>
              <a:t>/10</a:t>
            </a:r>
            <a:r>
              <a:rPr lang="en-US" altLang="en-US" sz="2400" baseline="30000" dirty="0"/>
              <a:t>-7</a:t>
            </a:r>
            <a:r>
              <a:rPr lang="en-US" altLang="en-US" sz="2400" dirty="0"/>
              <a:t> = 10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Or: P(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| m) = 0.91 and P(g | m) = 0.09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Suspect is more likely to be innocent than guilty, given only the DNA samples</a:t>
            </a:r>
          </a:p>
        </p:txBody>
      </p:sp>
    </p:spTree>
    <p:extLst>
      <p:ext uri="{BB962C8B-B14F-4D97-AF65-F5344CB8AC3E}">
        <p14:creationId xmlns:p14="http://schemas.microsoft.com/office/powerpoint/2010/main" val="64403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another example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We’ve talked about the boxes of dices: 99% fair, 1% loaded (50% at six)</a:t>
            </a:r>
          </a:p>
          <a:p>
            <a:r>
              <a:rPr lang="en-US" altLang="en-US" sz="3200" dirty="0"/>
              <a:t>We said if we randomly pick a die and roll, we have 17% of chance to get a six</a:t>
            </a:r>
          </a:p>
          <a:p>
            <a:r>
              <a:rPr lang="en-US" altLang="en-US" sz="3200" dirty="0"/>
              <a:t>If we get 3 six in a row, what’s the chance that the die is loaded?</a:t>
            </a:r>
          </a:p>
          <a:p>
            <a:r>
              <a:rPr lang="en-US" altLang="en-US" sz="3200" dirty="0"/>
              <a:t>How about 5 six in a row?</a:t>
            </a:r>
          </a:p>
        </p:txBody>
      </p:sp>
    </p:spTree>
    <p:extLst>
      <p:ext uri="{BB962C8B-B14F-4D97-AF65-F5344CB8AC3E}">
        <p14:creationId xmlns:p14="http://schemas.microsoft.com/office/powerpoint/2010/main" val="28281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P(loaded | 666)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= P(666 | loaded) * P(loaded) / P(666)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= 0.5</a:t>
            </a:r>
            <a:r>
              <a:rPr lang="en-US" altLang="en-US" baseline="30000"/>
              <a:t>3</a:t>
            </a:r>
            <a:r>
              <a:rPr lang="en-US" altLang="en-US"/>
              <a:t> * 0.01 / (0.5</a:t>
            </a:r>
            <a:r>
              <a:rPr lang="en-US" altLang="en-US" baseline="30000"/>
              <a:t>3</a:t>
            </a:r>
            <a:r>
              <a:rPr lang="en-US" altLang="en-US"/>
              <a:t> * 0.01 + (1/6)</a:t>
            </a:r>
            <a:r>
              <a:rPr lang="en-US" altLang="en-US" baseline="30000"/>
              <a:t>3</a:t>
            </a:r>
            <a:r>
              <a:rPr lang="en-US" altLang="en-US"/>
              <a:t> * 0.99)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= 0.21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P(loaded | 66666)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= P(66666 | loaded) * P(loaded) / P(66666)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= 0.5</a:t>
            </a:r>
            <a:r>
              <a:rPr lang="en-US" altLang="en-US" baseline="30000"/>
              <a:t>5</a:t>
            </a:r>
            <a:r>
              <a:rPr lang="en-US" altLang="en-US"/>
              <a:t> * 0.01 / (0.5</a:t>
            </a:r>
            <a:r>
              <a:rPr lang="en-US" altLang="en-US" baseline="30000"/>
              <a:t>5</a:t>
            </a:r>
            <a:r>
              <a:rPr lang="en-US" altLang="en-US"/>
              <a:t> * 0.01 + (1/6)</a:t>
            </a:r>
            <a:r>
              <a:rPr lang="en-US" altLang="en-US" baseline="30000"/>
              <a:t>5</a:t>
            </a:r>
            <a:r>
              <a:rPr lang="en-US" altLang="en-US"/>
              <a:t> * 0.99)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= 0.71</a:t>
            </a:r>
          </a:p>
        </p:txBody>
      </p:sp>
    </p:spTree>
    <p:extLst>
      <p:ext uri="{BB962C8B-B14F-4D97-AF65-F5344CB8AC3E}">
        <p14:creationId xmlns:p14="http://schemas.microsoft.com/office/powerpoint/2010/main" val="184734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Error of the Mean (SEM): standard deviation / sqrt(n)</a:t>
            </a:r>
          </a:p>
          <a:p>
            <a:r>
              <a:rPr lang="en-US" dirty="0"/>
              <a:t>95% confidence interval: 1.96*SEM (the interval that is likely to include the real mean with 95% probability)</a:t>
            </a:r>
          </a:p>
        </p:txBody>
      </p:sp>
      <p:sp>
        <p:nvSpPr>
          <p:cNvPr id="6" name="Rectangle 5"/>
          <p:cNvSpPr/>
          <p:nvPr/>
        </p:nvSpPr>
        <p:spPr>
          <a:xfrm>
            <a:off x="726830" y="3678128"/>
            <a:ext cx="59014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errorbar</a:t>
            </a:r>
            <a:r>
              <a:rPr lang="en-US" sz="2000" dirty="0"/>
              <a:t>([1.05,2.05,3.05], mean(measures,0), SEM) </a:t>
            </a:r>
          </a:p>
          <a:p>
            <a:r>
              <a:rPr lang="en-US" sz="2000" dirty="0" err="1"/>
              <a:t>errorbar</a:t>
            </a:r>
            <a:r>
              <a:rPr lang="en-US" sz="2000" dirty="0"/>
              <a:t>([1,2,3], mean(measures,0), SEM*1.96);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8323" y="3201190"/>
            <a:ext cx="4725477" cy="3353564"/>
          </a:xfrm>
          <a:prstGeom prst="rect">
            <a:avLst/>
          </a:prstGeom>
        </p:spPr>
      </p:pic>
      <p:pic>
        <p:nvPicPr>
          <p:cNvPr id="1026" name="Picture 2" descr="How To Find The Z Score Given The Confidence Level of a Normal Distribution  2">
            <a:extLst>
              <a:ext uri="{FF2B5EF4-FFF2-40B4-BE49-F238E27FC236}">
                <a16:creationId xmlns:a16="http://schemas.microsoft.com/office/drawing/2014/main" id="{DDB568C1-43AE-1370-2183-F8DFE0C92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045" y="4567898"/>
            <a:ext cx="3030908" cy="170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390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118" y="1931437"/>
            <a:ext cx="10599576" cy="4711959"/>
          </a:xfrm>
        </p:spPr>
        <p:txBody>
          <a:bodyPr>
            <a:normAutofit/>
          </a:bodyPr>
          <a:lstStyle/>
          <a:p>
            <a:r>
              <a:rPr lang="en-US" sz="2000" dirty="0"/>
              <a:t>Roll a die, the chance of getting 6 is 1/6</a:t>
            </a:r>
          </a:p>
          <a:p>
            <a:r>
              <a:rPr lang="en-US" sz="2000" dirty="0"/>
              <a:t>Roll 100 dice, the chance of getting all sixes is (1/6)</a:t>
            </a:r>
            <a:r>
              <a:rPr lang="en-US" sz="2000" baseline="30000" dirty="0"/>
              <a:t>100</a:t>
            </a:r>
          </a:p>
          <a:p>
            <a:pPr lvl="1"/>
            <a:r>
              <a:rPr lang="en-US" sz="1600" dirty="0"/>
              <a:t>The chance of getting no sixes at all is (5/6)</a:t>
            </a:r>
            <a:r>
              <a:rPr lang="en-US" sz="1600" baseline="30000" dirty="0"/>
              <a:t>100</a:t>
            </a:r>
          </a:p>
          <a:p>
            <a:r>
              <a:rPr lang="en-US" sz="2000" dirty="0"/>
              <a:t>What is the chance of getting exactly 20 sixes?</a:t>
            </a:r>
          </a:p>
          <a:p>
            <a:r>
              <a:rPr lang="en-US" sz="2000" dirty="0"/>
              <a:t>Simpler case: roll 4 dice, what is the chance of getting exactly 2 sixes?</a:t>
            </a:r>
          </a:p>
          <a:p>
            <a:pPr lvl="1"/>
            <a:r>
              <a:rPr lang="en-US" sz="1600" dirty="0"/>
              <a:t>66xx, 6x6x, 6xx6, x66x, x6x6, xx66 (x stands for 1-5)</a:t>
            </a:r>
          </a:p>
          <a:p>
            <a:pPr lvl="1"/>
            <a:r>
              <a:rPr lang="en-US" sz="1600" dirty="0"/>
              <a:t>Each of the above event has probability (1/6)</a:t>
            </a:r>
            <a:r>
              <a:rPr lang="en-US" sz="1600" baseline="30000" dirty="0"/>
              <a:t>2</a:t>
            </a:r>
            <a:r>
              <a:rPr lang="en-US" sz="1600" dirty="0"/>
              <a:t>(5/6)</a:t>
            </a:r>
            <a:r>
              <a:rPr lang="en-US" sz="1600" baseline="30000" dirty="0"/>
              <a:t>2</a:t>
            </a:r>
          </a:p>
          <a:p>
            <a:pPr lvl="1"/>
            <a:r>
              <a:rPr lang="en-US" sz="1600" dirty="0"/>
              <a:t>Number of events above: choose 2 combination from 4:  4!/(2!2!)</a:t>
            </a:r>
          </a:p>
          <a:p>
            <a:pPr lvl="1"/>
            <a:r>
              <a:rPr lang="en-US" sz="1600" dirty="0"/>
              <a:t>P = 4!/(2!2!) * (1/6)</a:t>
            </a:r>
            <a:r>
              <a:rPr lang="en-US" sz="1600" baseline="30000" dirty="0"/>
              <a:t>2</a:t>
            </a:r>
            <a:r>
              <a:rPr lang="en-US" sz="1600" dirty="0"/>
              <a:t>(5/6)</a:t>
            </a:r>
            <a:r>
              <a:rPr lang="en-US" sz="1600" baseline="30000" dirty="0"/>
              <a:t>2</a:t>
            </a:r>
            <a:endParaRPr lang="en-US" sz="1600" dirty="0"/>
          </a:p>
          <a:p>
            <a:r>
              <a:rPr lang="en-US" sz="2000" dirty="0"/>
              <a:t>Probability of exactly 20 sixes out of 100 rolls?</a:t>
            </a:r>
          </a:p>
          <a:p>
            <a:pPr lvl="1"/>
            <a:r>
              <a:rPr lang="en-US" sz="1600" dirty="0"/>
              <a:t>Possible positions for 20 sixes: choose 20 combination from 100: 100!/(20!80!)</a:t>
            </a:r>
          </a:p>
          <a:p>
            <a:pPr lvl="1"/>
            <a:r>
              <a:rPr lang="en-US" sz="1600" dirty="0"/>
              <a:t>Each combination has probability (1/6)</a:t>
            </a:r>
            <a:r>
              <a:rPr lang="en-US" sz="1600" baseline="30000" dirty="0"/>
              <a:t>20</a:t>
            </a:r>
            <a:r>
              <a:rPr lang="en-US" sz="1600" dirty="0"/>
              <a:t>(5/6)</a:t>
            </a:r>
            <a:r>
              <a:rPr lang="en-US" sz="1600" baseline="30000" dirty="0"/>
              <a:t>80</a:t>
            </a:r>
            <a:endParaRPr lang="en-US" sz="1600" dirty="0"/>
          </a:p>
          <a:p>
            <a:pPr lvl="1"/>
            <a:r>
              <a:rPr lang="en-US" sz="1600" dirty="0"/>
              <a:t>P = 100!/(20!80!) * (1/6)</a:t>
            </a:r>
            <a:r>
              <a:rPr lang="en-US" sz="1600" baseline="30000" dirty="0"/>
              <a:t>20</a:t>
            </a:r>
            <a:r>
              <a:rPr lang="en-US" sz="1600" dirty="0"/>
              <a:t>(5/6)</a:t>
            </a:r>
            <a:r>
              <a:rPr lang="en-US" sz="1600" baseline="30000" dirty="0"/>
              <a:t>80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003701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33287"/>
            <a:ext cx="9720072" cy="1499616"/>
          </a:xfrm>
        </p:spPr>
        <p:txBody>
          <a:bodyPr/>
          <a:lstStyle/>
          <a:p>
            <a:r>
              <a:rPr lang="en-US" dirty="0"/>
              <a:t>Binomial distribution PMF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91209" y="1415970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𝐵𝑖𝑛𝑜𝑚𝑃𝑀𝐹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Mean: np</a:t>
                </a:r>
              </a:p>
              <a:p>
                <a:r>
                  <a:rPr lang="en-US" dirty="0"/>
                  <a:t>Variance: np(1-p)</a:t>
                </a:r>
              </a:p>
              <a:p>
                <a:r>
                  <a:rPr lang="en-US" dirty="0"/>
                  <a:t>Flip a coin 10 times, what is the probability of seeing exactly 5 heads?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1209" y="1415970"/>
                <a:ext cx="10515600" cy="4351338"/>
              </a:xfrm>
              <a:blipFill>
                <a:blip r:embed="rId2" cstate="print"/>
                <a:stretch>
                  <a:fillRect l="-1043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0013" y="1521875"/>
            <a:ext cx="3017659" cy="1122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27576" y="3631096"/>
            <a:ext cx="4526020" cy="31773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37996" y="393215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79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from math import factorial</a:t>
            </a:r>
          </a:p>
          <a:p>
            <a:r>
              <a:rPr lang="en-US" dirty="0">
                <a:solidFill>
                  <a:srgbClr val="000080"/>
                </a:solidFill>
              </a:rPr>
              <a:t>    ...:</a:t>
            </a:r>
            <a:r>
              <a:rPr lang="en-US" dirty="0"/>
              <a:t> def </a:t>
            </a:r>
            <a:r>
              <a:rPr lang="en-US" dirty="0" err="1"/>
              <a:t>nchoosek</a:t>
            </a:r>
            <a:r>
              <a:rPr lang="en-US" dirty="0"/>
              <a:t>(n, k):</a:t>
            </a:r>
          </a:p>
          <a:p>
            <a:r>
              <a:rPr lang="en-US" dirty="0">
                <a:solidFill>
                  <a:srgbClr val="000080"/>
                </a:solidFill>
              </a:rPr>
              <a:t>    ...:</a:t>
            </a:r>
            <a:r>
              <a:rPr lang="en-US" dirty="0"/>
              <a:t>      return factorial(n) / factorial(k) / factorial(n-k)</a:t>
            </a:r>
          </a:p>
          <a:p>
            <a:r>
              <a:rPr lang="en-US" dirty="0">
                <a:solidFill>
                  <a:srgbClr val="000080"/>
                </a:solidFill>
              </a:rPr>
              <a:t>    ...:</a:t>
            </a:r>
            <a:r>
              <a:rPr lang="en-US" dirty="0"/>
              <a:t> def </a:t>
            </a:r>
            <a:r>
              <a:rPr lang="en-US" dirty="0" err="1"/>
              <a:t>binomPMF</a:t>
            </a:r>
            <a:r>
              <a:rPr lang="en-US" dirty="0"/>
              <a:t>(k, n, p):</a:t>
            </a:r>
          </a:p>
          <a:p>
            <a:r>
              <a:rPr lang="en-US" dirty="0">
                <a:solidFill>
                  <a:srgbClr val="000080"/>
                </a:solidFill>
              </a:rPr>
              <a:t>    ...:</a:t>
            </a:r>
            <a:r>
              <a:rPr lang="en-US" dirty="0"/>
              <a:t>      return </a:t>
            </a:r>
            <a:r>
              <a:rPr lang="en-US" dirty="0" err="1"/>
              <a:t>nchoosek</a:t>
            </a:r>
            <a:r>
              <a:rPr lang="en-US" dirty="0"/>
              <a:t>(n, k) * p**k * (1-p)**(n-k) </a:t>
            </a:r>
          </a:p>
          <a:p>
            <a:r>
              <a:rPr lang="en-US" dirty="0">
                <a:solidFill>
                  <a:srgbClr val="000080"/>
                </a:solidFill>
              </a:rPr>
              <a:t>    ...: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0080"/>
                </a:solidFill>
              </a:rPr>
              <a:t>    ...:</a:t>
            </a:r>
            <a:r>
              <a:rPr lang="en-US" dirty="0"/>
              <a:t> </a:t>
            </a:r>
            <a:r>
              <a:rPr lang="en-US" dirty="0" err="1"/>
              <a:t>binomPMF</a:t>
            </a:r>
            <a:r>
              <a:rPr lang="en-US" dirty="0"/>
              <a:t>(10, 5, 0.5)</a:t>
            </a:r>
          </a:p>
          <a:p>
            <a:r>
              <a:rPr lang="en-US" dirty="0">
                <a:solidFill>
                  <a:srgbClr val="000080"/>
                </a:solidFill>
              </a:rPr>
              <a:t>    ...: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79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0.24609375</a:t>
            </a:r>
          </a:p>
        </p:txBody>
      </p:sp>
    </p:spTree>
    <p:extLst>
      <p:ext uri="{BB962C8B-B14F-4D97-AF65-F5344CB8AC3E}">
        <p14:creationId xmlns:p14="http://schemas.microsoft.com/office/powerpoint/2010/main" val="25169448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56792"/>
            <a:ext cx="9720073" cy="4023360"/>
          </a:xfrm>
        </p:spPr>
        <p:txBody>
          <a:bodyPr/>
          <a:lstStyle/>
          <a:p>
            <a:r>
              <a:rPr lang="en-US" dirty="0"/>
              <a:t>Flip a coin 10 times, what is the probability of seeing at least 5 heads?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31166" y="24299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84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sum([</a:t>
            </a:r>
            <a:r>
              <a:rPr lang="en-US" dirty="0" err="1"/>
              <a:t>binomPMF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10, 0.5) for </a:t>
            </a:r>
            <a:r>
              <a:rPr lang="en-US" dirty="0" err="1"/>
              <a:t>i</a:t>
            </a:r>
            <a:r>
              <a:rPr lang="en-US" dirty="0"/>
              <a:t> in range(5,11)])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84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0.623046875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0038" y="3202555"/>
            <a:ext cx="4941426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011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 give you a coin, which could be a “fair” coin or could be “loaded”</a:t>
            </a:r>
          </a:p>
          <a:p>
            <a:pPr lvl="1"/>
            <a:r>
              <a:rPr lang="en-US" sz="2000" dirty="0"/>
              <a:t>If you flip it, a fair coin gives head and tail with equal probability</a:t>
            </a:r>
          </a:p>
          <a:p>
            <a:pPr lvl="1"/>
            <a:r>
              <a:rPr lang="en-US" sz="2000" dirty="0"/>
              <a:t>In contrast, a loaded coin tends to give one side more frequently than the other</a:t>
            </a:r>
          </a:p>
          <a:p>
            <a:pPr lvl="1"/>
            <a:r>
              <a:rPr lang="en-US" sz="2000" dirty="0"/>
              <a:t>Give you a coin, how do you know the coin is likely fair or loaded?</a:t>
            </a:r>
          </a:p>
          <a:p>
            <a:pPr lvl="1"/>
            <a:endParaRPr lang="en-US" sz="2000" dirty="0"/>
          </a:p>
          <a:p>
            <a:r>
              <a:rPr lang="en-US" sz="2400" dirty="0"/>
              <a:t>Classical setup</a:t>
            </a:r>
          </a:p>
          <a:p>
            <a:pPr lvl="1"/>
            <a:r>
              <a:rPr lang="en-US" sz="2000" dirty="0"/>
              <a:t>H0 (null hypothesis): the coin is fair</a:t>
            </a:r>
          </a:p>
          <a:p>
            <a:pPr lvl="1"/>
            <a:r>
              <a:rPr lang="en-US" sz="2000" dirty="0"/>
              <a:t>H1 (alternative hypothesis): the coin is loaded (i.e., biased towards head or tail)</a:t>
            </a:r>
          </a:p>
          <a:p>
            <a:pPr lvl="2"/>
            <a:r>
              <a:rPr lang="en-US" sz="1600" dirty="0"/>
              <a:t>Usually it is hard to argue how loaded it could be</a:t>
            </a:r>
          </a:p>
          <a:p>
            <a:pPr lvl="1"/>
            <a:r>
              <a:rPr lang="en-US" sz="2000" dirty="0"/>
              <a:t>Based on experimental results, can we determine that H0 is unlikely true and therefore reject it?</a:t>
            </a:r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24501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or not fair?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68270" cy="4351338"/>
          </a:xfrm>
        </p:spPr>
        <p:txBody>
          <a:bodyPr/>
          <a:lstStyle/>
          <a:p>
            <a:r>
              <a:rPr lang="en-US" dirty="0"/>
              <a:t>If you flip the coin 10 times, and observed 9 heads, how likely this is a fair coin?</a:t>
            </a:r>
          </a:p>
          <a:p>
            <a:r>
              <a:rPr lang="en-US" dirty="0"/>
              <a:t>P-value: if the null hypothesis is true (coin is fair), how likely you can observe a result that is as unfair as the observed result?</a:t>
            </a:r>
          </a:p>
          <a:p>
            <a:r>
              <a:rPr lang="en-US" dirty="0"/>
              <a:t>P(at least 9 heads or 9 tails | coin is fair) = </a:t>
            </a:r>
            <a:br>
              <a:rPr lang="en-US" dirty="0"/>
            </a:br>
            <a:r>
              <a:rPr lang="en-US" dirty="0"/>
              <a:t>2*(</a:t>
            </a:r>
            <a:r>
              <a:rPr lang="en-US" dirty="0" err="1"/>
              <a:t>binomPMF</a:t>
            </a:r>
            <a:r>
              <a:rPr lang="en-US" dirty="0"/>
              <a:t>(9, 10, 0.5) + </a:t>
            </a:r>
            <a:r>
              <a:rPr lang="en-US" dirty="0" err="1"/>
              <a:t>binomPMF</a:t>
            </a:r>
            <a:r>
              <a:rPr lang="en-US" dirty="0"/>
              <a:t>(10, 10, 0.5))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80171" y="4413315"/>
            <a:ext cx="3352800" cy="23537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6329" y="5317152"/>
            <a:ext cx="5274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Significance</a:t>
            </a:r>
            <a:r>
              <a:rPr lang="en-US" dirty="0"/>
              <a:t>, or </a:t>
            </a:r>
            <a:r>
              <a:rPr lang="en-US" b="1" dirty="0"/>
              <a:t>p-value</a:t>
            </a:r>
            <a:r>
              <a:rPr lang="en-US" dirty="0"/>
              <a:t> represents the probability that we will make a </a:t>
            </a:r>
            <a:r>
              <a:rPr lang="en-US" b="1" dirty="0"/>
              <a:t>type I error</a:t>
            </a:r>
            <a:r>
              <a:rPr lang="en-US" dirty="0"/>
              <a:t> (false positive) – we reject H0 even though it is true.</a:t>
            </a:r>
          </a:p>
          <a:p>
            <a:r>
              <a:rPr lang="en-US" dirty="0"/>
              <a:t>Typical level of acceptable type I error is 0.05 or 0.01.</a:t>
            </a:r>
          </a:p>
        </p:txBody>
      </p:sp>
      <p:sp>
        <p:nvSpPr>
          <p:cNvPr id="8" name="Rectangle 7"/>
          <p:cNvSpPr/>
          <p:nvPr/>
        </p:nvSpPr>
        <p:spPr>
          <a:xfrm>
            <a:off x="979337" y="46068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2*sum([</a:t>
            </a:r>
            <a:r>
              <a:rPr lang="en-US" dirty="0" err="1"/>
              <a:t>binomPMF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10, 0.5) for </a:t>
            </a:r>
            <a:r>
              <a:rPr lang="en-US" dirty="0" err="1"/>
              <a:t>i</a:t>
            </a:r>
            <a:r>
              <a:rPr lang="en-US" dirty="0"/>
              <a:t> in range(9,11)])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108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0.021484375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0171" y="3638563"/>
            <a:ext cx="155119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Two-sided test</a:t>
            </a:r>
          </a:p>
        </p:txBody>
      </p:sp>
    </p:spTree>
    <p:extLst>
      <p:ext uri="{BB962C8B-B14F-4D97-AF65-F5344CB8AC3E}">
        <p14:creationId xmlns:p14="http://schemas.microsoft.com/office/powerpoint/2010/main" val="28502840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80AC-599C-DDB5-2150-93D51A3E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or not fair?</a:t>
            </a:r>
          </a:p>
        </p:txBody>
      </p:sp>
      <p:pic>
        <p:nvPicPr>
          <p:cNvPr id="1026" name="Picture 2" descr="Hypothesis Testing">
            <a:extLst>
              <a:ext uri="{FF2B5EF4-FFF2-40B4-BE49-F238E27FC236}">
                <a16:creationId xmlns:a16="http://schemas.microsoft.com/office/drawing/2014/main" id="{C3A558B2-D053-27DB-0BD3-854C3E73A5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611" y="1791494"/>
            <a:ext cx="4532553" cy="452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F005F7-AA4C-2BA1-D39E-CF2D4B5BC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390" y="2084832"/>
            <a:ext cx="5066293" cy="356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079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One-sided vs two-sided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H0: the coin is not biased toward head, i.e., p(head) &lt;= 0.5</a:t>
            </a:r>
          </a:p>
          <a:p>
            <a:r>
              <a:rPr lang="en-US" dirty="0"/>
              <a:t>H1: the coin is biased toward head, i.e. p(head) &gt; 0.5.</a:t>
            </a:r>
          </a:p>
          <a:p>
            <a:endParaRPr lang="en-US" dirty="0"/>
          </a:p>
          <a:p>
            <a:r>
              <a:rPr lang="en-US" dirty="0"/>
              <a:t>Flip a coin 10 times, observed 9 heads</a:t>
            </a:r>
          </a:p>
          <a:p>
            <a:r>
              <a:rPr lang="en-US" dirty="0"/>
              <a:t>P(at least 9 heads | H0) &lt;= P(at least 9 heads | coin is fair) = 0.01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33389" y="4391618"/>
            <a:ext cx="155337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One-sided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5469" y="5111571"/>
            <a:ext cx="963531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Two-sided and one-sided test need to be decided before the actual test.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Two-sided test is more common, as we are often interested in both positive and negative effects.</a:t>
            </a:r>
          </a:p>
        </p:txBody>
      </p:sp>
    </p:spTree>
    <p:extLst>
      <p:ext uri="{BB962C8B-B14F-4D97-AF65-F5344CB8AC3E}">
        <p14:creationId xmlns:p14="http://schemas.microsoft.com/office/powerpoint/2010/main" val="10218098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763D-FC69-1F85-2F3C-7989ED69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One-sided vs two-sided test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7B613B-D2C5-C2F6-C342-CF0B9A35E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9931" y="2328729"/>
            <a:ext cx="472846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653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T-test – do first babies tend to be born late?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test if the means from two groups are significantly different from each other</a:t>
            </a:r>
          </a:p>
          <a:p>
            <a:r>
              <a:rPr lang="en-US" dirty="0"/>
              <a:t>Do first babies tend to be born late?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4343" y="3167236"/>
            <a:ext cx="5086517" cy="34781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824" y="3424896"/>
            <a:ext cx="4769359" cy="314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020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first baby tend to be born late?</a:t>
            </a:r>
          </a:p>
        </p:txBody>
      </p:sp>
      <p:sp>
        <p:nvSpPr>
          <p:cNvPr id="4" name="Rectangle 3"/>
          <p:cNvSpPr/>
          <p:nvPr/>
        </p:nvSpPr>
        <p:spPr>
          <a:xfrm>
            <a:off x="283580" y="1600637"/>
            <a:ext cx="4963669" cy="50783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numpy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as</a:t>
            </a:r>
            <a:r>
              <a:rPr lang="en-US" dirty="0">
                <a:solidFill>
                  <a:srgbClr val="000000"/>
                </a:solidFill>
              </a:rPr>
              <a:t> np</a:t>
            </a:r>
          </a:p>
          <a:p>
            <a:r>
              <a:rPr lang="en-US" b="1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matplotlib</a:t>
            </a:r>
            <a:r>
              <a:rPr lang="en-US" b="1" dirty="0" err="1">
                <a:solidFill>
                  <a:srgbClr val="00008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pyplot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as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plt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fr-FR" b="1" dirty="0">
                <a:solidFill>
                  <a:srgbClr val="0000FF"/>
                </a:solidFill>
              </a:rPr>
              <a:t>import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scipy</a:t>
            </a:r>
            <a:r>
              <a:rPr lang="fr-FR" b="1" dirty="0" err="1">
                <a:solidFill>
                  <a:srgbClr val="000080"/>
                </a:solidFill>
              </a:rPr>
              <a:t>.</a:t>
            </a:r>
            <a:r>
              <a:rPr lang="fr-FR" dirty="0" err="1">
                <a:solidFill>
                  <a:srgbClr val="000000"/>
                </a:solidFill>
              </a:rPr>
              <a:t>stats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b="1" dirty="0">
                <a:solidFill>
                  <a:srgbClr val="0000FF"/>
                </a:solidFill>
              </a:rPr>
              <a:t>as</a:t>
            </a:r>
            <a:r>
              <a:rPr lang="fr-FR" dirty="0">
                <a:solidFill>
                  <a:srgbClr val="000000"/>
                </a:solidFill>
              </a:rPr>
              <a:t> stat</a:t>
            </a:r>
          </a:p>
          <a:p>
            <a:r>
              <a:rPr lang="en-US" dirty="0">
                <a:solidFill>
                  <a:srgbClr val="000000"/>
                </a:solidFill>
              </a:rPr>
              <a:t>   </a:t>
            </a:r>
          </a:p>
          <a:p>
            <a:r>
              <a:rPr lang="en-US" b="1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survey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preg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survey</a:t>
            </a:r>
            <a:r>
              <a:rPr lang="en-US" b="1" dirty="0" err="1">
                <a:solidFill>
                  <a:srgbClr val="00008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Pregnancies</a:t>
            </a:r>
            <a:r>
              <a:rPr lang="en-US" b="1" dirty="0">
                <a:solidFill>
                  <a:srgbClr val="000080"/>
                </a:solidFill>
              </a:rPr>
              <a:t>()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preg</a:t>
            </a:r>
            <a:r>
              <a:rPr lang="en-US" b="1" dirty="0" err="1">
                <a:solidFill>
                  <a:srgbClr val="00008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ReadRecords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dirty="0">
                <a:solidFill>
                  <a:srgbClr val="808080"/>
                </a:solidFill>
              </a:rPr>
              <a:t>'.'</a:t>
            </a:r>
            <a:r>
              <a:rPr lang="en-US" b="1" dirty="0">
                <a:solidFill>
                  <a:srgbClr val="00008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data 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[(</a:t>
            </a:r>
            <a:r>
              <a:rPr lang="en-US" dirty="0" err="1">
                <a:solidFill>
                  <a:srgbClr val="000000"/>
                </a:solidFill>
              </a:rPr>
              <a:t>r</a:t>
            </a:r>
            <a:r>
              <a:rPr lang="en-US" b="1" dirty="0" err="1">
                <a:solidFill>
                  <a:srgbClr val="00008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prglength</a:t>
            </a:r>
            <a:r>
              <a:rPr lang="en-US" b="1" dirty="0">
                <a:solidFill>
                  <a:srgbClr val="00008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</a:t>
            </a:r>
            <a:r>
              <a:rPr lang="en-US" b="1" dirty="0" err="1">
                <a:solidFill>
                  <a:srgbClr val="00008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birthord</a:t>
            </a:r>
            <a:r>
              <a:rPr lang="en-US" b="1" dirty="0">
                <a:solidFill>
                  <a:srgbClr val="00008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</a:t>
            </a:r>
            <a:r>
              <a:rPr lang="en-US" b="1" dirty="0" err="1">
                <a:solidFill>
                  <a:srgbClr val="00008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outcome</a:t>
            </a:r>
            <a:r>
              <a:rPr lang="en-US" b="1" dirty="0">
                <a:solidFill>
                  <a:srgbClr val="000080"/>
                </a:solidFill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r </a:t>
            </a:r>
            <a:r>
              <a:rPr lang="en-US" b="1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preg</a:t>
            </a:r>
            <a:r>
              <a:rPr lang="en-US" b="1" dirty="0" err="1">
                <a:solidFill>
                  <a:srgbClr val="00008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records</a:t>
            </a:r>
            <a:r>
              <a:rPr lang="en-US" b="1" dirty="0">
                <a:solidFill>
                  <a:srgbClr val="000080"/>
                </a:solidFill>
              </a:rPr>
              <a:t>]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</a:rPr>
              <a:t># filtering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data 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r </a:t>
            </a:r>
            <a:r>
              <a:rPr lang="en-US" b="1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r </a:t>
            </a:r>
            <a:r>
              <a:rPr lang="en-US" b="1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data </a:t>
            </a:r>
            <a:r>
              <a:rPr lang="en-US" b="1" dirty="0">
                <a:solidFill>
                  <a:srgbClr val="0000FF"/>
                </a:solidFill>
              </a:rPr>
              <a:t>if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'NA'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not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r </a:t>
            </a:r>
            <a:r>
              <a:rPr lang="en-US" b="1" dirty="0">
                <a:solidFill>
                  <a:srgbClr val="0000FF"/>
                </a:solidFill>
              </a:rPr>
              <a:t>and</a:t>
            </a:r>
            <a:r>
              <a:rPr lang="en-US" dirty="0">
                <a:solidFill>
                  <a:srgbClr val="000000"/>
                </a:solidFill>
              </a:rPr>
              <a:t> r</a:t>
            </a:r>
            <a:r>
              <a:rPr lang="en-US" b="1" dirty="0">
                <a:solidFill>
                  <a:srgbClr val="00008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000080"/>
                </a:solidFill>
              </a:rPr>
              <a:t>]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==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and</a:t>
            </a:r>
            <a:r>
              <a:rPr lang="en-US" dirty="0">
                <a:solidFill>
                  <a:srgbClr val="000000"/>
                </a:solidFill>
              </a:rPr>
              <a:t> r</a:t>
            </a:r>
            <a:r>
              <a:rPr lang="en-US" b="1" dirty="0">
                <a:solidFill>
                  <a:srgbClr val="00008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b="1" dirty="0">
                <a:solidFill>
                  <a:srgbClr val="000080"/>
                </a:solidFill>
              </a:rPr>
              <a:t>]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b="1" dirty="0">
                <a:solidFill>
                  <a:srgbClr val="000080"/>
                </a:solidFill>
              </a:rPr>
              <a:t>]</a:t>
            </a:r>
            <a:r>
              <a:rPr lang="en-US" dirty="0">
                <a:solidFill>
                  <a:srgbClr val="000000"/>
                </a:solidFill>
              </a:rPr>
              <a:t>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data 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np</a:t>
            </a:r>
            <a:r>
              <a:rPr lang="en-US" b="1" dirty="0" err="1">
                <a:solidFill>
                  <a:srgbClr val="00008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array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data</a:t>
            </a:r>
            <a:r>
              <a:rPr lang="en-US" b="1" dirty="0">
                <a:solidFill>
                  <a:srgbClr val="00008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firstbaby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data</a:t>
            </a:r>
            <a:r>
              <a:rPr lang="en-US" b="1" dirty="0">
                <a:solidFill>
                  <a:srgbClr val="000080"/>
                </a:solidFill>
              </a:rPr>
              <a:t>[:,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000080"/>
                </a:solidFill>
              </a:rPr>
              <a:t>]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==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prglen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data</a:t>
            </a:r>
            <a:r>
              <a:rPr lang="en-US" b="1" dirty="0">
                <a:solidFill>
                  <a:srgbClr val="000080"/>
                </a:solidFill>
              </a:rPr>
              <a:t>[:,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b="1" dirty="0">
                <a:solidFill>
                  <a:srgbClr val="000080"/>
                </a:solidFill>
              </a:rPr>
              <a:t>]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stat</a:t>
            </a:r>
            <a:r>
              <a:rPr lang="en-US" b="1" dirty="0" err="1">
                <a:solidFill>
                  <a:srgbClr val="00008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ttest_ind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prglen</a:t>
            </a:r>
            <a:r>
              <a:rPr lang="en-US" b="1" dirty="0">
                <a:solidFill>
                  <a:srgbClr val="00008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firstbaby</a:t>
            </a:r>
            <a:r>
              <a:rPr lang="en-US" b="1" dirty="0">
                <a:solidFill>
                  <a:srgbClr val="000080"/>
                </a:solidFill>
              </a:rPr>
              <a:t>],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prglen</a:t>
            </a:r>
            <a:r>
              <a:rPr lang="en-US" b="1" dirty="0">
                <a:solidFill>
                  <a:srgbClr val="000080"/>
                </a:solidFill>
              </a:rPr>
              <a:t>[~</a:t>
            </a:r>
            <a:r>
              <a:rPr lang="en-US" dirty="0" err="1">
                <a:solidFill>
                  <a:srgbClr val="000000"/>
                </a:solidFill>
              </a:rPr>
              <a:t>firstbaby</a:t>
            </a:r>
            <a:r>
              <a:rPr lang="en-US" b="1" dirty="0">
                <a:solidFill>
                  <a:srgbClr val="000080"/>
                </a:solidFill>
              </a:rPr>
              <a:t>])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71061" y="1572622"/>
            <a:ext cx="4905362" cy="30750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00470" y="4760167"/>
            <a:ext cx="6682154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firstmean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prglen</a:t>
            </a:r>
            <a:r>
              <a:rPr lang="en-US" b="1" dirty="0">
                <a:solidFill>
                  <a:srgbClr val="00008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firstbaby</a:t>
            </a:r>
            <a:r>
              <a:rPr lang="en-US" b="1" dirty="0">
                <a:solidFill>
                  <a:srgbClr val="000080"/>
                </a:solidFill>
              </a:rPr>
              <a:t>].</a:t>
            </a:r>
            <a:r>
              <a:rPr lang="en-US" dirty="0">
                <a:solidFill>
                  <a:srgbClr val="000000"/>
                </a:solidFill>
              </a:rPr>
              <a:t>mean</a:t>
            </a:r>
            <a:r>
              <a:rPr lang="en-US" b="1" dirty="0">
                <a:solidFill>
                  <a:srgbClr val="000080"/>
                </a:solidFill>
              </a:rPr>
              <a:t>() </a:t>
            </a:r>
            <a:r>
              <a:rPr lang="en-US" dirty="0">
                <a:solidFill>
                  <a:srgbClr val="00B050"/>
                </a:solidFill>
              </a:rPr>
              <a:t>#38.61</a:t>
            </a:r>
          </a:p>
          <a:p>
            <a:r>
              <a:rPr lang="en-US" dirty="0" err="1">
                <a:solidFill>
                  <a:srgbClr val="000000"/>
                </a:solidFill>
              </a:rPr>
              <a:t>othermean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prglen</a:t>
            </a:r>
            <a:r>
              <a:rPr lang="en-US" b="1" dirty="0">
                <a:solidFill>
                  <a:srgbClr val="000080"/>
                </a:solidFill>
              </a:rPr>
              <a:t>[~</a:t>
            </a:r>
            <a:r>
              <a:rPr lang="en-US" dirty="0" err="1">
                <a:solidFill>
                  <a:srgbClr val="000000"/>
                </a:solidFill>
              </a:rPr>
              <a:t>firstbaby</a:t>
            </a:r>
            <a:r>
              <a:rPr lang="en-US" b="1" dirty="0">
                <a:solidFill>
                  <a:srgbClr val="000080"/>
                </a:solidFill>
              </a:rPr>
              <a:t>].</a:t>
            </a:r>
            <a:r>
              <a:rPr lang="en-US" dirty="0">
                <a:solidFill>
                  <a:srgbClr val="000000"/>
                </a:solidFill>
              </a:rPr>
              <a:t>mean</a:t>
            </a:r>
            <a:r>
              <a:rPr lang="en-US" b="1" dirty="0">
                <a:solidFill>
                  <a:srgbClr val="000080"/>
                </a:solidFill>
              </a:rPr>
              <a:t>() </a:t>
            </a:r>
            <a:r>
              <a:rPr lang="en-US" dirty="0">
                <a:solidFill>
                  <a:srgbClr val="00B050"/>
                </a:solidFill>
              </a:rPr>
              <a:t>#38.54</a:t>
            </a:r>
          </a:p>
          <a:p>
            <a:r>
              <a:rPr lang="en-US" dirty="0" err="1">
                <a:solidFill>
                  <a:srgbClr val="000000"/>
                </a:solidFill>
              </a:rPr>
              <a:t>firstsem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prglen</a:t>
            </a:r>
            <a:r>
              <a:rPr lang="en-US" b="1" dirty="0">
                <a:solidFill>
                  <a:srgbClr val="00008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firstbaby</a:t>
            </a:r>
            <a:r>
              <a:rPr lang="en-US" b="1" dirty="0">
                <a:solidFill>
                  <a:srgbClr val="000080"/>
                </a:solidFill>
              </a:rPr>
              <a:t>].</a:t>
            </a:r>
            <a:r>
              <a:rPr lang="en-US" dirty="0" err="1">
                <a:solidFill>
                  <a:srgbClr val="000000"/>
                </a:solidFill>
              </a:rPr>
              <a:t>std</a:t>
            </a:r>
            <a:r>
              <a:rPr lang="en-US" b="1" dirty="0">
                <a:solidFill>
                  <a:srgbClr val="000080"/>
                </a:solidFill>
              </a:rPr>
              <a:t>()/</a:t>
            </a:r>
            <a:r>
              <a:rPr lang="en-US" dirty="0">
                <a:solidFill>
                  <a:srgbClr val="000000"/>
                </a:solidFill>
              </a:rPr>
              <a:t>sqrt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sum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firstbaby</a:t>
            </a:r>
            <a:r>
              <a:rPr lang="en-US" b="1" dirty="0">
                <a:solidFill>
                  <a:srgbClr val="000080"/>
                </a:solidFill>
              </a:rPr>
              <a:t>)) </a:t>
            </a:r>
            <a:r>
              <a:rPr lang="en-US" dirty="0">
                <a:solidFill>
                  <a:srgbClr val="00B050"/>
                </a:solidFill>
              </a:rPr>
              <a:t>#0.04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othersem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prglen</a:t>
            </a:r>
            <a:r>
              <a:rPr lang="en-US" b="1" dirty="0">
                <a:solidFill>
                  <a:srgbClr val="000080"/>
                </a:solidFill>
              </a:rPr>
              <a:t>[~</a:t>
            </a:r>
            <a:r>
              <a:rPr lang="en-US" dirty="0" err="1">
                <a:solidFill>
                  <a:srgbClr val="000000"/>
                </a:solidFill>
              </a:rPr>
              <a:t>firstbaby</a:t>
            </a:r>
            <a:r>
              <a:rPr lang="en-US" b="1" dirty="0">
                <a:solidFill>
                  <a:srgbClr val="000080"/>
                </a:solidFill>
              </a:rPr>
              <a:t>].</a:t>
            </a:r>
            <a:r>
              <a:rPr lang="en-US" dirty="0" err="1">
                <a:solidFill>
                  <a:srgbClr val="000000"/>
                </a:solidFill>
              </a:rPr>
              <a:t>std</a:t>
            </a:r>
            <a:r>
              <a:rPr lang="en-US" b="1" dirty="0">
                <a:solidFill>
                  <a:srgbClr val="000080"/>
                </a:solidFill>
              </a:rPr>
              <a:t>()/</a:t>
            </a:r>
            <a:r>
              <a:rPr lang="en-US" dirty="0">
                <a:solidFill>
                  <a:srgbClr val="000000"/>
                </a:solidFill>
              </a:rPr>
              <a:t>sqrt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sum</a:t>
            </a:r>
            <a:r>
              <a:rPr lang="en-US" b="1" dirty="0">
                <a:solidFill>
                  <a:srgbClr val="000080"/>
                </a:solidFill>
              </a:rPr>
              <a:t>(~</a:t>
            </a:r>
            <a:r>
              <a:rPr lang="en-US" dirty="0" err="1">
                <a:solidFill>
                  <a:srgbClr val="000000"/>
                </a:solidFill>
              </a:rPr>
              <a:t>firstbaby</a:t>
            </a:r>
            <a:r>
              <a:rPr lang="en-US" b="1" dirty="0">
                <a:solidFill>
                  <a:srgbClr val="000080"/>
                </a:solidFill>
              </a:rPr>
              <a:t>))</a:t>
            </a:r>
            <a:r>
              <a:rPr lang="en-US" dirty="0">
                <a:solidFill>
                  <a:srgbClr val="00B050"/>
                </a:solidFill>
              </a:rPr>
              <a:t> #0.04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plt</a:t>
            </a:r>
            <a:r>
              <a:rPr lang="en-US" b="1" dirty="0" err="1">
                <a:solidFill>
                  <a:srgbClr val="00008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errorbar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range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000080"/>
                </a:solidFill>
              </a:rPr>
              <a:t>),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firstmean</a:t>
            </a:r>
            <a:r>
              <a:rPr lang="en-US" b="1" dirty="0">
                <a:solidFill>
                  <a:srgbClr val="00008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othermean</a:t>
            </a:r>
            <a:r>
              <a:rPr lang="en-US" b="1" dirty="0">
                <a:solidFill>
                  <a:srgbClr val="000080"/>
                </a:solidFill>
              </a:rPr>
              <a:t>],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firstsem</a:t>
            </a:r>
            <a:r>
              <a:rPr lang="en-US" b="1" dirty="0">
                <a:solidFill>
                  <a:srgbClr val="00008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othersem</a:t>
            </a:r>
            <a:r>
              <a:rPr lang="en-US" b="1" dirty="0">
                <a:solidFill>
                  <a:srgbClr val="000080"/>
                </a:solidFill>
              </a:rPr>
              <a:t>]);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7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score (z-score)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649"/>
            <a:ext cx="6026834" cy="4587314"/>
          </a:xfrm>
        </p:spPr>
        <p:txBody>
          <a:bodyPr>
            <a:normAutofit/>
          </a:bodyPr>
          <a:lstStyle/>
          <a:p>
            <a:r>
              <a:rPr lang="en-US" sz="2400" dirty="0"/>
              <a:t>Z</a:t>
            </a:r>
            <a:r>
              <a:rPr lang="en-US" sz="2400" baseline="-25000" dirty="0"/>
              <a:t>i</a:t>
            </a:r>
            <a:r>
              <a:rPr lang="en-US" sz="2400" dirty="0"/>
              <a:t> = (x</a:t>
            </a:r>
            <a:r>
              <a:rPr lang="en-US" sz="2400" baseline="-25000" dirty="0"/>
              <a:t>i</a:t>
            </a:r>
            <a:r>
              <a:rPr lang="en-US" sz="2400" dirty="0"/>
              <a:t> - </a:t>
            </a:r>
            <a:r>
              <a:rPr lang="en-US" sz="2400" dirty="0">
                <a:sym typeface="Symbol" panose="05050102010706020507" pitchFamily="18" charset="2"/>
              </a:rPr>
              <a:t>) / </a:t>
            </a:r>
          </a:p>
          <a:p>
            <a:r>
              <a:rPr lang="en-US" sz="2400" dirty="0">
                <a:sym typeface="Symbol" panose="05050102010706020507" pitchFamily="18" charset="2"/>
              </a:rPr>
              <a:t>Z-score is unit-less, can be + or -</a:t>
            </a:r>
          </a:p>
          <a:p>
            <a:r>
              <a:rPr lang="en-US" sz="2400" dirty="0">
                <a:sym typeface="Symbol" panose="05050102010706020507" pitchFamily="18" charset="2"/>
              </a:rPr>
              <a:t>When distribution is approx. normal, z-score can be conveniently mapped to probabilities</a:t>
            </a:r>
          </a:p>
          <a:p>
            <a:pPr marL="0" indent="0">
              <a:buNone/>
            </a:pPr>
            <a:endParaRPr lang="en-US" sz="2400" dirty="0">
              <a:sym typeface="Symbol" panose="05050102010706020507" pitchFamily="18" charset="2"/>
            </a:endParaRPr>
          </a:p>
          <a:p>
            <a:endParaRPr lang="en-US" sz="2400" dirty="0">
              <a:sym typeface="Symbol" panose="05050102010706020507" pitchFamily="18" charset="2"/>
            </a:endParaRP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0613" y="1190880"/>
            <a:ext cx="4979534" cy="3378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3491054"/>
            <a:ext cx="4831080" cy="32782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16647" y="3206175"/>
            <a:ext cx="4076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hist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((weight - mean(weight))/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(weight))</a:t>
            </a:r>
          </a:p>
        </p:txBody>
      </p:sp>
      <p:sp>
        <p:nvSpPr>
          <p:cNvPr id="7" name="Rectangle 6"/>
          <p:cNvSpPr/>
          <p:nvPr/>
        </p:nvSpPr>
        <p:spPr>
          <a:xfrm>
            <a:off x="9039380" y="853510"/>
            <a:ext cx="1372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hist</a:t>
            </a:r>
            <a:r>
              <a:rPr lang="en-US" dirty="0"/>
              <a:t> (weight)</a:t>
            </a:r>
          </a:p>
        </p:txBody>
      </p:sp>
      <p:sp>
        <p:nvSpPr>
          <p:cNvPr id="8" name="Rectangle 7"/>
          <p:cNvSpPr/>
          <p:nvPr/>
        </p:nvSpPr>
        <p:spPr>
          <a:xfrm>
            <a:off x="6672989" y="4626757"/>
            <a:ext cx="53958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# weight: body weight of a certain population (in LB)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1024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weight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1024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array([ 156., 140., 145., ..., 139., 140., 124.])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200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Unpaired t-test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9215" y="2402400"/>
            <a:ext cx="3044483" cy="13188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0914" y="4001294"/>
            <a:ext cx="4887351" cy="14336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6169" y="1770121"/>
            <a:ext cx="4928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Assuming two groups have the same variance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5506701" y="3337698"/>
            <a:ext cx="6494585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178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scipy.stats.ttest_ind</a:t>
            </a:r>
            <a:r>
              <a:rPr lang="en-US" dirty="0"/>
              <a:t>(</a:t>
            </a:r>
            <a:r>
              <a:rPr lang="en-US" dirty="0" err="1"/>
              <a:t>prglen</a:t>
            </a:r>
            <a:r>
              <a:rPr lang="en-US" dirty="0"/>
              <a:t>[</a:t>
            </a:r>
            <a:r>
              <a:rPr lang="en-US" dirty="0" err="1"/>
              <a:t>firstbaby</a:t>
            </a:r>
            <a:r>
              <a:rPr lang="en-US" dirty="0"/>
              <a:t>], </a:t>
            </a:r>
            <a:r>
              <a:rPr lang="en-US" dirty="0" err="1"/>
              <a:t>prglen</a:t>
            </a:r>
            <a:r>
              <a:rPr lang="en-US" dirty="0"/>
              <a:t>[~</a:t>
            </a:r>
            <a:r>
              <a:rPr lang="en-US" dirty="0" err="1"/>
              <a:t>firstbaby</a:t>
            </a:r>
            <a:r>
              <a:rPr lang="en-US" dirty="0"/>
              <a:t>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178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Ttest_indResult</a:t>
            </a:r>
            <a:r>
              <a:rPr lang="en-US" dirty="0"/>
              <a:t>(statistic=1.3311151692428498, </a:t>
            </a:r>
            <a:r>
              <a:rPr lang="en-US" dirty="0" err="1"/>
              <a:t>pvalue</a:t>
            </a:r>
            <a:r>
              <a:rPr lang="en-US" dirty="0"/>
              <a:t>=0.18318430868373525)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15827" y="30722"/>
            <a:ext cx="4905362" cy="30750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725551" y="4647762"/>
            <a:ext cx="5880296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184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stat.ttest_ind</a:t>
            </a:r>
            <a:r>
              <a:rPr lang="en-US" dirty="0"/>
              <a:t>(</a:t>
            </a:r>
            <a:r>
              <a:rPr lang="en-US" dirty="0" err="1"/>
              <a:t>prglen</a:t>
            </a:r>
            <a:r>
              <a:rPr lang="en-US" dirty="0"/>
              <a:t>[</a:t>
            </a:r>
            <a:r>
              <a:rPr lang="en-US" dirty="0" err="1"/>
              <a:t>firstbaby</a:t>
            </a:r>
            <a:r>
              <a:rPr lang="en-US" dirty="0"/>
              <a:t>], </a:t>
            </a:r>
            <a:r>
              <a:rPr lang="en-US" dirty="0" err="1"/>
              <a:t>prglen</a:t>
            </a:r>
            <a:r>
              <a:rPr lang="en-US" dirty="0"/>
              <a:t>[~</a:t>
            </a:r>
            <a:r>
              <a:rPr lang="en-US" dirty="0" err="1"/>
              <a:t>firstbaby</a:t>
            </a:r>
            <a:r>
              <a:rPr lang="en-US" dirty="0"/>
              <a:t>], </a:t>
            </a:r>
            <a:r>
              <a:rPr lang="en-US" dirty="0" err="1"/>
              <a:t>equal_var</a:t>
            </a:r>
            <a:r>
              <a:rPr lang="en-US" dirty="0"/>
              <a:t> = False)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184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Ttest_indResult</a:t>
            </a:r>
            <a:r>
              <a:rPr lang="en-US" dirty="0"/>
              <a:t>(statistic=1.327584272139001, </a:t>
            </a:r>
            <a:r>
              <a:rPr lang="en-US" dirty="0" err="1"/>
              <a:t>pvalue</a:t>
            </a:r>
            <a:r>
              <a:rPr lang="en-US" dirty="0"/>
              <a:t>=0.18434933181897026)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47657" y="5994400"/>
            <a:ext cx="615880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 significant difference. Data does not support the hypothesis </a:t>
            </a:r>
          </a:p>
          <a:p>
            <a:r>
              <a:rPr lang="en-US" dirty="0"/>
              <a:t>that first babies tend to be born late.</a:t>
            </a:r>
          </a:p>
        </p:txBody>
      </p:sp>
    </p:spTree>
    <p:extLst>
      <p:ext uri="{BB962C8B-B14F-4D97-AF65-F5344CB8AC3E}">
        <p14:creationId xmlns:p14="http://schemas.microsoft.com/office/powerpoint/2010/main" val="12577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Paired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when the two samples are not independent. </a:t>
            </a:r>
          </a:p>
          <a:p>
            <a:r>
              <a:rPr lang="en-US" dirty="0"/>
              <a:t>E.g. measurement for a group of individuals pre- and post-treatment</a:t>
            </a:r>
          </a:p>
          <a:p>
            <a:r>
              <a:rPr lang="en-US" dirty="0"/>
              <a:t>Or measurements are for matched pairs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6850" y="3536240"/>
            <a:ext cx="2724150" cy="278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3806825"/>
            <a:ext cx="36385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2632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Paired t-test - 2</a:t>
            </a:r>
          </a:p>
        </p:txBody>
      </p:sp>
      <p:sp>
        <p:nvSpPr>
          <p:cNvPr id="4" name="Rectangle 3"/>
          <p:cNvSpPr/>
          <p:nvPr/>
        </p:nvSpPr>
        <p:spPr>
          <a:xfrm>
            <a:off x="4760014" y="2517994"/>
            <a:ext cx="67933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234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grades.mean</a:t>
            </a:r>
            <a:r>
              <a:rPr lang="en-US" dirty="0"/>
              <a:t>(0) </a:t>
            </a:r>
            <a:r>
              <a:rPr lang="en-US" dirty="0">
                <a:solidFill>
                  <a:srgbClr val="00B050"/>
                </a:solidFill>
              </a:rPr>
              <a:t># Mean </a:t>
            </a:r>
            <a:endParaRPr lang="en-US" dirty="0"/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234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array([ 78. , 79.2])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235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grades.std(0)/</a:t>
            </a:r>
            <a:r>
              <a:rPr lang="en-US" dirty="0" err="1"/>
              <a:t>sqrt</a:t>
            </a:r>
            <a:r>
              <a:rPr lang="en-US" dirty="0"/>
              <a:t>(10) </a:t>
            </a:r>
            <a:r>
              <a:rPr lang="en-US" dirty="0">
                <a:solidFill>
                  <a:srgbClr val="00B050"/>
                </a:solidFill>
              </a:rPr>
              <a:t># SEM 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235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array([ 5.01198563, 4.97352993])</a:t>
            </a:r>
          </a:p>
        </p:txBody>
      </p:sp>
      <p:sp>
        <p:nvSpPr>
          <p:cNvPr id="5" name="Rectangle 4"/>
          <p:cNvSpPr/>
          <p:nvPr/>
        </p:nvSpPr>
        <p:spPr>
          <a:xfrm>
            <a:off x="936675" y="2194919"/>
            <a:ext cx="25228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</a:rPr>
              <a:t>In [</a:t>
            </a:r>
            <a:r>
              <a:rPr lang="en-US" sz="2000" b="1" dirty="0">
                <a:solidFill>
                  <a:srgbClr val="000080"/>
                </a:solidFill>
              </a:rPr>
              <a:t>228</a:t>
            </a:r>
            <a:r>
              <a:rPr lang="en-US" sz="2000" dirty="0">
                <a:solidFill>
                  <a:srgbClr val="000080"/>
                </a:solidFill>
              </a:rPr>
              <a:t>]:</a:t>
            </a:r>
            <a:r>
              <a:rPr lang="en-US" sz="2000" dirty="0"/>
              <a:t> </a:t>
            </a:r>
            <a:r>
              <a:rPr lang="en-US" sz="2000" dirty="0" err="1"/>
              <a:t>grades.tolist</a:t>
            </a:r>
            <a:r>
              <a:rPr lang="en-US" sz="2000" dirty="0"/>
              <a:t>()</a:t>
            </a:r>
          </a:p>
          <a:p>
            <a:r>
              <a:rPr lang="en-US" sz="2000" dirty="0">
                <a:solidFill>
                  <a:srgbClr val="8B0000"/>
                </a:solidFill>
              </a:rPr>
              <a:t>Out[</a:t>
            </a:r>
            <a:r>
              <a:rPr lang="en-US" sz="2000" b="1" dirty="0">
                <a:solidFill>
                  <a:srgbClr val="8B0000"/>
                </a:solidFill>
              </a:rPr>
              <a:t>228</a:t>
            </a:r>
            <a:r>
              <a:rPr lang="en-US" sz="2000" dirty="0">
                <a:solidFill>
                  <a:srgbClr val="8B0000"/>
                </a:solidFill>
              </a:rPr>
              <a:t>]:</a:t>
            </a:r>
            <a:r>
              <a:rPr lang="en-US" sz="2000" dirty="0"/>
              <a:t> </a:t>
            </a:r>
          </a:p>
          <a:p>
            <a:r>
              <a:rPr lang="en-US" sz="2000" dirty="0"/>
              <a:t>[[ 104., 107.],</a:t>
            </a:r>
          </a:p>
          <a:p>
            <a:r>
              <a:rPr lang="en-US" sz="2000" dirty="0"/>
              <a:t>[ 81., 82.],</a:t>
            </a:r>
          </a:p>
          <a:p>
            <a:r>
              <a:rPr lang="en-US" sz="2000" dirty="0"/>
              <a:t>[ 46., 48.],</a:t>
            </a:r>
          </a:p>
          <a:p>
            <a:r>
              <a:rPr lang="en-US" sz="2000" dirty="0"/>
              <a:t>[ 81., 84.],</a:t>
            </a:r>
          </a:p>
          <a:p>
            <a:r>
              <a:rPr lang="en-US" sz="2000" dirty="0"/>
              <a:t>[ 80., 80.],</a:t>
            </a:r>
          </a:p>
          <a:p>
            <a:r>
              <a:rPr lang="en-US" sz="2000" dirty="0"/>
              <a:t>[ 91., 91.],</a:t>
            </a:r>
          </a:p>
          <a:p>
            <a:r>
              <a:rPr lang="en-US" sz="2000" dirty="0"/>
              <a:t>[ 57., 59.],</a:t>
            </a:r>
          </a:p>
          <a:p>
            <a:r>
              <a:rPr lang="en-US" sz="2000" dirty="0"/>
              <a:t>[ 72., 74.],</a:t>
            </a:r>
          </a:p>
          <a:p>
            <a:r>
              <a:rPr lang="en-US" sz="2000" dirty="0"/>
              <a:t>[ 78., 77.],</a:t>
            </a:r>
          </a:p>
          <a:p>
            <a:r>
              <a:rPr lang="en-US" sz="2000" dirty="0"/>
              <a:t>[ 90., 90.]]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25601" y="1611085"/>
            <a:ext cx="5076583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students get better grades after treatment?</a:t>
            </a:r>
          </a:p>
        </p:txBody>
      </p:sp>
      <p:sp>
        <p:nvSpPr>
          <p:cNvPr id="7" name="Rectangle 6"/>
          <p:cNvSpPr/>
          <p:nvPr/>
        </p:nvSpPr>
        <p:spPr>
          <a:xfrm>
            <a:off x="4812363" y="40287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236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stat.ttest_ind</a:t>
            </a:r>
            <a:r>
              <a:rPr lang="en-US" dirty="0"/>
              <a:t>(grades[:,1], grades[:,0])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236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Ttest_indResult</a:t>
            </a:r>
            <a:r>
              <a:rPr lang="en-US" dirty="0"/>
              <a:t>(statistic=0.161, </a:t>
            </a:r>
            <a:r>
              <a:rPr lang="en-US" dirty="0" err="1"/>
              <a:t>pvalue</a:t>
            </a:r>
            <a:r>
              <a:rPr lang="en-US" dirty="0"/>
              <a:t>=0.873)</a:t>
            </a:r>
          </a:p>
        </p:txBody>
      </p:sp>
      <p:sp>
        <p:nvSpPr>
          <p:cNvPr id="8" name="Rectangle 7"/>
          <p:cNvSpPr/>
          <p:nvPr/>
        </p:nvSpPr>
        <p:spPr>
          <a:xfrm>
            <a:off x="4818741" y="4975725"/>
            <a:ext cx="71845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237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(grades[:,1]-grades[:,0]).mean() </a:t>
            </a:r>
            <a:r>
              <a:rPr lang="en-US" dirty="0">
                <a:solidFill>
                  <a:srgbClr val="00B050"/>
                </a:solidFill>
              </a:rPr>
              <a:t># mean difference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238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1.2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238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(grades[:,1]-grades[:,0]).std()/</a:t>
            </a:r>
            <a:r>
              <a:rPr lang="en-US" dirty="0" err="1"/>
              <a:t>sqrt</a:t>
            </a:r>
            <a:r>
              <a:rPr lang="en-US" dirty="0"/>
              <a:t>(10)   </a:t>
            </a:r>
            <a:r>
              <a:rPr lang="en-US" dirty="0">
                <a:solidFill>
                  <a:srgbClr val="00B050"/>
                </a:solidFill>
              </a:rPr>
              <a:t># SEM of difference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237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0.41952353926806063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48688" y="4151085"/>
            <a:ext cx="146142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 significant</a:t>
            </a:r>
            <a:br>
              <a:rPr lang="en-US" dirty="0"/>
            </a:br>
            <a:r>
              <a:rPr lang="en-US" dirty="0"/>
              <a:t>difference</a:t>
            </a:r>
          </a:p>
        </p:txBody>
      </p:sp>
    </p:spTree>
    <p:extLst>
      <p:ext uri="{BB962C8B-B14F-4D97-AF65-F5344CB8AC3E}">
        <p14:creationId xmlns:p14="http://schemas.microsoft.com/office/powerpoint/2010/main" val="57417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Paired t-test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8750" y="1925310"/>
            <a:ext cx="3184525" cy="1943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1802" y="4917643"/>
            <a:ext cx="57489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</a:t>
            </a:r>
            <a:r>
              <a:rPr lang="en-US" sz="2800" baseline="-25000" dirty="0">
                <a:sym typeface="Symbol" panose="05050102010706020507" pitchFamily="18" charset="2"/>
              </a:rPr>
              <a:t>0</a:t>
            </a:r>
            <a:r>
              <a:rPr lang="en-US" sz="2800" dirty="0">
                <a:sym typeface="Symbol" panose="05050102010706020507" pitchFamily="18" charset="2"/>
              </a:rPr>
              <a:t> is usually 0, unless the goal is to test whether the difference is significant different from </a:t>
            </a:r>
            <a:r>
              <a:rPr lang="en-US" sz="2800" baseline="-25000" dirty="0">
                <a:sym typeface="Symbol" panose="05050102010706020507" pitchFamily="18" charset="2"/>
              </a:rPr>
              <a:t>0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723249" y="1331281"/>
            <a:ext cx="243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of the differences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1785" y="3548797"/>
            <a:ext cx="2232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Standard deviation of the differences</a:t>
            </a:r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flipH="1">
            <a:off x="2560321" y="1515947"/>
            <a:ext cx="1162928" cy="55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038622" y="2961993"/>
            <a:ext cx="684627" cy="492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221438" y="50010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232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stat.ttest_1samp(grades[:,1]-grades[:,0], 0)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232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Ttest_1sampResult(statistic=2.713, </a:t>
            </a:r>
            <a:r>
              <a:rPr lang="en-US" dirty="0" err="1"/>
              <a:t>pvalue</a:t>
            </a:r>
            <a:r>
              <a:rPr lang="en-US" dirty="0"/>
              <a:t>=0.0238)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51989" y="684723"/>
            <a:ext cx="25228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</a:rPr>
              <a:t>In [</a:t>
            </a:r>
            <a:r>
              <a:rPr lang="en-US" sz="2000" b="1" dirty="0">
                <a:solidFill>
                  <a:srgbClr val="000080"/>
                </a:solidFill>
              </a:rPr>
              <a:t>228</a:t>
            </a:r>
            <a:r>
              <a:rPr lang="en-US" sz="2000" dirty="0">
                <a:solidFill>
                  <a:srgbClr val="000080"/>
                </a:solidFill>
              </a:rPr>
              <a:t>]:</a:t>
            </a:r>
            <a:r>
              <a:rPr lang="en-US" sz="2000" dirty="0"/>
              <a:t> </a:t>
            </a:r>
            <a:r>
              <a:rPr lang="en-US" sz="2000" dirty="0" err="1"/>
              <a:t>grades.tolist</a:t>
            </a:r>
            <a:r>
              <a:rPr lang="en-US" sz="2000" dirty="0"/>
              <a:t>()</a:t>
            </a:r>
          </a:p>
          <a:p>
            <a:r>
              <a:rPr lang="en-US" sz="2000" dirty="0">
                <a:solidFill>
                  <a:srgbClr val="8B0000"/>
                </a:solidFill>
              </a:rPr>
              <a:t>Out[</a:t>
            </a:r>
            <a:r>
              <a:rPr lang="en-US" sz="2000" b="1" dirty="0">
                <a:solidFill>
                  <a:srgbClr val="8B0000"/>
                </a:solidFill>
              </a:rPr>
              <a:t>228</a:t>
            </a:r>
            <a:r>
              <a:rPr lang="en-US" sz="2000" dirty="0">
                <a:solidFill>
                  <a:srgbClr val="8B0000"/>
                </a:solidFill>
              </a:rPr>
              <a:t>]:</a:t>
            </a:r>
            <a:r>
              <a:rPr lang="en-US" sz="2000" dirty="0"/>
              <a:t> </a:t>
            </a:r>
          </a:p>
          <a:p>
            <a:r>
              <a:rPr lang="en-US" sz="2000" dirty="0"/>
              <a:t>[[ 104., 107.],</a:t>
            </a:r>
          </a:p>
          <a:p>
            <a:r>
              <a:rPr lang="en-US" sz="2000" dirty="0"/>
              <a:t>[ 81., 82.],</a:t>
            </a:r>
          </a:p>
          <a:p>
            <a:r>
              <a:rPr lang="en-US" sz="2000" dirty="0"/>
              <a:t>[ 46., 48.],</a:t>
            </a:r>
          </a:p>
          <a:p>
            <a:r>
              <a:rPr lang="en-US" sz="2000" dirty="0"/>
              <a:t>[ 81., 84.],</a:t>
            </a:r>
          </a:p>
          <a:p>
            <a:r>
              <a:rPr lang="en-US" sz="2000" dirty="0"/>
              <a:t>[ 80., 80.],</a:t>
            </a:r>
          </a:p>
          <a:p>
            <a:r>
              <a:rPr lang="en-US" sz="2000" dirty="0"/>
              <a:t>[ 91., 91.],</a:t>
            </a:r>
          </a:p>
          <a:p>
            <a:r>
              <a:rPr lang="en-US" sz="2000" dirty="0"/>
              <a:t>[ 57., 59.],</a:t>
            </a:r>
          </a:p>
          <a:p>
            <a:r>
              <a:rPr lang="en-US" sz="2000" dirty="0"/>
              <a:t>[ 72., 74.],</a:t>
            </a:r>
          </a:p>
          <a:p>
            <a:r>
              <a:rPr lang="en-US" sz="2000" dirty="0"/>
              <a:t>[ 78., 77.],</a:t>
            </a:r>
          </a:p>
          <a:p>
            <a:r>
              <a:rPr lang="en-US" sz="2000" dirty="0"/>
              <a:t>[ 90., 90.]]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75310" y="5740042"/>
            <a:ext cx="145475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Significant</a:t>
            </a:r>
            <a:br>
              <a:rPr lang="en-US" dirty="0"/>
            </a:br>
            <a:r>
              <a:rPr lang="en-US" dirty="0"/>
              <a:t>improvement</a:t>
            </a:r>
          </a:p>
        </p:txBody>
      </p:sp>
    </p:spTree>
    <p:extLst>
      <p:ext uri="{BB962C8B-B14F-4D97-AF65-F5344CB8AC3E}">
        <p14:creationId xmlns:p14="http://schemas.microsoft.com/office/powerpoint/2010/main" val="165614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P-hacking </a:t>
            </a:r>
            <a:br>
              <a:rPr lang="en-US" sz="4000" dirty="0"/>
            </a:br>
            <a:r>
              <a:rPr lang="en-US" sz="4000" dirty="0"/>
              <a:t>T-test – do first babies tend to born late?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89949" y="1706311"/>
            <a:ext cx="3417294" cy="2336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0166" y="1694682"/>
            <a:ext cx="3584393" cy="23600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53972" y="4026158"/>
            <a:ext cx="9053272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178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scipy.stats.ttest_ind</a:t>
            </a:r>
            <a:r>
              <a:rPr lang="en-US" dirty="0"/>
              <a:t>(</a:t>
            </a:r>
            <a:r>
              <a:rPr lang="en-US" dirty="0" err="1"/>
              <a:t>prglen</a:t>
            </a:r>
            <a:r>
              <a:rPr lang="en-US" dirty="0"/>
              <a:t>[</a:t>
            </a:r>
            <a:r>
              <a:rPr lang="en-US" dirty="0" err="1"/>
              <a:t>firstbaby</a:t>
            </a:r>
            <a:r>
              <a:rPr lang="en-US" dirty="0"/>
              <a:t>], </a:t>
            </a:r>
            <a:r>
              <a:rPr lang="en-US" dirty="0" err="1"/>
              <a:t>prglen</a:t>
            </a:r>
            <a:r>
              <a:rPr lang="en-US" dirty="0"/>
              <a:t>[~</a:t>
            </a:r>
            <a:r>
              <a:rPr lang="en-US" dirty="0" err="1"/>
              <a:t>firstbaby</a:t>
            </a:r>
            <a:r>
              <a:rPr lang="en-US" dirty="0"/>
              <a:t>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178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Ttest_indResult</a:t>
            </a:r>
            <a:r>
              <a:rPr lang="en-US" dirty="0"/>
              <a:t>(statistic=1.3311151692428498, </a:t>
            </a:r>
            <a:r>
              <a:rPr lang="en-US" dirty="0" err="1"/>
              <a:t>pvalue</a:t>
            </a:r>
            <a:r>
              <a:rPr lang="en-US" dirty="0"/>
              <a:t>=0.18318430868373525)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53972" y="4803432"/>
            <a:ext cx="9044769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651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stat.ttest_ind</a:t>
            </a:r>
            <a:r>
              <a:rPr lang="en-US" dirty="0"/>
              <a:t>(</a:t>
            </a:r>
            <a:r>
              <a:rPr lang="en-US" dirty="0" err="1"/>
              <a:t>prglen</a:t>
            </a:r>
            <a:r>
              <a:rPr lang="en-US" dirty="0"/>
              <a:t>[</a:t>
            </a:r>
            <a:r>
              <a:rPr lang="en-US" dirty="0" err="1"/>
              <a:t>firstbaby</a:t>
            </a:r>
            <a:r>
              <a:rPr lang="en-US" dirty="0"/>
              <a:t> &amp; (</a:t>
            </a:r>
            <a:r>
              <a:rPr lang="en-US" dirty="0" err="1"/>
              <a:t>prglen</a:t>
            </a:r>
            <a:r>
              <a:rPr lang="en-US" dirty="0"/>
              <a:t> &gt; 30)], </a:t>
            </a:r>
            <a:r>
              <a:rPr lang="en-US" dirty="0" err="1"/>
              <a:t>prglen</a:t>
            </a:r>
            <a:r>
              <a:rPr lang="en-US" dirty="0"/>
              <a:t>[~</a:t>
            </a:r>
            <a:r>
              <a:rPr lang="en-US" dirty="0" err="1"/>
              <a:t>firstbaby</a:t>
            </a:r>
            <a:r>
              <a:rPr lang="en-US" dirty="0"/>
              <a:t> &amp; (</a:t>
            </a:r>
            <a:r>
              <a:rPr lang="en-US" dirty="0" err="1"/>
              <a:t>prglen</a:t>
            </a:r>
            <a:r>
              <a:rPr lang="en-US" dirty="0"/>
              <a:t> &gt; 30)])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651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Ttest_indResult</a:t>
            </a:r>
            <a:r>
              <a:rPr lang="en-US" dirty="0"/>
              <a:t>(statistic=3.078170025144257, </a:t>
            </a:r>
            <a:r>
              <a:rPr lang="en-US" dirty="0" err="1"/>
              <a:t>pvalue</a:t>
            </a:r>
            <a:r>
              <a:rPr lang="en-US" dirty="0"/>
              <a:t>=0.0020891091939566528)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3941" y="5580706"/>
            <a:ext cx="9034799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657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stat.ttest_ind</a:t>
            </a:r>
            <a:r>
              <a:rPr lang="en-US" dirty="0"/>
              <a:t>(</a:t>
            </a:r>
            <a:r>
              <a:rPr lang="en-US" dirty="0" err="1"/>
              <a:t>prglen</a:t>
            </a:r>
            <a:r>
              <a:rPr lang="en-US" dirty="0"/>
              <a:t>[</a:t>
            </a:r>
            <a:r>
              <a:rPr lang="en-US" dirty="0" err="1"/>
              <a:t>firstbaby</a:t>
            </a:r>
            <a:r>
              <a:rPr lang="en-US" dirty="0"/>
              <a:t> &amp; (</a:t>
            </a:r>
            <a:r>
              <a:rPr lang="en-US" dirty="0" err="1"/>
              <a:t>prglen</a:t>
            </a:r>
            <a:r>
              <a:rPr lang="en-US" dirty="0"/>
              <a:t> &gt; 35)], </a:t>
            </a:r>
            <a:r>
              <a:rPr lang="en-US" dirty="0" err="1"/>
              <a:t>prglen</a:t>
            </a:r>
            <a:r>
              <a:rPr lang="en-US" dirty="0"/>
              <a:t>[~</a:t>
            </a:r>
            <a:r>
              <a:rPr lang="en-US" dirty="0" err="1"/>
              <a:t>firstbaby</a:t>
            </a:r>
            <a:r>
              <a:rPr lang="en-US" dirty="0"/>
              <a:t> &amp; (</a:t>
            </a:r>
            <a:r>
              <a:rPr lang="en-US" dirty="0" err="1"/>
              <a:t>prglen</a:t>
            </a:r>
            <a:r>
              <a:rPr lang="en-US" dirty="0"/>
              <a:t> &gt; 35)])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657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Ttest_indResult</a:t>
            </a:r>
            <a:r>
              <a:rPr lang="en-US" dirty="0"/>
              <a:t>(statistic=5.6315002087711932, </a:t>
            </a:r>
            <a:r>
              <a:rPr lang="en-US" dirty="0" err="1"/>
              <a:t>pvalue</a:t>
            </a:r>
            <a:r>
              <a:rPr lang="en-US" dirty="0"/>
              <a:t>=1.8446221993959388e-08)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3941" y="6307906"/>
            <a:ext cx="8773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 it okay to find a range to maximize significance (minimize p-value)?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024913" y="2452914"/>
            <a:ext cx="1756239" cy="1480456"/>
            <a:chOff x="7024913" y="2452914"/>
            <a:chExt cx="1756239" cy="1480456"/>
          </a:xfrm>
        </p:grpSpPr>
        <p:sp>
          <p:nvSpPr>
            <p:cNvPr id="10" name="Oval 9"/>
            <p:cNvSpPr/>
            <p:nvPr/>
          </p:nvSpPr>
          <p:spPr>
            <a:xfrm>
              <a:off x="7024913" y="3135084"/>
              <a:ext cx="1059543" cy="79828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97486" y="2452914"/>
              <a:ext cx="16836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Pregnancy with </a:t>
              </a:r>
              <a:br>
                <a:rPr lang="en-US" dirty="0"/>
              </a:br>
              <a:r>
                <a:rPr lang="en-US" dirty="0"/>
                <a:t>complications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189034" y="4165599"/>
            <a:ext cx="153837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 significant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96294" y="4942101"/>
            <a:ext cx="115364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Significant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03554" y="5704089"/>
            <a:ext cx="170206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More significant</a:t>
            </a:r>
          </a:p>
        </p:txBody>
      </p:sp>
    </p:spTree>
    <p:extLst>
      <p:ext uri="{BB962C8B-B14F-4D97-AF65-F5344CB8AC3E}">
        <p14:creationId xmlns:p14="http://schemas.microsoft.com/office/powerpoint/2010/main" val="74180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/>
      <p:bldP spid="13" grpId="0" animBg="1"/>
      <p:bldP spid="14" grpId="0" animBg="1"/>
      <p:bldP spid="1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testing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you a coin, without knowing fair or loaded, you can toss it for 10 times, and use the result to reasonably argue whether it is loaded</a:t>
            </a:r>
          </a:p>
          <a:p>
            <a:pPr lvl="1"/>
            <a:r>
              <a:rPr lang="en-US" dirty="0"/>
              <a:t>E.g. if you see 10 heads in a row, you can confidently reject H0 (coin is fair).</a:t>
            </a:r>
          </a:p>
          <a:p>
            <a:pPr lvl="1"/>
            <a:r>
              <a:rPr lang="en-US" dirty="0"/>
              <a:t>Because P(10H | fair coin) = 0.5**10 = 0.001</a:t>
            </a:r>
          </a:p>
          <a:p>
            <a:r>
              <a:rPr lang="en-US" dirty="0"/>
              <a:t>Give you a box of 10**4 coins, without knowing if any of them might be loaded, you toss each one 10 times and observed some with 10 heads, some with 9 heads and so on</a:t>
            </a:r>
          </a:p>
          <a:p>
            <a:pPr lvl="1"/>
            <a:r>
              <a:rPr lang="en-US" dirty="0"/>
              <a:t>Can you say with confidence that those coins with 10 heads in a row are loaded?  </a:t>
            </a:r>
          </a:p>
        </p:txBody>
      </p:sp>
    </p:spTree>
    <p:extLst>
      <p:ext uri="{BB962C8B-B14F-4D97-AF65-F5344CB8AC3E}">
        <p14:creationId xmlns:p14="http://schemas.microsoft.com/office/powerpoint/2010/main" val="12847488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testing problem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75454"/>
            <a:ext cx="9720073" cy="40233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a coin is fair, toss it 10 times and observe 10 heads. </a:t>
            </a:r>
          </a:p>
          <a:p>
            <a:pPr lvl="1"/>
            <a:r>
              <a:rPr lang="en-US" dirty="0"/>
              <a:t>P(10H | fair coin) = 0.5**10 = 0.001</a:t>
            </a:r>
          </a:p>
          <a:p>
            <a:r>
              <a:rPr lang="en-US" dirty="0"/>
              <a:t>If all coins in the box of 10**4 coins are fair coins, toss each one 10 times, how many coins might give you 10 heads in a row?</a:t>
            </a:r>
          </a:p>
          <a:p>
            <a:pPr lvl="1"/>
            <a:r>
              <a:rPr lang="en-US" dirty="0"/>
              <a:t>Each fair coin has 0.001 chance to be tested positive (10 heads in a row)</a:t>
            </a:r>
          </a:p>
          <a:p>
            <a:pPr lvl="1"/>
            <a:r>
              <a:rPr lang="en-US" dirty="0"/>
              <a:t>The number of coins to be tested positive is also a binomial distribution with n = 10**4 and p = 0.001</a:t>
            </a:r>
          </a:p>
          <a:p>
            <a:pPr lvl="1"/>
            <a:r>
              <a:rPr lang="en-US" dirty="0"/>
              <a:t>Expectation is np = 10</a:t>
            </a:r>
          </a:p>
          <a:p>
            <a:r>
              <a:rPr lang="en-US" dirty="0"/>
              <a:t>Conclusion: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individual p-value does not support whether a selected </a:t>
            </a:r>
            <a:br>
              <a:rPr lang="en-US" dirty="0"/>
            </a:br>
            <a:r>
              <a:rPr lang="en-US" dirty="0"/>
              <a:t>coin in the box is loaded </a:t>
            </a:r>
            <a:br>
              <a:rPr lang="en-US" dirty="0"/>
            </a:br>
            <a:r>
              <a:rPr lang="en-US" dirty="0"/>
              <a:t>- more stringent p-values (or corrections of p-values) are needed.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you toss each coin 10 times, you will not have </a:t>
            </a:r>
            <a:br>
              <a:rPr lang="en-US" dirty="0"/>
            </a:br>
            <a:r>
              <a:rPr lang="en-US" dirty="0"/>
              <a:t>sufficient statistical power to detect loaded coins from </a:t>
            </a:r>
            <a:br>
              <a:rPr lang="en-US" dirty="0"/>
            </a:br>
            <a:r>
              <a:rPr lang="en-US" dirty="0"/>
              <a:t>a box of 10**4 coins, even if some are loaded </a:t>
            </a:r>
            <a:br>
              <a:rPr lang="en-US" dirty="0"/>
            </a:br>
            <a:r>
              <a:rPr lang="en-US" dirty="0"/>
              <a:t>- more experiments are needed.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59904" y="3761044"/>
            <a:ext cx="3450762" cy="23596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25433" y="6176963"/>
            <a:ext cx="304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binomCDF</a:t>
            </a:r>
            <a:r>
              <a:rPr lang="en-US" dirty="0"/>
              <a:t>(n=10**4, p=0.001)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860" y="5878289"/>
            <a:ext cx="7924797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 first babies tend to be born late? </a:t>
            </a:r>
          </a:p>
          <a:p>
            <a:r>
              <a:rPr lang="en-US" dirty="0"/>
              <a:t>By applying t-test to many different ranges of values in order to minimize p-value, are we throwing a potentially good (loaded) coin into a box of random coins?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Also called statistical sensitivity</a:t>
            </a:r>
          </a:p>
          <a:p>
            <a:r>
              <a:rPr lang="en-US" dirty="0"/>
              <a:t>1 – P(fails to reject H0 | H0 is false)</a:t>
            </a:r>
          </a:p>
          <a:p>
            <a:pPr lvl="1"/>
            <a:r>
              <a:rPr lang="en-US" dirty="0"/>
              <a:t>1 - false negative rate</a:t>
            </a:r>
          </a:p>
          <a:p>
            <a:pPr lvl="1"/>
            <a:r>
              <a:rPr lang="en-US" dirty="0"/>
              <a:t>Type II error: fails to reject H0 when H0 is false</a:t>
            </a:r>
          </a:p>
          <a:p>
            <a:r>
              <a:rPr lang="en-US" dirty="0"/>
              <a:t>Affected by the size of the effect and the sample size</a:t>
            </a:r>
          </a:p>
          <a:p>
            <a:pPr lvl="1"/>
            <a:r>
              <a:rPr lang="en-US" dirty="0"/>
              <a:t>The bigger the effect, the easier to detect with smaller sample size</a:t>
            </a:r>
          </a:p>
          <a:p>
            <a:pPr lvl="1"/>
            <a:r>
              <a:rPr lang="en-US" dirty="0"/>
              <a:t>The bigger the sample size, the easier to detect small effect (high sensitivity)</a:t>
            </a:r>
          </a:p>
          <a:p>
            <a:pPr lvl="1"/>
            <a:r>
              <a:rPr lang="en-US" dirty="0"/>
              <a:t>To calculate power, need to assume effect size. E.g., to test a coin that is loaded with p(head) = 0.9, what is the power of 10 flips at type I error rate 0.05 (to reject H0 at p = 0.05 requires at least 8 heads out of 10 flip).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Power = 1 – P(less than 8 heads | p(head=0.9)) = 0.93</a:t>
            </a:r>
          </a:p>
        </p:txBody>
      </p:sp>
      <p:sp>
        <p:nvSpPr>
          <p:cNvPr id="4" name="Rectangle 3"/>
          <p:cNvSpPr/>
          <p:nvPr/>
        </p:nvSpPr>
        <p:spPr>
          <a:xfrm>
            <a:off x="1661510" y="5013214"/>
            <a:ext cx="5682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sum([</a:t>
            </a:r>
            <a:r>
              <a:rPr lang="en-US" dirty="0" err="1"/>
              <a:t>binomPMF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10, 0.5) for </a:t>
            </a:r>
            <a:r>
              <a:rPr lang="en-US" dirty="0" err="1"/>
              <a:t>i</a:t>
            </a:r>
            <a:r>
              <a:rPr lang="en-US" dirty="0"/>
              <a:t> in range(8,11)])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108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0.0546875</a:t>
            </a:r>
          </a:p>
        </p:txBody>
      </p:sp>
    </p:spTree>
    <p:extLst>
      <p:ext uri="{BB962C8B-B14F-4D97-AF65-F5344CB8AC3E}">
        <p14:creationId xmlns:p14="http://schemas.microsoft.com/office/powerpoint/2010/main" val="116687512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power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coin is loaded only with p(head) = 0.7 (small effect), what is the power of 10 flips with type I error rate = 0.05 (8 out of 10 heads). </a:t>
            </a:r>
          </a:p>
          <a:p>
            <a:pPr lvl="1"/>
            <a:r>
              <a:rPr lang="en-US" dirty="0"/>
              <a:t>1 – P(less than 8 out of 10 heads | </a:t>
            </a:r>
            <a:r>
              <a:rPr lang="en-US" dirty="0" err="1"/>
              <a:t>pHead</a:t>
            </a:r>
            <a:r>
              <a:rPr lang="en-US" dirty="0"/>
              <a:t>=0.7) = 0.38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p(head) = 0.7, what is the power of 100 flips at </a:t>
            </a:r>
            <a:r>
              <a:rPr lang="en-US" dirty="0" err="1"/>
              <a:t>pvalue</a:t>
            </a:r>
            <a:r>
              <a:rPr lang="en-US" dirty="0"/>
              <a:t>=0.05 (to reject H0 at p=0.05 requires 59 heads out of 100 flips).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55298" y="3118006"/>
            <a:ext cx="93610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</a:rPr>
              <a:t>In [</a:t>
            </a:r>
            <a:r>
              <a:rPr lang="en-US" sz="2000" b="1" dirty="0">
                <a:solidFill>
                  <a:srgbClr val="000080"/>
                </a:solidFill>
              </a:rPr>
              <a:t>121</a:t>
            </a:r>
            <a:r>
              <a:rPr lang="en-US" sz="2000" dirty="0">
                <a:solidFill>
                  <a:srgbClr val="000080"/>
                </a:solidFill>
              </a:rPr>
              <a:t>]:</a:t>
            </a:r>
            <a:r>
              <a:rPr lang="en-US" sz="2000" dirty="0"/>
              <a:t> 1-sum([</a:t>
            </a:r>
            <a:r>
              <a:rPr lang="en-US" sz="2000" dirty="0" err="1"/>
              <a:t>binomPMF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, 10, 0.7) for </a:t>
            </a:r>
            <a:r>
              <a:rPr lang="en-US" sz="2000" dirty="0" err="1"/>
              <a:t>i</a:t>
            </a:r>
            <a:r>
              <a:rPr lang="en-US" sz="2000" dirty="0"/>
              <a:t> in range(8)])</a:t>
            </a:r>
          </a:p>
          <a:p>
            <a:r>
              <a:rPr lang="en-US" sz="2000" dirty="0">
                <a:solidFill>
                  <a:srgbClr val="8B0000"/>
                </a:solidFill>
              </a:rPr>
              <a:t>Out[</a:t>
            </a:r>
            <a:r>
              <a:rPr lang="en-US" sz="2000" b="1" dirty="0">
                <a:solidFill>
                  <a:srgbClr val="8B0000"/>
                </a:solidFill>
              </a:rPr>
              <a:t>121</a:t>
            </a:r>
            <a:r>
              <a:rPr lang="en-US" sz="2000" dirty="0">
                <a:solidFill>
                  <a:srgbClr val="8B0000"/>
                </a:solidFill>
              </a:rPr>
              <a:t>]:</a:t>
            </a:r>
            <a:r>
              <a:rPr lang="en-US" sz="2000" dirty="0"/>
              <a:t> 0.38278278639999996      </a:t>
            </a:r>
            <a:r>
              <a:rPr lang="en-US" sz="2000" dirty="0">
                <a:solidFill>
                  <a:srgbClr val="00B050"/>
                </a:solidFill>
              </a:rPr>
              <a:t>#power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035126" y="5356895"/>
            <a:ext cx="78263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135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sum([</a:t>
            </a:r>
            <a:r>
              <a:rPr lang="en-US" dirty="0" err="1"/>
              <a:t>binomPMF</a:t>
            </a:r>
            <a:r>
              <a:rPr lang="en-US" dirty="0"/>
              <a:t>(100, </a:t>
            </a:r>
            <a:r>
              <a:rPr lang="en-US" dirty="0" err="1"/>
              <a:t>i</a:t>
            </a:r>
            <a:r>
              <a:rPr lang="en-US" dirty="0"/>
              <a:t>, 0.5) for </a:t>
            </a:r>
            <a:r>
              <a:rPr lang="en-US" dirty="0" err="1"/>
              <a:t>i</a:t>
            </a:r>
            <a:r>
              <a:rPr lang="en-US" dirty="0"/>
              <a:t> in range(59,101)])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135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0.044313040057033785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136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1-sum([</a:t>
            </a:r>
            <a:r>
              <a:rPr lang="en-US" dirty="0" err="1"/>
              <a:t>binomPMF</a:t>
            </a:r>
            <a:r>
              <a:rPr lang="en-US" dirty="0"/>
              <a:t>(100, </a:t>
            </a:r>
            <a:r>
              <a:rPr lang="en-US" dirty="0" err="1"/>
              <a:t>i</a:t>
            </a:r>
            <a:r>
              <a:rPr lang="en-US" dirty="0"/>
              <a:t>, 0.7) for </a:t>
            </a:r>
            <a:r>
              <a:rPr lang="en-US" dirty="0" err="1"/>
              <a:t>i</a:t>
            </a:r>
            <a:r>
              <a:rPr lang="en-US" dirty="0"/>
              <a:t> in range(59)])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136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0.9928264374006265     </a:t>
            </a:r>
            <a:r>
              <a:rPr lang="en-US" dirty="0">
                <a:solidFill>
                  <a:srgbClr val="00B050"/>
                </a:solidFill>
              </a:rPr>
              <a:t>#power</a:t>
            </a:r>
          </a:p>
        </p:txBody>
      </p:sp>
    </p:spTree>
    <p:extLst>
      <p:ext uri="{BB962C8B-B14F-4D97-AF65-F5344CB8AC3E}">
        <p14:creationId xmlns:p14="http://schemas.microsoft.com/office/powerpoint/2010/main" val="334575148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9116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to interpret p-value? </a:t>
            </a:r>
          </a:p>
          <a:p>
            <a:pPr lvl="1"/>
            <a:r>
              <a:rPr lang="en-US" dirty="0"/>
              <a:t>P(at least 9 heads | fair) = 0.01</a:t>
            </a:r>
          </a:p>
          <a:p>
            <a:pPr lvl="1"/>
            <a:r>
              <a:rPr lang="en-US" dirty="0"/>
              <a:t>Does this mean P(fair | at least 9 heads) = 0.01? </a:t>
            </a:r>
          </a:p>
          <a:p>
            <a:r>
              <a:rPr lang="en-US" dirty="0"/>
              <a:t>We may have some initial belief (prior), e.g. it is equally likely to be fair or loaded </a:t>
            </a:r>
          </a:p>
          <a:p>
            <a:pPr lvl="1"/>
            <a:r>
              <a:rPr lang="en-US" dirty="0"/>
              <a:t>How strong is your belief?</a:t>
            </a:r>
          </a:p>
          <a:p>
            <a:pPr lvl="1"/>
            <a:r>
              <a:rPr lang="en-US" dirty="0"/>
              <a:t>How loaded can it be?</a:t>
            </a:r>
          </a:p>
          <a:p>
            <a:pPr lvl="1"/>
            <a:r>
              <a:rPr lang="en-US" dirty="0"/>
              <a:t>Expressed as a distribution</a:t>
            </a:r>
          </a:p>
          <a:p>
            <a:r>
              <a:rPr lang="en-US" dirty="0"/>
              <a:t>We can flip the coin for some number of times (experiment), then based on the results, we revise our initial belief</a:t>
            </a:r>
          </a:p>
          <a:p>
            <a:pPr lvl="1"/>
            <a:r>
              <a:rPr lang="en-US" dirty="0"/>
              <a:t>Again, as a distribution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DSS Ch7, page 88-91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9362" y="1690688"/>
            <a:ext cx="55149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5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Measures the (linear) relationship between two variables, X = [x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], and Y = [y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2</a:t>
            </a:r>
            <a:r>
              <a:rPr lang="en-US" dirty="0"/>
              <a:t>, …, y</a:t>
            </a:r>
            <a:r>
              <a:rPr lang="en-US" baseline="-25000" dirty="0"/>
              <a:t>n</a:t>
            </a:r>
            <a:r>
              <a:rPr lang="en-US" dirty="0"/>
              <a:t>]</a:t>
            </a:r>
          </a:p>
          <a:p>
            <a:r>
              <a:rPr lang="en-US" dirty="0"/>
              <a:t>E.g. between one’s height and weight</a:t>
            </a:r>
          </a:p>
          <a:p>
            <a:r>
              <a:rPr lang="en-US" dirty="0"/>
              <a:t>Between results of two tests</a:t>
            </a:r>
          </a:p>
          <a:p>
            <a:pPr lvl="1"/>
            <a:r>
              <a:rPr lang="en-US" dirty="0"/>
              <a:t>Problem: the two variables may be on different unit, different scale, or different distribution</a:t>
            </a:r>
          </a:p>
          <a:p>
            <a:r>
              <a:rPr lang="en-US" dirty="0"/>
              <a:t>Option 1: convert the measurement to standardized score (z-score)</a:t>
            </a:r>
          </a:p>
          <a:p>
            <a:pPr lvl="1"/>
            <a:r>
              <a:rPr lang="en-US" dirty="0"/>
              <a:t>Pearson Correlation Coefficient</a:t>
            </a:r>
          </a:p>
          <a:p>
            <a:r>
              <a:rPr lang="en-US" dirty="0"/>
              <a:t>Option 2: sort the values and convert the measurement to ranks</a:t>
            </a:r>
          </a:p>
          <a:p>
            <a:pPr lvl="1"/>
            <a:r>
              <a:rPr lang="en-US" dirty="0"/>
              <a:t>Spearman Rank 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294062218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python packages /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random in standard python lib</a:t>
            </a:r>
          </a:p>
          <a:p>
            <a:pPr lvl="1"/>
            <a:r>
              <a:rPr lang="en-US" dirty="0"/>
              <a:t>Seed()</a:t>
            </a:r>
          </a:p>
          <a:p>
            <a:pPr lvl="1"/>
            <a:r>
              <a:rPr lang="en-US" dirty="0"/>
              <a:t>Shuffle(), sample(), choice()</a:t>
            </a:r>
          </a:p>
          <a:p>
            <a:pPr lvl="1"/>
            <a:r>
              <a:rPr lang="en-US" dirty="0"/>
              <a:t>Uniform distribution: random(), </a:t>
            </a:r>
            <a:r>
              <a:rPr lang="en-US" dirty="0" err="1"/>
              <a:t>randrange</a:t>
            </a:r>
            <a:r>
              <a:rPr lang="en-US" dirty="0"/>
              <a:t>(), </a:t>
            </a:r>
            <a:r>
              <a:rPr lang="en-US" dirty="0" err="1"/>
              <a:t>randint</a:t>
            </a:r>
            <a:r>
              <a:rPr lang="en-US" dirty="0"/>
              <a:t>(), </a:t>
            </a:r>
          </a:p>
          <a:p>
            <a:pPr lvl="1"/>
            <a:r>
              <a:rPr lang="en-US" dirty="0"/>
              <a:t>Generate random numbers from other popular distributions:</a:t>
            </a:r>
          </a:p>
          <a:p>
            <a:pPr lvl="2"/>
            <a:r>
              <a:rPr lang="en-US" dirty="0"/>
              <a:t>Exponential distribution: </a:t>
            </a:r>
            <a:r>
              <a:rPr lang="en-US" dirty="0" err="1"/>
              <a:t>expovariate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Normal distribution: </a:t>
            </a:r>
            <a:r>
              <a:rPr lang="en-US" dirty="0" err="1"/>
              <a:t>normalvariate</a:t>
            </a:r>
            <a:r>
              <a:rPr lang="en-US" dirty="0"/>
              <a:t>(), gauss()</a:t>
            </a:r>
          </a:p>
          <a:p>
            <a:pPr lvl="2"/>
            <a:r>
              <a:rPr lang="en-US" dirty="0"/>
              <a:t>Log normal distribution: </a:t>
            </a:r>
            <a:r>
              <a:rPr lang="en-US" dirty="0" err="1"/>
              <a:t>lognormvariate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Pareto distribution: </a:t>
            </a:r>
            <a:r>
              <a:rPr lang="en-US" dirty="0" err="1"/>
              <a:t>paretovariate</a:t>
            </a:r>
            <a:r>
              <a:rPr lang="en-US" dirty="0"/>
              <a:t>()</a:t>
            </a:r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r>
              <a:rPr lang="en-US" dirty="0"/>
              <a:t>https://docs.python.org/3/library/random.html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python packages / modules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numpy.random</a:t>
            </a:r>
            <a:endParaRPr lang="en-US" dirty="0"/>
          </a:p>
          <a:p>
            <a:pPr lvl="1"/>
            <a:r>
              <a:rPr lang="en-US" dirty="0"/>
              <a:t>Uniform distribution: </a:t>
            </a:r>
          </a:p>
          <a:p>
            <a:pPr lvl="2"/>
            <a:r>
              <a:rPr lang="en-US" dirty="0"/>
              <a:t>rand(d0, d1, …) generates array of random numbers</a:t>
            </a:r>
          </a:p>
          <a:p>
            <a:pPr lvl="2"/>
            <a:r>
              <a:rPr lang="en-US" dirty="0" err="1"/>
              <a:t>randint</a:t>
            </a:r>
            <a:r>
              <a:rPr lang="en-US" dirty="0"/>
              <a:t>(low, high, shape)</a:t>
            </a:r>
          </a:p>
          <a:p>
            <a:pPr lvl="1"/>
            <a:r>
              <a:rPr lang="en-US" dirty="0"/>
              <a:t>Normal distribution: </a:t>
            </a:r>
            <a:r>
              <a:rPr lang="en-US" dirty="0" err="1"/>
              <a:t>randn</a:t>
            </a:r>
            <a:r>
              <a:rPr lang="en-US" dirty="0"/>
              <a:t>(d0, d1, …)</a:t>
            </a:r>
          </a:p>
          <a:p>
            <a:pPr lvl="1"/>
            <a:r>
              <a:rPr lang="en-US" dirty="0"/>
              <a:t>binomial(n, p, size)</a:t>
            </a:r>
          </a:p>
          <a:p>
            <a:pPr lvl="1"/>
            <a:r>
              <a:rPr lang="en-US" dirty="0"/>
              <a:t>lognormal(mean, sigma, size)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 err="1"/>
              <a:t>numpy.corrcoef</a:t>
            </a:r>
            <a:r>
              <a:rPr lang="en-US" dirty="0"/>
              <a:t>()</a:t>
            </a:r>
          </a:p>
          <a:p>
            <a:pPr lvl="2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64344" y="5994179"/>
            <a:ext cx="9564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https://docs.scipy.org/doc/numpy-1.13.0/reference/routines.random.html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python packages / modules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scipy.stats</a:t>
            </a:r>
            <a:endParaRPr lang="en-US" dirty="0"/>
          </a:p>
          <a:p>
            <a:pPr lvl="1"/>
            <a:r>
              <a:rPr lang="en-US" dirty="0" err="1"/>
              <a:t>scipy.stats.norm</a:t>
            </a:r>
            <a:endParaRPr lang="en-US" dirty="0"/>
          </a:p>
          <a:p>
            <a:pPr lvl="1"/>
            <a:r>
              <a:rPr lang="en-US" dirty="0" err="1"/>
              <a:t>scipy.stats.binom</a:t>
            </a:r>
            <a:endParaRPr lang="en-US" dirty="0"/>
          </a:p>
          <a:p>
            <a:pPr lvl="1"/>
            <a:r>
              <a:rPr lang="en-US" dirty="0" err="1"/>
              <a:t>scipy.stats.expon</a:t>
            </a:r>
            <a:endParaRPr lang="en-US" dirty="0"/>
          </a:p>
          <a:p>
            <a:pPr lvl="1"/>
            <a:r>
              <a:rPr lang="en-US" dirty="0"/>
              <a:t>scipy.stats.ttest_1samp</a:t>
            </a:r>
          </a:p>
          <a:p>
            <a:pPr lvl="1"/>
            <a:r>
              <a:rPr lang="en-US" dirty="0" err="1"/>
              <a:t>scipy.stats.ttest_ind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&gt;&gt;&gt; norm.cdf([-1., 0, 1]) </a:t>
            </a:r>
          </a:p>
          <a:p>
            <a:pPr lvl="1">
              <a:buNone/>
            </a:pPr>
            <a:r>
              <a:rPr lang="en-US" dirty="0"/>
              <a:t> array([ 0.15865525, 0.5, 0.84134475]) </a:t>
            </a:r>
          </a:p>
          <a:p>
            <a:pPr lvl="1">
              <a:buNone/>
            </a:pPr>
            <a:r>
              <a:rPr lang="en-US" dirty="0"/>
              <a:t>&gt;&gt;&gt; 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r>
              <a:rPr lang="en-US" dirty="0"/>
              <a:t> </a:t>
            </a:r>
          </a:p>
          <a:p>
            <a:pPr lvl="1">
              <a:buNone/>
            </a:pPr>
            <a:r>
              <a:rPr lang="en-US" dirty="0"/>
              <a:t>&gt;&gt;&gt; norm.cdf(</a:t>
            </a:r>
            <a:r>
              <a:rPr lang="en-US" dirty="0" err="1"/>
              <a:t>np.array</a:t>
            </a:r>
            <a:r>
              <a:rPr lang="en-US" dirty="0"/>
              <a:t>([-1., 0, 1])) </a:t>
            </a:r>
          </a:p>
          <a:p>
            <a:pPr lvl="1">
              <a:buNone/>
            </a:pPr>
            <a:r>
              <a:rPr lang="en-US" dirty="0"/>
              <a:t>array([ 0.15865525, 0.5, 0.84134475])</a:t>
            </a:r>
          </a:p>
          <a:p>
            <a:endParaRPr lang="en-US" dirty="0"/>
          </a:p>
          <a:p>
            <a:pPr lvl="2">
              <a:buNone/>
            </a:pPr>
            <a:r>
              <a:rPr lang="en-US" dirty="0"/>
              <a:t>https://docs.scipy.org/doc/scipy/reference/tutorial/stats.html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2735" y="1462996"/>
            <a:ext cx="5428809" cy="2934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11058</TotalTime>
  <Words>7318</Words>
  <Application>Microsoft Office PowerPoint</Application>
  <PresentationFormat>Widescreen</PresentationFormat>
  <Paragraphs>762</Paragraphs>
  <Slides>92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2" baseType="lpstr">
      <vt:lpstr>Arial</vt:lpstr>
      <vt:lpstr>Arial</vt:lpstr>
      <vt:lpstr>Calibri</vt:lpstr>
      <vt:lpstr>Cambria Math</vt:lpstr>
      <vt:lpstr>Curlz MT</vt:lpstr>
      <vt:lpstr>NexusSans</vt:lpstr>
      <vt:lpstr>Tw Cen MT</vt:lpstr>
      <vt:lpstr>Tw Cen MT Condensed</vt:lpstr>
      <vt:lpstr>Wingdings 3</vt:lpstr>
      <vt:lpstr>Integral</vt:lpstr>
      <vt:lpstr>Data processing More statistics and some probability</vt:lpstr>
      <vt:lpstr>Table of contents</vt:lpstr>
      <vt:lpstr>Central limit theorem</vt:lpstr>
      <vt:lpstr>Central limit theorem</vt:lpstr>
      <vt:lpstr>Simulation using uniform distribution</vt:lpstr>
      <vt:lpstr>Errorbar and confidence interval</vt:lpstr>
      <vt:lpstr>Confidence interval</vt:lpstr>
      <vt:lpstr>Standard score (z-score)</vt:lpstr>
      <vt:lpstr>Correlation</vt:lpstr>
      <vt:lpstr>Pearson Correlation Coefficient</vt:lpstr>
      <vt:lpstr>Pearson Correlation Coefficient</vt:lpstr>
      <vt:lpstr>PowerPoint Presentation</vt:lpstr>
      <vt:lpstr>Pearson correlation coefficient is sensitive to outliers</vt:lpstr>
      <vt:lpstr>Spearman Rank Correlation Coefficient </vt:lpstr>
      <vt:lpstr>Correlation only measures linear relationship</vt:lpstr>
      <vt:lpstr>Correlation does not imply causation</vt:lpstr>
      <vt:lpstr>Probability Mass Function</vt:lpstr>
      <vt:lpstr>First baby vs other baby</vt:lpstr>
      <vt:lpstr>First baby vs other baby</vt:lpstr>
      <vt:lpstr>Cumulative distribution</vt:lpstr>
      <vt:lpstr>PMF vs CDF</vt:lpstr>
      <vt:lpstr>PDF and continuous distribution</vt:lpstr>
      <vt:lpstr>Standard normal pdf</vt:lpstr>
      <vt:lpstr>Standard normal distribution</vt:lpstr>
      <vt:lpstr>Standard normal distribution CDF</vt:lpstr>
      <vt:lpstr>Standard normal distribution CDF</vt:lpstr>
      <vt:lpstr>Properties of normal distribution</vt:lpstr>
      <vt:lpstr>Normal distribution</vt:lpstr>
      <vt:lpstr>Normal distribution – cont’d</vt:lpstr>
      <vt:lpstr>Normal probability plot</vt:lpstr>
      <vt:lpstr>Probability distribution of pregnancy length</vt:lpstr>
      <vt:lpstr>Probability distribution for BRFSS height data</vt:lpstr>
      <vt:lpstr>Normal probability plot for  right skewed data</vt:lpstr>
      <vt:lpstr>Normal probability plot for  another right skewed data</vt:lpstr>
      <vt:lpstr>Why model</vt:lpstr>
      <vt:lpstr>Log normal distribution</vt:lpstr>
      <vt:lpstr>Probability distribution for BRFSS weight data</vt:lpstr>
      <vt:lpstr>Probability distribution for BRFSS weight data after log transformation</vt:lpstr>
      <vt:lpstr>Correlation between height and weight</vt:lpstr>
      <vt:lpstr>Log normal distribution with different parameters </vt:lpstr>
      <vt:lpstr>Exponential distribution</vt:lpstr>
      <vt:lpstr>Exponential distribution - 2</vt:lpstr>
      <vt:lpstr>Exponential distribution CCDF</vt:lpstr>
      <vt:lpstr>Pareto distribution</vt:lpstr>
      <vt:lpstr>Simulated data in Pareto distribution</vt:lpstr>
      <vt:lpstr>Pareto distribution - 2 </vt:lpstr>
      <vt:lpstr>Distribution of populations in US cities</vt:lpstr>
      <vt:lpstr>Distribution of populations in US cities - 2</vt:lpstr>
      <vt:lpstr>Why model</vt:lpstr>
      <vt:lpstr>Probability Rules</vt:lpstr>
      <vt:lpstr>Example</vt:lpstr>
      <vt:lpstr>Probabilistic Calculus</vt:lpstr>
      <vt:lpstr>Joint and conditional probability</vt:lpstr>
      <vt:lpstr>Example</vt:lpstr>
      <vt:lpstr>Independence</vt:lpstr>
      <vt:lpstr>Examples</vt:lpstr>
      <vt:lpstr>Theorem of total probability</vt:lpstr>
      <vt:lpstr>Example</vt:lpstr>
      <vt:lpstr>Another example</vt:lpstr>
      <vt:lpstr>Chain rule</vt:lpstr>
      <vt:lpstr>Bayes theorem</vt:lpstr>
      <vt:lpstr>Bayes theorem (cont’d)</vt:lpstr>
      <vt:lpstr>Example</vt:lpstr>
      <vt:lpstr>Prosecutor’s fallacy</vt:lpstr>
      <vt:lpstr>Prosecutor’s fallacy</vt:lpstr>
      <vt:lpstr>Prosecutor’s fallacy</vt:lpstr>
      <vt:lpstr>Prosecutor’s fallacy</vt:lpstr>
      <vt:lpstr>another example</vt:lpstr>
      <vt:lpstr>PowerPoint Presentation</vt:lpstr>
      <vt:lpstr>Binomial distribution</vt:lpstr>
      <vt:lpstr>Binomial distribution PMF</vt:lpstr>
      <vt:lpstr>Binomial distribution</vt:lpstr>
      <vt:lpstr>Statistical hypothesis testing</vt:lpstr>
      <vt:lpstr>Fair or not fair?</vt:lpstr>
      <vt:lpstr>Fair or not fair?</vt:lpstr>
      <vt:lpstr>One-sided vs two-sided test</vt:lpstr>
      <vt:lpstr>One-sided vs two-sided test</vt:lpstr>
      <vt:lpstr>T-test – do first babies tend to be born late?</vt:lpstr>
      <vt:lpstr>Do first baby tend to be born late?</vt:lpstr>
      <vt:lpstr>Unpaired t-test</vt:lpstr>
      <vt:lpstr>Paired t-test</vt:lpstr>
      <vt:lpstr>Paired t-test - 2</vt:lpstr>
      <vt:lpstr>Paired t-test - 3</vt:lpstr>
      <vt:lpstr>P-hacking  T-test – do first babies tend to born late?</vt:lpstr>
      <vt:lpstr>Multiple testing problem</vt:lpstr>
      <vt:lpstr>Multiple testing problem - 2</vt:lpstr>
      <vt:lpstr>Statistical power</vt:lpstr>
      <vt:lpstr>Statistical power - 2</vt:lpstr>
      <vt:lpstr>Bayes inference</vt:lpstr>
      <vt:lpstr>Useful python packages / modules</vt:lpstr>
      <vt:lpstr>Useful python packages / modules - 2</vt:lpstr>
      <vt:lpstr>Useful python packages / modules - 3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Jianhua Ruan</dc:creator>
  <cp:lastModifiedBy>Đặng Thiên Bình</cp:lastModifiedBy>
  <cp:revision>189</cp:revision>
  <dcterms:created xsi:type="dcterms:W3CDTF">2017-09-11T09:45:40Z</dcterms:created>
  <dcterms:modified xsi:type="dcterms:W3CDTF">2023-12-12T06:46:56Z</dcterms:modified>
</cp:coreProperties>
</file>