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753600" cy="73152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Kollektif" panose="020B0604020101010102" pitchFamily="34" charset="77"/>
      <p:regular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  <p:embeddedFont>
      <p:font typeface="Source Sans Pro Bold" panose="020B0703030403020204" pitchFamily="34" charset="0"/>
      <p:regular r:id="rId24"/>
      <p:bold r:id="rId25"/>
    </p:embeddedFont>
    <p:embeddedFont>
      <p:font typeface="Source Sans Pro Italics" panose="020B0503030403090204" pitchFamily="34" charset="77"/>
      <p:regular r:id="rId26"/>
      <p:italic r:id="rId27"/>
    </p:embeddedFont>
    <p:embeddedFont>
      <p:font typeface="Source Serif Pro" panose="02040603050405020204" pitchFamily="18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9" autoAdjust="0"/>
    <p:restoredTop sz="94554" autoAdjust="0"/>
  </p:normalViewPr>
  <p:slideViewPr>
    <p:cSldViewPr>
      <p:cViewPr varScale="1">
        <p:scale>
          <a:sx n="158" d="100"/>
          <a:sy n="158" d="100"/>
        </p:scale>
        <p:origin x="18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4250" y="1888420"/>
            <a:ext cx="7785100" cy="221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83"/>
              </a:lnSpc>
            </a:pPr>
            <a:r>
              <a:rPr lang="en-US" sz="5355" spc="160">
                <a:solidFill>
                  <a:srgbClr val="FFFFFF"/>
                </a:solidFill>
                <a:latin typeface="Source Serif Pro"/>
              </a:rPr>
              <a:t>Xây dựng website quản lý công văn tích hợp nhận dạng văn bản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31520" y="4703796"/>
            <a:ext cx="2951444" cy="944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5"/>
              </a:lnSpc>
            </a:pPr>
            <a:r>
              <a:rPr lang="en-US" sz="1811" spc="326">
                <a:solidFill>
                  <a:srgbClr val="FFFFFF"/>
                </a:solidFill>
                <a:latin typeface="Source Sans Pro"/>
              </a:rPr>
              <a:t>Sinh viên thực hiện:</a:t>
            </a:r>
          </a:p>
          <a:p>
            <a:pPr algn="ctr">
              <a:lnSpc>
                <a:spcPts val="2535"/>
              </a:lnSpc>
            </a:pPr>
            <a:r>
              <a:rPr lang="en-US" sz="1811" spc="326">
                <a:solidFill>
                  <a:srgbClr val="FFFFFF"/>
                </a:solidFill>
                <a:latin typeface="Source Sans Pro"/>
              </a:rPr>
              <a:t>Hồ Minh Quân</a:t>
            </a:r>
          </a:p>
          <a:p>
            <a:pPr algn="ctr">
              <a:lnSpc>
                <a:spcPts val="2535"/>
              </a:lnSpc>
            </a:pPr>
            <a:r>
              <a:rPr lang="en-US" sz="1811" spc="326">
                <a:solidFill>
                  <a:srgbClr val="FFFFFF"/>
                </a:solidFill>
                <a:latin typeface="Source Sans Pro"/>
              </a:rPr>
              <a:t>MSSV: B2017073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2579" y="517703"/>
            <a:ext cx="9637679" cy="656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8"/>
              </a:lnSpc>
            </a:pPr>
            <a:r>
              <a:rPr lang="en-US" sz="1913" spc="516">
                <a:solidFill>
                  <a:srgbClr val="FFFFFF"/>
                </a:solidFill>
                <a:latin typeface="Source Sans Pro Bold"/>
              </a:rPr>
              <a:t>TRƯỜNG ĐẠI HỌC CẦN THƠ</a:t>
            </a:r>
          </a:p>
          <a:p>
            <a:pPr algn="ctr">
              <a:lnSpc>
                <a:spcPts val="2678"/>
              </a:lnSpc>
            </a:pPr>
            <a:r>
              <a:rPr lang="en-US" sz="1913" spc="516">
                <a:solidFill>
                  <a:srgbClr val="FFFFFF"/>
                </a:solidFill>
                <a:latin typeface="Source Sans Pro Bold"/>
              </a:rPr>
              <a:t>TRƯỜNG CÔNG NGHỆ THÔNG TIN VÀ TRUYỀN THÔNG</a:t>
            </a:r>
          </a:p>
        </p:txBody>
      </p:sp>
      <p:sp>
        <p:nvSpPr>
          <p:cNvPr id="5" name="Freeform 5"/>
          <p:cNvSpPr/>
          <p:nvPr/>
        </p:nvSpPr>
        <p:spPr>
          <a:xfrm>
            <a:off x="-429986" y="68053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93800" y="419100"/>
            <a:ext cx="10109427" cy="39148"/>
          </a:xfrm>
          <a:custGeom>
            <a:avLst/>
            <a:gdLst/>
            <a:ahLst/>
            <a:cxnLst/>
            <a:rect l="l" t="t" r="r" b="b"/>
            <a:pathLst>
              <a:path w="10109427" h="39148">
                <a:moveTo>
                  <a:pt x="0" y="0"/>
                </a:moveTo>
                <a:lnTo>
                  <a:pt x="10109427" y="0"/>
                </a:lnTo>
                <a:lnTo>
                  <a:pt x="10109427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2861806" b="-12861806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938556" y="4703796"/>
            <a:ext cx="3083524" cy="63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5"/>
              </a:lnSpc>
            </a:pPr>
            <a:r>
              <a:rPr lang="en-US" sz="1811" spc="326">
                <a:solidFill>
                  <a:srgbClr val="FFFFFF"/>
                </a:solidFill>
                <a:latin typeface="Source Sans Pro"/>
              </a:rPr>
              <a:t>Giảng viên hướng dẫn:</a:t>
            </a:r>
          </a:p>
          <a:p>
            <a:pPr algn="ctr">
              <a:lnSpc>
                <a:spcPts val="2535"/>
              </a:lnSpc>
            </a:pPr>
            <a:r>
              <a:rPr lang="en-US" sz="1811" spc="326">
                <a:solidFill>
                  <a:srgbClr val="FFFFFF"/>
                </a:solidFill>
                <a:latin typeface="Source Sans Pro"/>
              </a:rPr>
              <a:t>Th.S Phạm Xuân Hiền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86800" y="6628368"/>
            <a:ext cx="820055" cy="41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60"/>
              </a:lnSpc>
            </a:pPr>
            <a:r>
              <a:rPr lang="en-US" sz="3018" spc="30">
                <a:solidFill>
                  <a:srgbClr val="003B5B"/>
                </a:solidFill>
                <a:latin typeface="Source Serif Pro"/>
              </a:rPr>
              <a:t>09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31520" y="1556003"/>
            <a:ext cx="5908290" cy="514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3"/>
              </a:lnSpc>
            </a:pPr>
            <a:r>
              <a:rPr lang="en-US" sz="3009" spc="240">
                <a:solidFill>
                  <a:srgbClr val="003B5B"/>
                </a:solidFill>
                <a:latin typeface="Source Sans Pro Bold"/>
              </a:rPr>
              <a:t>6. HẠN CHẾ</a:t>
            </a:r>
          </a:p>
        </p:txBody>
      </p:sp>
      <p:sp>
        <p:nvSpPr>
          <p:cNvPr id="4" name="Freeform 4"/>
          <p:cNvSpPr/>
          <p:nvPr/>
        </p:nvSpPr>
        <p:spPr>
          <a:xfrm>
            <a:off x="-239486" y="67926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84614" y="4172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81000" y="2070100"/>
            <a:ext cx="10541114" cy="3657600"/>
          </a:xfrm>
          <a:custGeom>
            <a:avLst/>
            <a:gdLst/>
            <a:ahLst/>
            <a:cxnLst/>
            <a:rect l="l" t="t" r="r" b="b"/>
            <a:pathLst>
              <a:path w="10541114" h="3657600">
                <a:moveTo>
                  <a:pt x="0" y="0"/>
                </a:moveTo>
                <a:lnTo>
                  <a:pt x="10541114" y="0"/>
                </a:lnTo>
                <a:lnTo>
                  <a:pt x="1054111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4098" b="-94098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84313" y="2949424"/>
            <a:ext cx="7784974" cy="1851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Chưa phân quyền người dùng </a:t>
            </a:r>
          </a:p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Chưa hậu xử lý sau khi nhận dạng dẫn đến sai nhiều lỗi chính tả</a:t>
            </a:r>
          </a:p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Chưa hỗ trợ đa ngôn ngữ</a:t>
            </a:r>
          </a:p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Giao diện Website còn đơn giản, chưa có nhiều chức năng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86800" y="6628368"/>
            <a:ext cx="820055" cy="41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60"/>
              </a:lnSpc>
            </a:pPr>
            <a:r>
              <a:rPr lang="en-US" sz="3018" spc="30">
                <a:solidFill>
                  <a:srgbClr val="003B5B"/>
                </a:solidFill>
                <a:latin typeface="Source Serif Pro"/>
              </a:rPr>
              <a:t>10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0507" y="1556003"/>
            <a:ext cx="5908290" cy="514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3"/>
              </a:lnSpc>
            </a:pPr>
            <a:r>
              <a:rPr lang="en-US" sz="3009" spc="240">
                <a:solidFill>
                  <a:srgbClr val="003B5B"/>
                </a:solidFill>
                <a:latin typeface="Source Sans Pro Bold"/>
              </a:rPr>
              <a:t>7. HƯỚNG PHÁT TRIỂN</a:t>
            </a:r>
          </a:p>
        </p:txBody>
      </p:sp>
      <p:sp>
        <p:nvSpPr>
          <p:cNvPr id="4" name="Freeform 4"/>
          <p:cNvSpPr/>
          <p:nvPr/>
        </p:nvSpPr>
        <p:spPr>
          <a:xfrm>
            <a:off x="-239486" y="67926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84614" y="4172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81000" y="2070100"/>
            <a:ext cx="10541114" cy="3657600"/>
          </a:xfrm>
          <a:custGeom>
            <a:avLst/>
            <a:gdLst/>
            <a:ahLst/>
            <a:cxnLst/>
            <a:rect l="l" t="t" r="r" b="b"/>
            <a:pathLst>
              <a:path w="10541114" h="3657600">
                <a:moveTo>
                  <a:pt x="0" y="0"/>
                </a:moveTo>
                <a:lnTo>
                  <a:pt x="10541114" y="0"/>
                </a:lnTo>
                <a:lnTo>
                  <a:pt x="1054111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4098" b="-94098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20507" y="2949424"/>
            <a:ext cx="7784974" cy="1851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Cần phân quyền người dùng </a:t>
            </a:r>
          </a:p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Tiến hành hậu xử lý sau khi nhận dạng</a:t>
            </a:r>
          </a:p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Tích hợp các thư viện được dùng cho tiếng Việt để tự sửa lỗi chính tả khi nhận dạng sai</a:t>
            </a:r>
          </a:p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Tích hợp chatbox hỗ trợ giải đáp thắc mắc của người dùng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86800" y="6628368"/>
            <a:ext cx="820055" cy="41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60"/>
              </a:lnSpc>
            </a:pPr>
            <a:r>
              <a:rPr lang="en-US" sz="3018" spc="30">
                <a:solidFill>
                  <a:srgbClr val="FFFFFF"/>
                </a:solidFill>
                <a:latin typeface="Source Serif Pro"/>
              </a:rPr>
              <a:t>11</a:t>
            </a:r>
          </a:p>
        </p:txBody>
      </p:sp>
      <p:sp>
        <p:nvSpPr>
          <p:cNvPr id="3" name="Freeform 3"/>
          <p:cNvSpPr/>
          <p:nvPr/>
        </p:nvSpPr>
        <p:spPr>
          <a:xfrm>
            <a:off x="-239486" y="67926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084614" y="4172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76412" y="3452089"/>
            <a:ext cx="6200775" cy="449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7"/>
              </a:lnSpc>
            </a:pPr>
            <a:r>
              <a:rPr lang="en-US" sz="3219" spc="64">
                <a:solidFill>
                  <a:srgbClr val="FFFFFF"/>
                </a:solidFill>
                <a:latin typeface="Source Serif Pro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solidFill>
            <a:srgbClr val="003B5B"/>
          </a:solidFill>
        </p:spPr>
      </p:sp>
      <p:sp>
        <p:nvSpPr>
          <p:cNvPr id="3" name="TextBox 3"/>
          <p:cNvSpPr txBox="1"/>
          <p:nvPr/>
        </p:nvSpPr>
        <p:spPr>
          <a:xfrm>
            <a:off x="977900" y="2806637"/>
            <a:ext cx="7784976" cy="178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24"/>
              </a:lnSpc>
            </a:pPr>
            <a:r>
              <a:rPr lang="en-US" sz="7244" spc="217">
                <a:solidFill>
                  <a:srgbClr val="FFFFFF"/>
                </a:solidFill>
                <a:latin typeface="Source Serif Pro"/>
              </a:rPr>
              <a:t>Thank you for your time!</a:t>
            </a:r>
          </a:p>
        </p:txBody>
      </p:sp>
      <p:sp>
        <p:nvSpPr>
          <p:cNvPr id="4" name="Freeform 4"/>
          <p:cNvSpPr/>
          <p:nvPr/>
        </p:nvSpPr>
        <p:spPr>
          <a:xfrm>
            <a:off x="-429986" y="68053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93800" y="419100"/>
            <a:ext cx="10109427" cy="39148"/>
          </a:xfrm>
          <a:custGeom>
            <a:avLst/>
            <a:gdLst/>
            <a:ahLst/>
            <a:cxnLst/>
            <a:rect l="l" t="t" r="r" b="b"/>
            <a:pathLst>
              <a:path w="10109427" h="39148">
                <a:moveTo>
                  <a:pt x="0" y="0"/>
                </a:moveTo>
                <a:lnTo>
                  <a:pt x="10109427" y="0"/>
                </a:lnTo>
                <a:lnTo>
                  <a:pt x="10109427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2861806" b="-12861806"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86800" y="6628368"/>
            <a:ext cx="820055" cy="418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60"/>
              </a:lnSpc>
            </a:pPr>
            <a:r>
              <a:rPr lang="en-US" sz="3018" spc="30">
                <a:solidFill>
                  <a:srgbClr val="FFFFFF"/>
                </a:solidFill>
                <a:latin typeface="Source Serif Pro"/>
              </a:rPr>
              <a:t>01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31520" y="769620"/>
            <a:ext cx="7772696" cy="449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7"/>
              </a:lnSpc>
            </a:pPr>
            <a:r>
              <a:rPr lang="en-US" sz="3219" spc="64">
                <a:solidFill>
                  <a:srgbClr val="FFFFFF"/>
                </a:solidFill>
                <a:latin typeface="Source Serif Pro"/>
              </a:rPr>
              <a:t>Nội dung báo cáo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8478" y="1620744"/>
            <a:ext cx="7785738" cy="393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877" lvl="1" indent="-174438" algn="l">
              <a:lnSpc>
                <a:spcPts val="3909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Đặt vấn đề</a:t>
            </a:r>
          </a:p>
          <a:p>
            <a:pPr marL="348877" lvl="1" indent="-174438" algn="l">
              <a:lnSpc>
                <a:spcPts val="3909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Giải quyết vấn đề</a:t>
            </a:r>
          </a:p>
          <a:p>
            <a:pPr marL="348877" lvl="1" indent="-174438" algn="l">
              <a:lnSpc>
                <a:spcPts val="3909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Đánh giá mô hình </a:t>
            </a:r>
          </a:p>
          <a:p>
            <a:pPr marL="348877" lvl="1" indent="-174438" algn="l">
              <a:lnSpc>
                <a:spcPts val="3909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Rút trích đặt trưng văn bản</a:t>
            </a:r>
          </a:p>
          <a:p>
            <a:pPr marL="348877" lvl="1" indent="-174438" algn="l">
              <a:lnSpc>
                <a:spcPts val="3909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Các chức năng của Website</a:t>
            </a:r>
          </a:p>
          <a:p>
            <a:pPr marL="348877" lvl="1" indent="-174438" algn="l">
              <a:lnSpc>
                <a:spcPts val="3909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Hạn chế</a:t>
            </a:r>
          </a:p>
          <a:p>
            <a:pPr marL="348877" lvl="1" indent="-174438" algn="l">
              <a:lnSpc>
                <a:spcPts val="3909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Hướng phát triển </a:t>
            </a:r>
          </a:p>
          <a:p>
            <a:pPr marL="348877" lvl="1" indent="-174438" algn="l">
              <a:lnSpc>
                <a:spcPts val="3909"/>
              </a:lnSpc>
              <a:buFont typeface="Arial"/>
              <a:buChar char="•"/>
            </a:pPr>
            <a:r>
              <a:rPr lang="en-US" sz="2113" spc="105">
                <a:solidFill>
                  <a:srgbClr val="FFFFFF"/>
                </a:solidFill>
                <a:latin typeface="Source Sans Pro"/>
              </a:rPr>
              <a:t>Demo</a:t>
            </a:r>
          </a:p>
        </p:txBody>
      </p:sp>
      <p:sp>
        <p:nvSpPr>
          <p:cNvPr id="5" name="Freeform 5"/>
          <p:cNvSpPr/>
          <p:nvPr/>
        </p:nvSpPr>
        <p:spPr>
          <a:xfrm>
            <a:off x="-239486" y="67926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84614" y="4172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86800" y="6628368"/>
            <a:ext cx="820055" cy="41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60"/>
              </a:lnSpc>
            </a:pPr>
            <a:r>
              <a:rPr lang="en-US" sz="3018" spc="30">
                <a:solidFill>
                  <a:srgbClr val="FFFFFF"/>
                </a:solidFill>
                <a:latin typeface="Source Serif Pro"/>
              </a:rPr>
              <a:t>02</a:t>
            </a:r>
          </a:p>
        </p:txBody>
      </p:sp>
      <p:sp>
        <p:nvSpPr>
          <p:cNvPr id="3" name="Freeform 3"/>
          <p:cNvSpPr/>
          <p:nvPr/>
        </p:nvSpPr>
        <p:spPr>
          <a:xfrm>
            <a:off x="-239486" y="67926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084614" y="4172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876800" y="1983948"/>
            <a:ext cx="4787584" cy="2695410"/>
          </a:xfrm>
          <a:custGeom>
            <a:avLst/>
            <a:gdLst/>
            <a:ahLst/>
            <a:cxnLst/>
            <a:rect l="l" t="t" r="r" b="b"/>
            <a:pathLst>
              <a:path w="4787584" h="2695410">
                <a:moveTo>
                  <a:pt x="0" y="0"/>
                </a:moveTo>
                <a:lnTo>
                  <a:pt x="4787584" y="0"/>
                </a:lnTo>
                <a:lnTo>
                  <a:pt x="4787584" y="2695410"/>
                </a:lnTo>
                <a:lnTo>
                  <a:pt x="0" y="26954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1427" y="1247500"/>
            <a:ext cx="4705373" cy="49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2134" lvl="1" indent="-381067" algn="l">
              <a:lnSpc>
                <a:spcPts val="3883"/>
              </a:lnSpc>
              <a:buAutoNum type="arabicPeriod"/>
            </a:pPr>
            <a:r>
              <a:rPr lang="en-US" sz="3530" spc="-35">
                <a:solidFill>
                  <a:srgbClr val="FFFFFF"/>
                </a:solidFill>
                <a:latin typeface="Source Serif Pro"/>
              </a:rPr>
              <a:t>Đặt vấn đề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1427" y="2086615"/>
            <a:ext cx="4705373" cy="2592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1049" lvl="1" indent="-195524" algn="l">
              <a:lnSpc>
                <a:spcPts val="2608"/>
              </a:lnSpc>
              <a:buFont typeface="Arial"/>
              <a:buChar char="•"/>
            </a:pPr>
            <a:r>
              <a:rPr lang="en-US" sz="1811" spc="18">
                <a:solidFill>
                  <a:srgbClr val="FFFFFF"/>
                </a:solidFill>
                <a:latin typeface="Source Sans Pro"/>
              </a:rPr>
              <a:t>Thế giới bước vào giai đoạn 4.0. AI phát triển mạnh mẽ.</a:t>
            </a:r>
          </a:p>
          <a:p>
            <a:pPr marL="391049" lvl="1" indent="-195524" algn="l">
              <a:lnSpc>
                <a:spcPts val="2608"/>
              </a:lnSpc>
              <a:buFont typeface="Arial"/>
              <a:buChar char="•"/>
            </a:pPr>
            <a:r>
              <a:rPr lang="en-US" sz="1811" spc="18">
                <a:solidFill>
                  <a:srgbClr val="FFFFFF"/>
                </a:solidFill>
                <a:latin typeface="Source Sans Pro"/>
              </a:rPr>
              <a:t>Việt Nam đang thực hiện quá trình chuyển đổi số quốc gia </a:t>
            </a:r>
          </a:p>
          <a:p>
            <a:pPr marL="391049" lvl="1" indent="-195524" algn="l">
              <a:lnSpc>
                <a:spcPts val="2608"/>
              </a:lnSpc>
              <a:buFont typeface="Arial"/>
              <a:buChar char="•"/>
            </a:pPr>
            <a:r>
              <a:rPr lang="en-US" sz="1811" spc="18">
                <a:solidFill>
                  <a:srgbClr val="FFFFFF"/>
                </a:solidFill>
                <a:latin typeface="Source Sans Pro"/>
              </a:rPr>
              <a:t>Lưu trữ thông tin trên hệ thống thông tin là điều cần thiết </a:t>
            </a:r>
          </a:p>
          <a:p>
            <a:pPr marL="391049" lvl="1" indent="-195524" algn="l">
              <a:lnSpc>
                <a:spcPts val="2608"/>
              </a:lnSpc>
              <a:buFont typeface="Arial"/>
              <a:buChar char="•"/>
            </a:pPr>
            <a:r>
              <a:rPr lang="en-US" sz="1811" spc="18">
                <a:solidFill>
                  <a:srgbClr val="FFFFFF"/>
                </a:solidFill>
                <a:latin typeface="Source Sans Pro"/>
              </a:rPr>
              <a:t>Còn nhiều quá trình phải làm thủ công. Đặc biệt là trong quản lý các văn bản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86800" y="6628368"/>
            <a:ext cx="820055" cy="41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60"/>
              </a:lnSpc>
            </a:pPr>
            <a:r>
              <a:rPr lang="en-US" sz="3018" spc="30">
                <a:solidFill>
                  <a:srgbClr val="FFFFFF"/>
                </a:solidFill>
                <a:latin typeface="Source Serif Pro"/>
              </a:rPr>
              <a:t>03</a:t>
            </a: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4008664" y="1387014"/>
            <a:ext cx="1877025" cy="1877025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988326" y="2143449"/>
            <a:ext cx="1917700" cy="309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811" spc="90">
                <a:solidFill>
                  <a:srgbClr val="003B5B"/>
                </a:solidFill>
                <a:latin typeface="Kollektif"/>
              </a:rPr>
              <a:t>PDF/IMG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1520" y="674370"/>
            <a:ext cx="5908290" cy="49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 spc="232">
                <a:solidFill>
                  <a:srgbClr val="FFFFFF"/>
                </a:solidFill>
                <a:latin typeface="Source Sans Pro Bold"/>
              </a:rPr>
              <a:t>2. GIẢI QUYẾT VẤN ĐỀ</a:t>
            </a:r>
          </a:p>
        </p:txBody>
      </p:sp>
      <p:sp>
        <p:nvSpPr>
          <p:cNvPr id="7" name="Freeform 7"/>
          <p:cNvSpPr/>
          <p:nvPr/>
        </p:nvSpPr>
        <p:spPr>
          <a:xfrm>
            <a:off x="-239486" y="67926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84614" y="4172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061628" y="3936441"/>
            <a:ext cx="2058452" cy="2058452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565596" y="1383784"/>
            <a:ext cx="1877025" cy="1877025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589155" y="2140324"/>
            <a:ext cx="1917700" cy="309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811" spc="90">
                <a:solidFill>
                  <a:srgbClr val="003B5B"/>
                </a:solidFill>
                <a:latin typeface="Kollektif"/>
              </a:rPr>
              <a:t>OCR</a:t>
            </a: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7573017" y="3926600"/>
            <a:ext cx="1988076" cy="1988076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608205" y="4658567"/>
            <a:ext cx="1917700" cy="576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811" spc="90">
                <a:solidFill>
                  <a:srgbClr val="003B5B"/>
                </a:solidFill>
                <a:latin typeface="Kollektif"/>
              </a:rPr>
              <a:t>RÚT TRÍCH ĐẶC TRƯNG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132004" y="4791917"/>
            <a:ext cx="1917700" cy="309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811" spc="90">
                <a:solidFill>
                  <a:srgbClr val="003B5B"/>
                </a:solidFill>
                <a:latin typeface="Kollektif"/>
              </a:rPr>
              <a:t>CƠ SỞ DỮ LIỆU</a:t>
            </a:r>
          </a:p>
        </p:txBody>
      </p:sp>
      <p:sp>
        <p:nvSpPr>
          <p:cNvPr id="18" name="AutoShape 18"/>
          <p:cNvSpPr/>
          <p:nvPr/>
        </p:nvSpPr>
        <p:spPr>
          <a:xfrm>
            <a:off x="5775605" y="2315030"/>
            <a:ext cx="1820716" cy="1049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9" name="AutoShape 19"/>
          <p:cNvSpPr/>
          <p:nvPr/>
        </p:nvSpPr>
        <p:spPr>
          <a:xfrm flipH="1">
            <a:off x="6119752" y="4943153"/>
            <a:ext cx="154349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0" name="AutoShape 20"/>
          <p:cNvSpPr/>
          <p:nvPr/>
        </p:nvSpPr>
        <p:spPr>
          <a:xfrm flipH="1">
            <a:off x="8567055" y="3199218"/>
            <a:ext cx="0" cy="727382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1" name="TextBox 21"/>
          <p:cNvSpPr txBox="1"/>
          <p:nvPr/>
        </p:nvSpPr>
        <p:spPr>
          <a:xfrm>
            <a:off x="0" y="2382382"/>
            <a:ext cx="3859373" cy="2583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8319" lvl="1" indent="-224160" algn="l">
              <a:lnSpc>
                <a:spcPts val="2990"/>
              </a:lnSpc>
              <a:buFont typeface="Arial"/>
              <a:buChar char="•"/>
            </a:pPr>
            <a:r>
              <a:rPr lang="en-US" sz="2076" spc="20">
                <a:solidFill>
                  <a:srgbClr val="FFFFFF"/>
                </a:solidFill>
                <a:latin typeface="Source Sans Pro"/>
              </a:rPr>
              <a:t>File tài liệu sẽ được quét qua bởi công nghệ OCR</a:t>
            </a:r>
          </a:p>
          <a:p>
            <a:pPr marL="448319" lvl="1" indent="-224160" algn="l">
              <a:lnSpc>
                <a:spcPts val="2990"/>
              </a:lnSpc>
              <a:buFont typeface="Arial"/>
              <a:buChar char="•"/>
            </a:pPr>
            <a:r>
              <a:rPr lang="en-US" sz="2076" spc="20">
                <a:solidFill>
                  <a:srgbClr val="FFFFFF"/>
                </a:solidFill>
                <a:latin typeface="Source Sans Pro"/>
              </a:rPr>
              <a:t>OCR nhận dạng văn bản có trong hình ảnh</a:t>
            </a:r>
          </a:p>
          <a:p>
            <a:pPr marL="448319" lvl="1" indent="-224160" algn="l">
              <a:lnSpc>
                <a:spcPts val="2990"/>
              </a:lnSpc>
              <a:buFont typeface="Arial"/>
              <a:buChar char="•"/>
            </a:pPr>
            <a:r>
              <a:rPr lang="en-US" sz="2076" spc="20">
                <a:solidFill>
                  <a:srgbClr val="FFFFFF"/>
                </a:solidFill>
                <a:latin typeface="Source Sans Pro"/>
              </a:rPr>
              <a:t>Tiến hành rút trích đặc trưng mong muốn </a:t>
            </a:r>
          </a:p>
          <a:p>
            <a:pPr marL="448319" lvl="1" indent="-224160" algn="l">
              <a:lnSpc>
                <a:spcPts val="2990"/>
              </a:lnSpc>
              <a:buFont typeface="Arial"/>
              <a:buChar char="•"/>
            </a:pPr>
            <a:r>
              <a:rPr lang="en-US" sz="2076" spc="20">
                <a:solidFill>
                  <a:srgbClr val="FFFFFF"/>
                </a:solidFill>
                <a:latin typeface="Source Sans Pro"/>
              </a:rPr>
              <a:t>Lưu vào cơ sở dữ liệu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86800" y="6628368"/>
            <a:ext cx="820055" cy="41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60"/>
              </a:lnSpc>
            </a:pPr>
            <a:r>
              <a:rPr lang="en-US" sz="3018" spc="30">
                <a:solidFill>
                  <a:srgbClr val="FFFFFF"/>
                </a:solidFill>
                <a:latin typeface="Source Serif Pro"/>
              </a:rPr>
              <a:t>04</a:t>
            </a:r>
          </a:p>
        </p:txBody>
      </p:sp>
      <p:sp>
        <p:nvSpPr>
          <p:cNvPr id="3" name="Freeform 3"/>
          <p:cNvSpPr/>
          <p:nvPr/>
        </p:nvSpPr>
        <p:spPr>
          <a:xfrm>
            <a:off x="-239486" y="67926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084614" y="4172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63823" y="363267"/>
            <a:ext cx="7225954" cy="635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4"/>
              </a:lnSpc>
            </a:pPr>
            <a:r>
              <a:rPr lang="en-US" sz="3651" spc="182">
                <a:solidFill>
                  <a:srgbClr val="FFFFFF"/>
                </a:solidFill>
                <a:latin typeface="Source Sans Pro Bold"/>
              </a:rPr>
              <a:t>OCR là gì ?</a:t>
            </a:r>
          </a:p>
          <a:p>
            <a:pPr marL="421254" lvl="1" indent="-210627" algn="l">
              <a:lnSpc>
                <a:spcPts val="3609"/>
              </a:lnSpc>
              <a:buFont typeface="Arial"/>
              <a:buChar char="•"/>
            </a:pPr>
            <a:r>
              <a:rPr lang="en-US" sz="1951" spc="97">
                <a:solidFill>
                  <a:srgbClr val="FFFFFF"/>
                </a:solidFill>
                <a:latin typeface="Source Sans Pro"/>
              </a:rPr>
              <a:t>OCR viết tắt của "Optical Character Recognition" (Nhận dạng kí tự quang học). </a:t>
            </a:r>
          </a:p>
          <a:p>
            <a:pPr marL="421254" lvl="1" indent="-210627" algn="l">
              <a:lnSpc>
                <a:spcPts val="3609"/>
              </a:lnSpc>
              <a:buFont typeface="Arial"/>
              <a:buChar char="•"/>
            </a:pPr>
            <a:r>
              <a:rPr lang="en-US" sz="1951" spc="97">
                <a:solidFill>
                  <a:srgbClr val="FFFFFF"/>
                </a:solidFill>
                <a:latin typeface="Source Sans Pro"/>
              </a:rPr>
              <a:t>Là công nghệ nhận dạng và chuyển đổi các hình ảnh hoặc các tập tin PDF chứa văn bản thành các văn bản có thể chỉnh sửa được. </a:t>
            </a:r>
          </a:p>
          <a:p>
            <a:pPr marL="421254" lvl="1" indent="-210627" algn="l">
              <a:lnSpc>
                <a:spcPts val="3609"/>
              </a:lnSpc>
              <a:buFont typeface="Arial"/>
              <a:buChar char="•"/>
            </a:pPr>
            <a:r>
              <a:rPr lang="en-US" sz="1951" spc="97">
                <a:solidFill>
                  <a:srgbClr val="FFFFFF"/>
                </a:solidFill>
                <a:latin typeface="Source Sans Pro"/>
              </a:rPr>
              <a:t>Công nghệ OCR thường được sử dụng trong nhiều ứng dụng </a:t>
            </a:r>
          </a:p>
          <a:p>
            <a:pPr marL="842509" lvl="2" indent="-280836" algn="l">
              <a:lnSpc>
                <a:spcPts val="3609"/>
              </a:lnSpc>
              <a:buFont typeface="Arial"/>
              <a:buChar char="⚬"/>
            </a:pPr>
            <a:r>
              <a:rPr lang="en-US" sz="1951" spc="97">
                <a:solidFill>
                  <a:srgbClr val="FFFFFF"/>
                </a:solidFill>
                <a:latin typeface="Source Sans Pro"/>
              </a:rPr>
              <a:t>Quét tài liệu và hình ảnh</a:t>
            </a:r>
          </a:p>
          <a:p>
            <a:pPr marL="842509" lvl="2" indent="-280836" algn="l">
              <a:lnSpc>
                <a:spcPts val="3609"/>
              </a:lnSpc>
              <a:buFont typeface="Arial"/>
              <a:buChar char="⚬"/>
            </a:pPr>
            <a:r>
              <a:rPr lang="en-US" sz="1951" spc="97">
                <a:solidFill>
                  <a:srgbClr val="FFFFFF"/>
                </a:solidFill>
                <a:latin typeface="Source Sans Pro"/>
              </a:rPr>
              <a:t>Xử lý hình ảnh và video</a:t>
            </a:r>
          </a:p>
          <a:p>
            <a:pPr marL="842509" lvl="2" indent="-280836" algn="l">
              <a:lnSpc>
                <a:spcPts val="3609"/>
              </a:lnSpc>
              <a:buFont typeface="Arial"/>
              <a:buChar char="⚬"/>
            </a:pPr>
            <a:r>
              <a:rPr lang="en-US" sz="1951" spc="97">
                <a:solidFill>
                  <a:srgbClr val="FFFFFF"/>
                </a:solidFill>
                <a:latin typeface="Source Sans Pro"/>
              </a:rPr>
              <a:t>Dịch tự động</a:t>
            </a:r>
          </a:p>
          <a:p>
            <a:pPr marL="842509" lvl="2" indent="-280836" algn="l">
              <a:lnSpc>
                <a:spcPts val="3609"/>
              </a:lnSpc>
              <a:buFont typeface="Arial"/>
              <a:buChar char="⚬"/>
            </a:pPr>
            <a:r>
              <a:rPr lang="en-US" sz="1951" spc="97">
                <a:solidFill>
                  <a:srgbClr val="FFFFFF"/>
                </a:solidFill>
                <a:latin typeface="Source Sans Pro"/>
              </a:rPr>
              <a:t>Nhận dạng chữ viết tay</a:t>
            </a:r>
          </a:p>
          <a:p>
            <a:pPr algn="l">
              <a:lnSpc>
                <a:spcPts val="3609"/>
              </a:lnSpc>
            </a:pPr>
            <a:endParaRPr lang="en-US" sz="1951" spc="97">
              <a:solidFill>
                <a:srgbClr val="FFFFFF"/>
              </a:solidFill>
              <a:latin typeface="Source Sans Pro"/>
            </a:endParaRPr>
          </a:p>
          <a:p>
            <a:pPr algn="l">
              <a:lnSpc>
                <a:spcPts val="3609"/>
              </a:lnSpc>
            </a:pPr>
            <a:endParaRPr lang="en-US" sz="1951" spc="97">
              <a:solidFill>
                <a:srgbClr val="FFFFFF"/>
              </a:solidFill>
              <a:latin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86800" y="6628368"/>
            <a:ext cx="820055" cy="41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60"/>
              </a:lnSpc>
            </a:pPr>
            <a:r>
              <a:rPr lang="en-US" sz="3018" spc="30">
                <a:solidFill>
                  <a:srgbClr val="003B5B"/>
                </a:solidFill>
                <a:latin typeface="Source Serif Pro"/>
              </a:rPr>
              <a:t>05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31520" y="674370"/>
            <a:ext cx="5908290" cy="514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3"/>
              </a:lnSpc>
            </a:pPr>
            <a:r>
              <a:rPr lang="en-US" sz="3009" spc="240" dirty="0">
                <a:solidFill>
                  <a:srgbClr val="003B5B"/>
                </a:solidFill>
                <a:latin typeface="Source Sans Pro Bold"/>
              </a:rPr>
              <a:t>3. ĐÁNH GIÁ MÔ HÌNH </a:t>
            </a:r>
          </a:p>
        </p:txBody>
      </p:sp>
      <p:sp>
        <p:nvSpPr>
          <p:cNvPr id="4" name="Freeform 4"/>
          <p:cNvSpPr/>
          <p:nvPr/>
        </p:nvSpPr>
        <p:spPr>
          <a:xfrm>
            <a:off x="-239486" y="67926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84614" y="4172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19728" y="2432285"/>
            <a:ext cx="5388125" cy="1945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1049" lvl="1" indent="-195524" algn="l">
              <a:lnSpc>
                <a:spcPts val="2608"/>
              </a:lnSpc>
              <a:buFont typeface="Arial"/>
              <a:buChar char="•"/>
            </a:pP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Mô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hình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được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lựa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chọn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sử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dụng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là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Tesseract OCR</a:t>
            </a:r>
          </a:p>
          <a:p>
            <a:pPr marL="391049" lvl="1" indent="-195524" algn="l">
              <a:lnSpc>
                <a:spcPts val="2608"/>
              </a:lnSpc>
              <a:buFont typeface="Arial"/>
              <a:buChar char="•"/>
            </a:pP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Mô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hình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đã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được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huyên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luyện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sẵn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để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có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thể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nhận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dạng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Tiếng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Việt</a:t>
            </a:r>
            <a:endParaRPr lang="en-US" sz="1811" spc="18" dirty="0">
              <a:solidFill>
                <a:srgbClr val="003B5B"/>
              </a:solidFill>
              <a:latin typeface="Source Sans Pro"/>
            </a:endParaRPr>
          </a:p>
          <a:p>
            <a:pPr marL="391049" lvl="1" indent="-195524" algn="l">
              <a:lnSpc>
                <a:spcPts val="2608"/>
              </a:lnSpc>
              <a:buFont typeface="Arial"/>
              <a:buChar char="•"/>
            </a:pP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Không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yêu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cầu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quá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trình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huấn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luyện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phức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tạp</a:t>
            </a:r>
            <a:endParaRPr lang="en-US" sz="1811" spc="18" dirty="0">
              <a:solidFill>
                <a:srgbClr val="003B5B"/>
              </a:solidFill>
              <a:latin typeface="Source Sans Pro"/>
            </a:endParaRPr>
          </a:p>
          <a:p>
            <a:pPr marL="391049" lvl="1" indent="-195524" algn="l">
              <a:lnSpc>
                <a:spcPts val="2608"/>
              </a:lnSpc>
              <a:buFont typeface="Arial"/>
              <a:buChar char="•"/>
            </a:pP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Kiểm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tra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trên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10 file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hình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ảnh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</a:p>
          <a:p>
            <a:pPr marL="391049" lvl="1" indent="-195524" algn="l">
              <a:lnSpc>
                <a:spcPts val="2608"/>
              </a:lnSpc>
              <a:buFont typeface="Arial"/>
              <a:buChar char="•"/>
            </a:pP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So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với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file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gốc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thông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qua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thư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"/>
              </a:rPr>
              <a:t>viện</a:t>
            </a: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 </a:t>
            </a:r>
            <a:r>
              <a:rPr lang="en-US" sz="1811" spc="18" dirty="0" err="1">
                <a:solidFill>
                  <a:srgbClr val="003B5B"/>
                </a:solidFill>
                <a:latin typeface="Source Sans Pro Italics"/>
              </a:rPr>
              <a:t>difflib</a:t>
            </a:r>
            <a:r>
              <a:rPr lang="en-US" sz="1811" spc="18" dirty="0">
                <a:solidFill>
                  <a:srgbClr val="003B5B"/>
                </a:solidFill>
                <a:latin typeface="Source Sans Pro Italics"/>
              </a:rPr>
              <a:t>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066" y="986400"/>
            <a:ext cx="4359534" cy="433298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463464" y="1734488"/>
            <a:ext cx="1158609" cy="325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8"/>
              </a:lnSpc>
            </a:pP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81,38%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15878" y="2362200"/>
            <a:ext cx="1158609" cy="325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8"/>
              </a:lnSpc>
            </a:pPr>
            <a:r>
              <a:rPr lang="en-US" sz="1811" spc="18" dirty="0">
                <a:solidFill>
                  <a:srgbClr val="003B5B"/>
                </a:solidFill>
                <a:latin typeface="Source Sans Pro"/>
              </a:rPr>
              <a:t>63,35%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86800" y="6628368"/>
            <a:ext cx="820055" cy="41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60"/>
              </a:lnSpc>
            </a:pPr>
            <a:r>
              <a:rPr lang="en-US" sz="3018" spc="30">
                <a:solidFill>
                  <a:srgbClr val="003B5B"/>
                </a:solidFill>
                <a:latin typeface="Source Serif Pro"/>
              </a:rPr>
              <a:t>06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4800" y="1965174"/>
            <a:ext cx="4724400" cy="4080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Rút trích số công văn: </a:t>
            </a:r>
          </a:p>
          <a:p>
            <a:pPr marL="912447" lvl="2" indent="-304149" algn="l">
              <a:lnSpc>
                <a:spcPts val="2958"/>
              </a:lnSpc>
              <a:buFont typeface="Arial"/>
              <a:buChar char="⚬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Đầu vào là văn bản đã được rút trích bởi OCR</a:t>
            </a:r>
          </a:p>
          <a:p>
            <a:pPr marL="912447" lvl="2" indent="-304149" algn="l">
              <a:lnSpc>
                <a:spcPts val="2958"/>
              </a:lnSpc>
              <a:buFont typeface="Arial"/>
              <a:buChar char="⚬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Duyệt qua đoạn văn và tìm kiếm số công văn </a:t>
            </a:r>
          </a:p>
          <a:p>
            <a:pPr marL="912447" lvl="2" indent="-304149" algn="l">
              <a:lnSpc>
                <a:spcPts val="2958"/>
              </a:lnSpc>
              <a:buFont typeface="Arial"/>
              <a:buChar char="⚬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Số công văn  bắt đầu ‘</a:t>
            </a:r>
            <a:r>
              <a:rPr lang="en-US" sz="2113" spc="105">
                <a:solidFill>
                  <a:srgbClr val="003B5B"/>
                </a:solidFill>
                <a:latin typeface="Source Sans Pro Italics"/>
              </a:rPr>
              <a:t>Số:</a:t>
            </a:r>
            <a:r>
              <a:rPr lang="en-US" sz="2113" spc="105">
                <a:solidFill>
                  <a:srgbClr val="003B5B"/>
                </a:solidFill>
                <a:latin typeface="Source Sans Pro"/>
              </a:rPr>
              <a:t> ‘ phía sau là một số </a:t>
            </a:r>
          </a:p>
          <a:p>
            <a:pPr marL="912447" lvl="2" indent="-304149" algn="l">
              <a:lnSpc>
                <a:spcPts val="2958"/>
              </a:lnSpc>
              <a:buFont typeface="Arial"/>
              <a:buChar char="⚬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Sau số là ‘/’</a:t>
            </a:r>
          </a:p>
          <a:p>
            <a:pPr marL="912447" lvl="2" indent="-304149" algn="l">
              <a:lnSpc>
                <a:spcPts val="2958"/>
              </a:lnSpc>
              <a:buFont typeface="Arial"/>
              <a:buChar char="⚬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Cuối cùng là một chuỗi ký tự </a:t>
            </a:r>
          </a:p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Trường hợp tìm không thấy sẽ trả về là “</a:t>
            </a:r>
            <a:r>
              <a:rPr lang="en-US" sz="2113" spc="105">
                <a:solidFill>
                  <a:srgbClr val="003B5B"/>
                </a:solidFill>
                <a:latin typeface="Source Sans Pro Italics"/>
              </a:rPr>
              <a:t>None</a:t>
            </a:r>
            <a:r>
              <a:rPr lang="en-US" sz="2113" spc="105">
                <a:solidFill>
                  <a:srgbClr val="003B5B"/>
                </a:solidFill>
                <a:latin typeface="Source Sans Pro"/>
              </a:rPr>
              <a:t>”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1520" y="674370"/>
            <a:ext cx="6936851" cy="514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3"/>
              </a:lnSpc>
            </a:pPr>
            <a:r>
              <a:rPr lang="en-US" sz="3009" spc="240">
                <a:solidFill>
                  <a:srgbClr val="003B5B"/>
                </a:solidFill>
                <a:latin typeface="Source Sans Pro Bold"/>
              </a:rPr>
              <a:t>4. RÚT TRÍCH ĐẶC TRƯNG VĂN BẢN </a:t>
            </a:r>
          </a:p>
        </p:txBody>
      </p:sp>
      <p:sp>
        <p:nvSpPr>
          <p:cNvPr id="5" name="Freeform 5"/>
          <p:cNvSpPr/>
          <p:nvPr/>
        </p:nvSpPr>
        <p:spPr>
          <a:xfrm>
            <a:off x="-239486" y="67926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84614" y="4172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029200" y="1965174"/>
            <a:ext cx="4724400" cy="4080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Rút trích ngày ban hành: </a:t>
            </a:r>
          </a:p>
          <a:p>
            <a:pPr marL="912447" lvl="2" indent="-304149" algn="l">
              <a:lnSpc>
                <a:spcPts val="2958"/>
              </a:lnSpc>
              <a:buFont typeface="Arial"/>
              <a:buChar char="⚬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Đầu vào là văn bản đã được rút trích bởi OCR</a:t>
            </a:r>
          </a:p>
          <a:p>
            <a:pPr marL="912447" lvl="2" indent="-304149" algn="l">
              <a:lnSpc>
                <a:spcPts val="2958"/>
              </a:lnSpc>
              <a:buFont typeface="Arial"/>
              <a:buChar char="⚬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Duyệt qua đoạn văn và tìm kiếm ngày ban hành </a:t>
            </a:r>
          </a:p>
          <a:p>
            <a:pPr marL="912447" lvl="2" indent="-304149" algn="l">
              <a:lnSpc>
                <a:spcPts val="2958"/>
              </a:lnSpc>
              <a:buFont typeface="Arial"/>
              <a:buChar char="⚬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Ngày ban hành bắt đầu ‘</a:t>
            </a:r>
            <a:r>
              <a:rPr lang="en-US" sz="2113" spc="105">
                <a:solidFill>
                  <a:srgbClr val="003B5B"/>
                </a:solidFill>
                <a:latin typeface="Source Sans Pro Italics"/>
              </a:rPr>
              <a:t>Tên địa danh</a:t>
            </a:r>
            <a:r>
              <a:rPr lang="en-US" sz="2113" spc="105">
                <a:solidFill>
                  <a:srgbClr val="003B5B"/>
                </a:solidFill>
                <a:latin typeface="Source Sans Pro"/>
              </a:rPr>
              <a:t> ‘ phía sau là dịnh dạng ngày tháng năm </a:t>
            </a:r>
          </a:p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Trường hợp tìm không thấy sẽ trả về là “</a:t>
            </a:r>
            <a:r>
              <a:rPr lang="en-US" sz="2113" spc="105">
                <a:solidFill>
                  <a:srgbClr val="003B5B"/>
                </a:solidFill>
                <a:latin typeface="Source Sans Pro Italics"/>
              </a:rPr>
              <a:t>None</a:t>
            </a:r>
            <a:r>
              <a:rPr lang="en-US" sz="2113" spc="105">
                <a:solidFill>
                  <a:srgbClr val="003B5B"/>
                </a:solidFill>
                <a:latin typeface="Source Sans Pro"/>
              </a:rPr>
              <a:t>” </a:t>
            </a:r>
          </a:p>
          <a:p>
            <a:pPr algn="l">
              <a:lnSpc>
                <a:spcPts val="2958"/>
              </a:lnSpc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86800" y="6628368"/>
            <a:ext cx="820055" cy="41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60"/>
              </a:lnSpc>
            </a:pPr>
            <a:r>
              <a:rPr lang="en-US" sz="3018" spc="30">
                <a:solidFill>
                  <a:srgbClr val="003B5B"/>
                </a:solidFill>
                <a:latin typeface="Source Serif Pro"/>
              </a:rPr>
              <a:t>07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4800" y="1965174"/>
            <a:ext cx="4724400" cy="4080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Rút trích lĩnh vực công văn: </a:t>
            </a:r>
          </a:p>
          <a:p>
            <a:pPr marL="912447" lvl="2" indent="-304149" algn="l">
              <a:lnSpc>
                <a:spcPts val="2958"/>
              </a:lnSpc>
              <a:buFont typeface="Arial"/>
              <a:buChar char="⚬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Đầu vào là văn bản đã được rút trích bởi OCR</a:t>
            </a:r>
          </a:p>
          <a:p>
            <a:pPr marL="912447" lvl="2" indent="-304149" algn="l">
              <a:lnSpc>
                <a:spcPts val="2958"/>
              </a:lnSpc>
              <a:buFont typeface="Arial"/>
              <a:buChar char="⚬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Duyệt qua đoạn văn và đếm các từ khóa xuất hiện được quy định theo mỗi lĩnh vực</a:t>
            </a:r>
          </a:p>
          <a:p>
            <a:pPr marL="912447" lvl="2" indent="-304149" algn="l">
              <a:lnSpc>
                <a:spcPts val="2958"/>
              </a:lnSpc>
              <a:buFont typeface="Arial"/>
              <a:buChar char="⚬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Khi số lượng từ lĩnh vực nào vượt trội hơn thì công văn sẽ thuộc về lĩnh vực đó </a:t>
            </a:r>
          </a:p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Trường hợp tìm không thấy hoặc các từ bằng nhau sẽ trả về “</a:t>
            </a:r>
            <a:r>
              <a:rPr lang="en-US" sz="2113" spc="105">
                <a:solidFill>
                  <a:srgbClr val="003B5B"/>
                </a:solidFill>
                <a:latin typeface="Source Sans Pro Italics"/>
              </a:rPr>
              <a:t>khác</a:t>
            </a:r>
            <a:r>
              <a:rPr lang="en-US" sz="2113" spc="105">
                <a:solidFill>
                  <a:srgbClr val="003B5B"/>
                </a:solidFill>
                <a:latin typeface="Source Sans Pro"/>
              </a:rPr>
              <a:t>”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1520" y="674370"/>
            <a:ext cx="6936851" cy="514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3"/>
              </a:lnSpc>
            </a:pPr>
            <a:r>
              <a:rPr lang="en-US" sz="3009" spc="240">
                <a:solidFill>
                  <a:srgbClr val="003B5B"/>
                </a:solidFill>
                <a:latin typeface="Source Sans Pro Bold"/>
              </a:rPr>
              <a:t>4. RÚT TRÍCH ĐẶC TRƯNG VĂN BẢN </a:t>
            </a:r>
          </a:p>
        </p:txBody>
      </p:sp>
      <p:sp>
        <p:nvSpPr>
          <p:cNvPr id="5" name="Freeform 5"/>
          <p:cNvSpPr/>
          <p:nvPr/>
        </p:nvSpPr>
        <p:spPr>
          <a:xfrm>
            <a:off x="-239486" y="67926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84614" y="4172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029200" y="1965174"/>
            <a:ext cx="4724400" cy="4080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Rút trích tên tổ chức: </a:t>
            </a:r>
          </a:p>
          <a:p>
            <a:pPr marL="912447" lvl="2" indent="-304149" algn="l">
              <a:lnSpc>
                <a:spcPts val="2958"/>
              </a:lnSpc>
              <a:buFont typeface="Arial"/>
              <a:buChar char="⚬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Đầu vào là văn bản đã được rút trích bởi OCR</a:t>
            </a:r>
          </a:p>
          <a:p>
            <a:pPr marL="912447" lvl="2" indent="-304149" algn="l">
              <a:lnSpc>
                <a:spcPts val="2958"/>
              </a:lnSpc>
              <a:buFont typeface="Arial"/>
              <a:buChar char="⚬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Duyệt qua đoạn văn và tìm kiếm tên tổ chức </a:t>
            </a:r>
          </a:p>
          <a:p>
            <a:pPr marL="912447" lvl="2" indent="-304149" algn="l">
              <a:lnSpc>
                <a:spcPts val="2958"/>
              </a:lnSpc>
              <a:buFont typeface="Arial"/>
              <a:buChar char="⚬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Ngày ban hành phải bắt đầu ‘Cơ quan ‘ phía sau là tên tổ chức</a:t>
            </a:r>
          </a:p>
          <a:p>
            <a:pPr marL="456224" lvl="1" indent="-228112" algn="l">
              <a:lnSpc>
                <a:spcPts val="2958"/>
              </a:lnSpc>
              <a:buFont typeface="Arial"/>
              <a:buChar char="•"/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Trường hợp tìm không thấy sẽ trả về là “</a:t>
            </a:r>
            <a:r>
              <a:rPr lang="en-US" sz="2113" spc="105">
                <a:solidFill>
                  <a:srgbClr val="003B5B"/>
                </a:solidFill>
                <a:latin typeface="Source Sans Pro Italics"/>
              </a:rPr>
              <a:t>None</a:t>
            </a:r>
            <a:r>
              <a:rPr lang="en-US" sz="2113" spc="105">
                <a:solidFill>
                  <a:srgbClr val="003B5B"/>
                </a:solidFill>
                <a:latin typeface="Source Sans Pro"/>
              </a:rPr>
              <a:t>”</a:t>
            </a:r>
          </a:p>
          <a:p>
            <a:pPr algn="l">
              <a:lnSpc>
                <a:spcPts val="2958"/>
              </a:lnSpc>
            </a:pPr>
            <a:r>
              <a:rPr lang="en-US" sz="2113" spc="105">
                <a:solidFill>
                  <a:srgbClr val="003B5B"/>
                </a:solidFill>
                <a:latin typeface="Source Sans Pro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86800" y="6628368"/>
            <a:ext cx="820055" cy="41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60"/>
              </a:lnSpc>
            </a:pPr>
            <a:r>
              <a:rPr lang="en-US" sz="3018" spc="30">
                <a:solidFill>
                  <a:srgbClr val="003B5B"/>
                </a:solidFill>
                <a:latin typeface="Source Serif Pro"/>
              </a:rPr>
              <a:t>08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84614" y="1857204"/>
            <a:ext cx="6054436" cy="3496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813" lvl="1" indent="-238907" algn="l">
              <a:lnSpc>
                <a:spcPts val="3098"/>
              </a:lnSpc>
              <a:buFont typeface="Arial"/>
              <a:buChar char="•"/>
            </a:pPr>
            <a:r>
              <a:rPr lang="en-US" sz="2213" spc="110">
                <a:solidFill>
                  <a:srgbClr val="003B5B"/>
                </a:solidFill>
                <a:latin typeface="Source Sans Pro"/>
              </a:rPr>
              <a:t>Quản lý công văn bao gồm </a:t>
            </a:r>
          </a:p>
          <a:p>
            <a:pPr marL="955626" lvl="2" indent="-318542" algn="l">
              <a:lnSpc>
                <a:spcPts val="3098"/>
              </a:lnSpc>
              <a:buFont typeface="Arial"/>
              <a:buChar char="⚬"/>
            </a:pPr>
            <a:r>
              <a:rPr lang="en-US" sz="2213" spc="110">
                <a:solidFill>
                  <a:srgbClr val="003B5B"/>
                </a:solidFill>
                <a:latin typeface="Source Sans Pro"/>
              </a:rPr>
              <a:t>Tạo mới công văn </a:t>
            </a:r>
          </a:p>
          <a:p>
            <a:pPr marL="955626" lvl="2" indent="-318542" algn="l">
              <a:lnSpc>
                <a:spcPts val="3098"/>
              </a:lnSpc>
              <a:buFont typeface="Arial"/>
              <a:buChar char="⚬"/>
            </a:pPr>
            <a:r>
              <a:rPr lang="en-US" sz="2213" spc="110">
                <a:solidFill>
                  <a:srgbClr val="003B5B"/>
                </a:solidFill>
                <a:latin typeface="Source Sans Pro"/>
              </a:rPr>
              <a:t>Chỉnh sửa công văn </a:t>
            </a:r>
          </a:p>
          <a:p>
            <a:pPr marL="955626" lvl="2" indent="-318542" algn="l">
              <a:lnSpc>
                <a:spcPts val="3098"/>
              </a:lnSpc>
              <a:buFont typeface="Arial"/>
              <a:buChar char="⚬"/>
            </a:pPr>
            <a:r>
              <a:rPr lang="en-US" sz="2213" spc="110">
                <a:solidFill>
                  <a:srgbClr val="003B5B"/>
                </a:solidFill>
                <a:latin typeface="Source Sans Pro"/>
              </a:rPr>
              <a:t>Xóa công văn </a:t>
            </a:r>
          </a:p>
          <a:p>
            <a:pPr marL="955626" lvl="2" indent="-318542" algn="l">
              <a:lnSpc>
                <a:spcPts val="3098"/>
              </a:lnSpc>
              <a:buFont typeface="Arial"/>
              <a:buChar char="⚬"/>
            </a:pPr>
            <a:r>
              <a:rPr lang="en-US" sz="2213" spc="110">
                <a:solidFill>
                  <a:srgbClr val="003B5B"/>
                </a:solidFill>
                <a:latin typeface="Source Sans Pro"/>
              </a:rPr>
              <a:t>Tải về</a:t>
            </a:r>
          </a:p>
          <a:p>
            <a:pPr marL="477813" lvl="1" indent="-238907" algn="l">
              <a:lnSpc>
                <a:spcPts val="3098"/>
              </a:lnSpc>
              <a:buFont typeface="Arial"/>
              <a:buChar char="•"/>
            </a:pPr>
            <a:r>
              <a:rPr lang="en-US" sz="2213" spc="110">
                <a:solidFill>
                  <a:srgbClr val="003B5B"/>
                </a:solidFill>
                <a:latin typeface="Source Sans Pro"/>
              </a:rPr>
              <a:t>Nhận dạng công văn người dùng tải lên và tự điền vào form </a:t>
            </a:r>
          </a:p>
          <a:p>
            <a:pPr marL="477813" lvl="1" indent="-238907" algn="l">
              <a:lnSpc>
                <a:spcPts val="3098"/>
              </a:lnSpc>
              <a:buFont typeface="Arial"/>
              <a:buChar char="•"/>
            </a:pPr>
            <a:r>
              <a:rPr lang="en-US" sz="2213" spc="110">
                <a:solidFill>
                  <a:srgbClr val="003B5B"/>
                </a:solidFill>
                <a:latin typeface="Source Sans Pro"/>
              </a:rPr>
              <a:t>Tìm kiếm công văn theo từ khóa các trường dữ liệu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22655" y="674370"/>
            <a:ext cx="5908290" cy="514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 spc="240">
                <a:solidFill>
                  <a:srgbClr val="003B5B"/>
                </a:solidFill>
                <a:latin typeface="Source Sans Pro Bold"/>
              </a:rPr>
              <a:t>5. CÁC CHỨC NĂNG </a:t>
            </a:r>
          </a:p>
        </p:txBody>
      </p:sp>
      <p:sp>
        <p:nvSpPr>
          <p:cNvPr id="5" name="Freeform 5"/>
          <p:cNvSpPr/>
          <p:nvPr/>
        </p:nvSpPr>
        <p:spPr>
          <a:xfrm>
            <a:off x="-239486" y="67926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84614" y="417286"/>
            <a:ext cx="9214763" cy="39148"/>
          </a:xfrm>
          <a:custGeom>
            <a:avLst/>
            <a:gdLst/>
            <a:ahLst/>
            <a:cxnLst/>
            <a:rect l="l" t="t" r="r" b="b"/>
            <a:pathLst>
              <a:path w="9214763" h="39148">
                <a:moveTo>
                  <a:pt x="0" y="0"/>
                </a:moveTo>
                <a:lnTo>
                  <a:pt x="9214764" y="0"/>
                </a:lnTo>
                <a:lnTo>
                  <a:pt x="9214764" y="39148"/>
                </a:lnTo>
                <a:lnTo>
                  <a:pt x="0" y="3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719137" b="-11719137"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756</Words>
  <Application>Microsoft Macintosh PowerPoint</Application>
  <PresentationFormat>Custom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Source Sans Pro Italics</vt:lpstr>
      <vt:lpstr>Source Sans Pro Bold</vt:lpstr>
      <vt:lpstr>Calibri</vt:lpstr>
      <vt:lpstr>Source Serif Pro</vt:lpstr>
      <vt:lpstr>Source Sans Pro</vt:lpstr>
      <vt:lpstr>Kollektif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cần thơ trường công nghệ thông tin và truyền thông</dc:title>
  <cp:lastModifiedBy>Minh Quân Hồ</cp:lastModifiedBy>
  <cp:revision>2</cp:revision>
  <dcterms:created xsi:type="dcterms:W3CDTF">2006-08-16T00:00:00Z</dcterms:created>
  <dcterms:modified xsi:type="dcterms:W3CDTF">2024-05-10T05:27:10Z</dcterms:modified>
  <dc:identifier>DAGEyc4PmaU</dc:identifier>
</cp:coreProperties>
</file>