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7" r:id="rId5"/>
    <p:sldId id="263" r:id="rId6"/>
    <p:sldId id="264" r:id="rId7"/>
    <p:sldId id="265" r:id="rId8"/>
    <p:sldId id="266" r:id="rId9"/>
    <p:sldId id="262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72197-6D41-4392-A461-FE32945E67BF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A9B3E-F898-4CE0-A5BF-1D7F7EBDD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29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EE35-0D5B-402A-9451-ABB9058A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DDBA1-C871-4A8B-8B5A-A3217EB4C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F08C0-0945-42A0-BEBD-86084B40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A5B4-7757-41CE-8264-88F14D6B2151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E4B31-4B4B-453F-BB2F-D1B89095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Practical Deep Learning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B585D-86DE-44E5-B43E-2E7049D3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CB62E9-D546-4E47-81F5-437ECD802D5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B0FAFA0-B969-4718-AC53-B54FB7E73D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A21165C-47CE-4C0B-BF3C-47FB265E4F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659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71DF-98DD-429C-BEEE-FAB34C89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60B7D-5494-4E0D-A552-F7792A86A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9287F-589A-481C-892C-27D413B9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551D-32AE-42B0-9A57-4E80DDB79439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4836C-E1E7-45C8-8863-03180539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BAD4D-A671-4133-92A9-309F3B28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65CD45-6513-436F-8567-2E7F1BEDD6C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EBC61E6-A972-4518-BAB8-BEAE01D782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4840C16-144E-4624-8296-A661C8993E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254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B5726-0864-4FB9-B92E-256D690E0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0247E-2441-4580-ACF4-42EE5C01C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4C68C-3990-4F38-9D56-03CEC109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1F35-F284-4EB8-8B4C-AD39B836AB50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7F021-B0A5-4555-8CA5-461A3E42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B6B9F-EFAF-4E09-9D14-B444D6F1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4F6A1C-A4E0-4C1B-95F3-D03D806F5AF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3AF00BA-2E21-4134-8D4A-2C71F2A94B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5E6578A-CD6B-426E-9F73-B99C206C35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538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3015-2C0E-4BD8-B997-706DD4AF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3FF8F-EBEB-42BF-99D7-BB0774CE7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42DDA-B731-4815-BEE0-01ECC192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ECA2-BE4C-4535-96E8-23AA04B5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Practical Deep Learning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C6704-C8D4-4671-A037-DCBE2313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FC6B19-38BA-4D45-9ED0-34092C11A4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7B43C1-7916-45BD-BCF4-F08A97CEA0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84AFE79-6A65-4724-BDE9-C8470CF22C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058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9171-C0B1-4E37-8B3A-451C0EC3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9DDD5-CA68-452A-B011-B00FA82DA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FD7EE-782D-4F1C-9DEE-A5B1C54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F838-FEAE-4A5A-B154-EEAA51BBB3BE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7DA21-BD9D-4CE8-82DD-44526B73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1C7AD-FE66-406B-975E-128E78F0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18C3B49-FF9D-44C5-921D-D930DB16BC7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A71E173-0259-4CD7-BA17-CE74E504C7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E6A2F53-507F-4129-94B6-18B7FA8D7C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293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46CD-4CB0-46BB-AE95-39029F95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F76D2-DFBE-443C-8DC4-C605DF301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0C66C-7A80-4B3B-A5CB-528A3CA30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AD622-FBDB-4B62-8432-F2D4572F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2EEA-AC89-4398-AC3F-435D7062513F}" type="datetime1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7AA6F-D4F9-4B79-845A-069482FC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4E33C-B416-42FC-AA89-4E215D11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65C1E5-100A-4F3D-AFD7-9CB5C57C9CF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80B742-1C37-4A29-B0D1-D9F14F7DF0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8FF6C2F-247F-4D87-9BE7-592C198971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883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588E-9291-4251-9D5A-E0B729E32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29D33-02BD-46BB-8507-15BECF492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E5476-23DA-4F9C-AC0C-33ABB292E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4FB8B-A033-4028-810D-247AD3E4F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218A6-77BC-4D3B-AADA-9A8D02D1F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5E84CF-B423-4EE7-BA1F-A69A338F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328A-70D2-43A6-B835-80246868BD7E}" type="datetime1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763FB-53A5-410B-8526-1B4AD7B0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05DFD-777C-4CC0-9347-68641BC6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949A7B-52B8-4117-82F9-1A24D7F73AC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17FDC3F-2CB0-4DBC-895D-472880CDB8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88A30BB-385A-4719-B8DF-567ED6571F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562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C5EA-5D71-486E-AEE0-FE5AC0CB6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40215-9086-42E1-AB1A-E5279096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85BA-02F9-4C61-B6F9-8D3C7A7FCF8B}" type="datetime1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82F43-986A-4CE7-A9B0-FDC715E8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16E36-399D-47F5-A690-28BB3A4D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2D5031-C246-42D5-84D1-F4DFD2CDF9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D3ADE49-9BD8-406A-9FF0-FF9EF7FCD6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BF041B6-7BE0-4643-A1D7-04CC6496F0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702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44D2D-0B14-4A16-BB83-01039649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AF87-FB9E-4302-9538-E2892F600418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AE17D-6F86-4497-8153-534962F5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CB8D7-098E-47AA-9A0C-0E5B1982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0DC530-1531-41C4-AB49-892316724E9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D6DAD08-D39D-4A86-9B98-1A9A27A178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9492253-D1FE-4213-9B85-1AB47B9BEC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13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BA37-2114-4CD3-9494-C2C29577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FD982-2E01-4E8B-9264-3CEEE697F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3E3FE-3E42-4057-8F1B-C973C5E4E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E3198-2A9C-46A1-A4ED-E4C7A1DA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01B6-80E7-4856-92D5-918ADB075E32}" type="datetime1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4A907-9EB9-4F20-A53D-8DBD9F3F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DC6FE-4F4E-4CA0-9402-CC290675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C5CB13-1FE5-4D6A-910B-9C663547F3C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A76FB42-3828-4792-B519-6B8F25B7BB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F8F30DE-7F6E-452D-A15A-FF0B4F308C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942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DD4E-7151-4305-95AE-59364755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85CA9-7083-41A3-86ED-7E81230CE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1C797-1DAC-4BD6-9A8A-AD4D26427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04232-F9F9-41ED-B11D-000EB38E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2A44-E45C-49C4-A00C-2E2BCF38B4C7}" type="datetime1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C3F7F-0F19-409A-ACB3-C217EA81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3EEA4-1BC6-46AF-B6ED-9F31A563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2AD2866-F126-4AE7-9F45-4F5FA0CC739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0928823-55F2-441A-B932-2CEAC8E5F1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EEF7C69-58CE-4C5D-B319-880E91A6A9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315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C9508-B3FC-47E6-A7FE-73D5D9D6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FC982-7B66-415D-AB32-1A3F61DD1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D8C26-0E3C-45A7-AA5D-07B57FE2A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98EA8-AD16-48E2-9601-0D08DB881161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515C4-61DC-4804-807E-6653983F3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BD787-D16D-40A9-91F8-6F00B9245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E09B7D-6AE5-4EE3-8F7C-BCFBD913C24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B2F092C-BE70-44C2-A8ED-D0B9FAF00E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D51DA2D-6C6D-4516-B210-D11DEE27B3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518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71AB-9362-40E3-82AF-DE60704A3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D5CB7-B61E-454B-B9A3-A65388D79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Dai Bui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D6B11-1731-48C3-ABED-EAC0C538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9FF4-CDB9-40F6-B1F2-22349ACF1551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28422-2649-4B95-87E2-4CAC5A11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DFBEB-13D9-41E5-99A3-9E6453A4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65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5B2F-EE19-4B9A-BE6C-E59EEF32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Decay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D5C7B7A-AF2D-4236-A371-10259E7624D7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Learning rate decay over time, e.g., reduce learning rate by half every few epochs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When we are closer to the target, we do not want to “move” too fast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Exponential decay: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/>
                  <a:t> decay: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Does </a:t>
                </a:r>
                <a:r>
                  <a:rPr lang="en-US" dirty="0" err="1"/>
                  <a:t>AdaGrad</a:t>
                </a:r>
                <a:r>
                  <a:rPr lang="en-US" dirty="0"/>
                  <a:t>, </a:t>
                </a:r>
                <a:r>
                  <a:rPr lang="en-US" dirty="0" err="1"/>
                  <a:t>RMSProp</a:t>
                </a:r>
                <a:r>
                  <a:rPr lang="en-US" dirty="0"/>
                  <a:t> and Adam needs this?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D5C7B7A-AF2D-4236-A371-10259E762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620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886FB-A9CB-462B-944B-60EB174F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2A44-E45C-49C4-A00C-2E2BCF38B4C7}" type="datetime1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82422-83A5-4F82-B937-CBBBE85B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85FAA-0296-4A47-8BA5-AC3AD27B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10</a:t>
            </a:fld>
            <a:endParaRPr lang="en-US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55463997-1413-4013-9D33-89C967885E7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6326" b="632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3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C98-9432-436F-B336-CA011CA1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C2528-C526-47D4-A1F9-7011034C6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descent update</a:t>
            </a:r>
          </a:p>
          <a:p>
            <a:endParaRPr lang="en-US" dirty="0"/>
          </a:p>
          <a:p>
            <a:r>
              <a:rPr lang="en-US" dirty="0"/>
              <a:t>Now, consider a function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 us calculate the gradient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0852A-2C56-4B4C-9C00-2A3A86D6A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AF3FC-27B2-4893-84D5-079D4CF2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E3CF7-19C3-4013-B16B-1F30CC7B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9191EF-A764-4C9D-8E5A-028CE2E08284}"/>
                  </a:ext>
                </a:extLst>
              </p:cNvPr>
              <p:cNvSpPr txBox="1"/>
              <p:nvPr/>
            </p:nvSpPr>
            <p:spPr>
              <a:xfrm>
                <a:off x="5143371" y="2232114"/>
                <a:ext cx="1627497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9191EF-A764-4C9D-8E5A-028CE2E08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371" y="2232114"/>
                <a:ext cx="1627497" cy="526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F02B1F-3840-44F3-872E-8906360EAA44}"/>
                  </a:ext>
                </a:extLst>
              </p:cNvPr>
              <p:cNvSpPr txBox="1"/>
              <p:nvPr/>
            </p:nvSpPr>
            <p:spPr>
              <a:xfrm>
                <a:off x="4948830" y="3449185"/>
                <a:ext cx="1946943" cy="765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F02B1F-3840-44F3-872E-8906360EA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830" y="3449185"/>
                <a:ext cx="1946943" cy="765915"/>
              </a:xfrm>
              <a:prstGeom prst="rect">
                <a:avLst/>
              </a:prstGeom>
              <a:blipFill>
                <a:blip r:embed="rId3"/>
                <a:stretch>
                  <a:fillRect l="-1254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FC32D5-C619-4208-9DFE-8123B654E1A0}"/>
                  </a:ext>
                </a:extLst>
              </p:cNvPr>
              <p:cNvSpPr txBox="1"/>
              <p:nvPr/>
            </p:nvSpPr>
            <p:spPr>
              <a:xfrm>
                <a:off x="5344450" y="4777922"/>
                <a:ext cx="1155701" cy="573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FC32D5-C619-4208-9DFE-8123B654E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450" y="4777922"/>
                <a:ext cx="1155701" cy="573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3548E5-47C6-4133-9CF7-D85D7C395105}"/>
                  </a:ext>
                </a:extLst>
              </p:cNvPr>
              <p:cNvSpPr txBox="1"/>
              <p:nvPr/>
            </p:nvSpPr>
            <p:spPr>
              <a:xfrm>
                <a:off x="5344449" y="5469024"/>
                <a:ext cx="1016817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3548E5-47C6-4133-9CF7-D85D7C395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449" y="5469024"/>
                <a:ext cx="1016817" cy="572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15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B786B-C26E-4CA6-BCFF-0BEB5061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SDG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A080D-7666-4FE1-8CA1-332AB3E2C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0364" cy="4351338"/>
          </a:xfrm>
        </p:spPr>
        <p:txBody>
          <a:bodyPr/>
          <a:lstStyle/>
          <a:p>
            <a:r>
              <a:rPr lang="en-US" dirty="0"/>
              <a:t>Can mitigate the zig-zag effect?</a:t>
            </a:r>
          </a:p>
          <a:p>
            <a:endParaRPr lang="en-US" dirty="0"/>
          </a:p>
          <a:p>
            <a:r>
              <a:rPr lang="en-US" dirty="0"/>
              <a:t>Velocity is the running mean of the gradients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F6A1D-B8D2-4D44-BA6B-76057B0F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4AC8E-897C-43AB-8397-95C54A9D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1648F-550F-43D0-B683-5AC4FA46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3</a:t>
            </a:fld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D4D634-6500-4ACC-A596-AD7B79686BED}"/>
              </a:ext>
            </a:extLst>
          </p:cNvPr>
          <p:cNvCxnSpPr>
            <a:cxnSpLocks/>
          </p:cNvCxnSpPr>
          <p:nvPr/>
        </p:nvCxnSpPr>
        <p:spPr>
          <a:xfrm flipH="1">
            <a:off x="7342805" y="1227427"/>
            <a:ext cx="233495" cy="1664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E86224-DD85-4BA3-8672-259966337CAC}"/>
              </a:ext>
            </a:extLst>
          </p:cNvPr>
          <p:cNvCxnSpPr/>
          <p:nvPr/>
        </p:nvCxnSpPr>
        <p:spPr>
          <a:xfrm flipH="1" flipV="1">
            <a:off x="6752201" y="1601820"/>
            <a:ext cx="590604" cy="12633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F386F-F389-4629-8699-19E7DC201074}"/>
              </a:ext>
            </a:extLst>
          </p:cNvPr>
          <p:cNvCxnSpPr>
            <a:cxnSpLocks/>
          </p:cNvCxnSpPr>
          <p:nvPr/>
        </p:nvCxnSpPr>
        <p:spPr>
          <a:xfrm flipH="1">
            <a:off x="6677288" y="1646238"/>
            <a:ext cx="79948" cy="12460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35A5EF-03EE-4D10-8972-AD7FC294D2AC}"/>
              </a:ext>
            </a:extLst>
          </p:cNvPr>
          <p:cNvCxnSpPr>
            <a:cxnSpLocks/>
          </p:cNvCxnSpPr>
          <p:nvPr/>
        </p:nvCxnSpPr>
        <p:spPr>
          <a:xfrm flipH="1" flipV="1">
            <a:off x="6422564" y="2118010"/>
            <a:ext cx="284687" cy="7742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620BA3-79B9-448F-92F5-DC412EDBC0CB}"/>
              </a:ext>
            </a:extLst>
          </p:cNvPr>
          <p:cNvCxnSpPr/>
          <p:nvPr/>
        </p:nvCxnSpPr>
        <p:spPr>
          <a:xfrm flipH="1">
            <a:off x="6287711" y="2213097"/>
            <a:ext cx="134851" cy="519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98A6CB-EBA5-460C-90F9-32795962543D}"/>
              </a:ext>
            </a:extLst>
          </p:cNvPr>
          <p:cNvCxnSpPr/>
          <p:nvPr/>
        </p:nvCxnSpPr>
        <p:spPr>
          <a:xfrm flipH="1" flipV="1">
            <a:off x="6003022" y="2444023"/>
            <a:ext cx="299672" cy="288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4A92AD45-BF97-46AA-B117-38A82C9C795A}"/>
              </a:ext>
            </a:extLst>
          </p:cNvPr>
          <p:cNvSpPr/>
          <p:nvPr/>
        </p:nvSpPr>
        <p:spPr>
          <a:xfrm>
            <a:off x="5680875" y="2274225"/>
            <a:ext cx="299672" cy="2309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F00326D-64D7-444F-9B2F-204D63C61446}"/>
              </a:ext>
            </a:extLst>
          </p:cNvPr>
          <p:cNvCxnSpPr>
            <a:cxnSpLocks/>
          </p:cNvCxnSpPr>
          <p:nvPr/>
        </p:nvCxnSpPr>
        <p:spPr>
          <a:xfrm flipH="1" flipV="1">
            <a:off x="5771880" y="5118666"/>
            <a:ext cx="231142" cy="110816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D8FAE87-9F92-4A7B-83B8-CB749A1C23AD}"/>
              </a:ext>
            </a:extLst>
          </p:cNvPr>
          <p:cNvCxnSpPr>
            <a:cxnSpLocks/>
          </p:cNvCxnSpPr>
          <p:nvPr/>
        </p:nvCxnSpPr>
        <p:spPr>
          <a:xfrm flipV="1">
            <a:off x="5815354" y="4729412"/>
            <a:ext cx="143988" cy="385647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64034F-EDE6-465A-9A5C-100E599ACF07}"/>
              </a:ext>
            </a:extLst>
          </p:cNvPr>
          <p:cNvCxnSpPr>
            <a:cxnSpLocks/>
          </p:cNvCxnSpPr>
          <p:nvPr/>
        </p:nvCxnSpPr>
        <p:spPr>
          <a:xfrm flipH="1" flipV="1">
            <a:off x="6326573" y="4862193"/>
            <a:ext cx="304964" cy="59229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61F4EB-CA17-4FB0-961E-6CF3F10C6B0C}"/>
              </a:ext>
            </a:extLst>
          </p:cNvPr>
          <p:cNvCxnSpPr>
            <a:cxnSpLocks/>
          </p:cNvCxnSpPr>
          <p:nvPr/>
        </p:nvCxnSpPr>
        <p:spPr>
          <a:xfrm flipH="1">
            <a:off x="6343384" y="4387815"/>
            <a:ext cx="256482" cy="474376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B6CB3E-A5FC-4345-9F12-5DA333190070}"/>
              </a:ext>
            </a:extLst>
          </p:cNvPr>
          <p:cNvCxnSpPr>
            <a:cxnSpLocks/>
          </p:cNvCxnSpPr>
          <p:nvPr/>
        </p:nvCxnSpPr>
        <p:spPr>
          <a:xfrm flipH="1">
            <a:off x="7105221" y="4101820"/>
            <a:ext cx="255908" cy="16474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BF2556-0464-4937-B56D-ABDFADFBAC32}"/>
              </a:ext>
            </a:extLst>
          </p:cNvPr>
          <p:cNvCxnSpPr>
            <a:cxnSpLocks/>
          </p:cNvCxnSpPr>
          <p:nvPr/>
        </p:nvCxnSpPr>
        <p:spPr>
          <a:xfrm flipH="1" flipV="1">
            <a:off x="6872592" y="5011383"/>
            <a:ext cx="217838" cy="636013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1C8E91-BA53-47F0-8DAF-BD3269A05761}"/>
              </a:ext>
            </a:extLst>
          </p:cNvPr>
          <p:cNvCxnSpPr>
            <a:cxnSpLocks/>
          </p:cNvCxnSpPr>
          <p:nvPr/>
        </p:nvCxnSpPr>
        <p:spPr>
          <a:xfrm flipH="1">
            <a:off x="6925577" y="3628629"/>
            <a:ext cx="199680" cy="1415552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0326D9-1C36-4E99-AE72-B73FDB2006F2}"/>
              </a:ext>
            </a:extLst>
          </p:cNvPr>
          <p:cNvCxnSpPr>
            <a:cxnSpLocks/>
          </p:cNvCxnSpPr>
          <p:nvPr/>
        </p:nvCxnSpPr>
        <p:spPr>
          <a:xfrm flipH="1" flipV="1">
            <a:off x="7133656" y="3498057"/>
            <a:ext cx="259782" cy="6571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FA521D-F560-449B-B447-66B3A72C30D0}"/>
              </a:ext>
            </a:extLst>
          </p:cNvPr>
          <p:cNvCxnSpPr>
            <a:cxnSpLocks/>
          </p:cNvCxnSpPr>
          <p:nvPr/>
        </p:nvCxnSpPr>
        <p:spPr>
          <a:xfrm flipH="1">
            <a:off x="6891967" y="4128988"/>
            <a:ext cx="462788" cy="97133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F38B6B-EB6F-4EB9-A67C-013FF1226FEC}"/>
              </a:ext>
            </a:extLst>
          </p:cNvPr>
          <p:cNvCxnSpPr>
            <a:cxnSpLocks/>
          </p:cNvCxnSpPr>
          <p:nvPr/>
        </p:nvCxnSpPr>
        <p:spPr>
          <a:xfrm flipH="1">
            <a:off x="6639936" y="5044183"/>
            <a:ext cx="266271" cy="4474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1F0B81-9CA6-4683-8CE9-BCF6CBD258ED}"/>
              </a:ext>
            </a:extLst>
          </p:cNvPr>
          <p:cNvCxnSpPr>
            <a:cxnSpLocks/>
          </p:cNvCxnSpPr>
          <p:nvPr/>
        </p:nvCxnSpPr>
        <p:spPr>
          <a:xfrm flipH="1" flipV="1">
            <a:off x="6294478" y="4862193"/>
            <a:ext cx="569711" cy="20387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CF2985-19D3-4903-BD2A-152AC2B94EF6}"/>
              </a:ext>
            </a:extLst>
          </p:cNvPr>
          <p:cNvCxnSpPr>
            <a:cxnSpLocks/>
          </p:cNvCxnSpPr>
          <p:nvPr/>
        </p:nvCxnSpPr>
        <p:spPr>
          <a:xfrm flipH="1" flipV="1">
            <a:off x="6553349" y="4336405"/>
            <a:ext cx="319245" cy="672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7FB5CE-834E-4134-ABE9-55F9C4684750}"/>
              </a:ext>
            </a:extLst>
          </p:cNvPr>
          <p:cNvCxnSpPr>
            <a:cxnSpLocks/>
          </p:cNvCxnSpPr>
          <p:nvPr/>
        </p:nvCxnSpPr>
        <p:spPr>
          <a:xfrm flipH="1">
            <a:off x="6093087" y="4924290"/>
            <a:ext cx="211713" cy="3887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6AC3F5E-EE53-4020-BDCB-A86341D98454}"/>
              </a:ext>
            </a:extLst>
          </p:cNvPr>
          <p:cNvCxnSpPr>
            <a:cxnSpLocks/>
          </p:cNvCxnSpPr>
          <p:nvPr/>
        </p:nvCxnSpPr>
        <p:spPr>
          <a:xfrm flipH="1" flipV="1">
            <a:off x="5959342" y="4729412"/>
            <a:ext cx="356346" cy="1458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1CA2FEA-F46A-4F68-935F-46D051738EAD}"/>
              </a:ext>
            </a:extLst>
          </p:cNvPr>
          <p:cNvCxnSpPr>
            <a:cxnSpLocks/>
          </p:cNvCxnSpPr>
          <p:nvPr/>
        </p:nvCxnSpPr>
        <p:spPr>
          <a:xfrm flipH="1">
            <a:off x="5793387" y="4875274"/>
            <a:ext cx="540311" cy="24339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5ADE7BCE-F8F0-4FB0-8688-AAB1881A980F}"/>
              </a:ext>
            </a:extLst>
          </p:cNvPr>
          <p:cNvSpPr/>
          <p:nvPr/>
        </p:nvSpPr>
        <p:spPr>
          <a:xfrm>
            <a:off x="5436744" y="4964132"/>
            <a:ext cx="310188" cy="23151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DD86C9-7703-4046-A740-16FA074CFE8E}"/>
              </a:ext>
            </a:extLst>
          </p:cNvPr>
          <p:cNvCxnSpPr/>
          <p:nvPr/>
        </p:nvCxnSpPr>
        <p:spPr>
          <a:xfrm flipH="1" flipV="1">
            <a:off x="7576300" y="1194302"/>
            <a:ext cx="779147" cy="17930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E6F44A-F5A4-49CF-BC6F-09A692D4EBF4}"/>
              </a:ext>
            </a:extLst>
          </p:cNvPr>
          <p:cNvCxnSpPr/>
          <p:nvPr/>
        </p:nvCxnSpPr>
        <p:spPr>
          <a:xfrm flipH="1" flipV="1">
            <a:off x="7346909" y="4046954"/>
            <a:ext cx="806491" cy="1797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2572098-27D6-4227-AE1F-5F8DF0FC9E3D}"/>
              </a:ext>
            </a:extLst>
          </p:cNvPr>
          <p:cNvSpPr/>
          <p:nvPr/>
        </p:nvSpPr>
        <p:spPr>
          <a:xfrm>
            <a:off x="8257252" y="2987380"/>
            <a:ext cx="299672" cy="23092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6A2FB60-5BCD-4632-A9FE-E05427B96910}"/>
              </a:ext>
            </a:extLst>
          </p:cNvPr>
          <p:cNvSpPr/>
          <p:nvPr/>
        </p:nvSpPr>
        <p:spPr>
          <a:xfrm>
            <a:off x="8003564" y="5818850"/>
            <a:ext cx="299672" cy="23092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4FC2E79-9AF2-4DC6-9671-F5A287AE0669}"/>
                  </a:ext>
                </a:extLst>
              </p:cNvPr>
              <p:cNvSpPr txBox="1"/>
              <p:nvPr/>
            </p:nvSpPr>
            <p:spPr>
              <a:xfrm>
                <a:off x="1800593" y="2656052"/>
                <a:ext cx="20751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4FC2E79-9AF2-4DC6-9671-F5A287AE0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593" y="2656052"/>
                <a:ext cx="2075183" cy="553998"/>
              </a:xfrm>
              <a:prstGeom prst="rect">
                <a:avLst/>
              </a:prstGeom>
              <a:blipFill>
                <a:blip r:embed="rId2"/>
                <a:stretch>
                  <a:fillRect l="-1173" t="-2198" b="-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65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4C0D-F79A-4AEC-B594-8997B24E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with </a:t>
            </a:r>
            <a:r>
              <a:rPr lang="en-US" dirty="0" err="1"/>
              <a:t>Momemtum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FD51-92E3-4DFC-A795-AC0A1FC98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it help with loss functions with local minim or saddle points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31D44-5272-4F74-BC44-3CEC27D0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888A5-CED7-499F-8626-C18EA1632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99291-B574-4832-86F7-5282C617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8669297-5C14-4E4D-A669-70C9D78CD459}"/>
              </a:ext>
            </a:extLst>
          </p:cNvPr>
          <p:cNvGrpSpPr/>
          <p:nvPr/>
        </p:nvGrpSpPr>
        <p:grpSpPr>
          <a:xfrm>
            <a:off x="1035585" y="3233789"/>
            <a:ext cx="5299114" cy="2021912"/>
            <a:chOff x="1718631" y="2637165"/>
            <a:chExt cx="5299114" cy="202191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1AF4E7C-F76A-4C88-8EBE-3DDD5BDA5BF1}"/>
                </a:ext>
              </a:extLst>
            </p:cNvPr>
            <p:cNvSpPr/>
            <p:nvPr/>
          </p:nvSpPr>
          <p:spPr>
            <a:xfrm>
              <a:off x="1718631" y="2637165"/>
              <a:ext cx="5299114" cy="2021912"/>
            </a:xfrm>
            <a:custGeom>
              <a:avLst/>
              <a:gdLst>
                <a:gd name="connsiteX0" fmla="*/ 0 w 5299114"/>
                <a:gd name="connsiteY0" fmla="*/ 194170 h 2021912"/>
                <a:gd name="connsiteX1" fmla="*/ 1046603 w 5299114"/>
                <a:gd name="connsiteY1" fmla="*/ 72984 h 2021912"/>
                <a:gd name="connsiteX2" fmla="*/ 1619480 w 5299114"/>
                <a:gd name="connsiteY2" fmla="*/ 1174671 h 2021912"/>
                <a:gd name="connsiteX3" fmla="*/ 2952521 w 5299114"/>
                <a:gd name="connsiteY3" fmla="*/ 656878 h 2021912"/>
                <a:gd name="connsiteX4" fmla="*/ 3569465 w 5299114"/>
                <a:gd name="connsiteY4" fmla="*/ 1538228 h 2021912"/>
                <a:gd name="connsiteX5" fmla="*/ 4373697 w 5299114"/>
                <a:gd name="connsiteY5" fmla="*/ 2000936 h 2021912"/>
                <a:gd name="connsiteX6" fmla="*/ 5299114 w 5299114"/>
                <a:gd name="connsiteY6" fmla="*/ 877216 h 202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99114" h="2021912">
                  <a:moveTo>
                    <a:pt x="0" y="194170"/>
                  </a:moveTo>
                  <a:cubicBezTo>
                    <a:pt x="388345" y="51868"/>
                    <a:pt x="776690" y="-90433"/>
                    <a:pt x="1046603" y="72984"/>
                  </a:cubicBezTo>
                  <a:cubicBezTo>
                    <a:pt x="1316516" y="236401"/>
                    <a:pt x="1301827" y="1077355"/>
                    <a:pt x="1619480" y="1174671"/>
                  </a:cubicBezTo>
                  <a:cubicBezTo>
                    <a:pt x="1937133" y="1271987"/>
                    <a:pt x="2627524" y="596285"/>
                    <a:pt x="2952521" y="656878"/>
                  </a:cubicBezTo>
                  <a:cubicBezTo>
                    <a:pt x="3277518" y="717471"/>
                    <a:pt x="3332602" y="1314218"/>
                    <a:pt x="3569465" y="1538228"/>
                  </a:cubicBezTo>
                  <a:cubicBezTo>
                    <a:pt x="3806328" y="1762238"/>
                    <a:pt x="4085422" y="2111105"/>
                    <a:pt x="4373697" y="2000936"/>
                  </a:cubicBezTo>
                  <a:cubicBezTo>
                    <a:pt x="4661972" y="1890767"/>
                    <a:pt x="4980543" y="1383991"/>
                    <a:pt x="5299114" y="877216"/>
                  </a:cubicBez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3F2325C-4398-4545-A91C-286B16332289}"/>
                </a:ext>
              </a:extLst>
            </p:cNvPr>
            <p:cNvSpPr/>
            <p:nvPr/>
          </p:nvSpPr>
          <p:spPr>
            <a:xfrm>
              <a:off x="3294043" y="3648121"/>
              <a:ext cx="174658" cy="1835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E7624E7-4F46-4D7C-AC5E-DC291A4DAD04}"/>
              </a:ext>
            </a:extLst>
          </p:cNvPr>
          <p:cNvSpPr/>
          <p:nvPr/>
        </p:nvSpPr>
        <p:spPr>
          <a:xfrm>
            <a:off x="7017745" y="3161841"/>
            <a:ext cx="2919469" cy="1786386"/>
          </a:xfrm>
          <a:custGeom>
            <a:avLst/>
            <a:gdLst>
              <a:gd name="connsiteX0" fmla="*/ 0 w 2919469"/>
              <a:gd name="connsiteY0" fmla="*/ 0 h 1786386"/>
              <a:gd name="connsiteX1" fmla="*/ 627961 w 2919469"/>
              <a:gd name="connsiteY1" fmla="*/ 804231 h 1786386"/>
              <a:gd name="connsiteX2" fmla="*/ 1696597 w 2919469"/>
              <a:gd name="connsiteY2" fmla="*/ 958467 h 1786386"/>
              <a:gd name="connsiteX3" fmla="*/ 2500828 w 2919469"/>
              <a:gd name="connsiteY3" fmla="*/ 1674564 h 1786386"/>
              <a:gd name="connsiteX4" fmla="*/ 2919469 w 2919469"/>
              <a:gd name="connsiteY4" fmla="*/ 1773716 h 1786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9469" h="1786386">
                <a:moveTo>
                  <a:pt x="0" y="0"/>
                </a:moveTo>
                <a:cubicBezTo>
                  <a:pt x="172597" y="322243"/>
                  <a:pt x="345195" y="644487"/>
                  <a:pt x="627961" y="804231"/>
                </a:cubicBezTo>
                <a:cubicBezTo>
                  <a:pt x="910727" y="963975"/>
                  <a:pt x="1384453" y="813412"/>
                  <a:pt x="1696597" y="958467"/>
                </a:cubicBezTo>
                <a:cubicBezTo>
                  <a:pt x="2008741" y="1103522"/>
                  <a:pt x="2297016" y="1538689"/>
                  <a:pt x="2500828" y="1674564"/>
                </a:cubicBezTo>
                <a:cubicBezTo>
                  <a:pt x="2704640" y="1810439"/>
                  <a:pt x="2812054" y="1792077"/>
                  <a:pt x="2919469" y="1773716"/>
                </a:cubicBezTo>
              </a:path>
            </a:pathLst>
          </a:cu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84377A0-D9E9-495C-970D-1C0328CB2B12}"/>
              </a:ext>
            </a:extLst>
          </p:cNvPr>
          <p:cNvSpPr/>
          <p:nvPr/>
        </p:nvSpPr>
        <p:spPr>
          <a:xfrm>
            <a:off x="8066071" y="3871481"/>
            <a:ext cx="174658" cy="183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9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21C68-11F2-4E5E-9BB8-16AE8460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AdaGrad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C5040E-7242-4004-92AA-7955E4C2AF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𝑠𝑞𝑢𝑎𝑟𝑒𝑑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𝑠𝑞𝑢𝑎𝑟𝑒𝑑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happens with the step size over time?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C5040E-7242-4004-92AA-7955E4C2A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C8042-18AF-452D-8C59-A5C00B4B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8D0EB-DB71-48A2-AA42-23EDF7CC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1E46A-F012-4266-B535-5A53DAA3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4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5C1F-0A51-44D4-A283-F325BCF9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RMSProb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D2C9DF-6FE2-4E7C-AB26-8F8B0EC9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𝑠𝑞𝑢𝑎𝑟𝑒𝑑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𝑠𝑞𝑢𝑎𝑟𝑒𝑑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𝑠𝑞𝑢𝑎𝑟𝑒𝑑</m:t>
                              </m:r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the learning rate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D2C9DF-6FE2-4E7C-AB26-8F8B0EC9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E9F55-1366-44C8-87B1-3400EAE0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5F960-A3E2-4862-829C-C644CC26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2F1C7-AA07-41B3-AFB4-DDF9976E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7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B08D-D4A9-4C9E-B5DB-8DE6CE9E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(naïve)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58277-22E3-4813-A8B8-FA80EB0E79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𝑓𝑖𝑟𝑠𝑡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𝑚𝑜𝑚𝑒𝑛𝑡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𝑓𝑖𝑟𝑠𝑡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𝑚𝑜𝑚𝑒𝑛𝑡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𝑠𝑒𝑐𝑜𝑛𝑑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𝑚𝑜𝑚𝑒𝑛𝑡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𝑠𝑒𝑐𝑜𝑛𝑑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𝑚𝑜𝑚𝑒𝑛𝑡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𝑓𝑖𝑟𝑠𝑡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𝑚𝑜𝑚𝑒𝑛𝑡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𝑠𝑒𝑐𝑜𝑛𝑑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𝑚𝑜𝑚𝑒𝑛𝑡</m:t>
                              </m:r>
                            </m:e>
                          </m:ra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What happens at the first step?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58277-22E3-4813-A8B8-FA80EB0E79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E7EF0-8709-43A2-8AC0-EF5AFE62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84E15-DC2C-4733-BB67-1D701473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A786A-E8AE-4674-86EA-9AA61FF2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8E39F0-C0B5-4751-840D-3F9FA69ED667}"/>
              </a:ext>
            </a:extLst>
          </p:cNvPr>
          <p:cNvGrpSpPr/>
          <p:nvPr/>
        </p:nvGrpSpPr>
        <p:grpSpPr>
          <a:xfrm>
            <a:off x="1964574" y="1825625"/>
            <a:ext cx="9569106" cy="390165"/>
            <a:chOff x="1964574" y="1825625"/>
            <a:chExt cx="9569106" cy="39016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FC8CA6-645A-4D5A-9526-A6637E8D0B0A}"/>
                </a:ext>
              </a:extLst>
            </p:cNvPr>
            <p:cNvSpPr/>
            <p:nvPr/>
          </p:nvSpPr>
          <p:spPr>
            <a:xfrm>
              <a:off x="1964574" y="1825625"/>
              <a:ext cx="8262851" cy="3670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2EB38D-BA01-4A36-860E-7BDE1BF0E600}"/>
                </a:ext>
              </a:extLst>
            </p:cNvPr>
            <p:cNvSpPr txBox="1"/>
            <p:nvPr/>
          </p:nvSpPr>
          <p:spPr>
            <a:xfrm>
              <a:off x="10227425" y="1846458"/>
              <a:ext cx="1306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Momentum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C0B64F-72BD-4B9C-88E3-1DC64E698102}"/>
              </a:ext>
            </a:extLst>
          </p:cNvPr>
          <p:cNvGrpSpPr/>
          <p:nvPr/>
        </p:nvGrpSpPr>
        <p:grpSpPr>
          <a:xfrm>
            <a:off x="1964574" y="2236623"/>
            <a:ext cx="10227426" cy="1404351"/>
            <a:chOff x="1964574" y="2236623"/>
            <a:chExt cx="10227426" cy="140435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A2E8A7-B633-404F-9DD9-3386B35F1892}"/>
                </a:ext>
              </a:extLst>
            </p:cNvPr>
            <p:cNvSpPr/>
            <p:nvPr/>
          </p:nvSpPr>
          <p:spPr>
            <a:xfrm>
              <a:off x="1964574" y="2236623"/>
              <a:ext cx="8262851" cy="1404351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212654-70B2-497B-84BD-B1BD64908688}"/>
                </a:ext>
              </a:extLst>
            </p:cNvPr>
            <p:cNvSpPr txBox="1"/>
            <p:nvPr/>
          </p:nvSpPr>
          <p:spPr>
            <a:xfrm>
              <a:off x="10231655" y="2799602"/>
              <a:ext cx="1960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AdaGrad</a:t>
              </a: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/</a:t>
              </a:r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RMSProp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B08D-D4A9-4C9E-B5DB-8DE6CE9E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(adjusted)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58277-22E3-4813-A8B8-FA80EB0E79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𝑓𝑖𝑟𝑠𝑡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𝑚𝑜𝑚𝑒𝑛𝑡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𝑓𝑖𝑟𝑠𝑡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𝑚𝑜𝑚𝑒𝑛𝑡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𝑠𝑒𝑐𝑜𝑛𝑑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𝑚𝑜𝑚𝑒𝑛𝑡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𝑠𝑒𝑐𝑜𝑛𝑑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𝑚𝑜𝑚𝑒𝑛𝑡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𝑓𝑖𝑟𝑠𝑡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𝑢𝑛𝑏𝑖𝑎𝑠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𝑓𝑖𝑟𝑠𝑡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𝑚𝑜𝑚𝑒𝑛𝑡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𝑖𝑡𝑒𝑟𝑎𝑡𝑖𝑜𝑛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𝑠𝑒𝑐𝑜𝑛𝑑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𝑢𝑛𝑏𝑖𝑎𝑠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𝑠𝑒𝑐𝑜𝑛𝑑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𝑚𝑜𝑚𝑒𝑛𝑡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𝑖𝑡𝑒𝑟𝑎𝑡𝑖𝑜𝑛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𝑓𝑖𝑟𝑠𝑡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𝑢𝑛𝑏𝑖𝑎𝑠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𝑠𝑒𝑐𝑜𝑛𝑑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𝑢𝑛𝑏𝑖𝑎𝑠</m:t>
                              </m:r>
                            </m:e>
                          </m:ra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Bias correction for first and second moment that start at zero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58277-22E3-4813-A8B8-FA80EB0E79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E7EF0-8709-43A2-8AC0-EF5AFE62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84E15-DC2C-4733-BB67-1D701473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A786A-E8AE-4674-86EA-9AA61FF2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8E39F0-C0B5-4751-840D-3F9FA69ED667}"/>
              </a:ext>
            </a:extLst>
          </p:cNvPr>
          <p:cNvGrpSpPr/>
          <p:nvPr/>
        </p:nvGrpSpPr>
        <p:grpSpPr>
          <a:xfrm>
            <a:off x="1964574" y="1825625"/>
            <a:ext cx="9569106" cy="390165"/>
            <a:chOff x="1964574" y="1825625"/>
            <a:chExt cx="9569106" cy="39016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FC8CA6-645A-4D5A-9526-A6637E8D0B0A}"/>
                </a:ext>
              </a:extLst>
            </p:cNvPr>
            <p:cNvSpPr/>
            <p:nvPr/>
          </p:nvSpPr>
          <p:spPr>
            <a:xfrm>
              <a:off x="1964574" y="1825625"/>
              <a:ext cx="8262851" cy="3670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2EB38D-BA01-4A36-860E-7BDE1BF0E600}"/>
                </a:ext>
              </a:extLst>
            </p:cNvPr>
            <p:cNvSpPr txBox="1"/>
            <p:nvPr/>
          </p:nvSpPr>
          <p:spPr>
            <a:xfrm>
              <a:off x="10227425" y="1846458"/>
              <a:ext cx="1306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Momentum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C0B64F-72BD-4B9C-88E3-1DC64E698102}"/>
              </a:ext>
            </a:extLst>
          </p:cNvPr>
          <p:cNvGrpSpPr/>
          <p:nvPr/>
        </p:nvGrpSpPr>
        <p:grpSpPr>
          <a:xfrm>
            <a:off x="1964574" y="2236624"/>
            <a:ext cx="10227426" cy="365126"/>
            <a:chOff x="1964574" y="2236623"/>
            <a:chExt cx="10227426" cy="140435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A2E8A7-B633-404F-9DD9-3386B35F1892}"/>
                </a:ext>
              </a:extLst>
            </p:cNvPr>
            <p:cNvSpPr/>
            <p:nvPr/>
          </p:nvSpPr>
          <p:spPr>
            <a:xfrm>
              <a:off x="1964574" y="2236623"/>
              <a:ext cx="8262851" cy="1404351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212654-70B2-497B-84BD-B1BD64908688}"/>
                </a:ext>
              </a:extLst>
            </p:cNvPr>
            <p:cNvSpPr txBox="1"/>
            <p:nvPr/>
          </p:nvSpPr>
          <p:spPr>
            <a:xfrm>
              <a:off x="10231655" y="2799602"/>
              <a:ext cx="1960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AdaGrad</a:t>
              </a: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/</a:t>
              </a:r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RMSProp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75CB82F-8602-4BC5-9434-A60395A3AF3F}"/>
              </a:ext>
            </a:extLst>
          </p:cNvPr>
          <p:cNvSpPr/>
          <p:nvPr/>
        </p:nvSpPr>
        <p:spPr>
          <a:xfrm>
            <a:off x="1964574" y="4012578"/>
            <a:ext cx="8262851" cy="80880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DEBE7B-0CE6-4F8E-8E2E-CEECC1088358}"/>
              </a:ext>
            </a:extLst>
          </p:cNvPr>
          <p:cNvSpPr/>
          <p:nvPr/>
        </p:nvSpPr>
        <p:spPr>
          <a:xfrm>
            <a:off x="1964574" y="2673923"/>
            <a:ext cx="8262851" cy="127462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4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1315-4D91-4B16-B6E4-42178D70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Decay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FBE65E-466A-4DBC-83DB-B3B1422F7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655" y="1690688"/>
            <a:ext cx="4813489" cy="43513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0FCBF-4E3A-4BAB-87E0-4D33934A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D705F-43A6-4498-9845-27342F16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3548E-77E5-48C6-8D6A-64E5FAC0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BA070-1347-4A62-8FC6-9AEB22DB5ADF}"/>
              </a:ext>
            </a:extLst>
          </p:cNvPr>
          <p:cNvSpPr txBox="1"/>
          <p:nvPr/>
        </p:nvSpPr>
        <p:spPr>
          <a:xfrm>
            <a:off x="6921910" y="2871019"/>
            <a:ext cx="3242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Which is the best learning rates?</a:t>
            </a:r>
          </a:p>
        </p:txBody>
      </p:sp>
    </p:spTree>
    <p:extLst>
      <p:ext uri="{BB962C8B-B14F-4D97-AF65-F5344CB8AC3E}">
        <p14:creationId xmlns:p14="http://schemas.microsoft.com/office/powerpoint/2010/main" val="57635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</TotalTime>
  <Words>368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Optimization Algorithms</vt:lpstr>
      <vt:lpstr>Gradient Descent Optimizations</vt:lpstr>
      <vt:lpstr>SDG with Momentum</vt:lpstr>
      <vt:lpstr>SGD with Momemtum</vt:lpstr>
      <vt:lpstr>AdaGrad</vt:lpstr>
      <vt:lpstr>RMSProb</vt:lpstr>
      <vt:lpstr>Adam (naïve)</vt:lpstr>
      <vt:lpstr>Adam (adjusted)</vt:lpstr>
      <vt:lpstr>Learning Rate Decay</vt:lpstr>
      <vt:lpstr>Learning Rate Decay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 Bui [C]</dc:creator>
  <cp:lastModifiedBy>Dai Bui [C]</cp:lastModifiedBy>
  <cp:revision>244</cp:revision>
  <dcterms:created xsi:type="dcterms:W3CDTF">2018-08-02T13:43:31Z</dcterms:created>
  <dcterms:modified xsi:type="dcterms:W3CDTF">2018-09-18T15:45:16Z</dcterms:modified>
</cp:coreProperties>
</file>