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1" r:id="rId5"/>
    <p:sldId id="276" r:id="rId6"/>
    <p:sldId id="282" r:id="rId7"/>
    <p:sldId id="260" r:id="rId8"/>
    <p:sldId id="262" r:id="rId9"/>
    <p:sldId id="263" r:id="rId10"/>
    <p:sldId id="264" r:id="rId11"/>
    <p:sldId id="280" r:id="rId12"/>
    <p:sldId id="283" r:id="rId13"/>
    <p:sldId id="265" r:id="rId14"/>
    <p:sldId id="266" r:id="rId15"/>
    <p:sldId id="267" r:id="rId16"/>
    <p:sldId id="281" r:id="rId17"/>
    <p:sldId id="268" r:id="rId18"/>
    <p:sldId id="269" r:id="rId19"/>
    <p:sldId id="270" r:id="rId20"/>
    <p:sldId id="271" r:id="rId21"/>
    <p:sldId id="277" r:id="rId22"/>
    <p:sldId id="278" r:id="rId23"/>
    <p:sldId id="279" r:id="rId24"/>
    <p:sldId id="274" r:id="rId25"/>
    <p:sldId id="272" r:id="rId26"/>
    <p:sldId id="273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5" d="100"/>
          <a:sy n="95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72197-6D41-4392-A461-FE32945E67BF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A9B3E-F898-4CE0-A5BF-1D7F7EBDD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2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EE35-0D5B-402A-9451-ABB9058A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DDBA1-C871-4A8B-8B5A-A3217EB4C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F08C0-0945-42A0-BEBD-86084B40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A5B4-7757-41CE-8264-88F14D6B2151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E4B31-4B4B-453F-BB2F-D1B89095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Practical Deep Learning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B585D-86DE-44E5-B43E-2E7049D3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9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71DF-98DD-429C-BEEE-FAB34C89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60B7D-5494-4E0D-A552-F7792A86A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9287F-589A-481C-892C-27D413B9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551D-32AE-42B0-9A57-4E80DDB79439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4836C-E1E7-45C8-8863-03180539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BAD4D-A671-4133-92A9-309F3B28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4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B5726-0864-4FB9-B92E-256D690E0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0247E-2441-4580-ACF4-42EE5C01C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4C68C-3990-4F38-9D56-03CEC109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1F35-F284-4EB8-8B4C-AD39B836AB50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7F021-B0A5-4555-8CA5-461A3E4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B6B9F-EFAF-4E09-9D14-B444D6F1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8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3015-2C0E-4BD8-B997-706DD4AF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FF8F-EBEB-42BF-99D7-BB0774CE7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42DDA-B731-4815-BEE0-01ECC192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ECA2-BE4C-4535-96E8-23AA04B5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Practical Deep Learning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C6704-C8D4-4671-A037-DCBE2313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8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9171-C0B1-4E37-8B3A-451C0EC3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9DDD5-CA68-452A-B011-B00FA82DA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FD7EE-782D-4F1C-9DEE-A5B1C54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F838-FEAE-4A5A-B154-EEAA51BBB3BE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DA21-BD9D-4CE8-82DD-44526B73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1C7AD-FE66-406B-975E-128E78F0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3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46CD-4CB0-46BB-AE95-39029F95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76D2-DFBE-443C-8DC4-C605DF301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0C66C-7A80-4B3B-A5CB-528A3CA30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AD622-FBDB-4B62-8432-F2D4572F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2EEA-AC89-4398-AC3F-435D7062513F}" type="datetime1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7AA6F-D4F9-4B79-845A-069482FC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4E33C-B416-42FC-AA89-4E215D11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3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588E-9291-4251-9D5A-E0B729E3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29D33-02BD-46BB-8507-15BECF492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E5476-23DA-4F9C-AC0C-33ABB292E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4FB8B-A033-4028-810D-247AD3E4F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218A6-77BC-4D3B-AADA-9A8D02D1F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E84CF-B423-4EE7-BA1F-A69A338F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328A-70D2-43A6-B835-80246868BD7E}" type="datetime1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763FB-53A5-410B-8526-1B4AD7B0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05DFD-777C-4CC0-9347-68641BC6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2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C5EA-5D71-486E-AEE0-FE5AC0CB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40215-9086-42E1-AB1A-E5279096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85BA-02F9-4C61-B6F9-8D3C7A7FCF8B}" type="datetime1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82F43-986A-4CE7-A9B0-FDC715E8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16E36-399D-47F5-A690-28BB3A4D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2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44D2D-0B14-4A16-BB83-01039649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AF87-FB9E-4302-9538-E2892F600418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AE17D-6F86-4497-8153-534962F5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CB8D7-098E-47AA-9A0C-0E5B1982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BA37-2114-4CD3-9494-C2C29577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FD982-2E01-4E8B-9264-3CEEE697F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3E3FE-3E42-4057-8F1B-C973C5E4E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E3198-2A9C-46A1-A4ED-E4C7A1DA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01B6-80E7-4856-92D5-918ADB075E32}" type="datetime1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4A907-9EB9-4F20-A53D-8DBD9F3F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DC6FE-4F4E-4CA0-9402-CC290675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2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DD4E-7151-4305-95AE-59364755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85CA9-7083-41A3-86ED-7E81230CE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1C797-1DAC-4BD6-9A8A-AD4D26427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04232-F9F9-41ED-B11D-000EB38E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2A44-E45C-49C4-A00C-2E2BCF38B4C7}" type="datetime1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C3F7F-0F19-409A-ACB3-C217EA81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3EEA4-1BC6-46AF-B6ED-9F31A563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5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C9508-B3FC-47E6-A7FE-73D5D9D6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FC982-7B66-415D-AB32-1A3F61DD1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D8C26-0E3C-45A7-AA5D-07B57FE2A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98EA8-AD16-48E2-9601-0D08DB881161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515C4-61DC-4804-807E-6653983F3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BD787-D16D-40A9-91F8-6F00B9245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6C24C-DD8D-4C53-A1B5-3C5A11FD706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DD6A07-D385-4E6A-B40D-E707813AF2BF}"/>
              </a:ext>
            </a:extLst>
          </p:cNvPr>
          <p:cNvGrpSpPr/>
          <p:nvPr userDrawn="1"/>
        </p:nvGrpSpPr>
        <p:grpSpPr>
          <a:xfrm>
            <a:off x="8610600" y="6356350"/>
            <a:ext cx="2377851" cy="427410"/>
            <a:chOff x="8610600" y="6356350"/>
            <a:chExt cx="2377851" cy="4274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B484181-9E46-45BF-94DB-53331B5525D2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8610600" y="6356350"/>
              <a:ext cx="1920651" cy="427410"/>
              <a:chOff x="2442855" y="4800529"/>
              <a:chExt cx="7440491" cy="1655762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27019F4-EA16-4105-A88E-F295B72114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2855" y="4800529"/>
                <a:ext cx="2017598" cy="1655762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1811445-1A04-4BAF-8F2D-529E7313B5D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9308" y="4800529"/>
                <a:ext cx="4504038" cy="1271729"/>
              </a:xfrm>
              <a:prstGeom prst="rect">
                <a:avLst/>
              </a:prstGeom>
            </p:spPr>
          </p:pic>
        </p:grpSp>
        <p:pic>
          <p:nvPicPr>
            <p:cNvPr id="12" name="Picture 2" descr="https://upload.wikimedia.org/wikipedia/commons/7/76/VIASM.jpg">
              <a:extLst>
                <a:ext uri="{FF2B5EF4-FFF2-40B4-BE49-F238E27FC236}">
                  <a16:creationId xmlns:a16="http://schemas.microsoft.com/office/drawing/2014/main" id="{29D66BBF-48D2-4C80-A241-B79B30412B4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2184" y="6356350"/>
              <a:ext cx="396267" cy="396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518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8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9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30.png"/><Relationship Id="rId7" Type="http://schemas.openxmlformats.org/officeDocument/2006/relationships/image" Target="../media/image4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4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71AB-9362-40E3-82AF-DE60704A3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Introduction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D5CB7-B61E-454B-B9A3-A65388D79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Dai Bui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D6B11-1731-48C3-ABED-EAC0C538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9FF4-CDB9-40F6-B1F2-22349ACF1551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28422-2649-4B95-87E2-4CAC5A11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DFBEB-13D9-41E5-99A3-9E6453A4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65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B2FD-5655-450B-A236-497609C2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3E05F6-FDB8-40A0-932E-6D646AB64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us take an example: Find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+50</m:t>
                    </m:r>
                  </m:oMath>
                </a14:m>
                <a:r>
                  <a:rPr lang="en-US" dirty="0"/>
                  <a:t> is smallest:</a:t>
                </a: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rgbClr val="FF0000"/>
                    </a:solidFill>
                  </a:rPr>
                  <a:t>learning rate</a:t>
                </a:r>
              </a:p>
              <a:p>
                <a:r>
                  <a:rPr lang="en-US" dirty="0"/>
                  <a:t>When do we stop?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3E05F6-FDB8-40A0-932E-6D646AB64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AACA9-0A2C-48AB-B93F-3F79F1A0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D4CD5-0D03-4731-8654-4239F96F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0FB6F-A844-4207-ABC4-2F9AE852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FF5FF5-55F5-43DA-9DF0-0F1866B16280}"/>
                  </a:ext>
                </a:extLst>
              </p:cNvPr>
              <p:cNvSpPr txBox="1"/>
              <p:nvPr/>
            </p:nvSpPr>
            <p:spPr>
              <a:xfrm>
                <a:off x="5192201" y="2701498"/>
                <a:ext cx="21494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−200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FF5FF5-55F5-43DA-9DF0-0F1866B16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201" y="2701498"/>
                <a:ext cx="2149435" cy="646331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48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D4F9-7933-436F-90CD-BDD928C1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Coding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28D1AB-367E-478A-BD27-09603A3B0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6685" y="1825625"/>
            <a:ext cx="5798630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A53B6-C95D-4923-8188-62CDD17E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1E4D8-3301-4530-ABDD-7888971A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9F721-9B5D-418C-AB02-17B816A7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B9B7-D579-4111-A723-40BCBADB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Gradient Descent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AB9D92-6FC4-4246-B40A-38BA61F14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6685" y="1825625"/>
            <a:ext cx="5798630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116BF-5EAD-4084-8462-49A3D283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2F6FF-3159-459C-BA15-A9437DA1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58744-B9F1-4D10-91F2-87A232AE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3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A8F5-A5F1-4A5F-9DD3-0AD90A44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Gradient Descent for Linear Regression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85F9ED-9A3B-4C4F-BE5D-5FABCA2C2E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Because this is a function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we have:</a:t>
                </a:r>
              </a:p>
              <a:p>
                <a:endParaRPr lang="en-US" dirty="0"/>
              </a:p>
              <a:p>
                <a:r>
                  <a:rPr lang="en-US" dirty="0"/>
                  <a:t>According to the matrix derivation we have: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85F9ED-9A3B-4C4F-BE5D-5FABCA2C2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C6969-936B-4445-800C-54A59FDE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0EB03-A9EE-4450-8943-0D63B0C7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009F7-06F5-46B4-9A2B-0B02117B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44C8CB-26BC-473D-B3EF-C6DA0F3AEFAC}"/>
                  </a:ext>
                </a:extLst>
              </p:cNvPr>
              <p:cNvSpPr txBox="1"/>
              <p:nvPr/>
            </p:nvSpPr>
            <p:spPr>
              <a:xfrm>
                <a:off x="4156710" y="1566677"/>
                <a:ext cx="3719554" cy="735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44C8CB-26BC-473D-B3EF-C6DA0F3AE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710" y="1566677"/>
                <a:ext cx="3719554" cy="7350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49D60B-01FA-45B6-91E8-1E3C91F55B66}"/>
                  </a:ext>
                </a:extLst>
              </p:cNvPr>
              <p:cNvSpPr txBox="1"/>
              <p:nvPr/>
            </p:nvSpPr>
            <p:spPr>
              <a:xfrm>
                <a:off x="4433846" y="2622530"/>
                <a:ext cx="3719554" cy="889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49D60B-01FA-45B6-91E8-1E3C91F55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846" y="2622530"/>
                <a:ext cx="3719554" cy="8894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9B5603-DF29-402D-A5F2-A8FB8FADC0B2}"/>
                  </a:ext>
                </a:extLst>
              </p:cNvPr>
              <p:cNvSpPr txBox="1"/>
              <p:nvPr/>
            </p:nvSpPr>
            <p:spPr>
              <a:xfrm>
                <a:off x="2417942" y="3832784"/>
                <a:ext cx="7197090" cy="2414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𝑗</m:t>
                                                        </m:r>
                                                      </m:sup>
                                                    </m:sSup>
                                                  </m:e>
                                                </m:d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𝑗</m:t>
                                                        </m:r>
                                                      </m:sup>
                                                    </m:sSup>
                                                  </m:e>
                                                </m:d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9B5603-DF29-402D-A5F2-A8FB8FADC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942" y="3832784"/>
                <a:ext cx="7197090" cy="24145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749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0CE4-806F-484F-A1BD-B9CDE9A7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for Linear Regression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FAD73-92F4-459D-932B-9C26EF6E0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we have: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18308-B3C1-42FE-B42B-A0864154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22C74-9DDA-4388-8F8F-4C9F7C63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E6107-C834-4339-9A67-F6737CDB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EAF88D-9F77-4F47-84B6-56383FFB14EC}"/>
                  </a:ext>
                </a:extLst>
              </p:cNvPr>
              <p:cNvSpPr txBox="1"/>
              <p:nvPr/>
            </p:nvSpPr>
            <p:spPr>
              <a:xfrm>
                <a:off x="2209800" y="2270898"/>
                <a:ext cx="5943600" cy="765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EAF88D-9F77-4F47-84B6-56383FFB1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270898"/>
                <a:ext cx="5943600" cy="765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4219C1-F5A8-4A98-9C99-0C6E2BF69420}"/>
                  </a:ext>
                </a:extLst>
              </p:cNvPr>
              <p:cNvSpPr txBox="1"/>
              <p:nvPr/>
            </p:nvSpPr>
            <p:spPr>
              <a:xfrm>
                <a:off x="2052100" y="3837213"/>
                <a:ext cx="5943600" cy="431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=2∗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4219C1-F5A8-4A98-9C99-0C6E2BF69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100" y="3837213"/>
                <a:ext cx="5943600" cy="431849"/>
              </a:xfrm>
              <a:prstGeom prst="rect">
                <a:avLst/>
              </a:prstGeom>
              <a:blipFill>
                <a:blip r:embed="rId3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501450-235D-4AD3-915E-4B455A63A365}"/>
                  </a:ext>
                </a:extLst>
              </p:cNvPr>
              <p:cNvSpPr txBox="1"/>
              <p:nvPr/>
            </p:nvSpPr>
            <p:spPr>
              <a:xfrm>
                <a:off x="2052100" y="3021079"/>
                <a:ext cx="5943600" cy="73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=2∗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501450-235D-4AD3-915E-4B455A63A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100" y="3021079"/>
                <a:ext cx="5943600" cy="739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B5C7DA-F0C1-41CF-BAE1-02E85269BE45}"/>
                  </a:ext>
                </a:extLst>
              </p:cNvPr>
              <p:cNvSpPr txBox="1"/>
              <p:nvPr/>
            </p:nvSpPr>
            <p:spPr>
              <a:xfrm>
                <a:off x="2147598" y="4448449"/>
                <a:ext cx="7197090" cy="1422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B5C7DA-F0C1-41CF-BAE1-02E85269B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598" y="4448449"/>
                <a:ext cx="7197090" cy="14227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502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DC9-B505-48A8-9B70-C3BB0976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for Linear Regression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2654-E7D9-45E4-8C60-D302651A9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then use the same update method: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DC690-75EA-4BFF-B00F-59508F05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60BC6-C79A-4C19-BD19-99AD8517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0DAF9-7EF3-4333-A34A-6CFE522E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941DBD-EB07-4974-8364-CEAF506DB533}"/>
                  </a:ext>
                </a:extLst>
              </p:cNvPr>
              <p:cNvSpPr txBox="1"/>
              <p:nvPr/>
            </p:nvSpPr>
            <p:spPr>
              <a:xfrm>
                <a:off x="3832943" y="2304478"/>
                <a:ext cx="4526114" cy="1397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941DBD-EB07-4974-8364-CEAF506DB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943" y="2304478"/>
                <a:ext cx="4526114" cy="1397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790851-FD11-4D09-9104-E9885C5C6611}"/>
                  </a:ext>
                </a:extLst>
              </p:cNvPr>
              <p:cNvSpPr txBox="1"/>
              <p:nvPr/>
            </p:nvSpPr>
            <p:spPr>
              <a:xfrm>
                <a:off x="3627286" y="4398103"/>
                <a:ext cx="4526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790851-FD11-4D09-9104-E9885C5C6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286" y="4398103"/>
                <a:ext cx="45261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593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6F61-9E93-49A9-8F4C-B28CC819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Coding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43F94-4EEB-45AD-8184-FECD840C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CD7A4-4C35-4097-97CF-DB48D804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4DA2D-2E9C-447B-B1AD-3BDEB498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16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2CB1BC-CB88-45DE-A130-A99E1ACE7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6685" y="1825625"/>
            <a:ext cx="57986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7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9A9B8F0-6C17-47B2-949A-B5E4F9BFC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6685" y="1825625"/>
            <a:ext cx="5798630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E58693-385B-4EB2-BBAA-4332EEE9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6C048-9900-45C5-848E-C1311C6A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0DD6B-2A57-4DE9-B1EF-633247A8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1BCC-B774-45D8-ACFF-7D7E6295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8C6637-1B93-4F0A-BDFB-F883E17384FE}"/>
                  </a:ext>
                </a:extLst>
              </p:cNvPr>
              <p:cNvSpPr txBox="1"/>
              <p:nvPr/>
            </p:nvSpPr>
            <p:spPr>
              <a:xfrm>
                <a:off x="9064487" y="3429000"/>
                <a:ext cx="1562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Now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8C6637-1B93-4F0A-BDFB-F883E1738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487" y="3429000"/>
                <a:ext cx="1562351" cy="369332"/>
              </a:xfrm>
              <a:prstGeom prst="rect">
                <a:avLst/>
              </a:prstGeom>
              <a:blipFill>
                <a:blip r:embed="rId4"/>
                <a:stretch>
                  <a:fillRect l="-3516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458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22C9-5D63-4150-9BC6-4E5880FE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089164-940A-4746-8F22-040FFFA045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we need to modify hypothesis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so that it takes values between 1 and 0</a:t>
                </a:r>
              </a:p>
              <a:p>
                <a:r>
                  <a:rPr lang="en-US" dirty="0"/>
                  <a:t>We choose the following function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called </a:t>
                </a:r>
                <a:r>
                  <a:rPr lang="en-US" dirty="0">
                    <a:solidFill>
                      <a:srgbClr val="FF0000"/>
                    </a:solidFill>
                  </a:rPr>
                  <a:t>logistic function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rgbClr val="FF0000"/>
                    </a:solidFill>
                  </a:rPr>
                  <a:t>sigmoid function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takes value from 0 to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089164-940A-4746-8F22-040FFFA04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A465B-2D9B-4FB0-9921-0094A0E8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9C297-6517-4014-8988-A579E767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90B3F-0195-458B-8FCE-FA586953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353A19-82FB-4E07-BDD3-A0197BFC5E8C}"/>
                  </a:ext>
                </a:extLst>
              </p:cNvPr>
              <p:cNvSpPr txBox="1"/>
              <p:nvPr/>
            </p:nvSpPr>
            <p:spPr>
              <a:xfrm>
                <a:off x="4668494" y="3283889"/>
                <a:ext cx="2855012" cy="484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353A19-82FB-4E07-BDD3-A0197BFC5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494" y="3283889"/>
                <a:ext cx="2855012" cy="484813"/>
              </a:xfrm>
              <a:prstGeom prst="rect">
                <a:avLst/>
              </a:prstGeom>
              <a:blipFill>
                <a:blip r:embed="rId3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C17843-8112-4F83-A455-AA25301DEF6F}"/>
                  </a:ext>
                </a:extLst>
              </p:cNvPr>
              <p:cNvSpPr txBox="1"/>
              <p:nvPr/>
            </p:nvSpPr>
            <p:spPr>
              <a:xfrm>
                <a:off x="4668494" y="4245613"/>
                <a:ext cx="1502847" cy="420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C17843-8112-4F83-A455-AA25301DE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494" y="4245613"/>
                <a:ext cx="1502847" cy="420500"/>
              </a:xfrm>
              <a:prstGeom prst="rect">
                <a:avLst/>
              </a:prstGeom>
              <a:blipFill>
                <a:blip r:embed="rId4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D3060AA-BA7F-482E-99E2-EE4491781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078" y="3799205"/>
            <a:ext cx="3145403" cy="243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15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3126-0244-4BA6-9EAF-1DE002AC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21998D-C3D1-48B8-B00E-DEBF0B5EA7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Because 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takes value from 0 to 1, we </a:t>
                </a:r>
                <a:r>
                  <a:rPr lang="en-US" dirty="0">
                    <a:solidFill>
                      <a:srgbClr val="FF0000"/>
                    </a:solidFill>
                  </a:rPr>
                  <a:t>assume</a:t>
                </a:r>
                <a:r>
                  <a:rPr lang="en-US" dirty="0"/>
                  <a:t> that it is the 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equal to 1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equivalently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that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training examples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generated independently, we then have the likelihood function: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21998D-C3D1-48B8-B00E-DEBF0B5EA7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F5C4-7561-4E22-A039-36E471EC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CB729-4C9B-4D1D-AD88-C608E570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EA910-21DA-4796-9CF2-DE97D5C7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D894D3-822C-4F71-A673-08EBE59725FC}"/>
                  </a:ext>
                </a:extLst>
              </p:cNvPr>
              <p:cNvSpPr txBox="1"/>
              <p:nvPr/>
            </p:nvSpPr>
            <p:spPr>
              <a:xfrm>
                <a:off x="4666730" y="2655448"/>
                <a:ext cx="2858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D894D3-822C-4F71-A673-08EBE5972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730" y="2655448"/>
                <a:ext cx="2858539" cy="646331"/>
              </a:xfrm>
              <a:prstGeom prst="rect">
                <a:avLst/>
              </a:prstGeom>
              <a:blipFill>
                <a:blip r:embed="rId3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E8736F-6B60-4F43-A7E4-EE164F7E1C0F}"/>
                  </a:ext>
                </a:extLst>
              </p:cNvPr>
              <p:cNvSpPr txBox="1"/>
              <p:nvPr/>
            </p:nvSpPr>
            <p:spPr>
              <a:xfrm>
                <a:off x="4070675" y="3678128"/>
                <a:ext cx="3830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E8736F-6B60-4F43-A7E4-EE164F7E1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675" y="3678128"/>
                <a:ext cx="383066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80F86F-039F-4564-B823-1441582630B0}"/>
                  </a:ext>
                </a:extLst>
              </p:cNvPr>
              <p:cNvSpPr txBox="1"/>
              <p:nvPr/>
            </p:nvSpPr>
            <p:spPr>
              <a:xfrm>
                <a:off x="3855873" y="5096787"/>
                <a:ext cx="1892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80F86F-039F-4564-B823-144158263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873" y="5096787"/>
                <a:ext cx="1892634" cy="369332"/>
              </a:xfrm>
              <a:prstGeom prst="rect">
                <a:avLst/>
              </a:prstGeom>
              <a:blipFill>
                <a:blip r:embed="rId5"/>
                <a:stretch>
                  <a:fillRect t="-2295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0081B1-8D76-4F96-AD53-ED0139D4347B}"/>
                  </a:ext>
                </a:extLst>
              </p:cNvPr>
              <p:cNvSpPr txBox="1"/>
              <p:nvPr/>
            </p:nvSpPr>
            <p:spPr>
              <a:xfrm>
                <a:off x="3855873" y="5416390"/>
                <a:ext cx="2642326" cy="416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0081B1-8D76-4F96-AD53-ED0139D43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873" y="5416390"/>
                <a:ext cx="2642326" cy="416909"/>
              </a:xfrm>
              <a:prstGeom prst="rect">
                <a:avLst/>
              </a:prstGeom>
              <a:blipFill>
                <a:blip r:embed="rId6"/>
                <a:stretch>
                  <a:fillRect t="-102941" b="-15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1D2FC5-A75F-467B-84B0-A2D8506DEA4D}"/>
                  </a:ext>
                </a:extLst>
              </p:cNvPr>
              <p:cNvSpPr txBox="1"/>
              <p:nvPr/>
            </p:nvSpPr>
            <p:spPr>
              <a:xfrm>
                <a:off x="3855873" y="5804231"/>
                <a:ext cx="4254947" cy="4607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1D2FC5-A75F-467B-84B0-A2D8506DE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873" y="5804231"/>
                <a:ext cx="4254947" cy="460704"/>
              </a:xfrm>
              <a:prstGeom prst="rect">
                <a:avLst/>
              </a:prstGeom>
              <a:blipFill>
                <a:blip r:embed="rId7"/>
                <a:stretch>
                  <a:fillRect t="-82895" b="-140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42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BF1A-259B-4094-9FB8-496E3896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DA927-1A29-4894-AE9C-6E057830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811C3-67C0-4A34-8089-B6C23076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Practical Deep Learning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448B1-D5D3-4643-BB46-69CA50D3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2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D1A092E-2DA0-4094-B266-4E6B80B398C8}"/>
              </a:ext>
            </a:extLst>
          </p:cNvPr>
          <p:cNvGrpSpPr/>
          <p:nvPr/>
        </p:nvGrpSpPr>
        <p:grpSpPr>
          <a:xfrm>
            <a:off x="3694670" y="2072472"/>
            <a:ext cx="4838688" cy="1135464"/>
            <a:chOff x="3694670" y="2281179"/>
            <a:chExt cx="4838688" cy="113546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4D525A1-01BB-4590-AC87-CE826CF376D0}"/>
                </a:ext>
              </a:extLst>
            </p:cNvPr>
            <p:cNvGrpSpPr/>
            <p:nvPr/>
          </p:nvGrpSpPr>
          <p:grpSpPr>
            <a:xfrm>
              <a:off x="3694670" y="2281179"/>
              <a:ext cx="4802659" cy="1135464"/>
              <a:chOff x="3694670" y="2281179"/>
              <a:chExt cx="4802659" cy="1135464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3B7C82A-AB31-4BD3-8DC2-BD2FAE466C64}"/>
                  </a:ext>
                </a:extLst>
              </p:cNvPr>
              <p:cNvSpPr/>
              <p:nvPr/>
            </p:nvSpPr>
            <p:spPr>
              <a:xfrm>
                <a:off x="4905270" y="2281179"/>
                <a:ext cx="2381459" cy="1135464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shade val="50000"/>
                    <a:alpha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Real world object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FF1ED5A-4889-4E03-97BD-57085D85B08B}"/>
                  </a:ext>
                </a:extLst>
              </p:cNvPr>
              <p:cNvCxnSpPr/>
              <p:nvPr/>
            </p:nvCxnSpPr>
            <p:spPr>
              <a:xfrm>
                <a:off x="3694670" y="2816539"/>
                <a:ext cx="12106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039C56A-ECF3-4E72-AD9F-C46ACE0DF6F5}"/>
                  </a:ext>
                </a:extLst>
              </p:cNvPr>
              <p:cNvCxnSpPr/>
              <p:nvPr/>
            </p:nvCxnSpPr>
            <p:spPr>
              <a:xfrm>
                <a:off x="7286729" y="2816539"/>
                <a:ext cx="12106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7DE4FED-BF87-4C45-B67D-3EF8D343352A}"/>
                    </a:ext>
                  </a:extLst>
                </p:cNvPr>
                <p:cNvSpPr txBox="1"/>
                <p:nvPr/>
              </p:nvSpPr>
              <p:spPr>
                <a:xfrm>
                  <a:off x="3873401" y="2357514"/>
                  <a:ext cx="9210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Input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7DE4FED-BF87-4C45-B67D-3EF8D34335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401" y="2357514"/>
                  <a:ext cx="921021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529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C1FE592-DE73-452C-97FF-58C738CE48B9}"/>
                    </a:ext>
                  </a:extLst>
                </p:cNvPr>
                <p:cNvSpPr txBox="1"/>
                <p:nvPr/>
              </p:nvSpPr>
              <p:spPr>
                <a:xfrm>
                  <a:off x="7437417" y="2352236"/>
                  <a:ext cx="10959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Output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C1FE592-DE73-452C-97FF-58C738CE48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417" y="2352236"/>
                  <a:ext cx="109594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4444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1ECBD8C-AA1A-4610-A9C4-D24DC3AD5BAB}"/>
              </a:ext>
            </a:extLst>
          </p:cNvPr>
          <p:cNvGrpSpPr/>
          <p:nvPr/>
        </p:nvGrpSpPr>
        <p:grpSpPr>
          <a:xfrm>
            <a:off x="3659985" y="3670926"/>
            <a:ext cx="4891588" cy="1135464"/>
            <a:chOff x="3694670" y="2281179"/>
            <a:chExt cx="4891588" cy="113546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4997C20-91BD-4260-86C5-88A280394A1F}"/>
                </a:ext>
              </a:extLst>
            </p:cNvPr>
            <p:cNvGrpSpPr/>
            <p:nvPr/>
          </p:nvGrpSpPr>
          <p:grpSpPr>
            <a:xfrm>
              <a:off x="3694670" y="2281179"/>
              <a:ext cx="4802659" cy="1135464"/>
              <a:chOff x="3694670" y="2281179"/>
              <a:chExt cx="4802659" cy="1135464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4154FAB8-5F3F-4099-B361-581DE4621093}"/>
                  </a:ext>
                </a:extLst>
              </p:cNvPr>
              <p:cNvSpPr/>
              <p:nvPr/>
            </p:nvSpPr>
            <p:spPr>
              <a:xfrm>
                <a:off x="4905270" y="2281179"/>
                <a:ext cx="2381459" cy="1135464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shade val="50000"/>
                    <a:alpha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Learning Machine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2604145-34FB-425C-A6C0-7A915062896E}"/>
                  </a:ext>
                </a:extLst>
              </p:cNvPr>
              <p:cNvCxnSpPr/>
              <p:nvPr/>
            </p:nvCxnSpPr>
            <p:spPr>
              <a:xfrm>
                <a:off x="3694670" y="2816539"/>
                <a:ext cx="12106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3B32171-B36E-4BEB-AA40-BA0E5731678B}"/>
                  </a:ext>
                </a:extLst>
              </p:cNvPr>
              <p:cNvCxnSpPr/>
              <p:nvPr/>
            </p:nvCxnSpPr>
            <p:spPr>
              <a:xfrm>
                <a:off x="7286729" y="2816539"/>
                <a:ext cx="12106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1516B13-AB7D-4F1F-A8B1-344BC22B3FD7}"/>
                    </a:ext>
                  </a:extLst>
                </p:cNvPr>
                <p:cNvSpPr txBox="1"/>
                <p:nvPr/>
              </p:nvSpPr>
              <p:spPr>
                <a:xfrm>
                  <a:off x="3873401" y="2357514"/>
                  <a:ext cx="8681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Input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1516B13-AB7D-4F1F-A8B1-344BC22B3F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401" y="2357514"/>
                  <a:ext cx="86812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594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C9B1838-DA72-4776-901A-AAB7EC31A53D}"/>
                    </a:ext>
                  </a:extLst>
                </p:cNvPr>
                <p:cNvSpPr txBox="1"/>
                <p:nvPr/>
              </p:nvSpPr>
              <p:spPr>
                <a:xfrm>
                  <a:off x="7437417" y="2352236"/>
                  <a:ext cx="11488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Output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C9B1838-DA72-4776-901A-AAB7EC31A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417" y="2352236"/>
                  <a:ext cx="114884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233" t="-8197" r="-153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2F2597-05AB-4102-B0DE-65811C51881C}"/>
                  </a:ext>
                </a:extLst>
              </p:cNvPr>
              <p:cNvSpPr txBox="1"/>
              <p:nvPr/>
            </p:nvSpPr>
            <p:spPr>
              <a:xfrm>
                <a:off x="7985387" y="3102483"/>
                <a:ext cx="3104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very small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2F2597-05AB-4102-B0DE-65811C518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387" y="3102483"/>
                <a:ext cx="3104183" cy="369332"/>
              </a:xfrm>
              <a:prstGeom prst="rect">
                <a:avLst/>
              </a:prstGeom>
              <a:blipFill>
                <a:blip r:embed="rId6"/>
                <a:stretch>
                  <a:fillRect l="-1768" t="-9836" r="-9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341EB08-AA91-485C-B559-D5B599E394CE}"/>
              </a:ext>
            </a:extLst>
          </p:cNvPr>
          <p:cNvSpPr txBox="1"/>
          <p:nvPr/>
        </p:nvSpPr>
        <p:spPr>
          <a:xfrm>
            <a:off x="4348293" y="4922611"/>
            <a:ext cx="3543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called </a:t>
            </a:r>
            <a:r>
              <a:rPr lang="en-US" dirty="0">
                <a:solidFill>
                  <a:srgbClr val="FF0000"/>
                </a:solidFill>
              </a:rPr>
              <a:t>supervised learning</a:t>
            </a:r>
          </a:p>
          <a:p>
            <a:r>
              <a:rPr lang="en-US" dirty="0"/>
              <a:t>The Machine learns the internal (invisible) states of the real world object through the observation of the behaviors of the object</a:t>
            </a:r>
          </a:p>
        </p:txBody>
      </p:sp>
    </p:spTree>
    <p:extLst>
      <p:ext uri="{BB962C8B-B14F-4D97-AF65-F5344CB8AC3E}">
        <p14:creationId xmlns:p14="http://schemas.microsoft.com/office/powerpoint/2010/main" val="243492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4369-60E5-4971-A1B5-4C192974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5A620-5F5B-46AC-A285-E36F19157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avoid roundoff error of multiplication, we take the log of the likelihood function: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do we maximize the likelihood function? We use the same gradient descent method to find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5A620-5F5B-46AC-A285-E36F19157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BAB9B-AC06-4E21-8A27-AC9161FF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818DB-F839-4482-94EE-8E194929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C3A66-B717-4B3F-8F21-DD582604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C66BFD-A877-4830-8717-4CA0E98D7A76}"/>
                  </a:ext>
                </a:extLst>
              </p:cNvPr>
              <p:cNvSpPr txBox="1"/>
              <p:nvPr/>
            </p:nvSpPr>
            <p:spPr>
              <a:xfrm>
                <a:off x="4038600" y="2665942"/>
                <a:ext cx="1454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C66BFD-A877-4830-8717-4CA0E98D7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665942"/>
                <a:ext cx="14541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614949-DAFF-4B81-962C-DEC362AB3201}"/>
                  </a:ext>
                </a:extLst>
              </p:cNvPr>
              <p:cNvSpPr txBox="1"/>
              <p:nvPr/>
            </p:nvSpPr>
            <p:spPr>
              <a:xfrm>
                <a:off x="3967191" y="3112576"/>
                <a:ext cx="5683672" cy="421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614949-DAFF-4B81-962C-DEC362AB3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191" y="3112576"/>
                <a:ext cx="5683672" cy="421397"/>
              </a:xfrm>
              <a:prstGeom prst="rect">
                <a:avLst/>
              </a:prstGeom>
              <a:blipFill>
                <a:blip r:embed="rId4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138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9FCA-65E7-4E07-9911-6BBC20FB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of Logistic Regression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F0416-EA97-4AFA-9C6D-DCAC6297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01E31-155F-4D34-AD6D-55792AE6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40889-5A2E-4886-AFE4-5E958414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9B261E-7D5C-41F8-B38C-04FF35FE61C9}"/>
                  </a:ext>
                </a:extLst>
              </p:cNvPr>
              <p:cNvSpPr txBox="1"/>
              <p:nvPr/>
            </p:nvSpPr>
            <p:spPr>
              <a:xfrm>
                <a:off x="3222921" y="1574123"/>
                <a:ext cx="5743303" cy="634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+(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9B261E-7D5C-41F8-B38C-04FF35FE6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921" y="1574123"/>
                <a:ext cx="5743303" cy="634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24E69A-03FC-49A0-9ADB-84CC3A249D27}"/>
                  </a:ext>
                </a:extLst>
              </p:cNvPr>
              <p:cNvSpPr txBox="1"/>
              <p:nvPr/>
            </p:nvSpPr>
            <p:spPr>
              <a:xfrm>
                <a:off x="3222921" y="2176356"/>
                <a:ext cx="504112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24E69A-03FC-49A0-9ADB-84CC3A249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921" y="2176356"/>
                <a:ext cx="504112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4F2C50-E19E-42A2-8583-C8EF93AF4460}"/>
                  </a:ext>
                </a:extLst>
              </p:cNvPr>
              <p:cNvSpPr txBox="1"/>
              <p:nvPr/>
            </p:nvSpPr>
            <p:spPr>
              <a:xfrm>
                <a:off x="3222921" y="2719566"/>
                <a:ext cx="566133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4F2C50-E19E-42A2-8583-C8EF93AF4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921" y="2719566"/>
                <a:ext cx="566133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4344E6-28B0-4B31-A0C8-53333E2A9A37}"/>
                  </a:ext>
                </a:extLst>
              </p:cNvPr>
              <p:cNvSpPr txBox="1"/>
              <p:nvPr/>
            </p:nvSpPr>
            <p:spPr>
              <a:xfrm>
                <a:off x="3222920" y="3222803"/>
                <a:ext cx="6726805" cy="57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4344E6-28B0-4B31-A0C8-53333E2A9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920" y="3222803"/>
                <a:ext cx="6726805" cy="5701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A36E88-6501-4796-B188-B8DB6F57E4D9}"/>
                  </a:ext>
                </a:extLst>
              </p:cNvPr>
              <p:cNvSpPr txBox="1"/>
              <p:nvPr/>
            </p:nvSpPr>
            <p:spPr>
              <a:xfrm>
                <a:off x="3222919" y="3761375"/>
                <a:ext cx="6726805" cy="57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den>
                            </m:f>
                          </m:e>
                        </m:d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A36E88-6501-4796-B188-B8DB6F57E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919" y="3761375"/>
                <a:ext cx="6726805" cy="5701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B07EC4-ADC6-4C85-8520-53B5ED35070B}"/>
                  </a:ext>
                </a:extLst>
              </p:cNvPr>
              <p:cNvSpPr txBox="1"/>
              <p:nvPr/>
            </p:nvSpPr>
            <p:spPr>
              <a:xfrm>
                <a:off x="3222918" y="4254079"/>
                <a:ext cx="6726805" cy="57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den>
                            </m:f>
                          </m:e>
                        </m:d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B07EC4-ADC6-4C85-8520-53B5ED350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918" y="4254079"/>
                <a:ext cx="6726805" cy="5701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54764F-BF95-4B61-B5E5-F8E911747A85}"/>
                  </a:ext>
                </a:extLst>
              </p:cNvPr>
              <p:cNvSpPr txBox="1"/>
              <p:nvPr/>
            </p:nvSpPr>
            <p:spPr>
              <a:xfrm>
                <a:off x="3222918" y="4772368"/>
                <a:ext cx="6726805" cy="5738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den>
                            </m:f>
                          </m:e>
                        </m:d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54764F-BF95-4B61-B5E5-F8E911747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918" y="4772368"/>
                <a:ext cx="6726805" cy="5738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492067-8563-4349-A5C3-9A82836E3C8C}"/>
                  </a:ext>
                </a:extLst>
              </p:cNvPr>
              <p:cNvSpPr txBox="1"/>
              <p:nvPr/>
            </p:nvSpPr>
            <p:spPr>
              <a:xfrm>
                <a:off x="3222918" y="5476669"/>
                <a:ext cx="6726805" cy="57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den>
                            </m:f>
                          </m:e>
                        </m:d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492067-8563-4349-A5C3-9A82836E3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918" y="5476669"/>
                <a:ext cx="6726805" cy="5701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67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5" grpId="0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418D-3178-4482-8736-A95D313D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of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337FE-FDCC-4E5E-9AC8-42387E574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we have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17A3D-53FB-4A73-A716-67AEF2E6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B9A1D-1BEF-40F9-B6E3-9FDF6330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EE4BD-2707-4766-8B57-3C6029E4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0AE02C-C33F-4FB0-BF5D-29CF9D7AD449}"/>
                  </a:ext>
                </a:extLst>
              </p:cNvPr>
              <p:cNvSpPr txBox="1"/>
              <p:nvPr/>
            </p:nvSpPr>
            <p:spPr>
              <a:xfrm>
                <a:off x="5055906" y="2270097"/>
                <a:ext cx="2379562" cy="566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0AE02C-C33F-4FB0-BF5D-29CF9D7AD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906" y="2270097"/>
                <a:ext cx="2379562" cy="566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F32BDF-BF25-4E56-AF54-8C0349C92A6B}"/>
                  </a:ext>
                </a:extLst>
              </p:cNvPr>
              <p:cNvSpPr txBox="1"/>
              <p:nvPr/>
            </p:nvSpPr>
            <p:spPr>
              <a:xfrm>
                <a:off x="5053152" y="2827271"/>
                <a:ext cx="355744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F32BDF-BF25-4E56-AF54-8C0349C92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152" y="2827271"/>
                <a:ext cx="3557448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7DACA3-6080-486B-906D-A87FACF749C2}"/>
                  </a:ext>
                </a:extLst>
              </p:cNvPr>
              <p:cNvSpPr txBox="1"/>
              <p:nvPr/>
            </p:nvSpPr>
            <p:spPr>
              <a:xfrm>
                <a:off x="5053152" y="3459269"/>
                <a:ext cx="24589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7DACA3-6080-486B-906D-A87FACF74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152" y="3459269"/>
                <a:ext cx="2458943" cy="276999"/>
              </a:xfrm>
              <a:prstGeom prst="rect">
                <a:avLst/>
              </a:prstGeom>
              <a:blipFill>
                <a:blip r:embed="rId4"/>
                <a:stretch>
                  <a:fillRect t="-2174" r="-32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7B08F1-53C4-4F0F-BAB9-B44070FA6020}"/>
                  </a:ext>
                </a:extLst>
              </p:cNvPr>
              <p:cNvSpPr txBox="1"/>
              <p:nvPr/>
            </p:nvSpPr>
            <p:spPr>
              <a:xfrm>
                <a:off x="3581400" y="4315592"/>
                <a:ext cx="7359595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7B08F1-53C4-4F0F-BAB9-B44070FA6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315592"/>
                <a:ext cx="7359595" cy="787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EB4280-1FF5-41B0-83E2-F1AE40EEF0E4}"/>
                  </a:ext>
                </a:extLst>
              </p:cNvPr>
              <p:cNvSpPr txBox="1"/>
              <p:nvPr/>
            </p:nvSpPr>
            <p:spPr>
              <a:xfrm>
                <a:off x="3503212" y="5326886"/>
                <a:ext cx="7359595" cy="4145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EB4280-1FF5-41B0-83E2-F1AE40EEF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12" y="5326886"/>
                <a:ext cx="7359595" cy="414537"/>
              </a:xfrm>
              <a:prstGeom prst="rect">
                <a:avLst/>
              </a:prstGeom>
              <a:blipFill>
                <a:blip r:embed="rId6"/>
                <a:stretch>
                  <a:fillRect t="-101471" b="-16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148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E1AD-778F-48FB-B20E-86CCB74B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Coding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46D5C-08FF-46AF-9347-C67F0E02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024F3-F492-479A-8953-161D2C52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08974-95F5-44D3-992F-BE97748E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23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50A9D8EA-F9BF-441D-BE8C-86A62C161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6685" y="1825625"/>
            <a:ext cx="57986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26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7D6A-423B-4780-8DF5-1E9B149C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1A4C47-FCD0-4D83-AFB3-A4E3AC3C8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7402" y="4464816"/>
            <a:ext cx="4937195" cy="165141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70AFE-070C-413B-824F-9A021548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2AF2A-11FF-4DF7-A830-DAC2348D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8CAAE-066E-41BE-B186-5FDD4C13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4DDF12-8A2F-4253-B580-F921BE1A6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969" y="1497440"/>
            <a:ext cx="3910056" cy="272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40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2C13-37C1-4B1E-929D-A7A31FA3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Logistic Regression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C14636-074B-49BA-9A42-896B902E1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4922" y="1367116"/>
            <a:ext cx="2926080" cy="217124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1B04A-221E-4DCE-BE04-F3F17A87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2D147-6892-4181-B139-37E9EF2F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702AA-9162-469A-98C9-EEDC3103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25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AB4FC7-FD03-4FE3-9014-C253F4D9DDE0}"/>
              </a:ext>
            </a:extLst>
          </p:cNvPr>
          <p:cNvGrpSpPr/>
          <p:nvPr/>
        </p:nvGrpSpPr>
        <p:grpSpPr>
          <a:xfrm>
            <a:off x="2369820" y="3429000"/>
            <a:ext cx="6376283" cy="2927350"/>
            <a:chOff x="2369820" y="3429000"/>
            <a:chExt cx="6376283" cy="2927350"/>
          </a:xfrm>
        </p:grpSpPr>
        <p:pic>
          <p:nvPicPr>
            <p:cNvPr id="8" name="Content Placeholder 6">
              <a:extLst>
                <a:ext uri="{FF2B5EF4-FFF2-40B4-BE49-F238E27FC236}">
                  <a16:creationId xmlns:a16="http://schemas.microsoft.com/office/drawing/2014/main" id="{7FB2351A-78F5-42C6-8186-D3622FE62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9820" y="3882973"/>
              <a:ext cx="6376283" cy="2473377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4B7FEC2-8271-4A9A-AD72-DAD6542441F2}"/>
                </a:ext>
              </a:extLst>
            </p:cNvPr>
            <p:cNvCxnSpPr/>
            <p:nvPr/>
          </p:nvCxnSpPr>
          <p:spPr>
            <a:xfrm flipH="1">
              <a:off x="4150581" y="3429000"/>
              <a:ext cx="413468" cy="4539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8F0F29E-3021-4E7D-A360-F731E64D6437}"/>
                </a:ext>
              </a:extLst>
            </p:cNvPr>
            <p:cNvCxnSpPr>
              <a:cxnSpLocks/>
            </p:cNvCxnSpPr>
            <p:nvPr/>
          </p:nvCxnSpPr>
          <p:spPr>
            <a:xfrm>
              <a:off x="6084570" y="3429000"/>
              <a:ext cx="380337" cy="4539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6292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9A28-2606-47C1-B0F0-F3169F1C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9692C-76ED-4218-AC7C-6E922ACF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7ED8-A4BE-4BA6-AF08-8BA489B6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68460-050C-444F-9B39-AEB26A4C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26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72029C5-4A88-484E-AC66-8A9B433BE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905" y="1825625"/>
            <a:ext cx="104281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92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F3AF-6430-4A7B-94FE-C531BF93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Class: Neural </a:t>
            </a:r>
            <a:r>
              <a:rPr lang="en-US"/>
              <a:t>Networks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3B315-D96B-4BD1-A863-40A61B975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9D593-208A-4EA0-844E-5049E58D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F9B6D-A906-4755-A1CA-809B5C03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A8A78-ECC7-4FFC-8F1E-2CFC3FCE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5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4A3D-1133-4693-BFE0-9A2C259C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DE5FF2-00F2-44FA-B7D8-2730D8F39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144" y="1372400"/>
            <a:ext cx="8591711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CE853-A3C2-47BE-8DC9-A7A4EDC8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F0894-E569-4D0D-9A4F-304EC90F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64EA3-036A-4D00-900C-016FE020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43C05-A774-4D49-BF3D-73C53EADD0C3}"/>
              </a:ext>
            </a:extLst>
          </p:cNvPr>
          <p:cNvSpPr txBox="1"/>
          <p:nvPr/>
        </p:nvSpPr>
        <p:spPr>
          <a:xfrm>
            <a:off x="4199613" y="5738439"/>
            <a:ext cx="379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do we need to find the function?</a:t>
            </a:r>
          </a:p>
        </p:txBody>
      </p:sp>
    </p:spTree>
    <p:extLst>
      <p:ext uri="{BB962C8B-B14F-4D97-AF65-F5344CB8AC3E}">
        <p14:creationId xmlns:p14="http://schemas.microsoft.com/office/powerpoint/2010/main" val="95031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E972-551F-48DC-A579-8B439C2C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B1E3EF-2350-4E9A-ACC4-1D843D5E2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946" y="1515524"/>
            <a:ext cx="8072108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D8C50-6E94-41BF-8CCC-2346E162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C73B-1779-4BD4-8757-5A78E983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8687C-4686-424C-8197-F0108B1B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A46FF5-FA7D-4356-B4D6-3B7A85B44B98}"/>
              </a:ext>
            </a:extLst>
          </p:cNvPr>
          <p:cNvSpPr txBox="1"/>
          <p:nvPr/>
        </p:nvSpPr>
        <p:spPr>
          <a:xfrm>
            <a:off x="2624408" y="5710019"/>
            <a:ext cx="6943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previous outcome is given. The machine needs to learn the structure</a:t>
            </a:r>
          </a:p>
          <a:p>
            <a:r>
              <a:rPr lang="en-US" dirty="0"/>
              <a:t>by themselves: </a:t>
            </a:r>
            <a:r>
              <a:rPr lang="en-US" dirty="0">
                <a:solidFill>
                  <a:srgbClr val="FF0000"/>
                </a:solidFill>
              </a:rPr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92052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7492-9359-4955-A3F4-7C4215A8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667-E191-4508-99E0-A3B7B7E6A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composed of two phases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Validation</a:t>
            </a:r>
          </a:p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Inputs are fed into the learning machine</a:t>
            </a:r>
          </a:p>
          <a:p>
            <a:pPr lvl="1"/>
            <a:r>
              <a:rPr lang="en-US" dirty="0"/>
              <a:t>The parameters of the learning machine are tune so that the predicted outputs are close to the target outputs</a:t>
            </a:r>
          </a:p>
          <a:p>
            <a:pPr lvl="1"/>
            <a:r>
              <a:rPr lang="en-US" dirty="0"/>
              <a:t>Similar to homework practicing for students</a:t>
            </a:r>
          </a:p>
          <a:p>
            <a:r>
              <a:rPr lang="en-US" dirty="0"/>
              <a:t>Validation</a:t>
            </a:r>
          </a:p>
          <a:p>
            <a:pPr lvl="1"/>
            <a:r>
              <a:rPr lang="en-US" dirty="0"/>
              <a:t>Some of the data samples are retained and not used during training</a:t>
            </a:r>
          </a:p>
          <a:p>
            <a:pPr lvl="1"/>
            <a:r>
              <a:rPr lang="en-US" dirty="0"/>
              <a:t>Use the retained samples to test if the learned machine can predict close to the target values of the retained samples when fed with the retained input samples</a:t>
            </a:r>
          </a:p>
          <a:p>
            <a:pPr lvl="1"/>
            <a:r>
              <a:rPr lang="en-US" dirty="0"/>
              <a:t>Can be thought as exams for students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6ABA9-67CB-4041-85A1-3E679A54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675CA-89FD-4E62-A43C-07B59F71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5AF15-163D-402A-9A7E-DD5F0612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4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D84F-7A01-4D91-99C4-3944F448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7BB8D9-BA71-44B8-B65B-7B82D9B66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6685" y="1825625"/>
            <a:ext cx="5798630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9FF65-D6B7-4B0A-9B41-7BEF7A767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C00ED-80A2-40B1-8466-33CA2A65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BF493-B79E-4476-B851-4533034B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1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C49F-1DA4-42E2-BF09-5E38AA34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72F5B-6181-49F0-83E0-12B5ABE8C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we have the following linear hypothesis function: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we can rewrite the function as: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72F5B-6181-49F0-83E0-12B5ABE8C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7434D-8006-4010-8D4D-0A0BAAA0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A56A0-0A66-4514-8564-9E363807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AF68C-1AE8-40EC-AAEE-9E2217CF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00D6A9-12F6-4154-A3A9-F1427F0A82F3}"/>
                  </a:ext>
                </a:extLst>
              </p:cNvPr>
              <p:cNvSpPr txBox="1"/>
              <p:nvPr/>
            </p:nvSpPr>
            <p:spPr>
              <a:xfrm>
                <a:off x="3853869" y="2310492"/>
                <a:ext cx="2894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00D6A9-12F6-4154-A3A9-F1427F0A8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869" y="2310492"/>
                <a:ext cx="28943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824D94-944B-4348-9DDD-5ADE8AB7A603}"/>
                  </a:ext>
                </a:extLst>
              </p:cNvPr>
              <p:cNvSpPr txBox="1"/>
              <p:nvPr/>
            </p:nvSpPr>
            <p:spPr>
              <a:xfrm>
                <a:off x="3853869" y="3292299"/>
                <a:ext cx="2539350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824D94-944B-4348-9DDD-5ADE8AB7A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869" y="3292299"/>
                <a:ext cx="2539350" cy="848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42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CE3C-1646-42DF-965B-C2BFE73C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BB590E-E917-4073-8502-75BC35085B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Now we compute the predicted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value 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 want this value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be minimized</a:t>
                </a:r>
              </a:p>
              <a:p>
                <a:pPr lvl="1"/>
                <a:r>
                  <a:rPr lang="en-US" dirty="0"/>
                  <a:t>What can we change so the value becomes minimized?</a:t>
                </a:r>
              </a:p>
              <a:p>
                <a:r>
                  <a:rPr lang="en-US" dirty="0"/>
                  <a:t>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/>
                  <a:t> are collected data, so they are </a:t>
                </a:r>
                <a:r>
                  <a:rPr lang="en-US" dirty="0">
                    <a:solidFill>
                      <a:srgbClr val="FF0000"/>
                    </a:solidFill>
                  </a:rPr>
                  <a:t>given fact</a:t>
                </a:r>
                <a:r>
                  <a:rPr lang="en-US" dirty="0"/>
                  <a:t>. As a result, they cannot be changed</a:t>
                </a:r>
              </a:p>
              <a:p>
                <a:pPr lvl="1"/>
                <a:r>
                  <a:rPr lang="en-US" dirty="0"/>
                  <a:t>We can only change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BB590E-E917-4073-8502-75BC35085B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E802A-E81E-4D97-B451-15B04002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19329-0410-4175-97C5-5E7EF677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679D8-C8A2-4A83-9A3D-3F903F3B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709D-D7F0-414C-AAC8-340BD29E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5B2955-9DA2-472F-B303-A152E17FBA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define the following </a:t>
                </a:r>
                <a:r>
                  <a:rPr lang="en-US" dirty="0">
                    <a:solidFill>
                      <a:srgbClr val="FF0000"/>
                    </a:solidFill>
                  </a:rPr>
                  <a:t>loss</a:t>
                </a:r>
                <a:r>
                  <a:rPr lang="en-US" dirty="0"/>
                  <a:t> function as a function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will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smallest: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do we find such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5B2955-9DA2-472F-B303-A152E17FBA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1B49-2ABF-42B6-8DDB-894AC203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069-F3B2-4320-B139-9DC3844DCBEB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D8BC3-2568-4A9D-A8DB-8C9D96AE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Deep Learning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61E25-CF78-4655-ADF2-4BD79095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C24C-DD8D-4C53-A1B5-3C5A11FD7066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C7AED-2152-437B-B51D-CD5F1BF08BA2}"/>
                  </a:ext>
                </a:extLst>
              </p:cNvPr>
              <p:cNvSpPr txBox="1"/>
              <p:nvPr/>
            </p:nvSpPr>
            <p:spPr>
              <a:xfrm>
                <a:off x="4510046" y="2310605"/>
                <a:ext cx="3171907" cy="87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C7AED-2152-437B-B51D-CD5F1BF08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046" y="2310605"/>
                <a:ext cx="3171907" cy="879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3B805A-854D-4443-9508-2216FF480E1F}"/>
                  </a:ext>
                </a:extLst>
              </p:cNvPr>
              <p:cNvSpPr txBox="1"/>
              <p:nvPr/>
            </p:nvSpPr>
            <p:spPr>
              <a:xfrm>
                <a:off x="4510045" y="3862434"/>
                <a:ext cx="3171907" cy="457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3B805A-854D-4443-9508-2216FF480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045" y="3862434"/>
                <a:ext cx="3171907" cy="457754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024639"/>
      </p:ext>
    </p:extLst>
  </p:cSld>
  <p:clrMapOvr>
    <a:masterClrMapping/>
  </p:clrMapOvr>
</p:sld>
</file>

<file path=ppt/theme/theme1.xml><?xml version="1.0" encoding="utf-8"?>
<a:theme xmlns:a="http://schemas.openxmlformats.org/drawingml/2006/main" name="Active Lear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</TotalTime>
  <Words>964</Words>
  <Application>Microsoft Office PowerPoint</Application>
  <PresentationFormat>Widescreen</PresentationFormat>
  <Paragraphs>231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Active Learn</vt:lpstr>
      <vt:lpstr>Introduction to Machine Learning</vt:lpstr>
      <vt:lpstr>What is Machine Learning?</vt:lpstr>
      <vt:lpstr>What is Machine Learning?</vt:lpstr>
      <vt:lpstr>What is Machine Learning?</vt:lpstr>
      <vt:lpstr>Machine Learning Phases</vt:lpstr>
      <vt:lpstr>Linear Regression</vt:lpstr>
      <vt:lpstr>Linear Regression</vt:lpstr>
      <vt:lpstr>Loss Function</vt:lpstr>
      <vt:lpstr>Loss Function</vt:lpstr>
      <vt:lpstr>Gradient Descent</vt:lpstr>
      <vt:lpstr>Gradient Descent Coding</vt:lpstr>
      <vt:lpstr>Multivariate Gradient Descent</vt:lpstr>
      <vt:lpstr>Gradient Descent for Linear Regression Loss Function</vt:lpstr>
      <vt:lpstr>Gradient Descent for Linear Regression Loss Function</vt:lpstr>
      <vt:lpstr>Gradient Descent for Linear Regression Loss Function</vt:lpstr>
      <vt:lpstr>Linear Regression Coding</vt:lpstr>
      <vt:lpstr>Binary Classification</vt:lpstr>
      <vt:lpstr>Logistic Regression</vt:lpstr>
      <vt:lpstr>Logistic Regression</vt:lpstr>
      <vt:lpstr>Logistic Regression</vt:lpstr>
      <vt:lpstr>Gradient Descent of Logistic Regression</vt:lpstr>
      <vt:lpstr>Gradient Descent of Logistic Regression</vt:lpstr>
      <vt:lpstr>Logistic Regression Coding</vt:lpstr>
      <vt:lpstr>Logistic Regression</vt:lpstr>
      <vt:lpstr>Limitation of Logistic Regression</vt:lpstr>
      <vt:lpstr>Neural Networks</vt:lpstr>
      <vt:lpstr>Next Class: Neural Networks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 Bui [C]</dc:creator>
  <cp:lastModifiedBy>Dai Bui [C]</cp:lastModifiedBy>
  <cp:revision>209</cp:revision>
  <dcterms:created xsi:type="dcterms:W3CDTF">2018-08-02T13:43:31Z</dcterms:created>
  <dcterms:modified xsi:type="dcterms:W3CDTF">2018-09-09T15:38:16Z</dcterms:modified>
</cp:coreProperties>
</file>