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76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72197-6D41-4392-A461-FE32945E67B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A9B3E-F898-4CE0-A5BF-1D7F7EBDD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2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EE35-0D5B-402A-9451-ABB9058A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DDBA1-C871-4A8B-8B5A-A3217EB4C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08C0-0945-42A0-BEBD-86084B40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A5B4-7757-41CE-8264-88F14D6B2151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E4B31-4B4B-453F-BB2F-D1B89095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B585D-86DE-44E5-B43E-2E7049D3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EE1104-E171-4D1E-B811-8A9790B944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EA9480B-C7A5-46F3-AF3B-70BDEFCD37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C6AE6A-8640-4874-8198-82D143B27C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167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71DF-98DD-429C-BEEE-FAB34C89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60B7D-5494-4E0D-A552-F7792A86A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287F-589A-481C-892C-27D413B9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551D-32AE-42B0-9A57-4E80DDB79439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4836C-E1E7-45C8-8863-03180539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BAD4D-A671-4133-92A9-309F3B28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849240-C89B-4510-9285-6420ABD4981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0F89B3E-40A5-4C93-91B8-D1F076385D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6C153D0-675D-4711-9F7E-BE7D5AFE5B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034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B5726-0864-4FB9-B92E-256D690E0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0247E-2441-4580-ACF4-42EE5C01C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4C68C-3990-4F38-9D56-03CEC109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F35-F284-4EB8-8B4C-AD39B836AB50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7F021-B0A5-4555-8CA5-461A3E4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B6B9F-EFAF-4E09-9D14-B444D6F1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72AF0F-7C17-4A6C-845D-212367A5C58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18325BD-D9DF-44DE-A1CE-1C91CF272B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2B089C4-3D5D-4A47-B7DB-24FD33E9745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0852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EE35-0D5B-402A-9451-ABB9058A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DDBA1-C871-4A8B-8B5A-A3217EB4C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08C0-0945-42A0-BEBD-86084B40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A5B4-7757-41CE-8264-88F14D6B2151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E4B31-4B4B-453F-BB2F-D1B89095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B585D-86DE-44E5-B43E-2E7049D3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CB62E9-D546-4E47-81F5-437ECD802D5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B0FAFA0-B969-4718-AC53-B54FB7E73D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21165C-47CE-4C0B-BF3C-47FB265E4F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59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3015-2C0E-4BD8-B997-706DD4AF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FF8F-EBEB-42BF-99D7-BB0774CE7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42DDA-B731-4815-BEE0-01ECC192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ECA2-BE4C-4535-96E8-23AA04B5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C6704-C8D4-4671-A037-DCBE2313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ACFC22-1365-4F86-B1DB-D7F23FA883F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0084FD4-11A3-410D-BF15-0206120EC2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4D32F74-8FA4-465D-B2DE-EA45FDC89C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405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9171-C0B1-4E37-8B3A-451C0EC3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9DDD5-CA68-452A-B011-B00FA82DA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FD7EE-782D-4F1C-9DEE-A5B1C54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F838-FEAE-4A5A-B154-EEAA51BBB3BE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DA21-BD9D-4CE8-82DD-44526B73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C7AD-FE66-406B-975E-128E78F0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706767-D7EE-4862-B13A-2014BF577F4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3F744E2-8EF3-4157-9C6C-713A2A9ED2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AD97EC-3EE5-4292-8E39-66AACC9F3C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58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46CD-4CB0-46BB-AE95-39029F95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76D2-DFBE-443C-8DC4-C605DF301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0C66C-7A80-4B3B-A5CB-528A3CA30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AD622-FBDB-4B62-8432-F2D4572F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2EEA-AC89-4398-AC3F-435D7062513F}" type="datetime1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7AA6F-D4F9-4B79-845A-069482FC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4E33C-B416-42FC-AA89-4E215D11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D6C356-67A0-45CC-B3FF-D34508F839F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DA0F68C-E43B-40C8-BD2F-42F5B8EF3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4E8D41D-23F1-40D8-B2F2-9E722CE511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40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588E-9291-4251-9D5A-E0B729E3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29D33-02BD-46BB-8507-15BECF492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E5476-23DA-4F9C-AC0C-33ABB292E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4FB8B-A033-4028-810D-247AD3E4F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218A6-77BC-4D3B-AADA-9A8D02D1F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E84CF-B423-4EE7-BA1F-A69A338F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328A-70D2-43A6-B835-80246868BD7E}" type="datetime1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763FB-53A5-410B-8526-1B4AD7B0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05DFD-777C-4CC0-9347-68641BC6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A9EBAD-EC15-433C-AC36-68564657E35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DD17AD5-7B3C-4A6C-A8DA-E487C8255C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72BA44F-D95D-45F3-9F07-84FE40CBB0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045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C5EA-5D71-486E-AEE0-FE5AC0CB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40215-9086-42E1-AB1A-E5279096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85BA-02F9-4C61-B6F9-8D3C7A7FCF8B}" type="datetime1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82F43-986A-4CE7-A9B0-FDC715E8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16E36-399D-47F5-A690-28BB3A4D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EE5C45-6A05-4403-BB92-CD7FB663DD4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DD2DA48-83D5-4D7C-B9E1-015EEA26F4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749FB3-C503-41FC-95FC-79B1DA50C3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45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44D2D-0B14-4A16-BB83-01039649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AF87-FB9E-4302-9538-E2892F600418}" type="datetime1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AE17D-6F86-4497-8153-534962F5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CB8D7-098E-47AA-9A0C-0E5B1982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ADB024-5597-416F-AE78-9F7F1D8B557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2AF7C66-F688-482B-8A77-4408000288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AF9566-EB2B-442D-8419-1B399A3F9B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085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BA37-2114-4CD3-9494-C2C29577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FD982-2E01-4E8B-9264-3CEEE697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3E3FE-3E42-4057-8F1B-C973C5E4E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E3198-2A9C-46A1-A4ED-E4C7A1DA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01B6-80E7-4856-92D5-918ADB075E32}" type="datetime1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4A907-9EB9-4F20-A53D-8DBD9F3F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DC6FE-4F4E-4CA0-9402-CC290675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DDE31D-6607-4171-88AD-1D7BDE89E94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11B6C2-188A-468F-A66F-7F9B813BE6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0DC4762-2B63-4015-B96E-1CCC505473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169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DD4E-7151-4305-95AE-59364755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85CA9-7083-41A3-86ED-7E81230CE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1C797-1DAC-4BD6-9A8A-AD4D26427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04232-F9F9-41ED-B11D-000EB38E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2A44-E45C-49C4-A00C-2E2BCF38B4C7}" type="datetime1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C3F7F-0F19-409A-ACB3-C217EA81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3EEA4-1BC6-46AF-B6ED-9F31A563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B610A1-3144-4465-96CC-2985DE736C1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1DEA13-252C-4511-A9CD-CB78E8E5EA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9AF99A4-280B-415A-B4E0-0E6A83D09C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313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C9508-B3FC-47E6-A7FE-73D5D9D6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FC982-7B66-415D-AB32-1A3F61DD1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D8C26-0E3C-45A7-AA5D-07B57FE2A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8EA8-AD16-48E2-9601-0D08DB881161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515C4-61DC-4804-807E-6653983F3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BD787-D16D-40A9-91F8-6F00B9245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DD6A07-D385-4E6A-B40D-E707813AF2BF}"/>
              </a:ext>
            </a:extLst>
          </p:cNvPr>
          <p:cNvGrpSpPr/>
          <p:nvPr/>
        </p:nvGrpSpPr>
        <p:grpSpPr>
          <a:xfrm>
            <a:off x="8610600" y="6356350"/>
            <a:ext cx="2377851" cy="427410"/>
            <a:chOff x="8610600" y="6356350"/>
            <a:chExt cx="2377851" cy="4274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B484181-9E46-45BF-94DB-53331B5525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10600" y="6356350"/>
              <a:ext cx="1920651" cy="427410"/>
              <a:chOff x="2442855" y="4800529"/>
              <a:chExt cx="7440491" cy="1655762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27019F4-EA16-4105-A88E-F295B7211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2855" y="4800529"/>
                <a:ext cx="2017598" cy="1655762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1811445-1A04-4BAF-8F2D-529E7313B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9308" y="4800529"/>
                <a:ext cx="4504038" cy="1271729"/>
              </a:xfrm>
              <a:prstGeom prst="rect">
                <a:avLst/>
              </a:prstGeom>
            </p:spPr>
          </p:pic>
        </p:grpSp>
        <p:pic>
          <p:nvPicPr>
            <p:cNvPr id="12" name="Picture 2" descr="https://upload.wikimedia.org/wikipedia/commons/7/76/VIASM.jpg">
              <a:extLst>
                <a:ext uri="{FF2B5EF4-FFF2-40B4-BE49-F238E27FC236}">
                  <a16:creationId xmlns:a16="http://schemas.microsoft.com/office/drawing/2014/main" id="{29D66BBF-48D2-4C80-A241-B79B30412B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2184" y="6356350"/>
              <a:ext cx="396267" cy="396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3AF0A3-E18E-4551-9F0F-586CFF1D8DA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EA8F875-AA5A-4ADA-B45F-2499AF63EF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663E2EB-61C6-4D4C-96E5-849D38CCE3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883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50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71AB-9362-40E3-82AF-DE60704A3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D5CB7-B61E-454B-B9A3-A65388D79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Dai Bui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D6B11-1731-48C3-ABED-EAC0C538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9FF4-CDB9-40F6-B1F2-22349ACF1551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28422-2649-4B95-87E2-4CAC5A11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FBEB-13D9-41E5-99A3-9E6453A4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6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C2C0-B8A6-427F-84EB-028AF1D6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Weight Gradient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3C285-56A3-41E5-87D3-D642D29A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BBA87-2DAD-494A-A9F2-7FE5AA07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9D68-F7BA-4321-B557-F6FB5E5A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549CC56-5E3C-44BA-8295-DC29741E476D}"/>
                  </a:ext>
                </a:extLst>
              </p:cNvPr>
              <p:cNvSpPr/>
              <p:nvPr/>
            </p:nvSpPr>
            <p:spPr>
              <a:xfrm>
                <a:off x="4479303" y="2188596"/>
                <a:ext cx="3553905" cy="1240404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549CC56-5E3C-44BA-8295-DC29741E4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03" y="2188596"/>
                <a:ext cx="3553905" cy="12404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1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1B1B-16ED-431C-815E-B77F0CCB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1E3CC-D699-466B-9C8C-67E1E3FE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FDB0B-0985-446C-983D-C40B1E9B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314A6-DCFD-4A77-801D-1E7FA595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9A41C1-05A8-45B6-9D15-91562AA6DAF7}"/>
                  </a:ext>
                </a:extLst>
              </p:cNvPr>
              <p:cNvSpPr/>
              <p:nvPr/>
            </p:nvSpPr>
            <p:spPr>
              <a:xfrm>
                <a:off x="4479303" y="2188596"/>
                <a:ext cx="3553905" cy="1145698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9A41C1-05A8-45B6-9D15-91562AA6D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03" y="2188596"/>
                <a:ext cx="3553905" cy="11456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504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EE1F-CACB-4F9C-B378-0BBD7958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Neural Networks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BDC678-37FC-4823-AFBD-0E45A422D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588" y="1825625"/>
            <a:ext cx="8250824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CA659-9338-4109-BDDF-B4319AF9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D6BA9-14F7-4E29-9735-B4E33F84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DB2D8-5F0D-41DB-A5EE-1716A308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5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36D5-BF82-4CD3-A58F-CB72C3B8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D301-F770-451B-AA40-D6E3BA454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2157" cy="4351338"/>
          </a:xfrm>
        </p:spPr>
        <p:txBody>
          <a:bodyPr>
            <a:normAutofit/>
          </a:bodyPr>
          <a:lstStyle/>
          <a:p>
            <a:r>
              <a:rPr lang="en-US" dirty="0"/>
              <a:t>In case we use too many layers as well as too </a:t>
            </a:r>
            <a:r>
              <a:rPr lang="en-US" dirty="0">
                <a:solidFill>
                  <a:srgbClr val="FF0000"/>
                </a:solidFill>
              </a:rPr>
              <a:t>wide</a:t>
            </a:r>
            <a:r>
              <a:rPr lang="en-US" dirty="0"/>
              <a:t> hidden layers, it is very easy to fit the data when training but prediction is often wrong. This is the </a:t>
            </a:r>
            <a:r>
              <a:rPr lang="en-US" dirty="0">
                <a:solidFill>
                  <a:srgbClr val="FF0000"/>
                </a:solidFill>
              </a:rPr>
              <a:t>overfitting</a:t>
            </a:r>
            <a:r>
              <a:rPr lang="en-US" dirty="0"/>
              <a:t> problem</a:t>
            </a:r>
          </a:p>
          <a:p>
            <a:r>
              <a:rPr lang="en-US" dirty="0"/>
              <a:t>To mitigate the problem, we add a regularization factor to reduce the number of weights used.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26AE7-87BA-4292-ADAC-C0782986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7FE2-9D2E-4286-9D14-A22B1C4B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44A5-1CC9-46A4-8AB0-90E44A3B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4AA3F5-FD65-4EE5-866C-FEA5316F6E01}"/>
                  </a:ext>
                </a:extLst>
              </p:cNvPr>
              <p:cNvSpPr txBox="1"/>
              <p:nvPr/>
            </p:nvSpPr>
            <p:spPr>
              <a:xfrm>
                <a:off x="6424113" y="4023190"/>
                <a:ext cx="5234487" cy="2013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36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4AA3F5-FD65-4EE5-866C-FEA5316F6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113" y="4023190"/>
                <a:ext cx="5234487" cy="20138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11ACAC9-E8BB-4061-AFD3-81AE30604870}"/>
              </a:ext>
            </a:extLst>
          </p:cNvPr>
          <p:cNvGrpSpPr/>
          <p:nvPr/>
        </p:nvGrpSpPr>
        <p:grpSpPr>
          <a:xfrm>
            <a:off x="7151621" y="1027908"/>
            <a:ext cx="4397828" cy="2847406"/>
            <a:chOff x="7151621" y="1027908"/>
            <a:chExt cx="4397828" cy="284740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2FB36C8-1BF3-4BEC-8DB5-936A710C2DFD}"/>
                </a:ext>
              </a:extLst>
            </p:cNvPr>
            <p:cNvSpPr/>
            <p:nvPr/>
          </p:nvSpPr>
          <p:spPr>
            <a:xfrm>
              <a:off x="7554097" y="1383957"/>
              <a:ext cx="3616411" cy="1721708"/>
            </a:xfrm>
            <a:custGeom>
              <a:avLst/>
              <a:gdLst>
                <a:gd name="connsiteX0" fmla="*/ 0 w 3616411"/>
                <a:gd name="connsiteY0" fmla="*/ 1721708 h 1721708"/>
                <a:gd name="connsiteX1" fmla="*/ 16476 w 3616411"/>
                <a:gd name="connsiteY1" fmla="*/ 1631092 h 1721708"/>
                <a:gd name="connsiteX2" fmla="*/ 32952 w 3616411"/>
                <a:gd name="connsiteY2" fmla="*/ 1482811 h 1721708"/>
                <a:gd name="connsiteX3" fmla="*/ 57665 w 3616411"/>
                <a:gd name="connsiteY3" fmla="*/ 1408670 h 1721708"/>
                <a:gd name="connsiteX4" fmla="*/ 65903 w 3616411"/>
                <a:gd name="connsiteY4" fmla="*/ 1383957 h 1721708"/>
                <a:gd name="connsiteX5" fmla="*/ 74141 w 3616411"/>
                <a:gd name="connsiteY5" fmla="*/ 1301578 h 1721708"/>
                <a:gd name="connsiteX6" fmla="*/ 90617 w 3616411"/>
                <a:gd name="connsiteY6" fmla="*/ 1260389 h 1721708"/>
                <a:gd name="connsiteX7" fmla="*/ 107092 w 3616411"/>
                <a:gd name="connsiteY7" fmla="*/ 1210962 h 1721708"/>
                <a:gd name="connsiteX8" fmla="*/ 115330 w 3616411"/>
                <a:gd name="connsiteY8" fmla="*/ 1178011 h 1721708"/>
                <a:gd name="connsiteX9" fmla="*/ 140044 w 3616411"/>
                <a:gd name="connsiteY9" fmla="*/ 1145059 h 1721708"/>
                <a:gd name="connsiteX10" fmla="*/ 148281 w 3616411"/>
                <a:gd name="connsiteY10" fmla="*/ 1120346 h 1721708"/>
                <a:gd name="connsiteX11" fmla="*/ 189471 w 3616411"/>
                <a:gd name="connsiteY11" fmla="*/ 1054443 h 1721708"/>
                <a:gd name="connsiteX12" fmla="*/ 197708 w 3616411"/>
                <a:gd name="connsiteY12" fmla="*/ 1029729 h 1721708"/>
                <a:gd name="connsiteX13" fmla="*/ 321276 w 3616411"/>
                <a:gd name="connsiteY13" fmla="*/ 1029729 h 1721708"/>
                <a:gd name="connsiteX14" fmla="*/ 370703 w 3616411"/>
                <a:gd name="connsiteY14" fmla="*/ 1079157 h 1721708"/>
                <a:gd name="connsiteX15" fmla="*/ 420130 w 3616411"/>
                <a:gd name="connsiteY15" fmla="*/ 1145059 h 1721708"/>
                <a:gd name="connsiteX16" fmla="*/ 453081 w 3616411"/>
                <a:gd name="connsiteY16" fmla="*/ 1210962 h 1721708"/>
                <a:gd name="connsiteX17" fmla="*/ 486033 w 3616411"/>
                <a:gd name="connsiteY17" fmla="*/ 1268627 h 1721708"/>
                <a:gd name="connsiteX18" fmla="*/ 502508 w 3616411"/>
                <a:gd name="connsiteY18" fmla="*/ 1293340 h 1721708"/>
                <a:gd name="connsiteX19" fmla="*/ 510746 w 3616411"/>
                <a:gd name="connsiteY19" fmla="*/ 1318054 h 1721708"/>
                <a:gd name="connsiteX20" fmla="*/ 535460 w 3616411"/>
                <a:gd name="connsiteY20" fmla="*/ 1334529 h 1721708"/>
                <a:gd name="connsiteX21" fmla="*/ 576649 w 3616411"/>
                <a:gd name="connsiteY21" fmla="*/ 1392194 h 1721708"/>
                <a:gd name="connsiteX22" fmla="*/ 584887 w 3616411"/>
                <a:gd name="connsiteY22" fmla="*/ 1416908 h 1721708"/>
                <a:gd name="connsiteX23" fmla="*/ 609600 w 3616411"/>
                <a:gd name="connsiteY23" fmla="*/ 1433384 h 1721708"/>
                <a:gd name="connsiteX24" fmla="*/ 659027 w 3616411"/>
                <a:gd name="connsiteY24" fmla="*/ 1499286 h 1721708"/>
                <a:gd name="connsiteX25" fmla="*/ 716692 w 3616411"/>
                <a:gd name="connsiteY25" fmla="*/ 1556951 h 1721708"/>
                <a:gd name="connsiteX26" fmla="*/ 749644 w 3616411"/>
                <a:gd name="connsiteY26" fmla="*/ 1589902 h 1721708"/>
                <a:gd name="connsiteX27" fmla="*/ 790833 w 3616411"/>
                <a:gd name="connsiteY27" fmla="*/ 1614616 h 1721708"/>
                <a:gd name="connsiteX28" fmla="*/ 840260 w 3616411"/>
                <a:gd name="connsiteY28" fmla="*/ 1647567 h 1721708"/>
                <a:gd name="connsiteX29" fmla="*/ 889687 w 3616411"/>
                <a:gd name="connsiteY29" fmla="*/ 1664043 h 1721708"/>
                <a:gd name="connsiteX30" fmla="*/ 972065 w 3616411"/>
                <a:gd name="connsiteY30" fmla="*/ 1688757 h 1721708"/>
                <a:gd name="connsiteX31" fmla="*/ 1013254 w 3616411"/>
                <a:gd name="connsiteY31" fmla="*/ 1664043 h 1721708"/>
                <a:gd name="connsiteX32" fmla="*/ 1037968 w 3616411"/>
                <a:gd name="connsiteY32" fmla="*/ 1647567 h 1721708"/>
                <a:gd name="connsiteX33" fmla="*/ 1046206 w 3616411"/>
                <a:gd name="connsiteY33" fmla="*/ 1622854 h 1721708"/>
                <a:gd name="connsiteX34" fmla="*/ 1062681 w 3616411"/>
                <a:gd name="connsiteY34" fmla="*/ 1598140 h 1721708"/>
                <a:gd name="connsiteX35" fmla="*/ 1087395 w 3616411"/>
                <a:gd name="connsiteY35" fmla="*/ 1548713 h 1721708"/>
                <a:gd name="connsiteX36" fmla="*/ 1112108 w 3616411"/>
                <a:gd name="connsiteY36" fmla="*/ 1021492 h 1721708"/>
                <a:gd name="connsiteX37" fmla="*/ 1145060 w 3616411"/>
                <a:gd name="connsiteY37" fmla="*/ 963827 h 1721708"/>
                <a:gd name="connsiteX38" fmla="*/ 1153298 w 3616411"/>
                <a:gd name="connsiteY38" fmla="*/ 922638 h 1721708"/>
                <a:gd name="connsiteX39" fmla="*/ 1186249 w 3616411"/>
                <a:gd name="connsiteY39" fmla="*/ 856735 h 1721708"/>
                <a:gd name="connsiteX40" fmla="*/ 1227438 w 3616411"/>
                <a:gd name="connsiteY40" fmla="*/ 790832 h 1721708"/>
                <a:gd name="connsiteX41" fmla="*/ 1276865 w 3616411"/>
                <a:gd name="connsiteY41" fmla="*/ 741405 h 1721708"/>
                <a:gd name="connsiteX42" fmla="*/ 1301579 w 3616411"/>
                <a:gd name="connsiteY42" fmla="*/ 716692 h 1721708"/>
                <a:gd name="connsiteX43" fmla="*/ 1334530 w 3616411"/>
                <a:gd name="connsiteY43" fmla="*/ 700216 h 1721708"/>
                <a:gd name="connsiteX44" fmla="*/ 1351006 w 3616411"/>
                <a:gd name="connsiteY44" fmla="*/ 675502 h 1721708"/>
                <a:gd name="connsiteX45" fmla="*/ 1416908 w 3616411"/>
                <a:gd name="connsiteY45" fmla="*/ 634313 h 1721708"/>
                <a:gd name="connsiteX46" fmla="*/ 1441622 w 3616411"/>
                <a:gd name="connsiteY46" fmla="*/ 626075 h 1721708"/>
                <a:gd name="connsiteX47" fmla="*/ 1507525 w 3616411"/>
                <a:gd name="connsiteY47" fmla="*/ 584886 h 1721708"/>
                <a:gd name="connsiteX48" fmla="*/ 1532238 w 3616411"/>
                <a:gd name="connsiteY48" fmla="*/ 576648 h 1721708"/>
                <a:gd name="connsiteX49" fmla="*/ 1556952 w 3616411"/>
                <a:gd name="connsiteY49" fmla="*/ 551935 h 1721708"/>
                <a:gd name="connsiteX50" fmla="*/ 1672281 w 3616411"/>
                <a:gd name="connsiteY50" fmla="*/ 560173 h 1721708"/>
                <a:gd name="connsiteX51" fmla="*/ 1705233 w 3616411"/>
                <a:gd name="connsiteY51" fmla="*/ 593124 h 1721708"/>
                <a:gd name="connsiteX52" fmla="*/ 1746422 w 3616411"/>
                <a:gd name="connsiteY52" fmla="*/ 642551 h 1721708"/>
                <a:gd name="connsiteX53" fmla="*/ 1787611 w 3616411"/>
                <a:gd name="connsiteY53" fmla="*/ 708454 h 1721708"/>
                <a:gd name="connsiteX54" fmla="*/ 1812325 w 3616411"/>
                <a:gd name="connsiteY54" fmla="*/ 733167 h 1721708"/>
                <a:gd name="connsiteX55" fmla="*/ 1820562 w 3616411"/>
                <a:gd name="connsiteY55" fmla="*/ 757881 h 1721708"/>
                <a:gd name="connsiteX56" fmla="*/ 1853514 w 3616411"/>
                <a:gd name="connsiteY56" fmla="*/ 815546 h 1721708"/>
                <a:gd name="connsiteX57" fmla="*/ 1878227 w 3616411"/>
                <a:gd name="connsiteY57" fmla="*/ 922638 h 1721708"/>
                <a:gd name="connsiteX58" fmla="*/ 1894703 w 3616411"/>
                <a:gd name="connsiteY58" fmla="*/ 955589 h 1721708"/>
                <a:gd name="connsiteX59" fmla="*/ 1911179 w 3616411"/>
                <a:gd name="connsiteY59" fmla="*/ 996778 h 1721708"/>
                <a:gd name="connsiteX60" fmla="*/ 1935892 w 3616411"/>
                <a:gd name="connsiteY60" fmla="*/ 1037967 h 1721708"/>
                <a:gd name="connsiteX61" fmla="*/ 1960606 w 3616411"/>
                <a:gd name="connsiteY61" fmla="*/ 1087394 h 1721708"/>
                <a:gd name="connsiteX62" fmla="*/ 1985319 w 3616411"/>
                <a:gd name="connsiteY62" fmla="*/ 1103870 h 1721708"/>
                <a:gd name="connsiteX63" fmla="*/ 2042984 w 3616411"/>
                <a:gd name="connsiteY63" fmla="*/ 1136821 h 1721708"/>
                <a:gd name="connsiteX64" fmla="*/ 2075935 w 3616411"/>
                <a:gd name="connsiteY64" fmla="*/ 1153297 h 1721708"/>
                <a:gd name="connsiteX65" fmla="*/ 2100649 w 3616411"/>
                <a:gd name="connsiteY65" fmla="*/ 1169773 h 1721708"/>
                <a:gd name="connsiteX66" fmla="*/ 2199503 w 3616411"/>
                <a:gd name="connsiteY66" fmla="*/ 1178011 h 1721708"/>
                <a:gd name="connsiteX67" fmla="*/ 2265406 w 3616411"/>
                <a:gd name="connsiteY67" fmla="*/ 1202724 h 1721708"/>
                <a:gd name="connsiteX68" fmla="*/ 2314833 w 3616411"/>
                <a:gd name="connsiteY68" fmla="*/ 1219200 h 1721708"/>
                <a:gd name="connsiteX69" fmla="*/ 2347784 w 3616411"/>
                <a:gd name="connsiteY69" fmla="*/ 1210962 h 1721708"/>
                <a:gd name="connsiteX70" fmla="*/ 2372498 w 3616411"/>
                <a:gd name="connsiteY70" fmla="*/ 1153297 h 1721708"/>
                <a:gd name="connsiteX71" fmla="*/ 2413687 w 3616411"/>
                <a:gd name="connsiteY71" fmla="*/ 1070919 h 1721708"/>
                <a:gd name="connsiteX72" fmla="*/ 2421925 w 3616411"/>
                <a:gd name="connsiteY72" fmla="*/ 1021492 h 1721708"/>
                <a:gd name="connsiteX73" fmla="*/ 2438400 w 3616411"/>
                <a:gd name="connsiteY73" fmla="*/ 988540 h 1721708"/>
                <a:gd name="connsiteX74" fmla="*/ 2471352 w 3616411"/>
                <a:gd name="connsiteY74" fmla="*/ 922638 h 1721708"/>
                <a:gd name="connsiteX75" fmla="*/ 2496065 w 3616411"/>
                <a:gd name="connsiteY75" fmla="*/ 848497 h 1721708"/>
                <a:gd name="connsiteX76" fmla="*/ 2504303 w 3616411"/>
                <a:gd name="connsiteY76" fmla="*/ 807308 h 1721708"/>
                <a:gd name="connsiteX77" fmla="*/ 2520779 w 3616411"/>
                <a:gd name="connsiteY77" fmla="*/ 766119 h 1721708"/>
                <a:gd name="connsiteX78" fmla="*/ 2537254 w 3616411"/>
                <a:gd name="connsiteY78" fmla="*/ 659027 h 1721708"/>
                <a:gd name="connsiteX79" fmla="*/ 2553730 w 3616411"/>
                <a:gd name="connsiteY79" fmla="*/ 634313 h 1721708"/>
                <a:gd name="connsiteX80" fmla="*/ 2561968 w 3616411"/>
                <a:gd name="connsiteY80" fmla="*/ 601362 h 1721708"/>
                <a:gd name="connsiteX81" fmla="*/ 2578444 w 3616411"/>
                <a:gd name="connsiteY81" fmla="*/ 543697 h 1721708"/>
                <a:gd name="connsiteX82" fmla="*/ 2594919 w 3616411"/>
                <a:gd name="connsiteY82" fmla="*/ 469557 h 1721708"/>
                <a:gd name="connsiteX83" fmla="*/ 2611395 w 3616411"/>
                <a:gd name="connsiteY83" fmla="*/ 420129 h 1721708"/>
                <a:gd name="connsiteX84" fmla="*/ 2627871 w 3616411"/>
                <a:gd name="connsiteY84" fmla="*/ 337751 h 1721708"/>
                <a:gd name="connsiteX85" fmla="*/ 2644346 w 3616411"/>
                <a:gd name="connsiteY85" fmla="*/ 288324 h 1721708"/>
                <a:gd name="connsiteX86" fmla="*/ 2669060 w 3616411"/>
                <a:gd name="connsiteY86" fmla="*/ 271848 h 1721708"/>
                <a:gd name="connsiteX87" fmla="*/ 2693773 w 3616411"/>
                <a:gd name="connsiteY87" fmla="*/ 247135 h 1721708"/>
                <a:gd name="connsiteX88" fmla="*/ 2726725 w 3616411"/>
                <a:gd name="connsiteY88" fmla="*/ 230659 h 1721708"/>
                <a:gd name="connsiteX89" fmla="*/ 2784389 w 3616411"/>
                <a:gd name="connsiteY89" fmla="*/ 255373 h 1721708"/>
                <a:gd name="connsiteX90" fmla="*/ 2800865 w 3616411"/>
                <a:gd name="connsiteY90" fmla="*/ 288324 h 1721708"/>
                <a:gd name="connsiteX91" fmla="*/ 2817341 w 3616411"/>
                <a:gd name="connsiteY91" fmla="*/ 329513 h 1721708"/>
                <a:gd name="connsiteX92" fmla="*/ 2825579 w 3616411"/>
                <a:gd name="connsiteY92" fmla="*/ 354227 h 1721708"/>
                <a:gd name="connsiteX93" fmla="*/ 2850292 w 3616411"/>
                <a:gd name="connsiteY93" fmla="*/ 403654 h 1721708"/>
                <a:gd name="connsiteX94" fmla="*/ 2866768 w 3616411"/>
                <a:gd name="connsiteY94" fmla="*/ 444843 h 1721708"/>
                <a:gd name="connsiteX95" fmla="*/ 2875006 w 3616411"/>
                <a:gd name="connsiteY95" fmla="*/ 469557 h 1721708"/>
                <a:gd name="connsiteX96" fmla="*/ 2916195 w 3616411"/>
                <a:gd name="connsiteY96" fmla="*/ 543697 h 1721708"/>
                <a:gd name="connsiteX97" fmla="*/ 2940908 w 3616411"/>
                <a:gd name="connsiteY97" fmla="*/ 617838 h 1721708"/>
                <a:gd name="connsiteX98" fmla="*/ 2965622 w 3616411"/>
                <a:gd name="connsiteY98" fmla="*/ 650789 h 1721708"/>
                <a:gd name="connsiteX99" fmla="*/ 2990335 w 3616411"/>
                <a:gd name="connsiteY99" fmla="*/ 691978 h 1721708"/>
                <a:gd name="connsiteX100" fmla="*/ 2998573 w 3616411"/>
                <a:gd name="connsiteY100" fmla="*/ 716692 h 1721708"/>
                <a:gd name="connsiteX101" fmla="*/ 3048000 w 3616411"/>
                <a:gd name="connsiteY101" fmla="*/ 782594 h 1721708"/>
                <a:gd name="connsiteX102" fmla="*/ 3064476 w 3616411"/>
                <a:gd name="connsiteY102" fmla="*/ 848497 h 1721708"/>
                <a:gd name="connsiteX103" fmla="*/ 3089189 w 3616411"/>
                <a:gd name="connsiteY103" fmla="*/ 881448 h 1721708"/>
                <a:gd name="connsiteX104" fmla="*/ 3113903 w 3616411"/>
                <a:gd name="connsiteY104" fmla="*/ 930875 h 1721708"/>
                <a:gd name="connsiteX105" fmla="*/ 3122141 w 3616411"/>
                <a:gd name="connsiteY105" fmla="*/ 955589 h 1721708"/>
                <a:gd name="connsiteX106" fmla="*/ 3146854 w 3616411"/>
                <a:gd name="connsiteY106" fmla="*/ 963827 h 1721708"/>
                <a:gd name="connsiteX107" fmla="*/ 3237471 w 3616411"/>
                <a:gd name="connsiteY107" fmla="*/ 955589 h 1721708"/>
                <a:gd name="connsiteX108" fmla="*/ 3286898 w 3616411"/>
                <a:gd name="connsiteY108" fmla="*/ 914400 h 1721708"/>
                <a:gd name="connsiteX109" fmla="*/ 3344562 w 3616411"/>
                <a:gd name="connsiteY109" fmla="*/ 864973 h 1721708"/>
                <a:gd name="connsiteX110" fmla="*/ 3352800 w 3616411"/>
                <a:gd name="connsiteY110" fmla="*/ 832021 h 1721708"/>
                <a:gd name="connsiteX111" fmla="*/ 3377514 w 3616411"/>
                <a:gd name="connsiteY111" fmla="*/ 799070 h 1721708"/>
                <a:gd name="connsiteX112" fmla="*/ 3402227 w 3616411"/>
                <a:gd name="connsiteY112" fmla="*/ 724929 h 1721708"/>
                <a:gd name="connsiteX113" fmla="*/ 3410465 w 3616411"/>
                <a:gd name="connsiteY113" fmla="*/ 667265 h 1721708"/>
                <a:gd name="connsiteX114" fmla="*/ 3426941 w 3616411"/>
                <a:gd name="connsiteY114" fmla="*/ 626075 h 1721708"/>
                <a:gd name="connsiteX115" fmla="*/ 3435179 w 3616411"/>
                <a:gd name="connsiteY115" fmla="*/ 593124 h 1721708"/>
                <a:gd name="connsiteX116" fmla="*/ 3476368 w 3616411"/>
                <a:gd name="connsiteY116" fmla="*/ 477794 h 1721708"/>
                <a:gd name="connsiteX117" fmla="*/ 3484606 w 3616411"/>
                <a:gd name="connsiteY117" fmla="*/ 403654 h 1721708"/>
                <a:gd name="connsiteX118" fmla="*/ 3501081 w 3616411"/>
                <a:gd name="connsiteY118" fmla="*/ 378940 h 1721708"/>
                <a:gd name="connsiteX119" fmla="*/ 3509319 w 3616411"/>
                <a:gd name="connsiteY119" fmla="*/ 345989 h 1721708"/>
                <a:gd name="connsiteX120" fmla="*/ 3525795 w 3616411"/>
                <a:gd name="connsiteY120" fmla="*/ 296562 h 1721708"/>
                <a:gd name="connsiteX121" fmla="*/ 3534033 w 3616411"/>
                <a:gd name="connsiteY121" fmla="*/ 238897 h 1721708"/>
                <a:gd name="connsiteX122" fmla="*/ 3542271 w 3616411"/>
                <a:gd name="connsiteY122" fmla="*/ 172994 h 1721708"/>
                <a:gd name="connsiteX123" fmla="*/ 3558746 w 3616411"/>
                <a:gd name="connsiteY123" fmla="*/ 140043 h 1721708"/>
                <a:gd name="connsiteX124" fmla="*/ 3575222 w 3616411"/>
                <a:gd name="connsiteY124" fmla="*/ 74140 h 1721708"/>
                <a:gd name="connsiteX125" fmla="*/ 3591698 w 3616411"/>
                <a:gd name="connsiteY125" fmla="*/ 49427 h 1721708"/>
                <a:gd name="connsiteX126" fmla="*/ 3599935 w 3616411"/>
                <a:gd name="connsiteY126" fmla="*/ 24713 h 1721708"/>
                <a:gd name="connsiteX127" fmla="*/ 3616411 w 3616411"/>
                <a:gd name="connsiteY127" fmla="*/ 0 h 172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3616411" h="1721708">
                  <a:moveTo>
                    <a:pt x="0" y="1721708"/>
                  </a:moveTo>
                  <a:cubicBezTo>
                    <a:pt x="5492" y="1691503"/>
                    <a:pt x="12505" y="1661535"/>
                    <a:pt x="16476" y="1631092"/>
                  </a:cubicBezTo>
                  <a:cubicBezTo>
                    <a:pt x="21200" y="1594872"/>
                    <a:pt x="21754" y="1524806"/>
                    <a:pt x="32952" y="1482811"/>
                  </a:cubicBezTo>
                  <a:cubicBezTo>
                    <a:pt x="39664" y="1457640"/>
                    <a:pt x="49427" y="1433384"/>
                    <a:pt x="57665" y="1408670"/>
                  </a:cubicBezTo>
                  <a:lnTo>
                    <a:pt x="65903" y="1383957"/>
                  </a:lnTo>
                  <a:cubicBezTo>
                    <a:pt x="68649" y="1356497"/>
                    <a:pt x="68729" y="1328639"/>
                    <a:pt x="74141" y="1301578"/>
                  </a:cubicBezTo>
                  <a:cubicBezTo>
                    <a:pt x="77041" y="1287078"/>
                    <a:pt x="85564" y="1274286"/>
                    <a:pt x="90617" y="1260389"/>
                  </a:cubicBezTo>
                  <a:cubicBezTo>
                    <a:pt x="96552" y="1244068"/>
                    <a:pt x="102880" y="1227810"/>
                    <a:pt x="107092" y="1210962"/>
                  </a:cubicBezTo>
                  <a:cubicBezTo>
                    <a:pt x="109838" y="1199978"/>
                    <a:pt x="110267" y="1188137"/>
                    <a:pt x="115330" y="1178011"/>
                  </a:cubicBezTo>
                  <a:cubicBezTo>
                    <a:pt x="121470" y="1165731"/>
                    <a:pt x="131806" y="1156043"/>
                    <a:pt x="140044" y="1145059"/>
                  </a:cubicBezTo>
                  <a:cubicBezTo>
                    <a:pt x="142790" y="1136821"/>
                    <a:pt x="144123" y="1127969"/>
                    <a:pt x="148281" y="1120346"/>
                  </a:cubicBezTo>
                  <a:cubicBezTo>
                    <a:pt x="160686" y="1097604"/>
                    <a:pt x="189471" y="1054443"/>
                    <a:pt x="189471" y="1054443"/>
                  </a:cubicBezTo>
                  <a:cubicBezTo>
                    <a:pt x="192217" y="1046205"/>
                    <a:pt x="192283" y="1036510"/>
                    <a:pt x="197708" y="1029729"/>
                  </a:cubicBezTo>
                  <a:cubicBezTo>
                    <a:pt x="228594" y="991121"/>
                    <a:pt x="285616" y="1023786"/>
                    <a:pt x="321276" y="1029729"/>
                  </a:cubicBezTo>
                  <a:cubicBezTo>
                    <a:pt x="337752" y="1046205"/>
                    <a:pt x="362049" y="1057523"/>
                    <a:pt x="370703" y="1079157"/>
                  </a:cubicBezTo>
                  <a:cubicBezTo>
                    <a:pt x="392278" y="1133094"/>
                    <a:pt x="375349" y="1111474"/>
                    <a:pt x="420130" y="1145059"/>
                  </a:cubicBezTo>
                  <a:cubicBezTo>
                    <a:pt x="438706" y="1200787"/>
                    <a:pt x="414174" y="1133149"/>
                    <a:pt x="453081" y="1210962"/>
                  </a:cubicBezTo>
                  <a:cubicBezTo>
                    <a:pt x="488728" y="1282257"/>
                    <a:pt x="419635" y="1175669"/>
                    <a:pt x="486033" y="1268627"/>
                  </a:cubicBezTo>
                  <a:cubicBezTo>
                    <a:pt x="491787" y="1276683"/>
                    <a:pt x="498080" y="1284485"/>
                    <a:pt x="502508" y="1293340"/>
                  </a:cubicBezTo>
                  <a:cubicBezTo>
                    <a:pt x="506391" y="1301107"/>
                    <a:pt x="505321" y="1311273"/>
                    <a:pt x="510746" y="1318054"/>
                  </a:cubicBezTo>
                  <a:cubicBezTo>
                    <a:pt x="516931" y="1325785"/>
                    <a:pt x="527222" y="1329037"/>
                    <a:pt x="535460" y="1334529"/>
                  </a:cubicBezTo>
                  <a:cubicBezTo>
                    <a:pt x="554074" y="1390370"/>
                    <a:pt x="527785" y="1323783"/>
                    <a:pt x="576649" y="1392194"/>
                  </a:cubicBezTo>
                  <a:cubicBezTo>
                    <a:pt x="581696" y="1399260"/>
                    <a:pt x="579462" y="1410127"/>
                    <a:pt x="584887" y="1416908"/>
                  </a:cubicBezTo>
                  <a:cubicBezTo>
                    <a:pt x="591072" y="1424639"/>
                    <a:pt x="602599" y="1426383"/>
                    <a:pt x="609600" y="1433384"/>
                  </a:cubicBezTo>
                  <a:cubicBezTo>
                    <a:pt x="723729" y="1547513"/>
                    <a:pt x="590573" y="1423226"/>
                    <a:pt x="659027" y="1499286"/>
                  </a:cubicBezTo>
                  <a:cubicBezTo>
                    <a:pt x="677212" y="1519491"/>
                    <a:pt x="697470" y="1537729"/>
                    <a:pt x="716692" y="1556951"/>
                  </a:cubicBezTo>
                  <a:cubicBezTo>
                    <a:pt x="727676" y="1567935"/>
                    <a:pt x="736324" y="1581910"/>
                    <a:pt x="749644" y="1589902"/>
                  </a:cubicBezTo>
                  <a:cubicBezTo>
                    <a:pt x="763374" y="1598140"/>
                    <a:pt x="777325" y="1606020"/>
                    <a:pt x="790833" y="1614616"/>
                  </a:cubicBezTo>
                  <a:cubicBezTo>
                    <a:pt x="807539" y="1625247"/>
                    <a:pt x="821475" y="1641305"/>
                    <a:pt x="840260" y="1647567"/>
                  </a:cubicBezTo>
                  <a:cubicBezTo>
                    <a:pt x="856736" y="1653059"/>
                    <a:pt x="872988" y="1659272"/>
                    <a:pt x="889687" y="1664043"/>
                  </a:cubicBezTo>
                  <a:cubicBezTo>
                    <a:pt x="955701" y="1682905"/>
                    <a:pt x="928387" y="1674197"/>
                    <a:pt x="972065" y="1688757"/>
                  </a:cubicBezTo>
                  <a:cubicBezTo>
                    <a:pt x="985795" y="1680519"/>
                    <a:pt x="999676" y="1672529"/>
                    <a:pt x="1013254" y="1664043"/>
                  </a:cubicBezTo>
                  <a:cubicBezTo>
                    <a:pt x="1021650" y="1658796"/>
                    <a:pt x="1031783" y="1655298"/>
                    <a:pt x="1037968" y="1647567"/>
                  </a:cubicBezTo>
                  <a:cubicBezTo>
                    <a:pt x="1043392" y="1640787"/>
                    <a:pt x="1042323" y="1630621"/>
                    <a:pt x="1046206" y="1622854"/>
                  </a:cubicBezTo>
                  <a:cubicBezTo>
                    <a:pt x="1050634" y="1613999"/>
                    <a:pt x="1058253" y="1606995"/>
                    <a:pt x="1062681" y="1598140"/>
                  </a:cubicBezTo>
                  <a:cubicBezTo>
                    <a:pt x="1096783" y="1529935"/>
                    <a:pt x="1040182" y="1619532"/>
                    <a:pt x="1087395" y="1548713"/>
                  </a:cubicBezTo>
                  <a:cubicBezTo>
                    <a:pt x="1147595" y="1307922"/>
                    <a:pt x="1059854" y="1679897"/>
                    <a:pt x="1112108" y="1021492"/>
                  </a:cubicBezTo>
                  <a:cubicBezTo>
                    <a:pt x="1113860" y="999423"/>
                    <a:pt x="1134076" y="983049"/>
                    <a:pt x="1145060" y="963827"/>
                  </a:cubicBezTo>
                  <a:cubicBezTo>
                    <a:pt x="1147806" y="950097"/>
                    <a:pt x="1149275" y="936049"/>
                    <a:pt x="1153298" y="922638"/>
                  </a:cubicBezTo>
                  <a:cubicBezTo>
                    <a:pt x="1165890" y="880663"/>
                    <a:pt x="1166631" y="888123"/>
                    <a:pt x="1186249" y="856735"/>
                  </a:cubicBezTo>
                  <a:cubicBezTo>
                    <a:pt x="1187867" y="854146"/>
                    <a:pt x="1219512" y="799749"/>
                    <a:pt x="1227438" y="790832"/>
                  </a:cubicBezTo>
                  <a:cubicBezTo>
                    <a:pt x="1242918" y="773417"/>
                    <a:pt x="1260389" y="757881"/>
                    <a:pt x="1276865" y="741405"/>
                  </a:cubicBezTo>
                  <a:cubicBezTo>
                    <a:pt x="1285103" y="733167"/>
                    <a:pt x="1291159" y="721902"/>
                    <a:pt x="1301579" y="716692"/>
                  </a:cubicBezTo>
                  <a:lnTo>
                    <a:pt x="1334530" y="700216"/>
                  </a:lnTo>
                  <a:cubicBezTo>
                    <a:pt x="1340022" y="691978"/>
                    <a:pt x="1344005" y="682503"/>
                    <a:pt x="1351006" y="675502"/>
                  </a:cubicBezTo>
                  <a:cubicBezTo>
                    <a:pt x="1368744" y="657764"/>
                    <a:pt x="1394071" y="644101"/>
                    <a:pt x="1416908" y="634313"/>
                  </a:cubicBezTo>
                  <a:cubicBezTo>
                    <a:pt x="1424889" y="630892"/>
                    <a:pt x="1433384" y="628821"/>
                    <a:pt x="1441622" y="626075"/>
                  </a:cubicBezTo>
                  <a:cubicBezTo>
                    <a:pt x="1467732" y="586912"/>
                    <a:pt x="1448705" y="604493"/>
                    <a:pt x="1507525" y="584886"/>
                  </a:cubicBezTo>
                  <a:lnTo>
                    <a:pt x="1532238" y="576648"/>
                  </a:lnTo>
                  <a:cubicBezTo>
                    <a:pt x="1540476" y="568410"/>
                    <a:pt x="1545382" y="553296"/>
                    <a:pt x="1556952" y="551935"/>
                  </a:cubicBezTo>
                  <a:cubicBezTo>
                    <a:pt x="1595229" y="547432"/>
                    <a:pt x="1635146" y="549858"/>
                    <a:pt x="1672281" y="560173"/>
                  </a:cubicBezTo>
                  <a:cubicBezTo>
                    <a:pt x="1687248" y="564330"/>
                    <a:pt x="1694842" y="581578"/>
                    <a:pt x="1705233" y="593124"/>
                  </a:cubicBezTo>
                  <a:cubicBezTo>
                    <a:pt x="1719580" y="609065"/>
                    <a:pt x="1733255" y="625622"/>
                    <a:pt x="1746422" y="642551"/>
                  </a:cubicBezTo>
                  <a:cubicBezTo>
                    <a:pt x="1786716" y="694357"/>
                    <a:pt x="1733650" y="636507"/>
                    <a:pt x="1787611" y="708454"/>
                  </a:cubicBezTo>
                  <a:cubicBezTo>
                    <a:pt x="1794601" y="717774"/>
                    <a:pt x="1804087" y="724929"/>
                    <a:pt x="1812325" y="733167"/>
                  </a:cubicBezTo>
                  <a:cubicBezTo>
                    <a:pt x="1815071" y="741405"/>
                    <a:pt x="1816254" y="750342"/>
                    <a:pt x="1820562" y="757881"/>
                  </a:cubicBezTo>
                  <a:cubicBezTo>
                    <a:pt x="1847189" y="804479"/>
                    <a:pt x="1843020" y="773569"/>
                    <a:pt x="1853514" y="815546"/>
                  </a:cubicBezTo>
                  <a:cubicBezTo>
                    <a:pt x="1860244" y="842464"/>
                    <a:pt x="1867978" y="902140"/>
                    <a:pt x="1878227" y="922638"/>
                  </a:cubicBezTo>
                  <a:cubicBezTo>
                    <a:pt x="1883719" y="933622"/>
                    <a:pt x="1889715" y="944367"/>
                    <a:pt x="1894703" y="955589"/>
                  </a:cubicBezTo>
                  <a:cubicBezTo>
                    <a:pt x="1900709" y="969102"/>
                    <a:pt x="1904566" y="983552"/>
                    <a:pt x="1911179" y="996778"/>
                  </a:cubicBezTo>
                  <a:cubicBezTo>
                    <a:pt x="1918339" y="1011099"/>
                    <a:pt x="1928732" y="1023646"/>
                    <a:pt x="1935892" y="1037967"/>
                  </a:cubicBezTo>
                  <a:cubicBezTo>
                    <a:pt x="1949293" y="1064769"/>
                    <a:pt x="1936997" y="1063785"/>
                    <a:pt x="1960606" y="1087394"/>
                  </a:cubicBezTo>
                  <a:cubicBezTo>
                    <a:pt x="1967607" y="1094395"/>
                    <a:pt x="1977081" y="1098378"/>
                    <a:pt x="1985319" y="1103870"/>
                  </a:cubicBezTo>
                  <a:cubicBezTo>
                    <a:pt x="2013675" y="1146405"/>
                    <a:pt x="1986269" y="1117916"/>
                    <a:pt x="2042984" y="1136821"/>
                  </a:cubicBezTo>
                  <a:cubicBezTo>
                    <a:pt x="2054634" y="1140704"/>
                    <a:pt x="2065273" y="1147204"/>
                    <a:pt x="2075935" y="1153297"/>
                  </a:cubicBezTo>
                  <a:cubicBezTo>
                    <a:pt x="2084531" y="1158209"/>
                    <a:pt x="2090940" y="1167831"/>
                    <a:pt x="2100649" y="1169773"/>
                  </a:cubicBezTo>
                  <a:cubicBezTo>
                    <a:pt x="2133072" y="1176258"/>
                    <a:pt x="2166552" y="1175265"/>
                    <a:pt x="2199503" y="1178011"/>
                  </a:cubicBezTo>
                  <a:lnTo>
                    <a:pt x="2265406" y="1202724"/>
                  </a:lnTo>
                  <a:cubicBezTo>
                    <a:pt x="2281761" y="1208565"/>
                    <a:pt x="2314833" y="1219200"/>
                    <a:pt x="2314833" y="1219200"/>
                  </a:cubicBezTo>
                  <a:cubicBezTo>
                    <a:pt x="2325817" y="1216454"/>
                    <a:pt x="2339086" y="1218210"/>
                    <a:pt x="2347784" y="1210962"/>
                  </a:cubicBezTo>
                  <a:cubicBezTo>
                    <a:pt x="2359035" y="1201586"/>
                    <a:pt x="2366818" y="1167498"/>
                    <a:pt x="2372498" y="1153297"/>
                  </a:cubicBezTo>
                  <a:cubicBezTo>
                    <a:pt x="2396343" y="1093684"/>
                    <a:pt x="2387868" y="1109646"/>
                    <a:pt x="2413687" y="1070919"/>
                  </a:cubicBezTo>
                  <a:cubicBezTo>
                    <a:pt x="2416433" y="1054443"/>
                    <a:pt x="2417126" y="1037491"/>
                    <a:pt x="2421925" y="1021492"/>
                  </a:cubicBezTo>
                  <a:cubicBezTo>
                    <a:pt x="2425454" y="1009730"/>
                    <a:pt x="2433413" y="999762"/>
                    <a:pt x="2438400" y="988540"/>
                  </a:cubicBezTo>
                  <a:cubicBezTo>
                    <a:pt x="2465267" y="928088"/>
                    <a:pt x="2442178" y="966397"/>
                    <a:pt x="2471352" y="922638"/>
                  </a:cubicBezTo>
                  <a:cubicBezTo>
                    <a:pt x="2494955" y="804608"/>
                    <a:pt x="2461962" y="950803"/>
                    <a:pt x="2496065" y="848497"/>
                  </a:cubicBezTo>
                  <a:cubicBezTo>
                    <a:pt x="2500493" y="835214"/>
                    <a:pt x="2500280" y="820719"/>
                    <a:pt x="2504303" y="807308"/>
                  </a:cubicBezTo>
                  <a:cubicBezTo>
                    <a:pt x="2508552" y="793144"/>
                    <a:pt x="2515287" y="779849"/>
                    <a:pt x="2520779" y="766119"/>
                  </a:cubicBezTo>
                  <a:cubicBezTo>
                    <a:pt x="2522432" y="751244"/>
                    <a:pt x="2526554" y="683994"/>
                    <a:pt x="2537254" y="659027"/>
                  </a:cubicBezTo>
                  <a:cubicBezTo>
                    <a:pt x="2541154" y="649927"/>
                    <a:pt x="2548238" y="642551"/>
                    <a:pt x="2553730" y="634313"/>
                  </a:cubicBezTo>
                  <a:cubicBezTo>
                    <a:pt x="2556476" y="623329"/>
                    <a:pt x="2558989" y="612285"/>
                    <a:pt x="2561968" y="601362"/>
                  </a:cubicBezTo>
                  <a:cubicBezTo>
                    <a:pt x="2567228" y="582076"/>
                    <a:pt x="2573596" y="563091"/>
                    <a:pt x="2578444" y="543697"/>
                  </a:cubicBezTo>
                  <a:cubicBezTo>
                    <a:pt x="2590207" y="496644"/>
                    <a:pt x="2582229" y="511856"/>
                    <a:pt x="2594919" y="469557"/>
                  </a:cubicBezTo>
                  <a:cubicBezTo>
                    <a:pt x="2599909" y="452922"/>
                    <a:pt x="2607183" y="436978"/>
                    <a:pt x="2611395" y="420129"/>
                  </a:cubicBezTo>
                  <a:cubicBezTo>
                    <a:pt x="2618187" y="392962"/>
                    <a:pt x="2619016" y="364317"/>
                    <a:pt x="2627871" y="337751"/>
                  </a:cubicBezTo>
                  <a:cubicBezTo>
                    <a:pt x="2633363" y="321275"/>
                    <a:pt x="2629896" y="297957"/>
                    <a:pt x="2644346" y="288324"/>
                  </a:cubicBezTo>
                  <a:cubicBezTo>
                    <a:pt x="2652584" y="282832"/>
                    <a:pt x="2661454" y="278186"/>
                    <a:pt x="2669060" y="271848"/>
                  </a:cubicBezTo>
                  <a:cubicBezTo>
                    <a:pt x="2678010" y="264390"/>
                    <a:pt x="2684293" y="253906"/>
                    <a:pt x="2693773" y="247135"/>
                  </a:cubicBezTo>
                  <a:cubicBezTo>
                    <a:pt x="2703766" y="239997"/>
                    <a:pt x="2715741" y="236151"/>
                    <a:pt x="2726725" y="230659"/>
                  </a:cubicBezTo>
                  <a:cubicBezTo>
                    <a:pt x="2741495" y="235582"/>
                    <a:pt x="2774209" y="245193"/>
                    <a:pt x="2784389" y="255373"/>
                  </a:cubicBezTo>
                  <a:cubicBezTo>
                    <a:pt x="2793072" y="264056"/>
                    <a:pt x="2795877" y="277102"/>
                    <a:pt x="2800865" y="288324"/>
                  </a:cubicBezTo>
                  <a:cubicBezTo>
                    <a:pt x="2806871" y="301837"/>
                    <a:pt x="2812149" y="315667"/>
                    <a:pt x="2817341" y="329513"/>
                  </a:cubicBezTo>
                  <a:cubicBezTo>
                    <a:pt x="2820390" y="337644"/>
                    <a:pt x="2822052" y="346292"/>
                    <a:pt x="2825579" y="354227"/>
                  </a:cubicBezTo>
                  <a:cubicBezTo>
                    <a:pt x="2833060" y="371060"/>
                    <a:pt x="2842670" y="386885"/>
                    <a:pt x="2850292" y="403654"/>
                  </a:cubicBezTo>
                  <a:cubicBezTo>
                    <a:pt x="2856411" y="417116"/>
                    <a:pt x="2861576" y="430997"/>
                    <a:pt x="2866768" y="444843"/>
                  </a:cubicBezTo>
                  <a:cubicBezTo>
                    <a:pt x="2869817" y="452974"/>
                    <a:pt x="2871585" y="461575"/>
                    <a:pt x="2875006" y="469557"/>
                  </a:cubicBezTo>
                  <a:cubicBezTo>
                    <a:pt x="2886826" y="497137"/>
                    <a:pt x="2900569" y="517654"/>
                    <a:pt x="2916195" y="543697"/>
                  </a:cubicBezTo>
                  <a:cubicBezTo>
                    <a:pt x="2922981" y="570839"/>
                    <a:pt x="2926810" y="592461"/>
                    <a:pt x="2940908" y="617838"/>
                  </a:cubicBezTo>
                  <a:cubicBezTo>
                    <a:pt x="2947576" y="629840"/>
                    <a:pt x="2958006" y="639365"/>
                    <a:pt x="2965622" y="650789"/>
                  </a:cubicBezTo>
                  <a:cubicBezTo>
                    <a:pt x="2974504" y="664111"/>
                    <a:pt x="2983175" y="677657"/>
                    <a:pt x="2990335" y="691978"/>
                  </a:cubicBezTo>
                  <a:cubicBezTo>
                    <a:pt x="2994218" y="699745"/>
                    <a:pt x="2994690" y="708925"/>
                    <a:pt x="2998573" y="716692"/>
                  </a:cubicBezTo>
                  <a:cubicBezTo>
                    <a:pt x="3019044" y="757634"/>
                    <a:pt x="3019413" y="754007"/>
                    <a:pt x="3048000" y="782594"/>
                  </a:cubicBezTo>
                  <a:cubicBezTo>
                    <a:pt x="3050086" y="793025"/>
                    <a:pt x="3056681" y="834856"/>
                    <a:pt x="3064476" y="848497"/>
                  </a:cubicBezTo>
                  <a:cubicBezTo>
                    <a:pt x="3071288" y="860418"/>
                    <a:pt x="3080951" y="870464"/>
                    <a:pt x="3089189" y="881448"/>
                  </a:cubicBezTo>
                  <a:cubicBezTo>
                    <a:pt x="3109896" y="943568"/>
                    <a:pt x="3081964" y="866997"/>
                    <a:pt x="3113903" y="930875"/>
                  </a:cubicBezTo>
                  <a:cubicBezTo>
                    <a:pt x="3117786" y="938642"/>
                    <a:pt x="3116001" y="949449"/>
                    <a:pt x="3122141" y="955589"/>
                  </a:cubicBezTo>
                  <a:cubicBezTo>
                    <a:pt x="3128281" y="961729"/>
                    <a:pt x="3138616" y="961081"/>
                    <a:pt x="3146854" y="963827"/>
                  </a:cubicBezTo>
                  <a:cubicBezTo>
                    <a:pt x="3177060" y="961081"/>
                    <a:pt x="3207814" y="961944"/>
                    <a:pt x="3237471" y="955589"/>
                  </a:cubicBezTo>
                  <a:cubicBezTo>
                    <a:pt x="3253652" y="952122"/>
                    <a:pt x="3276629" y="923202"/>
                    <a:pt x="3286898" y="914400"/>
                  </a:cubicBezTo>
                  <a:cubicBezTo>
                    <a:pt x="3360864" y="851001"/>
                    <a:pt x="3283247" y="926288"/>
                    <a:pt x="3344562" y="864973"/>
                  </a:cubicBezTo>
                  <a:cubicBezTo>
                    <a:pt x="3347308" y="853989"/>
                    <a:pt x="3347737" y="842148"/>
                    <a:pt x="3352800" y="832021"/>
                  </a:cubicBezTo>
                  <a:cubicBezTo>
                    <a:pt x="3358940" y="819741"/>
                    <a:pt x="3372415" y="811818"/>
                    <a:pt x="3377514" y="799070"/>
                  </a:cubicBezTo>
                  <a:cubicBezTo>
                    <a:pt x="3421914" y="688072"/>
                    <a:pt x="3356017" y="794248"/>
                    <a:pt x="3402227" y="724929"/>
                  </a:cubicBezTo>
                  <a:cubicBezTo>
                    <a:pt x="3404973" y="705708"/>
                    <a:pt x="3405756" y="686102"/>
                    <a:pt x="3410465" y="667265"/>
                  </a:cubicBezTo>
                  <a:cubicBezTo>
                    <a:pt x="3414052" y="652919"/>
                    <a:pt x="3422265" y="640104"/>
                    <a:pt x="3426941" y="626075"/>
                  </a:cubicBezTo>
                  <a:cubicBezTo>
                    <a:pt x="3430521" y="615334"/>
                    <a:pt x="3431310" y="603764"/>
                    <a:pt x="3435179" y="593124"/>
                  </a:cubicBezTo>
                  <a:cubicBezTo>
                    <a:pt x="3485872" y="453718"/>
                    <a:pt x="3436840" y="616140"/>
                    <a:pt x="3476368" y="477794"/>
                  </a:cubicBezTo>
                  <a:cubicBezTo>
                    <a:pt x="3479114" y="453081"/>
                    <a:pt x="3478575" y="427777"/>
                    <a:pt x="3484606" y="403654"/>
                  </a:cubicBezTo>
                  <a:cubicBezTo>
                    <a:pt x="3487007" y="394049"/>
                    <a:pt x="3497181" y="388040"/>
                    <a:pt x="3501081" y="378940"/>
                  </a:cubicBezTo>
                  <a:cubicBezTo>
                    <a:pt x="3505541" y="368534"/>
                    <a:pt x="3506066" y="356833"/>
                    <a:pt x="3509319" y="345989"/>
                  </a:cubicBezTo>
                  <a:cubicBezTo>
                    <a:pt x="3514309" y="329355"/>
                    <a:pt x="3520303" y="313038"/>
                    <a:pt x="3525795" y="296562"/>
                  </a:cubicBezTo>
                  <a:cubicBezTo>
                    <a:pt x="3528541" y="277340"/>
                    <a:pt x="3531467" y="258143"/>
                    <a:pt x="3534033" y="238897"/>
                  </a:cubicBezTo>
                  <a:cubicBezTo>
                    <a:pt x="3536959" y="216953"/>
                    <a:pt x="3536902" y="194472"/>
                    <a:pt x="3542271" y="172994"/>
                  </a:cubicBezTo>
                  <a:cubicBezTo>
                    <a:pt x="3545249" y="161081"/>
                    <a:pt x="3553254" y="151027"/>
                    <a:pt x="3558746" y="140043"/>
                  </a:cubicBezTo>
                  <a:cubicBezTo>
                    <a:pt x="3561879" y="124378"/>
                    <a:pt x="3566778" y="91027"/>
                    <a:pt x="3575222" y="74140"/>
                  </a:cubicBezTo>
                  <a:cubicBezTo>
                    <a:pt x="3579650" y="65285"/>
                    <a:pt x="3586206" y="57665"/>
                    <a:pt x="3591698" y="49427"/>
                  </a:cubicBezTo>
                  <a:cubicBezTo>
                    <a:pt x="3594444" y="41189"/>
                    <a:pt x="3596052" y="32480"/>
                    <a:pt x="3599935" y="24713"/>
                  </a:cubicBezTo>
                  <a:cubicBezTo>
                    <a:pt x="3604363" y="15858"/>
                    <a:pt x="3616411" y="0"/>
                    <a:pt x="361641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5BE2570-5F52-4A46-8BDC-88F78EEA2CDF}"/>
                </a:ext>
              </a:extLst>
            </p:cNvPr>
            <p:cNvSpPr/>
            <p:nvPr/>
          </p:nvSpPr>
          <p:spPr>
            <a:xfrm>
              <a:off x="7636476" y="2512541"/>
              <a:ext cx="90616" cy="988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D8FA35-D223-4FBE-8D61-6FF3E25A1FFB}"/>
                </a:ext>
              </a:extLst>
            </p:cNvPr>
            <p:cNvSpPr/>
            <p:nvPr/>
          </p:nvSpPr>
          <p:spPr>
            <a:xfrm>
              <a:off x="8083379" y="2758085"/>
              <a:ext cx="90616" cy="988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AE89E7-1736-4883-BF69-004EDCA726A2}"/>
                </a:ext>
              </a:extLst>
            </p:cNvPr>
            <p:cNvSpPr/>
            <p:nvPr/>
          </p:nvSpPr>
          <p:spPr>
            <a:xfrm>
              <a:off x="8610600" y="2348749"/>
              <a:ext cx="90616" cy="988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BAA6DE-1C8B-4465-A486-BF85217DBF46}"/>
                </a:ext>
              </a:extLst>
            </p:cNvPr>
            <p:cNvSpPr/>
            <p:nvPr/>
          </p:nvSpPr>
          <p:spPr>
            <a:xfrm>
              <a:off x="9444682" y="2348749"/>
              <a:ext cx="90616" cy="988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E69B080-B5A9-4B50-A8A1-15E4C362D5EB}"/>
                </a:ext>
              </a:extLst>
            </p:cNvPr>
            <p:cNvSpPr/>
            <p:nvPr/>
          </p:nvSpPr>
          <p:spPr>
            <a:xfrm>
              <a:off x="10433222" y="1911116"/>
              <a:ext cx="90616" cy="988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E5546B5-B985-4D26-AFEA-0753CFA5D5E6}"/>
                </a:ext>
              </a:extLst>
            </p:cNvPr>
            <p:cNvSpPr/>
            <p:nvPr/>
          </p:nvSpPr>
          <p:spPr>
            <a:xfrm>
              <a:off x="11001633" y="1776198"/>
              <a:ext cx="90616" cy="988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F88B35-8BCE-4A14-98D0-EF6E38DBA7C4}"/>
                </a:ext>
              </a:extLst>
            </p:cNvPr>
            <p:cNvCxnSpPr/>
            <p:nvPr/>
          </p:nvCxnSpPr>
          <p:spPr>
            <a:xfrm flipV="1">
              <a:off x="7265773" y="1825625"/>
              <a:ext cx="4283676" cy="10313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36B234-107E-41F3-A110-2DB81F8A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0535" y="1027908"/>
              <a:ext cx="11767" cy="2847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A79D27-2787-4A1E-9C83-92215FC919BA}"/>
                </a:ext>
              </a:extLst>
            </p:cNvPr>
            <p:cNvCxnSpPr/>
            <p:nvPr/>
          </p:nvCxnSpPr>
          <p:spPr>
            <a:xfrm>
              <a:off x="7151621" y="2746023"/>
              <a:ext cx="43978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1881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35C6-39CC-49BE-B83C-959826DC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Vectorizing Across Multiple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AC1731-F216-4873-B70A-7383C69BF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When we feed one sample at a time into a network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hidden layers, the computation is composed of multiple vector-matrix multiplication</a:t>
                </a:r>
              </a:p>
              <a:p>
                <a:endParaRPr lang="en-US" dirty="0"/>
              </a:p>
              <a:p>
                <a:r>
                  <a:rPr lang="en-US" dirty="0"/>
                  <a:t>In general, it is much faster if we can combine multiple vector-matrix multiplications into one single matrix-matrix multiplications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to combine input multiple samples together similarly when training to speed up computation</a:t>
                </a:r>
              </a:p>
              <a:p>
                <a:r>
                  <a:rPr lang="en-US" dirty="0"/>
                  <a:t>We call this group of samples </a:t>
                </a:r>
                <a:r>
                  <a:rPr lang="en-US" dirty="0">
                    <a:solidFill>
                      <a:srgbClr val="FF0000"/>
                    </a:solidFill>
                  </a:rPr>
                  <a:t>batch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AC1731-F216-4873-B70A-7383C69BF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565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0205E-351F-4688-9ED1-A826B6FB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90857-AA3F-4A5B-9C57-9742A3BE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2676-3833-4E73-ACEF-08932F65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57C43-6081-4D76-BEDA-EFF550FE4B44}"/>
                  </a:ext>
                </a:extLst>
              </p:cNvPr>
              <p:cNvSpPr txBox="1"/>
              <p:nvPr/>
            </p:nvSpPr>
            <p:spPr>
              <a:xfrm>
                <a:off x="4710685" y="2662577"/>
                <a:ext cx="277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57C43-6081-4D76-BEDA-EFF550FE4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685" y="2662577"/>
                <a:ext cx="2770630" cy="276999"/>
              </a:xfrm>
              <a:prstGeom prst="rect">
                <a:avLst/>
              </a:prstGeom>
              <a:blipFill>
                <a:blip r:embed="rId3"/>
                <a:stretch>
                  <a:fillRect l="-1762" t="-2222" r="-44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94057C-1132-49CE-A293-E3B5B3D0EA59}"/>
                  </a:ext>
                </a:extLst>
              </p:cNvPr>
              <p:cNvSpPr txBox="1"/>
              <p:nvPr/>
            </p:nvSpPr>
            <p:spPr>
              <a:xfrm>
                <a:off x="3399370" y="3895839"/>
                <a:ext cx="4980274" cy="1196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94057C-1132-49CE-A293-E3B5B3D0E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370" y="3895839"/>
                <a:ext cx="4980274" cy="1196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771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3395-9331-4CFA-9373-B0CBEEE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C1635-72CF-41FC-8271-9FB6A9361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have the following output after the layers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How do we interpret those raw score numbers to determine the prediction outcome?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 value is the normalized probability assigned to the correct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given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C1635-72CF-41FC-8271-9FB6A9361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41B16-3488-4A12-B9F6-89C704C6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CD1D4-A0C6-4CD6-A15D-2BB9898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C5E45-2D5F-4B51-9788-48F8D992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642587-EC43-43F6-A6DE-9A441B952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973420"/>
              </p:ext>
            </p:extLst>
          </p:nvPr>
        </p:nvGraphicFramePr>
        <p:xfrm>
          <a:off x="4603970" y="2316480"/>
          <a:ext cx="15900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048">
                  <a:extLst>
                    <a:ext uri="{9D8B030D-6E8A-4147-A177-3AD203B41FA5}">
                      <a16:colId xmlns:a16="http://schemas.microsoft.com/office/drawing/2014/main" val="1427930732"/>
                    </a:ext>
                  </a:extLst>
                </a:gridCol>
                <a:gridCol w="795048">
                  <a:extLst>
                    <a:ext uri="{9D8B030D-6E8A-4147-A177-3AD203B41FA5}">
                      <a16:colId xmlns:a16="http://schemas.microsoft.com/office/drawing/2014/main" val="1249840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cat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68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car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80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frog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487689"/>
                  </a:ext>
                </a:extLst>
              </a:tr>
            </a:tbl>
          </a:graphicData>
        </a:graphic>
      </p:graphicFrame>
      <p:pic>
        <p:nvPicPr>
          <p:cNvPr id="1028" name="Picture 4" descr="Image result for cat">
            <a:extLst>
              <a:ext uri="{FF2B5EF4-FFF2-40B4-BE49-F238E27FC236}">
                <a16:creationId xmlns:a16="http://schemas.microsoft.com/office/drawing/2014/main" id="{1E5FFAC4-94CC-4056-8D92-413006BA0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630" y="2409493"/>
            <a:ext cx="1323561" cy="92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B2A71B-48E5-4629-97D0-3FFA3E37D97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775005" y="2872740"/>
            <a:ext cx="1828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3DDF5092-DF3D-4562-A513-AD19C9D1F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242" y="2552991"/>
            <a:ext cx="1212584" cy="639495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41A52B1-F4DB-47C8-9F63-2B07C47B9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93658"/>
              </p:ext>
            </p:extLst>
          </p:nvPr>
        </p:nvGraphicFramePr>
        <p:xfrm>
          <a:off x="7013864" y="2316480"/>
          <a:ext cx="6679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910">
                  <a:extLst>
                    <a:ext uri="{9D8B030D-6E8A-4147-A177-3AD203B41FA5}">
                      <a16:colId xmlns:a16="http://schemas.microsoft.com/office/drawing/2014/main" val="1249840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0.13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68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80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48768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33F03E-3BD6-4E29-BB51-816B8FC2F8A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845762" y="2872740"/>
            <a:ext cx="1168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C31A7F-9DCF-4E58-80A5-1CEFD24DA043}"/>
              </a:ext>
            </a:extLst>
          </p:cNvPr>
          <p:cNvSpPr txBox="1"/>
          <p:nvPr/>
        </p:nvSpPr>
        <p:spPr>
          <a:xfrm>
            <a:off x="5979381" y="2552991"/>
            <a:ext cx="9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6950164-C74D-41E1-AFE9-3F2CE618C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146248"/>
              </p:ext>
            </p:extLst>
          </p:nvPr>
        </p:nvGraphicFramePr>
        <p:xfrm>
          <a:off x="9083040" y="2316478"/>
          <a:ext cx="3339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5">
                  <a:extLst>
                    <a:ext uri="{9D8B030D-6E8A-4147-A177-3AD203B41FA5}">
                      <a16:colId xmlns:a16="http://schemas.microsoft.com/office/drawing/2014/main" val="1249840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68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80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487689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82A03FA5-1AD8-4177-BA89-9EC442F20B6E}"/>
              </a:ext>
            </a:extLst>
          </p:cNvPr>
          <p:cNvSpPr/>
          <p:nvPr/>
        </p:nvSpPr>
        <p:spPr>
          <a:xfrm>
            <a:off x="8969072" y="2316480"/>
            <a:ext cx="548640" cy="111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4D0FC-374F-44C5-95A5-880DF11F167A}"/>
              </a:ext>
            </a:extLst>
          </p:cNvPr>
          <p:cNvSpPr/>
          <p:nvPr/>
        </p:nvSpPr>
        <p:spPr>
          <a:xfrm>
            <a:off x="7055473" y="2304551"/>
            <a:ext cx="514004" cy="1112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866E3-A5FF-49C3-898A-0FE93F697D66}"/>
              </a:ext>
            </a:extLst>
          </p:cNvPr>
          <p:cNvSpPr txBox="1"/>
          <p:nvPr/>
        </p:nvSpPr>
        <p:spPr>
          <a:xfrm>
            <a:off x="7637616" y="2553613"/>
            <a:ext cx="135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do we compare?</a:t>
            </a:r>
          </a:p>
        </p:txBody>
      </p:sp>
    </p:spTree>
    <p:extLst>
      <p:ext uri="{BB962C8B-B14F-4D97-AF65-F5344CB8AC3E}">
        <p14:creationId xmlns:p14="http://schemas.microsoft.com/office/powerpoint/2010/main" val="15403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22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2894-8332-4DF3-B509-C81C1216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A6654-3CB4-4B1A-9886-1AE99DA72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Information theory: The cross-entropy between a </a:t>
                </a:r>
                <a:r>
                  <a:rPr lang="en-US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/>
                  <a:t>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an </a:t>
                </a:r>
                <a:r>
                  <a:rPr lang="en-US" dirty="0">
                    <a:solidFill>
                      <a:srgbClr val="FF0000"/>
                    </a:solidFill>
                  </a:rPr>
                  <a:t>estimated</a:t>
                </a:r>
                <a:r>
                  <a:rPr lang="en-US" dirty="0"/>
                  <a:t>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Because the true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=[0, …,1, …,0]</m:t>
                    </m:r>
                  </m:oMath>
                </a14:m>
                <a:r>
                  <a:rPr lang="en-US" dirty="0"/>
                  <a:t> where 1 is 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position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dirty="0"/>
                  <a:t> , therefore the cross entropy between the “predicted” and the “true” distributions 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A6654-3CB4-4B1A-9886-1AE99DA72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2E71D-DD6C-40A3-BC7A-D43C51AF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820-8E40-482F-8F65-DFDA1E3C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91FDE-A2B9-4868-9444-6F549363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33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D77C-1654-4FB7-B290-47E50A38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3DBA2-6880-43B8-A6AB-617B5BA9A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information theory: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entropy of true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which is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Kullback</a:t>
                </a:r>
                <a:r>
                  <a:rPr lang="en-US" dirty="0"/>
                  <a:t>–</a:t>
                </a:r>
                <a:r>
                  <a:rPr lang="en-US" dirty="0" err="1"/>
                  <a:t>Leibler</a:t>
                </a:r>
                <a:r>
                  <a:rPr lang="en-US" dirty="0"/>
                  <a:t> divergence, which is a measure 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different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 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become similar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we need to </a:t>
                </a:r>
                <a:r>
                  <a:rPr lang="en-US" dirty="0">
                    <a:solidFill>
                      <a:srgbClr val="FF0000"/>
                    </a:solidFill>
                  </a:rPr>
                  <a:t>minimize</a:t>
                </a:r>
                <a:r>
                  <a:rPr lang="en-US" dirty="0"/>
                  <a:t> the cross entropy, in other words, we want to minimize the loss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3DBA2-6880-43B8-A6AB-617B5BA9A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6DF7E-34FA-48AE-9AB7-70B3AD0B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C18EC-CFE0-4B48-94CE-A4025E50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BC847-F66B-4422-A872-21CBBD3B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99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D9A6-FFA5-47A2-B3C0-9DDDA661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 Loss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76706B-575E-4069-A1EC-3C53CA1DA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Notice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Minimizing cross entropy loss function is the same as </a:t>
                </a:r>
                <a:r>
                  <a:rPr lang="en-US" dirty="0">
                    <a:solidFill>
                      <a:srgbClr val="FF0000"/>
                    </a:solidFill>
                  </a:rPr>
                  <a:t>maximizing</a:t>
                </a:r>
                <a:r>
                  <a:rPr lang="en-US" dirty="0"/>
                  <a:t> the probability of the correct class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76706B-575E-4069-A1EC-3C53CA1DA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ABA94-79DC-430A-8730-F354EBBB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C3431-EB89-448E-9D79-7496FD41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53576-3965-4323-9CBE-BDDEF72E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22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C0EF-A12A-4874-A3DC-C60A1479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of Cross Entropy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9E80C-F873-4661-BB24-405C4B37B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Given input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input 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For each sample, we have the loss function,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number classes, or possible outcomes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=−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p>
                                        </m:sup>
                                      </m:sSup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𝑊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p>
                                              </m:sSup>
                                            </m:sup>
                                          </m:sSup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=−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𝑊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p>
                                              </m:sSup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=−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p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9E80C-F873-4661-BB24-405C4B37B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2034-5112-4E9F-97B1-829B4844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AA72-C461-47AC-B766-20C88486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1B731-7297-455C-B49F-5883537A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975D73-297E-4D01-8EFE-A89F746B451A}"/>
                  </a:ext>
                </a:extLst>
              </p:cNvPr>
              <p:cNvSpPr txBox="1"/>
              <p:nvPr/>
            </p:nvSpPr>
            <p:spPr>
              <a:xfrm>
                <a:off x="9576682" y="5334000"/>
                <a:ext cx="2474139" cy="435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##notice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975D73-297E-4D01-8EFE-A89F746B4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682" y="5334000"/>
                <a:ext cx="2474139" cy="435825"/>
              </a:xfrm>
              <a:prstGeom prst="rect">
                <a:avLst/>
              </a:prstGeom>
              <a:blipFill>
                <a:blip r:embed="rId3"/>
                <a:stretch>
                  <a:fillRect l="-2217" t="-90141" b="-15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59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47EA-C2B7-475E-9302-D9B938FD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Neural Network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FC273-997A-42AE-BAB4-0BFE3D86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2770-FBA0-499F-AEF2-541D392D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C7E9-DA41-4A57-84C5-82F30970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2</a:t>
            </a:fld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46EC002-ACAA-4F6D-AC2F-B06B4A73E09B}"/>
              </a:ext>
            </a:extLst>
          </p:cNvPr>
          <p:cNvGrpSpPr/>
          <p:nvPr/>
        </p:nvGrpSpPr>
        <p:grpSpPr>
          <a:xfrm>
            <a:off x="3506770" y="1548032"/>
            <a:ext cx="4788817" cy="4319709"/>
            <a:chOff x="3506770" y="1548032"/>
            <a:chExt cx="4788817" cy="4319709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0B3CB43-4F75-4DB9-A95A-D979D8C50D4A}"/>
                </a:ext>
              </a:extLst>
            </p:cNvPr>
            <p:cNvGrpSpPr/>
            <p:nvPr/>
          </p:nvGrpSpPr>
          <p:grpSpPr>
            <a:xfrm>
              <a:off x="3506770" y="1595333"/>
              <a:ext cx="4788817" cy="4272408"/>
              <a:chOff x="3506771" y="1595333"/>
              <a:chExt cx="3763257" cy="3240293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61EAC84-4ADE-4D68-A62C-9645B2412569}"/>
                  </a:ext>
                </a:extLst>
              </p:cNvPr>
              <p:cNvGrpSpPr/>
              <p:nvPr/>
            </p:nvGrpSpPr>
            <p:grpSpPr>
              <a:xfrm>
                <a:off x="4407421" y="1595333"/>
                <a:ext cx="1961957" cy="3240293"/>
                <a:chOff x="4134043" y="2057246"/>
                <a:chExt cx="1961957" cy="3240293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5B9DF6D-5920-4835-ADA0-B7DE98D1F484}"/>
                    </a:ext>
                  </a:extLst>
                </p:cNvPr>
                <p:cNvSpPr/>
                <p:nvPr/>
              </p:nvSpPr>
              <p:spPr>
                <a:xfrm>
                  <a:off x="4143867" y="2057246"/>
                  <a:ext cx="443845" cy="429370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5EE9583-2A99-446C-82FB-4EBDD780F800}"/>
                    </a:ext>
                  </a:extLst>
                </p:cNvPr>
                <p:cNvSpPr/>
                <p:nvPr/>
              </p:nvSpPr>
              <p:spPr>
                <a:xfrm>
                  <a:off x="4143867" y="2955801"/>
                  <a:ext cx="443845" cy="429370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7CCAA4B-AE01-4FCC-AC0A-39D4922DE566}"/>
                    </a:ext>
                  </a:extLst>
                </p:cNvPr>
                <p:cNvSpPr/>
                <p:nvPr/>
              </p:nvSpPr>
              <p:spPr>
                <a:xfrm>
                  <a:off x="4134043" y="3911985"/>
                  <a:ext cx="443845" cy="429370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1611915-54F2-4653-AFD0-8C9BB391444A}"/>
                    </a:ext>
                  </a:extLst>
                </p:cNvPr>
                <p:cNvSpPr/>
                <p:nvPr/>
              </p:nvSpPr>
              <p:spPr>
                <a:xfrm>
                  <a:off x="4143866" y="4868169"/>
                  <a:ext cx="443845" cy="429370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1D0A84F-BCE6-443A-A5C7-A93C140AA8CC}"/>
                    </a:ext>
                  </a:extLst>
                </p:cNvPr>
                <p:cNvSpPr/>
                <p:nvPr/>
              </p:nvSpPr>
              <p:spPr>
                <a:xfrm>
                  <a:off x="5652155" y="2472480"/>
                  <a:ext cx="443845" cy="429370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90952E8-1CEA-47B0-9469-3129AD210443}"/>
                    </a:ext>
                  </a:extLst>
                </p:cNvPr>
                <p:cNvSpPr/>
                <p:nvPr/>
              </p:nvSpPr>
              <p:spPr>
                <a:xfrm>
                  <a:off x="5652155" y="3450706"/>
                  <a:ext cx="443845" cy="429370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C6D92F3-F140-4E49-B6A8-06A33917ED41}"/>
                    </a:ext>
                  </a:extLst>
                </p:cNvPr>
                <p:cNvSpPr/>
                <p:nvPr/>
              </p:nvSpPr>
              <p:spPr>
                <a:xfrm>
                  <a:off x="5652155" y="4427926"/>
                  <a:ext cx="443845" cy="429370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E73A81B3-5112-4FE3-8E0C-CE0C3585E031}"/>
                    </a:ext>
                  </a:extLst>
                </p:cNvPr>
                <p:cNvCxnSpPr>
                  <a:cxnSpLocks/>
                  <a:stCxn id="7" idx="6"/>
                  <a:endCxn id="11" idx="2"/>
                </p:cNvCxnSpPr>
                <p:nvPr/>
              </p:nvCxnSpPr>
              <p:spPr>
                <a:xfrm>
                  <a:off x="4587712" y="2271931"/>
                  <a:ext cx="1064443" cy="4152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3DD86F28-7725-4903-BC9D-3ABFA06C61E5}"/>
                    </a:ext>
                  </a:extLst>
                </p:cNvPr>
                <p:cNvCxnSpPr>
                  <a:cxnSpLocks/>
                  <a:stCxn id="7" idx="6"/>
                  <a:endCxn id="12" idx="2"/>
                </p:cNvCxnSpPr>
                <p:nvPr/>
              </p:nvCxnSpPr>
              <p:spPr>
                <a:xfrm>
                  <a:off x="4587712" y="2271931"/>
                  <a:ext cx="1064443" cy="13934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56AEC5FA-83FD-47DA-9F75-D9CBCD640C0A}"/>
                    </a:ext>
                  </a:extLst>
                </p:cNvPr>
                <p:cNvCxnSpPr>
                  <a:cxnSpLocks/>
                  <a:stCxn id="7" idx="6"/>
                  <a:endCxn id="13" idx="2"/>
                </p:cNvCxnSpPr>
                <p:nvPr/>
              </p:nvCxnSpPr>
              <p:spPr>
                <a:xfrm>
                  <a:off x="4587712" y="2271931"/>
                  <a:ext cx="1064443" cy="23706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E32A2B6D-D9D1-4F85-8FBD-D3038FAB2B21}"/>
                    </a:ext>
                  </a:extLst>
                </p:cNvPr>
                <p:cNvCxnSpPr>
                  <a:cxnSpLocks/>
                  <a:stCxn id="8" idx="6"/>
                  <a:endCxn id="12" idx="2"/>
                </p:cNvCxnSpPr>
                <p:nvPr/>
              </p:nvCxnSpPr>
              <p:spPr>
                <a:xfrm>
                  <a:off x="4587712" y="3170486"/>
                  <a:ext cx="1064443" cy="4949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62FDF27B-918B-482B-A932-9A0824ABDAD1}"/>
                    </a:ext>
                  </a:extLst>
                </p:cNvPr>
                <p:cNvCxnSpPr>
                  <a:cxnSpLocks/>
                  <a:stCxn id="8" idx="6"/>
                  <a:endCxn id="11" idx="2"/>
                </p:cNvCxnSpPr>
                <p:nvPr/>
              </p:nvCxnSpPr>
              <p:spPr>
                <a:xfrm flipV="1">
                  <a:off x="4587712" y="2687165"/>
                  <a:ext cx="1064443" cy="4833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6A7B37DA-C343-4AE4-9CB3-F31AA2E94328}"/>
                    </a:ext>
                  </a:extLst>
                </p:cNvPr>
                <p:cNvCxnSpPr>
                  <a:cxnSpLocks/>
                  <a:stCxn id="8" idx="6"/>
                  <a:endCxn id="13" idx="2"/>
                </p:cNvCxnSpPr>
                <p:nvPr/>
              </p:nvCxnSpPr>
              <p:spPr>
                <a:xfrm>
                  <a:off x="4587712" y="3170486"/>
                  <a:ext cx="1064443" cy="14721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6D37EE4F-A043-4F80-A2A6-D74FB45823BF}"/>
                    </a:ext>
                  </a:extLst>
                </p:cNvPr>
                <p:cNvCxnSpPr>
                  <a:cxnSpLocks/>
                  <a:endCxn id="11" idx="2"/>
                </p:cNvCxnSpPr>
                <p:nvPr/>
              </p:nvCxnSpPr>
              <p:spPr>
                <a:xfrm flipV="1">
                  <a:off x="4587711" y="2687165"/>
                  <a:ext cx="1064444" cy="14243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D3B2B515-CEB5-4356-8E90-DFCAD92AE449}"/>
                    </a:ext>
                  </a:extLst>
                </p:cNvPr>
                <p:cNvCxnSpPr>
                  <a:cxnSpLocks/>
                  <a:endCxn id="12" idx="2"/>
                </p:cNvCxnSpPr>
                <p:nvPr/>
              </p:nvCxnSpPr>
              <p:spPr>
                <a:xfrm flipV="1">
                  <a:off x="4587711" y="3665391"/>
                  <a:ext cx="1064444" cy="4371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2ABF7D78-EA2B-4C36-B03B-3E313CA3643C}"/>
                    </a:ext>
                  </a:extLst>
                </p:cNvPr>
                <p:cNvCxnSpPr>
                  <a:cxnSpLocks/>
                  <a:endCxn id="13" idx="2"/>
                </p:cNvCxnSpPr>
                <p:nvPr/>
              </p:nvCxnSpPr>
              <p:spPr>
                <a:xfrm>
                  <a:off x="4597535" y="4102203"/>
                  <a:ext cx="1054620" cy="5404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40829B15-6022-441F-8A68-A99287580F9F}"/>
                    </a:ext>
                  </a:extLst>
                </p:cNvPr>
                <p:cNvCxnSpPr>
                  <a:cxnSpLocks/>
                  <a:endCxn id="13" idx="2"/>
                </p:cNvCxnSpPr>
                <p:nvPr/>
              </p:nvCxnSpPr>
              <p:spPr>
                <a:xfrm flipV="1">
                  <a:off x="4597535" y="4642611"/>
                  <a:ext cx="1054620" cy="4368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5D7DE488-0862-4CAA-BAB1-3F2A56594AD6}"/>
                    </a:ext>
                  </a:extLst>
                </p:cNvPr>
                <p:cNvCxnSpPr>
                  <a:cxnSpLocks/>
                  <a:stCxn id="10" idx="6"/>
                  <a:endCxn id="12" idx="2"/>
                </p:cNvCxnSpPr>
                <p:nvPr/>
              </p:nvCxnSpPr>
              <p:spPr>
                <a:xfrm flipV="1">
                  <a:off x="4587711" y="3665391"/>
                  <a:ext cx="1064444" cy="14174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473EED1F-6CA8-4A14-8B15-9FCA37DE4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6771" y="1810018"/>
                <a:ext cx="900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0BDB636-159E-434A-8E5F-5E3A825CC7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6594" y="2708573"/>
                <a:ext cx="900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9F257275-4DE0-4A7D-8892-595389879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6771" y="3698404"/>
                <a:ext cx="900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780D73A-6955-4F78-B9E7-A30E85C684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284" y="4617510"/>
                <a:ext cx="900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6B95A604-6E16-4D1E-92BE-68ADE14C1C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9378" y="2225252"/>
                <a:ext cx="900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08A8CC75-B8DB-475F-99C4-B97186624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9378" y="3203478"/>
                <a:ext cx="900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C4E7547-7C2E-4AF4-8D54-87D4E0699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9378" y="4180698"/>
                <a:ext cx="900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4F99ED4-B9B2-4FA6-B382-52ED4704591F}"/>
                    </a:ext>
                  </a:extLst>
                </p:cNvPr>
                <p:cNvSpPr txBox="1"/>
                <p:nvPr/>
              </p:nvSpPr>
              <p:spPr>
                <a:xfrm>
                  <a:off x="3716415" y="1548032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4F99ED4-B9B2-4FA6-B382-52ED47045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6415" y="1548032"/>
                  <a:ext cx="281423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CC027C3-201B-4127-A830-74308D06E21E}"/>
                    </a:ext>
                  </a:extLst>
                </p:cNvPr>
                <p:cNvSpPr txBox="1"/>
                <p:nvPr/>
              </p:nvSpPr>
              <p:spPr>
                <a:xfrm>
                  <a:off x="3716415" y="2719592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CC027C3-201B-4127-A830-74308D06E2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6415" y="2719592"/>
                  <a:ext cx="27610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333" r="-6667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2D61510-9596-4AB2-B808-0A615D13DA71}"/>
                    </a:ext>
                  </a:extLst>
                </p:cNvPr>
                <p:cNvSpPr txBox="1"/>
                <p:nvPr/>
              </p:nvSpPr>
              <p:spPr>
                <a:xfrm>
                  <a:off x="3732029" y="395201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2D61510-9596-4AB2-B808-0A615D13D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029" y="3952014"/>
                  <a:ext cx="28142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043" r="-8696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E86B1BB-4242-4B70-9E29-BC72A1E0C5BC}"/>
                    </a:ext>
                  </a:extLst>
                </p:cNvPr>
                <p:cNvSpPr txBox="1"/>
                <p:nvPr/>
              </p:nvSpPr>
              <p:spPr>
                <a:xfrm>
                  <a:off x="3711093" y="5209475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E86B1BB-4242-4B70-9E29-BC72A1E0C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1093" y="5209475"/>
                  <a:ext cx="28142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C49D696-7E7F-456F-95AD-8D72D8CDFA01}"/>
                    </a:ext>
                  </a:extLst>
                </p:cNvPr>
                <p:cNvSpPr txBox="1"/>
                <p:nvPr/>
              </p:nvSpPr>
              <p:spPr>
                <a:xfrm>
                  <a:off x="7715038" y="2072103"/>
                  <a:ext cx="2830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C49D696-7E7F-456F-95AD-8D72D8CDF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038" y="2072103"/>
                  <a:ext cx="28309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1739" r="-65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9A9679C-0001-4EF6-97BE-1228E25E6D0E}"/>
                    </a:ext>
                  </a:extLst>
                </p:cNvPr>
                <p:cNvSpPr txBox="1"/>
                <p:nvPr/>
              </p:nvSpPr>
              <p:spPr>
                <a:xfrm>
                  <a:off x="7717697" y="3321215"/>
                  <a:ext cx="2777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9A9679C-0001-4EF6-97BE-1228E25E6D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697" y="3321215"/>
                  <a:ext cx="27776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1739" r="-65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1249E4C-F431-49CE-BE13-F32DD08262EE}"/>
                    </a:ext>
                  </a:extLst>
                </p:cNvPr>
                <p:cNvSpPr txBox="1"/>
                <p:nvPr/>
              </p:nvSpPr>
              <p:spPr>
                <a:xfrm>
                  <a:off x="7738339" y="4620533"/>
                  <a:ext cx="2830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1249E4C-F431-49CE-BE13-F32DD0826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8339" y="4620533"/>
                  <a:ext cx="2830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277" r="-638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A0DC448-BF95-4538-B75B-9042B52B4E5E}"/>
                    </a:ext>
                  </a:extLst>
                </p:cNvPr>
                <p:cNvSpPr txBox="1"/>
                <p:nvPr/>
              </p:nvSpPr>
              <p:spPr>
                <a:xfrm>
                  <a:off x="5509167" y="1742278"/>
                  <a:ext cx="4202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A0DC448-BF95-4538-B75B-9042B52B4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9167" y="1742278"/>
                  <a:ext cx="4202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7246" r="-579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40B1BE3-85E1-4895-BFA8-407078DD6E69}"/>
                    </a:ext>
                  </a:extLst>
                </p:cNvPr>
                <p:cNvSpPr txBox="1"/>
                <p:nvPr/>
              </p:nvSpPr>
              <p:spPr>
                <a:xfrm>
                  <a:off x="5509168" y="2082458"/>
                  <a:ext cx="4202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40B1BE3-85E1-4895-BFA8-407078DD6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9168" y="2082458"/>
                  <a:ext cx="42024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7246" r="-579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BA3124C-E277-40B0-B83E-E78A2C350616}"/>
                    </a:ext>
                  </a:extLst>
                </p:cNvPr>
                <p:cNvSpPr txBox="1"/>
                <p:nvPr/>
              </p:nvSpPr>
              <p:spPr>
                <a:xfrm>
                  <a:off x="5074497" y="2173530"/>
                  <a:ext cx="4202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BA3124C-E277-40B0-B83E-E78A2C350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497" y="2173530"/>
                  <a:ext cx="420243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7246" r="-7246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C6BC39C-5F76-4726-B365-43256F0C707D}"/>
                    </a:ext>
                  </a:extLst>
                </p:cNvPr>
                <p:cNvSpPr txBox="1"/>
                <p:nvPr/>
              </p:nvSpPr>
              <p:spPr>
                <a:xfrm>
                  <a:off x="5176625" y="2649617"/>
                  <a:ext cx="4149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C6BC39C-5F76-4726-B365-43256F0C70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6625" y="2649617"/>
                  <a:ext cx="41492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7353" r="-735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56D6AFF5-8781-4197-B135-5BD38F2AECD7}"/>
                    </a:ext>
                  </a:extLst>
                </p:cNvPr>
                <p:cNvSpPr txBox="1"/>
                <p:nvPr/>
              </p:nvSpPr>
              <p:spPr>
                <a:xfrm>
                  <a:off x="5386746" y="2920144"/>
                  <a:ext cx="4149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56D6AFF5-8781-4197-B135-5BD38F2AE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6746" y="2920144"/>
                  <a:ext cx="414922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7353"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E79BEAB-B1D0-418D-AD24-BF64045D5B1A}"/>
                    </a:ext>
                  </a:extLst>
                </p:cNvPr>
                <p:cNvSpPr txBox="1"/>
                <p:nvPr/>
              </p:nvSpPr>
              <p:spPr>
                <a:xfrm>
                  <a:off x="5097644" y="3289240"/>
                  <a:ext cx="4149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E79BEAB-B1D0-418D-AD24-BF64045D5B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7644" y="3289240"/>
                  <a:ext cx="414922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7353" r="-735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9628A1B-4AAC-4795-B828-D4BF7FFB9F60}"/>
                    </a:ext>
                  </a:extLst>
                </p:cNvPr>
                <p:cNvSpPr txBox="1"/>
                <p:nvPr/>
              </p:nvSpPr>
              <p:spPr>
                <a:xfrm>
                  <a:off x="5043640" y="3741999"/>
                  <a:ext cx="4202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9628A1B-4AAC-4795-B828-D4BF7FFB9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40" y="3741999"/>
                  <a:ext cx="420243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7246" r="-7246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FC316E9-68D6-4693-A171-195A385B796A}"/>
                    </a:ext>
                  </a:extLst>
                </p:cNvPr>
                <p:cNvSpPr txBox="1"/>
                <p:nvPr/>
              </p:nvSpPr>
              <p:spPr>
                <a:xfrm>
                  <a:off x="5471743" y="4080284"/>
                  <a:ext cx="4202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FC316E9-68D6-4693-A171-195A385B7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743" y="4080284"/>
                  <a:ext cx="420243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7246" r="-5797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1D826FC-377C-47E6-83D7-7BA3BCB8F3A1}"/>
                    </a:ext>
                  </a:extLst>
                </p:cNvPr>
                <p:cNvSpPr txBox="1"/>
                <p:nvPr/>
              </p:nvSpPr>
              <p:spPr>
                <a:xfrm>
                  <a:off x="5248639" y="4355303"/>
                  <a:ext cx="4202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1D826FC-377C-47E6-83D7-7BA3BCB8F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639" y="4355303"/>
                  <a:ext cx="42024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7246" r="-5797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22365A3D-C1A1-4178-ABEF-A8A17ABB43A4}"/>
                    </a:ext>
                  </a:extLst>
                </p:cNvPr>
                <p:cNvSpPr txBox="1"/>
                <p:nvPr/>
              </p:nvSpPr>
              <p:spPr>
                <a:xfrm>
                  <a:off x="5013794" y="4899667"/>
                  <a:ext cx="4202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22365A3D-C1A1-4178-ABEF-A8A17ABB43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3794" y="4899667"/>
                  <a:ext cx="42024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7246" r="-7246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E0B1D9C-2DC2-451E-A1C7-2E3B2C48B663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5230165" y="2425897"/>
              <a:ext cx="1354526" cy="3158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ECC6DF0-2A4A-4C6D-9DE1-488EDE77917F}"/>
                    </a:ext>
                  </a:extLst>
                </p:cNvPr>
                <p:cNvSpPr txBox="1"/>
                <p:nvPr/>
              </p:nvSpPr>
              <p:spPr>
                <a:xfrm>
                  <a:off x="5566558" y="5005191"/>
                  <a:ext cx="4202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ECC6DF0-2A4A-4C6D-9DE1-488EDE779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558" y="5005191"/>
                  <a:ext cx="420243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7246" r="-7246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5B8E2CD8-D48D-4ACC-BDF7-80816519EE13}"/>
                    </a:ext>
                  </a:extLst>
                </p:cNvPr>
                <p:cNvSpPr txBox="1"/>
                <p:nvPr/>
              </p:nvSpPr>
              <p:spPr>
                <a:xfrm>
                  <a:off x="5519068" y="5410822"/>
                  <a:ext cx="4202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5B8E2CD8-D48D-4ACC-BDF7-80816519EE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9068" y="5410822"/>
                  <a:ext cx="420243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7246" r="-7246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555CBE1-8E99-4E63-AC44-23B240376AB6}"/>
                  </a:ext>
                </a:extLst>
              </p:cNvPr>
              <p:cNvSpPr txBox="1"/>
              <p:nvPr/>
            </p:nvSpPr>
            <p:spPr>
              <a:xfrm>
                <a:off x="9293614" y="2312029"/>
                <a:ext cx="1377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555CBE1-8E99-4E63-AC44-23B240376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614" y="2312029"/>
                <a:ext cx="1377172" cy="276999"/>
              </a:xfrm>
              <a:prstGeom prst="rect">
                <a:avLst/>
              </a:prstGeom>
              <a:blipFill>
                <a:blip r:embed="rId21"/>
                <a:stretch>
                  <a:fillRect l="-4000" t="-4348" r="-355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432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F598-B573-4D8A-A758-380EEE11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of Cross Entropy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BD2559-94A5-4260-B969-024780986F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As a result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BD2559-94A5-4260-B969-024780986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FE13E-085F-406E-8957-A1E51F53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EA056-D619-441B-B5AA-FAB9DC0B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DFFA3-93D9-4535-80EF-579E371C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45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448F-C603-4AF1-99E7-59B5E7B6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Gradient of Cross Entropy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1FB0A5-6D81-4B07-9A8C-89A3D19E4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Because we often compute loss function for batch, given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1FB0A5-6D81-4B07-9A8C-89A3D19E4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24E3-8015-439E-BAA3-5E1E1DBA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A1E22-035A-4FF4-A30F-8941E38C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296E-19FF-4BB3-AF52-2616FA2D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83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74CA-06C9-45A6-B4B3-3FEA2B71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Gradient of Regularization?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96D60E-95BD-4C1F-A316-3A4E6C3C8F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96D60E-95BD-4C1F-A316-3A4E6C3C8F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E3172-DB75-473E-AC9A-831166D9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3E66A-F622-4007-90C7-CECEDF67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00DF9-4F7E-46F6-A351-DA82B894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10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5849-BB7F-4508-B000-E9EB959D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</a:t>
            </a:r>
            <a:r>
              <a:rPr lang="en-US" dirty="0" err="1"/>
              <a:t>Softmax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69654-78FE-4E1E-A181-730C25A25D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happens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dirty="0"/>
                  <a:t> are big?</a:t>
                </a:r>
              </a:p>
              <a:p>
                <a:pPr lvl="1"/>
                <a:r>
                  <a:rPr lang="en-US" dirty="0"/>
                  <a:t>The exponential function can be numerically overflown</a:t>
                </a:r>
              </a:p>
              <a:p>
                <a:r>
                  <a:rPr lang="en-US" dirty="0"/>
                  <a:t>Notice that: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 can basically subtract a constant from each score without changing the </a:t>
                </a:r>
                <a:r>
                  <a:rPr lang="en-US" dirty="0" err="1"/>
                  <a:t>softmax</a:t>
                </a:r>
                <a:r>
                  <a:rPr lang="en-US" dirty="0"/>
                  <a:t> </a:t>
                </a:r>
                <a:r>
                  <a:rPr lang="en-US" dirty="0" err="1"/>
                  <a:t>probility</a:t>
                </a:r>
                <a:endParaRPr lang="en-US" dirty="0"/>
              </a:p>
              <a:p>
                <a:r>
                  <a:rPr lang="en-US" dirty="0"/>
                  <a:t>To avoid the case that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is too big, we do the following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69654-78FE-4E1E-A181-730C25A25D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83B6-6A6C-4AFE-B1F2-89355C6A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9F3B-CDD9-4D93-89BB-51A25D35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2801A-FFB7-4D2C-B6D6-9386B36F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2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C625-C6B2-42D1-B223-0D5606A7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A981F8-1F5C-4041-BEE1-C878B9EEC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simple case: we have sample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input to a real world object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measured output of the object.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some objective function that we want to minimize</a:t>
                </a:r>
              </a:p>
              <a:p>
                <a:r>
                  <a:rPr lang="en-US" dirty="0"/>
                  <a:t>We want to train the neural network, e.g.,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matrix, so that the predicted output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close to measured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idea is to adjust weight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reduce the error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A981F8-1F5C-4041-BEE1-C878B9EEC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D6CDA-FAEF-4DD6-BB12-EC798EF4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E32B4-F904-498C-978C-062BECFE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46BFE-2378-405F-B023-BD5C8BE7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6BA4B1-25A0-48E6-9D15-99B9A156F8C3}"/>
                  </a:ext>
                </a:extLst>
              </p:cNvPr>
              <p:cNvSpPr txBox="1"/>
              <p:nvPr/>
            </p:nvSpPr>
            <p:spPr>
              <a:xfrm>
                <a:off x="5185911" y="4157928"/>
                <a:ext cx="2680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6BA4B1-25A0-48E6-9D15-99B9A156F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911" y="4157928"/>
                <a:ext cx="2680157" cy="276999"/>
              </a:xfrm>
              <a:prstGeom prst="rect">
                <a:avLst/>
              </a:prstGeom>
              <a:blipFill>
                <a:blip r:embed="rId3"/>
                <a:stretch>
                  <a:fillRect t="-23913" r="-159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79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E216-50F4-4452-B180-D17324D0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EFC39-CBBB-41F8-A089-E7DE3802F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Neural networks training is composed of two phases</a:t>
                </a:r>
              </a:p>
              <a:p>
                <a:pPr lvl="1"/>
                <a:r>
                  <a:rPr lang="en-US" dirty="0"/>
                  <a:t>Forward propagation: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Backward propagation</a:t>
                </a:r>
              </a:p>
              <a:p>
                <a:pPr lvl="2"/>
                <a:r>
                  <a:rPr lang="en-US" dirty="0"/>
                  <a:t>Compute error: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Propagate the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back to </a:t>
                </a:r>
                <a:r>
                  <a:rPr lang="en-US" dirty="0">
                    <a:solidFill>
                      <a:srgbClr val="FF0000"/>
                    </a:solidFill>
                  </a:rPr>
                  <a:t>adjust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using the gradient descent method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EFC39-CBBB-41F8-A089-E7DE3802F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6EA2-C46E-45C7-AE9A-D558BF4D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CAB12-6EE7-4C3E-A47B-7CBBFE8C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2268D-82A6-4B7F-A010-A9960CFC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11A24D-36E6-4C9C-809D-DB85A4CFC5E9}"/>
                  </a:ext>
                </a:extLst>
              </p:cNvPr>
              <p:cNvSpPr/>
              <p:nvPr/>
            </p:nvSpPr>
            <p:spPr>
              <a:xfrm>
                <a:off x="4857161" y="3855308"/>
                <a:ext cx="2688698" cy="619016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11A24D-36E6-4C9C-809D-DB85A4CFC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161" y="3855308"/>
                <a:ext cx="2688698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47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CC6D-D6D6-4DE1-AACA-E6115549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4728B-0159-4FBF-9C3B-823E6C4691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22856" cy="4351338"/>
              </a:xfrm>
            </p:spPr>
            <p:txBody>
              <a:bodyPr/>
              <a:lstStyle/>
              <a:p>
                <a:r>
                  <a:rPr lang="en-US" dirty="0"/>
                  <a:t>Let assume that we can compute the gradient: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Now we need to compute: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dirty="0"/>
                  <a:t> : gradient is used to adjust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: gradient is propagated back to adjust weight matrices of </a:t>
                </a:r>
                <a:r>
                  <a:rPr lang="en-US" dirty="0">
                    <a:solidFill>
                      <a:srgbClr val="FF0000"/>
                    </a:solidFill>
                  </a:rPr>
                  <a:t>previous layers</a:t>
                </a:r>
                <a:r>
                  <a:rPr lang="en-US" dirty="0"/>
                  <a:t> in case we have multi-layer network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4728B-0159-4FBF-9C3B-823E6C4691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22856" cy="4351338"/>
              </a:xfrm>
              <a:blipFill>
                <a:blip r:embed="rId2"/>
                <a:stretch>
                  <a:fillRect l="-191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FF925-F1D9-41B1-9AC3-F04B4A21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18CA8-4F1D-4B0A-AFA1-B069B397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48EB4-766C-40E5-A310-B25770FB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5</a:t>
            </a:fld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0C4DCC-E301-46CC-AAD6-7821A2539B08}"/>
              </a:ext>
            </a:extLst>
          </p:cNvPr>
          <p:cNvGrpSpPr/>
          <p:nvPr/>
        </p:nvGrpSpPr>
        <p:grpSpPr>
          <a:xfrm>
            <a:off x="6985261" y="1690688"/>
            <a:ext cx="4788817" cy="4319709"/>
            <a:chOff x="6985261" y="1690688"/>
            <a:chExt cx="4788817" cy="431970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6CA4B6F-230E-42C9-8760-F2C496E09144}"/>
                </a:ext>
              </a:extLst>
            </p:cNvPr>
            <p:cNvGrpSpPr/>
            <p:nvPr/>
          </p:nvGrpSpPr>
          <p:grpSpPr>
            <a:xfrm>
              <a:off x="6985261" y="1690688"/>
              <a:ext cx="4788817" cy="4319709"/>
              <a:chOff x="3506770" y="1548032"/>
              <a:chExt cx="4788817" cy="431970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17D13D2-38CA-4671-BED2-E61EFA14472B}"/>
                  </a:ext>
                </a:extLst>
              </p:cNvPr>
              <p:cNvGrpSpPr/>
              <p:nvPr/>
            </p:nvGrpSpPr>
            <p:grpSpPr>
              <a:xfrm>
                <a:off x="3506770" y="1595333"/>
                <a:ext cx="4788817" cy="4272408"/>
                <a:chOff x="3506771" y="1595333"/>
                <a:chExt cx="3763257" cy="3240293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DA289781-86AD-4BF3-BA10-A3B789F8EA13}"/>
                    </a:ext>
                  </a:extLst>
                </p:cNvPr>
                <p:cNvGrpSpPr/>
                <p:nvPr/>
              </p:nvGrpSpPr>
              <p:grpSpPr>
                <a:xfrm>
                  <a:off x="4407421" y="1595333"/>
                  <a:ext cx="1961957" cy="3240293"/>
                  <a:chOff x="4134043" y="2057246"/>
                  <a:chExt cx="1961957" cy="3240293"/>
                </a:xfrm>
              </p:grpSpPr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C20510AA-B1ED-42F6-B1BF-FF4455B32DCF}"/>
                      </a:ext>
                    </a:extLst>
                  </p:cNvPr>
                  <p:cNvSpPr/>
                  <p:nvPr/>
                </p:nvSpPr>
                <p:spPr>
                  <a:xfrm>
                    <a:off x="4143867" y="2057246"/>
                    <a:ext cx="443845" cy="42937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B101DF59-5A20-481D-9C1B-67EDD3E2EEEA}"/>
                      </a:ext>
                    </a:extLst>
                  </p:cNvPr>
                  <p:cNvSpPr/>
                  <p:nvPr/>
                </p:nvSpPr>
                <p:spPr>
                  <a:xfrm>
                    <a:off x="4143867" y="2955801"/>
                    <a:ext cx="443845" cy="42937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5FD99374-7F29-462C-9654-091B91CDDFA4}"/>
                      </a:ext>
                    </a:extLst>
                  </p:cNvPr>
                  <p:cNvSpPr/>
                  <p:nvPr/>
                </p:nvSpPr>
                <p:spPr>
                  <a:xfrm>
                    <a:off x="4134043" y="3911985"/>
                    <a:ext cx="443845" cy="42937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09067590-CF5A-42C7-8222-61B332578483}"/>
                      </a:ext>
                    </a:extLst>
                  </p:cNvPr>
                  <p:cNvSpPr/>
                  <p:nvPr/>
                </p:nvSpPr>
                <p:spPr>
                  <a:xfrm>
                    <a:off x="4143866" y="4868169"/>
                    <a:ext cx="443845" cy="42937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89E4E75D-E493-4A73-BB0D-FC45D6B3D94C}"/>
                      </a:ext>
                    </a:extLst>
                  </p:cNvPr>
                  <p:cNvSpPr/>
                  <p:nvPr/>
                </p:nvSpPr>
                <p:spPr>
                  <a:xfrm>
                    <a:off x="5652155" y="2472480"/>
                    <a:ext cx="443845" cy="42937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93494684-C2A2-4B94-AFEB-E25872289C44}"/>
                      </a:ext>
                    </a:extLst>
                  </p:cNvPr>
                  <p:cNvSpPr/>
                  <p:nvPr/>
                </p:nvSpPr>
                <p:spPr>
                  <a:xfrm>
                    <a:off x="5652155" y="3450706"/>
                    <a:ext cx="443845" cy="42937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599E38F5-AFE0-4C43-8B36-39FF5201348E}"/>
                      </a:ext>
                    </a:extLst>
                  </p:cNvPr>
                  <p:cNvSpPr/>
                  <p:nvPr/>
                </p:nvSpPr>
                <p:spPr>
                  <a:xfrm>
                    <a:off x="5652155" y="4427926"/>
                    <a:ext cx="443845" cy="42937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CAA3151C-465A-4E0D-B531-B6F4ACDC2641}"/>
                      </a:ext>
                    </a:extLst>
                  </p:cNvPr>
                  <p:cNvCxnSpPr>
                    <a:cxnSpLocks/>
                    <a:stCxn id="37" idx="6"/>
                    <a:endCxn id="41" idx="2"/>
                  </p:cNvCxnSpPr>
                  <p:nvPr/>
                </p:nvCxnSpPr>
                <p:spPr>
                  <a:xfrm>
                    <a:off x="4587712" y="2271931"/>
                    <a:ext cx="1064443" cy="41523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C97D18B2-D535-4A6D-BE9D-7C7495E27150}"/>
                      </a:ext>
                    </a:extLst>
                  </p:cNvPr>
                  <p:cNvCxnSpPr>
                    <a:cxnSpLocks/>
                    <a:stCxn id="37" idx="6"/>
                    <a:endCxn id="42" idx="2"/>
                  </p:cNvCxnSpPr>
                  <p:nvPr/>
                </p:nvCxnSpPr>
                <p:spPr>
                  <a:xfrm>
                    <a:off x="4587712" y="2271931"/>
                    <a:ext cx="1064443" cy="139346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9A97B87-649F-406D-8BC9-17EB4C7BDEF5}"/>
                      </a:ext>
                    </a:extLst>
                  </p:cNvPr>
                  <p:cNvCxnSpPr>
                    <a:cxnSpLocks/>
                    <a:stCxn id="37" idx="6"/>
                    <a:endCxn id="43" idx="2"/>
                  </p:cNvCxnSpPr>
                  <p:nvPr/>
                </p:nvCxnSpPr>
                <p:spPr>
                  <a:xfrm>
                    <a:off x="4587712" y="2271931"/>
                    <a:ext cx="1064443" cy="23706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E4E98C0B-5600-4CFE-B5D5-2BFF2DFDB159}"/>
                      </a:ext>
                    </a:extLst>
                  </p:cNvPr>
                  <p:cNvCxnSpPr>
                    <a:cxnSpLocks/>
                    <a:stCxn id="38" idx="6"/>
                    <a:endCxn id="42" idx="2"/>
                  </p:cNvCxnSpPr>
                  <p:nvPr/>
                </p:nvCxnSpPr>
                <p:spPr>
                  <a:xfrm>
                    <a:off x="4587712" y="3170486"/>
                    <a:ext cx="1064443" cy="49490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57446DEE-9FB7-44DC-B45B-4AA407384823}"/>
                      </a:ext>
                    </a:extLst>
                  </p:cNvPr>
                  <p:cNvCxnSpPr>
                    <a:cxnSpLocks/>
                    <a:stCxn id="38" idx="6"/>
                    <a:endCxn id="41" idx="2"/>
                  </p:cNvCxnSpPr>
                  <p:nvPr/>
                </p:nvCxnSpPr>
                <p:spPr>
                  <a:xfrm flipV="1">
                    <a:off x="4587712" y="2687165"/>
                    <a:ext cx="1064443" cy="48332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B05496D0-29E5-46BF-A4E0-A0AAE9E05EA0}"/>
                      </a:ext>
                    </a:extLst>
                  </p:cNvPr>
                  <p:cNvCxnSpPr>
                    <a:cxnSpLocks/>
                    <a:stCxn id="38" idx="6"/>
                    <a:endCxn id="43" idx="2"/>
                  </p:cNvCxnSpPr>
                  <p:nvPr/>
                </p:nvCxnSpPr>
                <p:spPr>
                  <a:xfrm>
                    <a:off x="4587712" y="3170486"/>
                    <a:ext cx="1064443" cy="147212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A6B517EE-4D55-406A-BF65-865DE7D95727}"/>
                      </a:ext>
                    </a:extLst>
                  </p:cNvPr>
                  <p:cNvCxnSpPr>
                    <a:cxnSpLocks/>
                    <a:endCxn id="41" idx="2"/>
                  </p:cNvCxnSpPr>
                  <p:nvPr/>
                </p:nvCxnSpPr>
                <p:spPr>
                  <a:xfrm flipV="1">
                    <a:off x="4587711" y="2687165"/>
                    <a:ext cx="1064444" cy="14243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969E5E9F-D9C8-4EFC-A1A2-F4867172C7CD}"/>
                      </a:ext>
                    </a:extLst>
                  </p:cNvPr>
                  <p:cNvCxnSpPr>
                    <a:cxnSpLocks/>
                    <a:endCxn id="42" idx="2"/>
                  </p:cNvCxnSpPr>
                  <p:nvPr/>
                </p:nvCxnSpPr>
                <p:spPr>
                  <a:xfrm flipV="1">
                    <a:off x="4587711" y="3665391"/>
                    <a:ext cx="1064444" cy="43711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76428CC2-2B96-4E68-9257-753AB57E309B}"/>
                      </a:ext>
                    </a:extLst>
                  </p:cNvPr>
                  <p:cNvCxnSpPr>
                    <a:cxnSpLocks/>
                    <a:endCxn id="43" idx="2"/>
                  </p:cNvCxnSpPr>
                  <p:nvPr/>
                </p:nvCxnSpPr>
                <p:spPr>
                  <a:xfrm>
                    <a:off x="4597535" y="4102203"/>
                    <a:ext cx="1054620" cy="54040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2A545F16-3F3C-4C7B-87E0-0EB2F50F40E7}"/>
                      </a:ext>
                    </a:extLst>
                  </p:cNvPr>
                  <p:cNvCxnSpPr>
                    <a:cxnSpLocks/>
                    <a:endCxn id="43" idx="2"/>
                  </p:cNvCxnSpPr>
                  <p:nvPr/>
                </p:nvCxnSpPr>
                <p:spPr>
                  <a:xfrm flipV="1">
                    <a:off x="4597535" y="4642611"/>
                    <a:ext cx="1054620" cy="4368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0220A5D8-B4CF-4615-9AC7-66A30401BDB5}"/>
                      </a:ext>
                    </a:extLst>
                  </p:cNvPr>
                  <p:cNvCxnSpPr>
                    <a:cxnSpLocks/>
                    <a:stCxn id="40" idx="6"/>
                    <a:endCxn id="42" idx="2"/>
                  </p:cNvCxnSpPr>
                  <p:nvPr/>
                </p:nvCxnSpPr>
                <p:spPr>
                  <a:xfrm flipV="1">
                    <a:off x="4587711" y="3665391"/>
                    <a:ext cx="1064444" cy="141746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BADAEACD-2CF0-4542-BF82-DE0C3EBC66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6771" y="1810018"/>
                  <a:ext cx="9006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A8903973-A93B-4121-8F15-74B8F1CFE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6594" y="2708573"/>
                  <a:ext cx="9006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707BEFEC-23B7-4BC7-A3CE-314433D804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6771" y="3698404"/>
                  <a:ext cx="9006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447F0831-1FA6-4F96-8959-E4624EDFE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284" y="4617510"/>
                  <a:ext cx="9006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665DE00-72C0-4894-A9BE-27423DE06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9378" y="2225252"/>
                  <a:ext cx="9006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BF76C141-14D1-4093-92E8-B2887A3F8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9378" y="3203478"/>
                  <a:ext cx="9006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0FFD2DA1-90D3-457A-A74B-7566B635A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9378" y="4180698"/>
                  <a:ext cx="9006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46446ED-C827-42B1-823B-A9ABE53A37DF}"/>
                      </a:ext>
                    </a:extLst>
                  </p:cNvPr>
                  <p:cNvSpPr txBox="1"/>
                  <p:nvPr/>
                </p:nvSpPr>
                <p:spPr>
                  <a:xfrm>
                    <a:off x="3716415" y="1548032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46446ED-C827-42B1-823B-A9ABE53A3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6415" y="1548032"/>
                    <a:ext cx="281423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3043" r="-8696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FC4F176-F5E2-4049-BF8D-913E67A151EA}"/>
                      </a:ext>
                    </a:extLst>
                  </p:cNvPr>
                  <p:cNvSpPr txBox="1"/>
                  <p:nvPr/>
                </p:nvSpPr>
                <p:spPr>
                  <a:xfrm>
                    <a:off x="3716415" y="2719592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FC4F176-F5E2-4049-BF8D-913E67A151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6415" y="2719592"/>
                    <a:ext cx="276101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43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D4D8208-2BE9-44E6-8D8E-6106AFFAAF6A}"/>
                      </a:ext>
                    </a:extLst>
                  </p:cNvPr>
                  <p:cNvSpPr txBox="1"/>
                  <p:nvPr/>
                </p:nvSpPr>
                <p:spPr>
                  <a:xfrm>
                    <a:off x="3732029" y="3952014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D4D8208-2BE9-44E6-8D8E-6106AFFAAF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2029" y="3952014"/>
                    <a:ext cx="281423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043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C7D75B9-555E-428B-888B-0A3B7134AC85}"/>
                      </a:ext>
                    </a:extLst>
                  </p:cNvPr>
                  <p:cNvSpPr txBox="1"/>
                  <p:nvPr/>
                </p:nvSpPr>
                <p:spPr>
                  <a:xfrm>
                    <a:off x="3711093" y="5209475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C7D75B9-555E-428B-888B-0A3B7134A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1093" y="5209475"/>
                    <a:ext cx="28142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766" r="-6383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A3EDC13F-8225-49DD-BBCF-FB922FA92641}"/>
                      </a:ext>
                    </a:extLst>
                  </p:cNvPr>
                  <p:cNvSpPr txBox="1"/>
                  <p:nvPr/>
                </p:nvSpPr>
                <p:spPr>
                  <a:xfrm>
                    <a:off x="7308708" y="1583955"/>
                    <a:ext cx="417165" cy="5749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A3EDC13F-8225-49DD-BBCF-FB922FA926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8708" y="1583955"/>
                    <a:ext cx="417165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CD51C76-2E4E-4A35-868A-7F9B6E84F040}"/>
                      </a:ext>
                    </a:extLst>
                  </p:cNvPr>
                  <p:cNvSpPr txBox="1"/>
                  <p:nvPr/>
                </p:nvSpPr>
                <p:spPr>
                  <a:xfrm>
                    <a:off x="7397584" y="2915500"/>
                    <a:ext cx="411843" cy="5749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CD51C76-2E4E-4A35-868A-7F9B6E84F0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7584" y="2915500"/>
                    <a:ext cx="411843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75A287C-F836-4A5A-89CB-1CC7AB6A80B8}"/>
                      </a:ext>
                    </a:extLst>
                  </p:cNvPr>
                  <p:cNvSpPr txBox="1"/>
                  <p:nvPr/>
                </p:nvSpPr>
                <p:spPr>
                  <a:xfrm>
                    <a:off x="7435469" y="4192643"/>
                    <a:ext cx="417165" cy="5749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75A287C-F836-4A5A-89CB-1CC7AB6A80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5469" y="4192643"/>
                    <a:ext cx="417165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7F0F7D3-7FF2-4191-BCFF-A038AECA6B00}"/>
                      </a:ext>
                    </a:extLst>
                  </p:cNvPr>
                  <p:cNvSpPr txBox="1"/>
                  <p:nvPr/>
                </p:nvSpPr>
                <p:spPr>
                  <a:xfrm>
                    <a:off x="5509167" y="1742278"/>
                    <a:ext cx="4202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7F0F7D3-7FF2-4191-BCFF-A038AECA6B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9167" y="1742278"/>
                    <a:ext cx="42024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246" r="-7246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0C9A668-290D-4197-80AE-5F1ADF3889D3}"/>
                      </a:ext>
                    </a:extLst>
                  </p:cNvPr>
                  <p:cNvSpPr txBox="1"/>
                  <p:nvPr/>
                </p:nvSpPr>
                <p:spPr>
                  <a:xfrm>
                    <a:off x="5509168" y="2082458"/>
                    <a:ext cx="4202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0C9A668-290D-4197-80AE-5F1ADF388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9168" y="2082458"/>
                    <a:ext cx="42024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7246" r="-7246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0882059-AAAA-44DA-9846-764C25AE1979}"/>
                      </a:ext>
                    </a:extLst>
                  </p:cNvPr>
                  <p:cNvSpPr txBox="1"/>
                  <p:nvPr/>
                </p:nvSpPr>
                <p:spPr>
                  <a:xfrm>
                    <a:off x="5074497" y="2173530"/>
                    <a:ext cx="4202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0882059-AAAA-44DA-9846-764C25AE19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497" y="2173530"/>
                    <a:ext cx="42024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246" r="-724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4C8ACFC-D872-477C-B08B-535B7B14C158}"/>
                      </a:ext>
                    </a:extLst>
                  </p:cNvPr>
                  <p:cNvSpPr txBox="1"/>
                  <p:nvPr/>
                </p:nvSpPr>
                <p:spPr>
                  <a:xfrm>
                    <a:off x="5176625" y="2649617"/>
                    <a:ext cx="41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4C8ACFC-D872-477C-B08B-535B7B14C1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6625" y="2649617"/>
                    <a:ext cx="414922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353"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DA4E887-9844-4980-B65C-61ABDFBCF744}"/>
                      </a:ext>
                    </a:extLst>
                  </p:cNvPr>
                  <p:cNvSpPr txBox="1"/>
                  <p:nvPr/>
                </p:nvSpPr>
                <p:spPr>
                  <a:xfrm>
                    <a:off x="5386746" y="2920144"/>
                    <a:ext cx="41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DA4E887-9844-4980-B65C-61ABDFBCF7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6746" y="2920144"/>
                    <a:ext cx="414922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353" r="-735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B9FFB8C-D654-48D3-BE4E-0A3CCF14FDBC}"/>
                      </a:ext>
                    </a:extLst>
                  </p:cNvPr>
                  <p:cNvSpPr txBox="1"/>
                  <p:nvPr/>
                </p:nvSpPr>
                <p:spPr>
                  <a:xfrm>
                    <a:off x="5097644" y="3289240"/>
                    <a:ext cx="41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B9FFB8C-D654-48D3-BE4E-0A3CCF14FD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7644" y="3289240"/>
                    <a:ext cx="414922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7353"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9E942D3-2375-4F88-A863-2F2AEBAA7CBB}"/>
                      </a:ext>
                    </a:extLst>
                  </p:cNvPr>
                  <p:cNvSpPr txBox="1"/>
                  <p:nvPr/>
                </p:nvSpPr>
                <p:spPr>
                  <a:xfrm>
                    <a:off x="5043640" y="3741999"/>
                    <a:ext cx="4202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9E942D3-2375-4F88-A863-2F2AEBAA7C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3640" y="3741999"/>
                    <a:ext cx="42024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7246" r="-579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A22251B-AC1E-43DA-A506-71B8FDC9C2FD}"/>
                      </a:ext>
                    </a:extLst>
                  </p:cNvPr>
                  <p:cNvSpPr txBox="1"/>
                  <p:nvPr/>
                </p:nvSpPr>
                <p:spPr>
                  <a:xfrm>
                    <a:off x="5471743" y="4080284"/>
                    <a:ext cx="4202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A22251B-AC1E-43DA-A506-71B8FDC9C2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1743" y="4080284"/>
                    <a:ext cx="420243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7246" r="-724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D9771FE-A77D-4284-A0A3-23803E5C6B4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8639" y="4355303"/>
                    <a:ext cx="4202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D9771FE-A77D-4284-A0A3-23803E5C6B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8639" y="4355303"/>
                    <a:ext cx="420243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7246" r="-579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FBA83BD-73EE-4713-BE4D-48E47724A966}"/>
                      </a:ext>
                    </a:extLst>
                  </p:cNvPr>
                  <p:cNvSpPr txBox="1"/>
                  <p:nvPr/>
                </p:nvSpPr>
                <p:spPr>
                  <a:xfrm>
                    <a:off x="5013794" y="4899667"/>
                    <a:ext cx="4202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FBA83BD-73EE-4713-BE4D-48E47724A9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3794" y="4899667"/>
                    <a:ext cx="420243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7246" r="-7246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95A1F79-9C71-4D03-B216-E6F7416A3A7F}"/>
                  </a:ext>
                </a:extLst>
              </p:cNvPr>
              <p:cNvCxnSpPr>
                <a:cxnSpLocks/>
                <a:stCxn id="40" idx="6"/>
                <a:endCxn id="41" idx="2"/>
              </p:cNvCxnSpPr>
              <p:nvPr/>
            </p:nvCxnSpPr>
            <p:spPr>
              <a:xfrm flipV="1">
                <a:off x="5230165" y="2425897"/>
                <a:ext cx="1354526" cy="31587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C5B7C29-AFBC-491E-8FDF-7444E3E07295}"/>
                      </a:ext>
                    </a:extLst>
                  </p:cNvPr>
                  <p:cNvSpPr txBox="1"/>
                  <p:nvPr/>
                </p:nvSpPr>
                <p:spPr>
                  <a:xfrm>
                    <a:off x="5566558" y="5005191"/>
                    <a:ext cx="4202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C5B7C29-AFBC-491E-8FDF-7444E3E072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6558" y="5005191"/>
                    <a:ext cx="420243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7246" r="-579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760EC65-F430-495F-85E3-7EE99994478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9068" y="5410822"/>
                    <a:ext cx="4202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760EC65-F430-495F-85E3-7EE9999447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9068" y="5410822"/>
                    <a:ext cx="420243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7246" r="-579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824B940-4DD3-4D08-B9E3-8C9C89AD595A}"/>
                    </a:ext>
                  </a:extLst>
                </p:cNvPr>
                <p:cNvSpPr txBox="1"/>
                <p:nvPr/>
              </p:nvSpPr>
              <p:spPr>
                <a:xfrm>
                  <a:off x="11047408" y="2555845"/>
                  <a:ext cx="2830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824B940-4DD3-4D08-B9E3-8C9C89AD5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7408" y="2555845"/>
                  <a:ext cx="283091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21277" r="-6383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FB28946-FBBE-48D7-B1D8-814EC24F7615}"/>
                    </a:ext>
                  </a:extLst>
                </p:cNvPr>
                <p:cNvSpPr txBox="1"/>
                <p:nvPr/>
              </p:nvSpPr>
              <p:spPr>
                <a:xfrm>
                  <a:off x="11050067" y="3804957"/>
                  <a:ext cx="2777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FB28946-FBBE-48D7-B1D8-814EC24F76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0067" y="3804957"/>
                  <a:ext cx="277768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22222" r="-6667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5A0B670-DDDA-4A5E-A8A5-B3365230D469}"/>
                    </a:ext>
                  </a:extLst>
                </p:cNvPr>
                <p:cNvSpPr txBox="1"/>
                <p:nvPr/>
              </p:nvSpPr>
              <p:spPr>
                <a:xfrm>
                  <a:off x="11070709" y="5104275"/>
                  <a:ext cx="2830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5A0B670-DDDA-4A5E-A8A5-B3365230D4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0709" y="5104275"/>
                  <a:ext cx="283091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21277" r="-6383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04DDC88-A2A0-4233-BAD9-B00065294C83}"/>
                </a:ext>
              </a:extLst>
            </p:cNvPr>
            <p:cNvCxnSpPr/>
            <p:nvPr/>
          </p:nvCxnSpPr>
          <p:spPr>
            <a:xfrm flipH="1">
              <a:off x="10787199" y="2363613"/>
              <a:ext cx="731867" cy="0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5400735-1E99-4BBE-A220-7A8597ED0794}"/>
                </a:ext>
              </a:extLst>
            </p:cNvPr>
            <p:cNvCxnSpPr/>
            <p:nvPr/>
          </p:nvCxnSpPr>
          <p:spPr>
            <a:xfrm flipH="1">
              <a:off x="10835097" y="3707951"/>
              <a:ext cx="731867" cy="0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317D266-E4EB-454D-A548-40554DFDD027}"/>
                </a:ext>
              </a:extLst>
            </p:cNvPr>
            <p:cNvCxnSpPr/>
            <p:nvPr/>
          </p:nvCxnSpPr>
          <p:spPr>
            <a:xfrm flipH="1">
              <a:off x="10846320" y="5005243"/>
              <a:ext cx="731867" cy="0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74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93C2-8157-4CED-B43A-FC875E80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771897-599A-4669-8388-C03B3F7158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4921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the following relation: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us consider a change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this change will lead to: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771897-599A-4669-8388-C03B3F7158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49216" cy="4351338"/>
              </a:xfrm>
              <a:blipFill>
                <a:blip r:embed="rId2"/>
                <a:stretch>
                  <a:fillRect l="-17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621D-8A12-4DFD-8C19-27F5CF7E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F3FF-F062-4089-998C-FCBC674C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07BF-30BD-48CF-8108-D81F5458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6</a:t>
            </a:fld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6D45E9C-FCC2-453F-97F2-33A8069DE1EF}"/>
              </a:ext>
            </a:extLst>
          </p:cNvPr>
          <p:cNvGrpSpPr/>
          <p:nvPr/>
        </p:nvGrpSpPr>
        <p:grpSpPr>
          <a:xfrm>
            <a:off x="6985261" y="1690688"/>
            <a:ext cx="4788817" cy="4319709"/>
            <a:chOff x="6985261" y="1690688"/>
            <a:chExt cx="4788817" cy="431970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CDB19D3-CA6D-443D-A570-258B17BA50D4}"/>
                </a:ext>
              </a:extLst>
            </p:cNvPr>
            <p:cNvGrpSpPr/>
            <p:nvPr/>
          </p:nvGrpSpPr>
          <p:grpSpPr>
            <a:xfrm>
              <a:off x="6985261" y="1690688"/>
              <a:ext cx="4788817" cy="4319709"/>
              <a:chOff x="3506770" y="1548032"/>
              <a:chExt cx="4788817" cy="431970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B7BB061-4D46-4156-975D-50DFFA0AE3F1}"/>
                  </a:ext>
                </a:extLst>
              </p:cNvPr>
              <p:cNvGrpSpPr/>
              <p:nvPr/>
            </p:nvGrpSpPr>
            <p:grpSpPr>
              <a:xfrm>
                <a:off x="3506770" y="1595333"/>
                <a:ext cx="4788817" cy="4272408"/>
                <a:chOff x="3506771" y="1595333"/>
                <a:chExt cx="3763257" cy="3240293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F5FDA8AD-F582-4507-894F-49433F7A2AAA}"/>
                    </a:ext>
                  </a:extLst>
                </p:cNvPr>
                <p:cNvGrpSpPr/>
                <p:nvPr/>
              </p:nvGrpSpPr>
              <p:grpSpPr>
                <a:xfrm>
                  <a:off x="4407421" y="1595333"/>
                  <a:ext cx="1961957" cy="3240293"/>
                  <a:chOff x="4134043" y="2057246"/>
                  <a:chExt cx="1961957" cy="3240293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62D64B33-6CE3-4FBE-AE6D-8F93EF6A8480}"/>
                      </a:ext>
                    </a:extLst>
                  </p:cNvPr>
                  <p:cNvSpPr/>
                  <p:nvPr/>
                </p:nvSpPr>
                <p:spPr>
                  <a:xfrm>
                    <a:off x="4143867" y="2057246"/>
                    <a:ext cx="443845" cy="42937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A1FD4CB0-6D92-4AB0-AF6F-D0C2AA9EE39F}"/>
                      </a:ext>
                    </a:extLst>
                  </p:cNvPr>
                  <p:cNvSpPr/>
                  <p:nvPr/>
                </p:nvSpPr>
                <p:spPr>
                  <a:xfrm>
                    <a:off x="4143867" y="2955801"/>
                    <a:ext cx="443845" cy="42937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7E18E161-8859-45EF-B40F-491B478C8354}"/>
                      </a:ext>
                    </a:extLst>
                  </p:cNvPr>
                  <p:cNvSpPr/>
                  <p:nvPr/>
                </p:nvSpPr>
                <p:spPr>
                  <a:xfrm>
                    <a:off x="4134043" y="3911985"/>
                    <a:ext cx="443845" cy="42937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6B6E78CE-4AB9-4378-B06C-CD6201119EE5}"/>
                      </a:ext>
                    </a:extLst>
                  </p:cNvPr>
                  <p:cNvSpPr/>
                  <p:nvPr/>
                </p:nvSpPr>
                <p:spPr>
                  <a:xfrm>
                    <a:off x="4143866" y="4868169"/>
                    <a:ext cx="443845" cy="42937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1ED82CB8-CFD5-4CCC-900B-6F788A986EE4}"/>
                      </a:ext>
                    </a:extLst>
                  </p:cNvPr>
                  <p:cNvSpPr/>
                  <p:nvPr/>
                </p:nvSpPr>
                <p:spPr>
                  <a:xfrm>
                    <a:off x="5652155" y="2472480"/>
                    <a:ext cx="443845" cy="42937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314BEA72-AC24-49EC-9EEC-000E59B8B798}"/>
                      </a:ext>
                    </a:extLst>
                  </p:cNvPr>
                  <p:cNvSpPr/>
                  <p:nvPr/>
                </p:nvSpPr>
                <p:spPr>
                  <a:xfrm>
                    <a:off x="5652155" y="3450706"/>
                    <a:ext cx="443845" cy="42937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139021DE-3002-493C-BB81-810CDB0D7339}"/>
                      </a:ext>
                    </a:extLst>
                  </p:cNvPr>
                  <p:cNvSpPr/>
                  <p:nvPr/>
                </p:nvSpPr>
                <p:spPr>
                  <a:xfrm>
                    <a:off x="5652155" y="4427926"/>
                    <a:ext cx="443845" cy="42937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4" name="Straight Arrow Connector 103">
                    <a:extLst>
                      <a:ext uri="{FF2B5EF4-FFF2-40B4-BE49-F238E27FC236}">
                        <a16:creationId xmlns:a16="http://schemas.microsoft.com/office/drawing/2014/main" id="{282B72BC-EC9C-4455-B8A5-B8F443133FA1}"/>
                      </a:ext>
                    </a:extLst>
                  </p:cNvPr>
                  <p:cNvCxnSpPr>
                    <a:cxnSpLocks/>
                    <a:stCxn id="97" idx="6"/>
                    <a:endCxn id="101" idx="2"/>
                  </p:cNvCxnSpPr>
                  <p:nvPr/>
                </p:nvCxnSpPr>
                <p:spPr>
                  <a:xfrm>
                    <a:off x="4587712" y="2271931"/>
                    <a:ext cx="1064443" cy="415234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Arrow Connector 104">
                    <a:extLst>
                      <a:ext uri="{FF2B5EF4-FFF2-40B4-BE49-F238E27FC236}">
                        <a16:creationId xmlns:a16="http://schemas.microsoft.com/office/drawing/2014/main" id="{9AB5703F-641F-4A81-A3B6-8D2E581C1D49}"/>
                      </a:ext>
                    </a:extLst>
                  </p:cNvPr>
                  <p:cNvCxnSpPr>
                    <a:cxnSpLocks/>
                    <a:stCxn id="97" idx="6"/>
                    <a:endCxn id="102" idx="2"/>
                  </p:cNvCxnSpPr>
                  <p:nvPr/>
                </p:nvCxnSpPr>
                <p:spPr>
                  <a:xfrm>
                    <a:off x="4587712" y="2271931"/>
                    <a:ext cx="1064443" cy="139346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Arrow Connector 105">
                    <a:extLst>
                      <a:ext uri="{FF2B5EF4-FFF2-40B4-BE49-F238E27FC236}">
                        <a16:creationId xmlns:a16="http://schemas.microsoft.com/office/drawing/2014/main" id="{3A5640DB-B04A-47E2-9069-97935D50E8BD}"/>
                      </a:ext>
                    </a:extLst>
                  </p:cNvPr>
                  <p:cNvCxnSpPr>
                    <a:cxnSpLocks/>
                    <a:stCxn id="97" idx="6"/>
                    <a:endCxn id="103" idx="2"/>
                  </p:cNvCxnSpPr>
                  <p:nvPr/>
                </p:nvCxnSpPr>
                <p:spPr>
                  <a:xfrm>
                    <a:off x="4587712" y="2271931"/>
                    <a:ext cx="1064443" cy="237068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>
                    <a:extLst>
                      <a:ext uri="{FF2B5EF4-FFF2-40B4-BE49-F238E27FC236}">
                        <a16:creationId xmlns:a16="http://schemas.microsoft.com/office/drawing/2014/main" id="{26EA340B-6E28-4192-90BD-33093A23241E}"/>
                      </a:ext>
                    </a:extLst>
                  </p:cNvPr>
                  <p:cNvCxnSpPr>
                    <a:cxnSpLocks/>
                    <a:stCxn id="98" idx="6"/>
                    <a:endCxn id="102" idx="2"/>
                  </p:cNvCxnSpPr>
                  <p:nvPr/>
                </p:nvCxnSpPr>
                <p:spPr>
                  <a:xfrm>
                    <a:off x="4587712" y="3170486"/>
                    <a:ext cx="1064443" cy="49490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>
                    <a:extLst>
                      <a:ext uri="{FF2B5EF4-FFF2-40B4-BE49-F238E27FC236}">
                        <a16:creationId xmlns:a16="http://schemas.microsoft.com/office/drawing/2014/main" id="{7AF9D54C-80D3-4FE2-B76A-CFE340B4BB92}"/>
                      </a:ext>
                    </a:extLst>
                  </p:cNvPr>
                  <p:cNvCxnSpPr>
                    <a:cxnSpLocks/>
                    <a:stCxn id="98" idx="6"/>
                    <a:endCxn id="101" idx="2"/>
                  </p:cNvCxnSpPr>
                  <p:nvPr/>
                </p:nvCxnSpPr>
                <p:spPr>
                  <a:xfrm flipV="1">
                    <a:off x="4587712" y="2687165"/>
                    <a:ext cx="1064443" cy="48332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Arrow Connector 108">
                    <a:extLst>
                      <a:ext uri="{FF2B5EF4-FFF2-40B4-BE49-F238E27FC236}">
                        <a16:creationId xmlns:a16="http://schemas.microsoft.com/office/drawing/2014/main" id="{5B6A023D-F3B1-41C8-B9E0-3A523DC1B911}"/>
                      </a:ext>
                    </a:extLst>
                  </p:cNvPr>
                  <p:cNvCxnSpPr>
                    <a:cxnSpLocks/>
                    <a:stCxn id="98" idx="6"/>
                    <a:endCxn id="103" idx="2"/>
                  </p:cNvCxnSpPr>
                  <p:nvPr/>
                </p:nvCxnSpPr>
                <p:spPr>
                  <a:xfrm>
                    <a:off x="4587712" y="3170486"/>
                    <a:ext cx="1064443" cy="147212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>
                    <a:extLst>
                      <a:ext uri="{FF2B5EF4-FFF2-40B4-BE49-F238E27FC236}">
                        <a16:creationId xmlns:a16="http://schemas.microsoft.com/office/drawing/2014/main" id="{F9880592-003B-489F-B978-8777913CB320}"/>
                      </a:ext>
                    </a:extLst>
                  </p:cNvPr>
                  <p:cNvCxnSpPr>
                    <a:cxnSpLocks/>
                    <a:endCxn id="101" idx="2"/>
                  </p:cNvCxnSpPr>
                  <p:nvPr/>
                </p:nvCxnSpPr>
                <p:spPr>
                  <a:xfrm flipV="1">
                    <a:off x="4587711" y="2687165"/>
                    <a:ext cx="1064444" cy="14243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Arrow Connector 110">
                    <a:extLst>
                      <a:ext uri="{FF2B5EF4-FFF2-40B4-BE49-F238E27FC236}">
                        <a16:creationId xmlns:a16="http://schemas.microsoft.com/office/drawing/2014/main" id="{568DD36C-D487-4369-ADB0-EDE5B14389BC}"/>
                      </a:ext>
                    </a:extLst>
                  </p:cNvPr>
                  <p:cNvCxnSpPr>
                    <a:cxnSpLocks/>
                    <a:endCxn id="102" idx="2"/>
                  </p:cNvCxnSpPr>
                  <p:nvPr/>
                </p:nvCxnSpPr>
                <p:spPr>
                  <a:xfrm flipV="1">
                    <a:off x="4587711" y="3665391"/>
                    <a:ext cx="1064444" cy="43711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F09A962D-236A-4614-AD84-CFED597A32FC}"/>
                      </a:ext>
                    </a:extLst>
                  </p:cNvPr>
                  <p:cNvCxnSpPr>
                    <a:cxnSpLocks/>
                    <a:endCxn id="103" idx="2"/>
                  </p:cNvCxnSpPr>
                  <p:nvPr/>
                </p:nvCxnSpPr>
                <p:spPr>
                  <a:xfrm>
                    <a:off x="4597535" y="4102203"/>
                    <a:ext cx="1054620" cy="54040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4DCA08AC-2289-45C9-A1B7-31627A7B0DBE}"/>
                      </a:ext>
                    </a:extLst>
                  </p:cNvPr>
                  <p:cNvCxnSpPr>
                    <a:cxnSpLocks/>
                    <a:endCxn id="103" idx="2"/>
                  </p:cNvCxnSpPr>
                  <p:nvPr/>
                </p:nvCxnSpPr>
                <p:spPr>
                  <a:xfrm flipV="1">
                    <a:off x="4597535" y="4642611"/>
                    <a:ext cx="1054620" cy="4368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BD52AB8B-B19D-4CFC-B8C8-065CDD5926EE}"/>
                      </a:ext>
                    </a:extLst>
                  </p:cNvPr>
                  <p:cNvCxnSpPr>
                    <a:cxnSpLocks/>
                    <a:stCxn id="100" idx="6"/>
                    <a:endCxn id="102" idx="2"/>
                  </p:cNvCxnSpPr>
                  <p:nvPr/>
                </p:nvCxnSpPr>
                <p:spPr>
                  <a:xfrm flipV="1">
                    <a:off x="4587711" y="3665391"/>
                    <a:ext cx="1064444" cy="141746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83824AC5-9671-4DF6-B7B2-E18E77767C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6771" y="1810018"/>
                  <a:ext cx="9006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B6BF8164-3A48-4489-BFB1-1697B3CD7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6594" y="2708573"/>
                  <a:ext cx="9006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081CE6D2-BAFF-43CA-A986-F7331CFF76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6771" y="3698404"/>
                  <a:ext cx="9006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84A16496-C87E-4777-830D-024CDE9C0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284" y="4617510"/>
                  <a:ext cx="9006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8AF1912E-65D9-43D1-A5C5-81B1E0EB4A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9378" y="2225252"/>
                  <a:ext cx="9006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FC0BE83B-8C3B-4595-B511-7F17D41F8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9378" y="3203478"/>
                  <a:ext cx="9006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31086077-20D2-4D48-A67E-66424828C1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9378" y="4180698"/>
                  <a:ext cx="9006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0BFE6240-970A-4A85-839D-B5B767CBBE9F}"/>
                      </a:ext>
                    </a:extLst>
                  </p:cNvPr>
                  <p:cNvSpPr txBox="1"/>
                  <p:nvPr/>
                </p:nvSpPr>
                <p:spPr>
                  <a:xfrm>
                    <a:off x="3716415" y="1548032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0BFE6240-970A-4A85-839D-B5B767CBBE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6415" y="1548032"/>
                    <a:ext cx="281423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3043" r="-8696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DC2385C4-0461-4BE0-892D-62C6B990215A}"/>
                      </a:ext>
                    </a:extLst>
                  </p:cNvPr>
                  <p:cNvSpPr txBox="1"/>
                  <p:nvPr/>
                </p:nvSpPr>
                <p:spPr>
                  <a:xfrm>
                    <a:off x="3716415" y="2719592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DC2385C4-0461-4BE0-892D-62C6B99021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6415" y="2719592"/>
                    <a:ext cx="276101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43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CD4EBB3-CCF2-4283-8489-1CADA7894980}"/>
                      </a:ext>
                    </a:extLst>
                  </p:cNvPr>
                  <p:cNvSpPr txBox="1"/>
                  <p:nvPr/>
                </p:nvSpPr>
                <p:spPr>
                  <a:xfrm>
                    <a:off x="3732029" y="3952014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CD4EBB3-CCF2-4283-8489-1CADA78949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2029" y="3952014"/>
                    <a:ext cx="281423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043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3C906159-D4BB-47D5-9BE4-4E9DD4899396}"/>
                      </a:ext>
                    </a:extLst>
                  </p:cNvPr>
                  <p:cNvSpPr txBox="1"/>
                  <p:nvPr/>
                </p:nvSpPr>
                <p:spPr>
                  <a:xfrm>
                    <a:off x="3711093" y="5209475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3C906159-D4BB-47D5-9BE4-4E9DD48993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1093" y="5209475"/>
                    <a:ext cx="28142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766" r="-6383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AA18D465-23A4-4A8B-B36B-D9F2DD52DB67}"/>
                      </a:ext>
                    </a:extLst>
                  </p:cNvPr>
                  <p:cNvSpPr txBox="1"/>
                  <p:nvPr/>
                </p:nvSpPr>
                <p:spPr>
                  <a:xfrm>
                    <a:off x="7308708" y="1583955"/>
                    <a:ext cx="417165" cy="5749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AA18D465-23A4-4A8B-B36B-D9F2DD52DB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8708" y="1583955"/>
                    <a:ext cx="417165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6BBB487A-C3FA-4362-A899-3A8A8EED90C0}"/>
                      </a:ext>
                    </a:extLst>
                  </p:cNvPr>
                  <p:cNvSpPr txBox="1"/>
                  <p:nvPr/>
                </p:nvSpPr>
                <p:spPr>
                  <a:xfrm>
                    <a:off x="7397584" y="2915500"/>
                    <a:ext cx="411843" cy="5749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6BBB487A-C3FA-4362-A899-3A8A8EED90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7584" y="2915500"/>
                    <a:ext cx="411843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128FC96F-D64C-46D3-AAB8-8341D5E6D74C}"/>
                      </a:ext>
                    </a:extLst>
                  </p:cNvPr>
                  <p:cNvSpPr txBox="1"/>
                  <p:nvPr/>
                </p:nvSpPr>
                <p:spPr>
                  <a:xfrm>
                    <a:off x="7435469" y="4192643"/>
                    <a:ext cx="417165" cy="5749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128FC96F-D64C-46D3-AAB8-8341D5E6D7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5469" y="4192643"/>
                    <a:ext cx="417165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217E6EF6-BC5C-431C-826A-FA21CEA92086}"/>
                      </a:ext>
                    </a:extLst>
                  </p:cNvPr>
                  <p:cNvSpPr txBox="1"/>
                  <p:nvPr/>
                </p:nvSpPr>
                <p:spPr>
                  <a:xfrm>
                    <a:off x="5509167" y="1742278"/>
                    <a:ext cx="4202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217E6EF6-BC5C-431C-826A-FA21CEA920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9167" y="1742278"/>
                    <a:ext cx="42024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246" r="-7246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A8479B45-3BB2-4417-8B46-6C9AEE0E9A9B}"/>
                      </a:ext>
                    </a:extLst>
                  </p:cNvPr>
                  <p:cNvSpPr txBox="1"/>
                  <p:nvPr/>
                </p:nvSpPr>
                <p:spPr>
                  <a:xfrm>
                    <a:off x="5509168" y="2082458"/>
                    <a:ext cx="4202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A8479B45-3BB2-4417-8B46-6C9AEE0E9A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9168" y="2082458"/>
                    <a:ext cx="42024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7246" r="-7246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CA297CA8-01BB-4325-B4A5-AC273409D7F9}"/>
                      </a:ext>
                    </a:extLst>
                  </p:cNvPr>
                  <p:cNvSpPr txBox="1"/>
                  <p:nvPr/>
                </p:nvSpPr>
                <p:spPr>
                  <a:xfrm>
                    <a:off x="5074497" y="2173530"/>
                    <a:ext cx="4202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CA297CA8-01BB-4325-B4A5-AC273409D7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497" y="2173530"/>
                    <a:ext cx="42024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246" r="-724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D834F17F-767E-461A-A864-B022F172ED77}"/>
                      </a:ext>
                    </a:extLst>
                  </p:cNvPr>
                  <p:cNvSpPr txBox="1"/>
                  <p:nvPr/>
                </p:nvSpPr>
                <p:spPr>
                  <a:xfrm>
                    <a:off x="5176625" y="2649617"/>
                    <a:ext cx="41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D834F17F-767E-461A-A864-B022F172ED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6625" y="2649617"/>
                    <a:ext cx="414922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353"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8127775B-79F3-4E35-A0A4-2C27FF821B3E}"/>
                      </a:ext>
                    </a:extLst>
                  </p:cNvPr>
                  <p:cNvSpPr txBox="1"/>
                  <p:nvPr/>
                </p:nvSpPr>
                <p:spPr>
                  <a:xfrm>
                    <a:off x="5386746" y="2920144"/>
                    <a:ext cx="41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8127775B-79F3-4E35-A0A4-2C27FF821B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6746" y="2920144"/>
                    <a:ext cx="414922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353" r="-735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1862F301-F5CC-4E25-8208-9A4D995BF28A}"/>
                      </a:ext>
                    </a:extLst>
                  </p:cNvPr>
                  <p:cNvSpPr txBox="1"/>
                  <p:nvPr/>
                </p:nvSpPr>
                <p:spPr>
                  <a:xfrm>
                    <a:off x="5097644" y="3289240"/>
                    <a:ext cx="41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1862F301-F5CC-4E25-8208-9A4D995BF2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7644" y="3289240"/>
                    <a:ext cx="414922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7353"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DF36B39-0BC6-4383-B51F-4BBC8CC1DA5D}"/>
                      </a:ext>
                    </a:extLst>
                  </p:cNvPr>
                  <p:cNvSpPr txBox="1"/>
                  <p:nvPr/>
                </p:nvSpPr>
                <p:spPr>
                  <a:xfrm>
                    <a:off x="5043640" y="3741999"/>
                    <a:ext cx="4202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DF36B39-0BC6-4383-B51F-4BBC8CC1DA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3640" y="3741999"/>
                    <a:ext cx="42024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7246" r="-579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3EE3A324-2201-454B-A498-874D78AC172C}"/>
                      </a:ext>
                    </a:extLst>
                  </p:cNvPr>
                  <p:cNvSpPr txBox="1"/>
                  <p:nvPr/>
                </p:nvSpPr>
                <p:spPr>
                  <a:xfrm>
                    <a:off x="5471743" y="4080284"/>
                    <a:ext cx="4202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3EE3A324-2201-454B-A498-874D78AC17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1743" y="4080284"/>
                    <a:ext cx="420243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7246" r="-724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16CE44FC-E2D7-44DA-9974-885339AE6E82}"/>
                      </a:ext>
                    </a:extLst>
                  </p:cNvPr>
                  <p:cNvSpPr txBox="1"/>
                  <p:nvPr/>
                </p:nvSpPr>
                <p:spPr>
                  <a:xfrm>
                    <a:off x="5248639" y="4355303"/>
                    <a:ext cx="4202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16CE44FC-E2D7-44DA-9974-885339AE6E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8639" y="4355303"/>
                    <a:ext cx="420243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7246" r="-579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3EEBB8F-53F3-448E-8AAE-65B501C15C5F}"/>
                      </a:ext>
                    </a:extLst>
                  </p:cNvPr>
                  <p:cNvSpPr txBox="1"/>
                  <p:nvPr/>
                </p:nvSpPr>
                <p:spPr>
                  <a:xfrm>
                    <a:off x="5013794" y="4899667"/>
                    <a:ext cx="4202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3EEBB8F-53F3-448E-8AAE-65B501C15C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3794" y="4899667"/>
                    <a:ext cx="420243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7246" r="-7246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6A5A715-12D6-4C38-BBAD-1A37B7B7F4DE}"/>
                  </a:ext>
                </a:extLst>
              </p:cNvPr>
              <p:cNvCxnSpPr>
                <a:cxnSpLocks/>
                <a:stCxn id="100" idx="6"/>
                <a:endCxn id="101" idx="2"/>
              </p:cNvCxnSpPr>
              <p:nvPr/>
            </p:nvCxnSpPr>
            <p:spPr>
              <a:xfrm flipV="1">
                <a:off x="5230165" y="2425897"/>
                <a:ext cx="1354526" cy="31587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775A9A61-C0EF-4B6F-AC72-ADFDA108F075}"/>
                      </a:ext>
                    </a:extLst>
                  </p:cNvPr>
                  <p:cNvSpPr txBox="1"/>
                  <p:nvPr/>
                </p:nvSpPr>
                <p:spPr>
                  <a:xfrm>
                    <a:off x="5566558" y="5005191"/>
                    <a:ext cx="4202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775A9A61-C0EF-4B6F-AC72-ADFDA108F0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6558" y="5005191"/>
                    <a:ext cx="420243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7246" r="-579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A300A6A9-FB62-4071-866D-A4C73B8DDE3F}"/>
                      </a:ext>
                    </a:extLst>
                  </p:cNvPr>
                  <p:cNvSpPr txBox="1"/>
                  <p:nvPr/>
                </p:nvSpPr>
                <p:spPr>
                  <a:xfrm>
                    <a:off x="5519068" y="5410822"/>
                    <a:ext cx="4202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A300A6A9-FB62-4071-866D-A4C73B8DDE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9068" y="5410822"/>
                    <a:ext cx="420243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7246" r="-579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4C2B144-C1E4-4BF2-82D0-8AB03E4CDCBD}"/>
                    </a:ext>
                  </a:extLst>
                </p:cNvPr>
                <p:cNvSpPr txBox="1"/>
                <p:nvPr/>
              </p:nvSpPr>
              <p:spPr>
                <a:xfrm>
                  <a:off x="11047408" y="2555845"/>
                  <a:ext cx="2830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4C2B144-C1E4-4BF2-82D0-8AB03E4CD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7408" y="2555845"/>
                  <a:ext cx="283091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21277" r="-6383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4E9388D-39A0-49CB-B31A-45442409F700}"/>
                    </a:ext>
                  </a:extLst>
                </p:cNvPr>
                <p:cNvSpPr txBox="1"/>
                <p:nvPr/>
              </p:nvSpPr>
              <p:spPr>
                <a:xfrm>
                  <a:off x="11050067" y="3804957"/>
                  <a:ext cx="2777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4E9388D-39A0-49CB-B31A-45442409F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0067" y="3804957"/>
                  <a:ext cx="277768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22222" r="-6667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C618DD9-90A9-484F-A794-48D010B071E9}"/>
                    </a:ext>
                  </a:extLst>
                </p:cNvPr>
                <p:cNvSpPr txBox="1"/>
                <p:nvPr/>
              </p:nvSpPr>
              <p:spPr>
                <a:xfrm>
                  <a:off x="11070709" y="5104275"/>
                  <a:ext cx="2830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C618DD9-90A9-484F-A794-48D010B07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0709" y="5104275"/>
                  <a:ext cx="283091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21277" r="-6383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5E72D24-1012-4E35-AD85-BA74038D3BBF}"/>
                </a:ext>
              </a:extLst>
            </p:cNvPr>
            <p:cNvCxnSpPr/>
            <p:nvPr/>
          </p:nvCxnSpPr>
          <p:spPr>
            <a:xfrm flipH="1">
              <a:off x="10787199" y="2363613"/>
              <a:ext cx="731867" cy="0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F42CA8-0965-4EA6-B2DF-289BACA2F6AC}"/>
                </a:ext>
              </a:extLst>
            </p:cNvPr>
            <p:cNvCxnSpPr/>
            <p:nvPr/>
          </p:nvCxnSpPr>
          <p:spPr>
            <a:xfrm flipH="1">
              <a:off x="10835097" y="3707951"/>
              <a:ext cx="731867" cy="0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A72F4CF-C1FC-436B-8666-22B76ED25C32}"/>
                </a:ext>
              </a:extLst>
            </p:cNvPr>
            <p:cNvCxnSpPr/>
            <p:nvPr/>
          </p:nvCxnSpPr>
          <p:spPr>
            <a:xfrm flipH="1">
              <a:off x="10846320" y="5005243"/>
              <a:ext cx="731867" cy="0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571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93C2-8157-4CED-B43A-FC875E80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771897-599A-4669-8388-C03B3F7158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short, a change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will lead to an approximate change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the objective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00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771897-599A-4669-8388-C03B3F7158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  <a:blipFill>
                <a:blip r:embed="rId2"/>
                <a:stretch>
                  <a:fillRect l="-464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621D-8A12-4DFD-8C19-27F5CF7E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F3FF-F062-4089-998C-FCBC674C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07BF-30BD-48CF-8108-D81F5458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0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1162-A517-4A06-B928-C8DC36B5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C2705C-43D4-4644-86E2-9D783EB4DB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the chain rule, we know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C2705C-43D4-4644-86E2-9D783EB4D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6BBF3-0C43-430B-B91E-49917E95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956C-3774-4ED8-9E88-05C0BE36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1E44F-DCF8-45B8-8237-3FD0C4E4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2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4689-8253-4A10-B908-E3ECDF5F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Input Gradient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1975F-94BC-4CF9-B64E-4270D254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5F36-DA0A-4346-9221-BF4F68A9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2373E-EC95-4CC7-94EB-3A004920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855632-9085-4DA3-AC66-3C8B5A6084F0}"/>
                  </a:ext>
                </a:extLst>
              </p:cNvPr>
              <p:cNvSpPr/>
              <p:nvPr/>
            </p:nvSpPr>
            <p:spPr>
              <a:xfrm>
                <a:off x="4479303" y="2188596"/>
                <a:ext cx="3553905" cy="1240404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855632-9085-4DA3-AC66-3C8B5A608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03" y="2188596"/>
                <a:ext cx="3553905" cy="12404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762320"/>
      </p:ext>
    </p:extLst>
  </p:cSld>
  <p:clrMapOvr>
    <a:masterClrMapping/>
  </p:clrMapOvr>
</p:sld>
</file>

<file path=ppt/theme/theme1.xml><?xml version="1.0" encoding="utf-8"?>
<a:theme xmlns:a="http://schemas.openxmlformats.org/drawingml/2006/main" name="Active Lear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tive Learn" id="{6923C1D5-291B-44C2-96F1-1E2E20CBBCA8}" vid="{74BCADA3-1532-465C-815E-818A7C60DD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Active Learn</Template>
  <TotalTime>523</TotalTime>
  <Words>1158</Words>
  <Application>Microsoft Office PowerPoint</Application>
  <PresentationFormat>Widescreen</PresentationFormat>
  <Paragraphs>253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Active Learn</vt:lpstr>
      <vt:lpstr>Neural Networks Basics</vt:lpstr>
      <vt:lpstr>Simple Neural Network</vt:lpstr>
      <vt:lpstr>Simple Neural Network</vt:lpstr>
      <vt:lpstr>Neural Networks Training</vt:lpstr>
      <vt:lpstr>Backpropagation</vt:lpstr>
      <vt:lpstr>Backpropagation Intuition</vt:lpstr>
      <vt:lpstr>Backpropagation Intuition</vt:lpstr>
      <vt:lpstr>Backpropagation Mathematically</vt:lpstr>
      <vt:lpstr>Backpropagation Input Gradient</vt:lpstr>
      <vt:lpstr>Backpropagation Weight Gradient</vt:lpstr>
      <vt:lpstr>Gradient Descent</vt:lpstr>
      <vt:lpstr>Multilayer Neural Networks</vt:lpstr>
      <vt:lpstr>Regularization</vt:lpstr>
      <vt:lpstr>Vectorizing Across Multiple Samples</vt:lpstr>
      <vt:lpstr>Softmax Classifier</vt:lpstr>
      <vt:lpstr>Cross Entropy</vt:lpstr>
      <vt:lpstr>Cross Entropy Loss</vt:lpstr>
      <vt:lpstr>Cross Entropy Loss </vt:lpstr>
      <vt:lpstr>Gradient of Cross Entropy Loss</vt:lpstr>
      <vt:lpstr>Gradient of Cross Entropy Loss</vt:lpstr>
      <vt:lpstr>Batch Gradient of Cross Entropy Loss</vt:lpstr>
      <vt:lpstr>What about the Gradient of Regularization?</vt:lpstr>
      <vt:lpstr>Stable Softmax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 Bui [C]</dc:creator>
  <cp:lastModifiedBy>Dai Bui [C]</cp:lastModifiedBy>
  <cp:revision>180</cp:revision>
  <dcterms:created xsi:type="dcterms:W3CDTF">2018-08-02T13:43:31Z</dcterms:created>
  <dcterms:modified xsi:type="dcterms:W3CDTF">2018-09-11T02:15:08Z</dcterms:modified>
</cp:coreProperties>
</file>