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9" r:id="rId6"/>
    <p:sldId id="270" r:id="rId7"/>
    <p:sldId id="271" r:id="rId8"/>
    <p:sldId id="272" r:id="rId9"/>
    <p:sldId id="273" r:id="rId10"/>
    <p:sldId id="274" r:id="rId11"/>
    <p:sldId id="262" r:id="rId12"/>
    <p:sldId id="293" r:id="rId13"/>
    <p:sldId id="260" r:id="rId14"/>
    <p:sldId id="261" r:id="rId15"/>
    <p:sldId id="289" r:id="rId16"/>
    <p:sldId id="290" r:id="rId17"/>
    <p:sldId id="275" r:id="rId18"/>
    <p:sldId id="264" r:id="rId19"/>
    <p:sldId id="263" r:id="rId20"/>
    <p:sldId id="276" r:id="rId21"/>
    <p:sldId id="265" r:id="rId22"/>
    <p:sldId id="266" r:id="rId23"/>
    <p:sldId id="277" r:id="rId24"/>
    <p:sldId id="278" r:id="rId25"/>
    <p:sldId id="279" r:id="rId26"/>
    <p:sldId id="280" r:id="rId27"/>
    <p:sldId id="294" r:id="rId28"/>
    <p:sldId id="268" r:id="rId29"/>
    <p:sldId id="296" r:id="rId30"/>
    <p:sldId id="281" r:id="rId31"/>
    <p:sldId id="282" r:id="rId32"/>
    <p:sldId id="283" r:id="rId33"/>
    <p:sldId id="298" r:id="rId34"/>
    <p:sldId id="299" r:id="rId35"/>
    <p:sldId id="284" r:id="rId36"/>
    <p:sldId id="295" r:id="rId37"/>
    <p:sldId id="287" r:id="rId38"/>
    <p:sldId id="285" r:id="rId39"/>
    <p:sldId id="286" r:id="rId40"/>
    <p:sldId id="297" r:id="rId41"/>
    <p:sldId id="288" r:id="rId42"/>
    <p:sldId id="2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93"/>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 id="294"/>
          </p14:sldIdLst>
        </p14:section>
        <p14:section name="Demo - Breakout" id="{62FE6DE8-967E-4495-A91F-4485350F975E}">
          <p14:sldIdLst>
            <p14:sldId id="268"/>
          </p14:sldIdLst>
        </p14:section>
        <p14:section name="Asset Store" id="{0943070C-6626-4867-8F89-71597D9FA84D}">
          <p14:sldIdLst>
            <p14:sldId id="296"/>
          </p14:sldIdLst>
        </p14:section>
        <p14:section name="Windows Store" id="{CBC1A5D8-8810-4DAF-B6DA-FB980527046C}">
          <p14:sldIdLst>
            <p14:sldId id="281"/>
            <p14:sldId id="282"/>
            <p14:sldId id="283"/>
            <p14:sldId id="298"/>
            <p14:sldId id="299"/>
            <p14:sldId id="284"/>
            <p14:sldId id="295"/>
            <p14:sldId id="287"/>
            <p14:sldId id="285"/>
            <p14:sldId id="286"/>
            <p14:sldId id="297"/>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72" d="100"/>
          <a:sy n="72" d="100"/>
        </p:scale>
        <p:origin x="12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13/06/2014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Talk</a:t>
            </a:r>
            <a:r>
              <a:rPr lang="en-AU" baseline="0" dirty="0" smtClean="0"/>
              <a:t> about the asset store, feel free to suggest useful plugins. Demonstrate the asset store in client or at http://assetstore.unity3d.com</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29</a:t>
            </a:fld>
            <a:endParaRPr lang="en-AU"/>
          </a:p>
        </p:txBody>
      </p:sp>
    </p:spTree>
    <p:extLst>
      <p:ext uri="{BB962C8B-B14F-4D97-AF65-F5344CB8AC3E}">
        <p14:creationId xmlns:p14="http://schemas.microsoft.com/office/powerpoint/2010/main" val="265763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 the different</a:t>
            </a:r>
            <a:r>
              <a:rPr lang="en-AU" baseline="0" dirty="0" smtClean="0"/>
              <a:t> files generated by Unity. Red items indicate which files can be excluded from source control if you wan to commit this solution. These excluded items can be easily re-generated by unity when building over the top of this solution.</a:t>
            </a:r>
          </a:p>
          <a:p>
            <a:endParaRPr lang="en-AU" baseline="0" dirty="0" smtClean="0"/>
          </a:p>
          <a:p>
            <a:r>
              <a:rPr lang="en-AU" baseline="0" dirty="0" smtClean="0"/>
              <a:t>For example, I may make edits to this solution that I want to keep. If I omit these files I save a lot of space in my source repository, and all I need to do to restore them and fix the build is run another build from Unity, over the top of these files. Unity will not overwrite your changes, only the Data, Players and Unprocessed folders.</a:t>
            </a:r>
          </a:p>
          <a:p>
            <a:endParaRPr lang="en-AU" baseline="0" dirty="0" smtClean="0"/>
          </a:p>
          <a:p>
            <a:r>
              <a:rPr lang="en-AU" baseline="0" dirty="0" smtClean="0"/>
              <a:t>Unity generates the .props file, which holds the current location of the Unity executable. This is required to process the code during compile and should be omitted from the repository to allow for Unity installs in different locations. This is required to perform a final build. This is not generated or required if you do NOT tick “Generate C# Projects”, as outlined in “Editing Scripts Without Rebuilding”.</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33</a:t>
            </a:fld>
            <a:endParaRPr lang="en-AU"/>
          </a:p>
        </p:txBody>
      </p:sp>
    </p:spTree>
    <p:extLst>
      <p:ext uri="{BB962C8B-B14F-4D97-AF65-F5344CB8AC3E}">
        <p14:creationId xmlns:p14="http://schemas.microsoft.com/office/powerpoint/2010/main" val="361603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 the different parts of </a:t>
            </a:r>
            <a:r>
              <a:rPr lang="en-AU" dirty="0" err="1" smtClean="0"/>
              <a:t>MainPage.xaml</a:t>
            </a:r>
            <a:r>
              <a:rPr lang="en-AU" dirty="0" smtClean="0"/>
              <a:t>, including the </a:t>
            </a:r>
            <a:r>
              <a:rPr lang="en-AU" dirty="0" err="1" smtClean="0"/>
              <a:t>SwapChainPanel</a:t>
            </a:r>
            <a:r>
              <a:rPr lang="en-AU" dirty="0" smtClean="0"/>
              <a:t> where Unity displays its visuals, and the extended splash screen.</a:t>
            </a:r>
          </a:p>
          <a:p>
            <a:endParaRPr lang="en-AU" dirty="0" smtClean="0"/>
          </a:p>
          <a:p>
            <a:r>
              <a:rPr lang="en-AU" dirty="0" smtClean="0"/>
              <a:t>A mini overview</a:t>
            </a:r>
            <a:r>
              <a:rPr lang="en-AU" baseline="0" dirty="0" smtClean="0"/>
              <a:t> of XAML is useful here, including the hierarchy structure it uses for layout (as shown by the grid).</a:t>
            </a:r>
          </a:p>
          <a:p>
            <a:endParaRPr lang="en-AU" baseline="0" dirty="0" smtClean="0"/>
          </a:p>
          <a:p>
            <a:r>
              <a:rPr lang="en-AU" baseline="0" dirty="0" smtClean="0"/>
              <a:t>Indicate that if you want to display videos, you need to make use of the </a:t>
            </a:r>
            <a:r>
              <a:rPr lang="en-AU" baseline="0" dirty="0" err="1" smtClean="0"/>
              <a:t>MediaElement</a:t>
            </a:r>
            <a:r>
              <a:rPr lang="en-AU" baseline="0" dirty="0" smtClean="0"/>
              <a:t> control and interface with your game to display/hide and play the video.</a:t>
            </a:r>
          </a:p>
          <a:p>
            <a:endParaRPr lang="en-AU" baseline="0" dirty="0" smtClean="0"/>
          </a:p>
          <a:p>
            <a:r>
              <a:rPr lang="en-AU" baseline="0" dirty="0" smtClean="0"/>
              <a:t>All of the controls here are surfaced in the code behind (</a:t>
            </a:r>
            <a:r>
              <a:rPr lang="en-AU" baseline="0" dirty="0" err="1" smtClean="0"/>
              <a:t>MainPage.xaml.cs</a:t>
            </a:r>
            <a:r>
              <a:rPr lang="en-AU" baseline="0" dirty="0" smtClean="0"/>
              <a:t>) using the names defined in the x:Name attributes here.</a:t>
            </a:r>
          </a:p>
          <a:p>
            <a:endParaRPr lang="en-AU" baseline="0" dirty="0" smtClean="0"/>
          </a:p>
          <a:p>
            <a:r>
              <a:rPr lang="en-AU" baseline="0" dirty="0" smtClean="0"/>
              <a:t>Custom UI as well as settings can be defined in XAML and can interact with your game using the code-behind C#.</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34</a:t>
            </a:fld>
            <a:endParaRPr lang="en-AU"/>
          </a:p>
        </p:txBody>
      </p:sp>
    </p:spTree>
    <p:extLst>
      <p:ext uri="{BB962C8B-B14F-4D97-AF65-F5344CB8AC3E}">
        <p14:creationId xmlns:p14="http://schemas.microsoft.com/office/powerpoint/2010/main" val="274977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37</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a:t>
            </a:r>
            <a:r>
              <a:rPr lang="en-AU" baseline="0" dirty="0" smtClean="0"/>
              <a:t> that macros exist to allow conditional compilation of scripts based on the chosen platform. They are used with the #if directive.</a:t>
            </a:r>
          </a:p>
          <a:p>
            <a:endParaRPr lang="en-AU" baseline="0" dirty="0" smtClean="0"/>
          </a:p>
          <a:p>
            <a:r>
              <a:rPr lang="en-AU" baseline="0" dirty="0" smtClean="0"/>
              <a:t>Make special note of the fact that these platform macros apply as soon as the platform is chosen, so even when running in the editor. The only way to exclude code from running in the editor is to combine with the UNITY_EDITOR macro, for example (UNITY_METRO &amp;&amp; !UNITY_EDITOR) will avoid the code when running in the editor, while just using UNITY_METRO will not. This is important because the editor runs with Mono, while the built Windows 8 application uses Microsoft’s .NET (.NET Core/</a:t>
            </a:r>
            <a:r>
              <a:rPr lang="en-AU" baseline="0" dirty="0" err="1" smtClean="0"/>
              <a:t>WinRT</a:t>
            </a:r>
            <a:r>
              <a:rPr lang="en-AU" baseline="0" dirty="0" smtClean="0"/>
              <a:t> specifically).</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40</a:t>
            </a:fld>
            <a:endParaRPr lang="en-AU"/>
          </a:p>
        </p:txBody>
      </p:sp>
    </p:spTree>
    <p:extLst>
      <p:ext uri="{BB962C8B-B14F-4D97-AF65-F5344CB8AC3E}">
        <p14:creationId xmlns:p14="http://schemas.microsoft.com/office/powerpoint/2010/main" val="383152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41</a:t>
            </a:fld>
            <a:endParaRPr lang="en-AU"/>
          </a:p>
        </p:txBody>
      </p:sp>
    </p:spTree>
    <p:extLst>
      <p:ext uri="{BB962C8B-B14F-4D97-AF65-F5344CB8AC3E}">
        <p14:creationId xmlns:p14="http://schemas.microsoft.com/office/powerpoint/2010/main" val="345925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15</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21</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25</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13/06/2014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13/06/2014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13/06/2014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13/06/2014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13/06/2014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13/06/2014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13/06/2014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13/06/2014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13/06/2014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13/06/2014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13/06/2014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13/06/2014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MonoBehaviour</a:t>
            </a:r>
            <a:endParaRPr lang="en-AU" dirty="0"/>
          </a:p>
        </p:txBody>
      </p:sp>
      <p:sp>
        <p:nvSpPr>
          <p:cNvPr id="3" name="Content Placeholder 2"/>
          <p:cNvSpPr>
            <a:spLocks noGrp="1"/>
          </p:cNvSpPr>
          <p:nvPr>
            <p:ph idx="1"/>
          </p:nvPr>
        </p:nvSpPr>
        <p:spPr/>
        <p:txBody>
          <a:bodyPr/>
          <a:lstStyle/>
          <a:p>
            <a:r>
              <a:rPr lang="en-AU" dirty="0" smtClean="0"/>
              <a:t>Start() – Runs on creation</a:t>
            </a:r>
          </a:p>
          <a:p>
            <a:pPr lvl="1"/>
            <a:r>
              <a:rPr lang="en-AU" dirty="0" smtClean="0"/>
              <a:t>Initialise data</a:t>
            </a:r>
          </a:p>
          <a:p>
            <a:r>
              <a:rPr lang="en-AU" dirty="0" smtClean="0"/>
              <a:t>Awake() – Runs after all components are created, before Update</a:t>
            </a:r>
          </a:p>
          <a:p>
            <a:pPr lvl="1"/>
            <a:r>
              <a:rPr lang="en-AU" dirty="0" smtClean="0"/>
              <a:t>Cache references to other components</a:t>
            </a:r>
          </a:p>
          <a:p>
            <a:r>
              <a:rPr lang="en-AU" dirty="0" smtClean="0"/>
              <a:t>Update() – Runs once per “Tick” (frame)</a:t>
            </a:r>
          </a:p>
          <a:p>
            <a:pPr lvl="1"/>
            <a:r>
              <a:rPr lang="en-AU" dirty="0" smtClean="0"/>
              <a:t>Gameplay logic</a:t>
            </a:r>
          </a:p>
          <a:p>
            <a:r>
              <a:rPr lang="en-AU" dirty="0" smtClean="0"/>
              <a:t>Many others</a:t>
            </a:r>
            <a:endParaRPr lang="en-AU" dirty="0"/>
          </a:p>
        </p:txBody>
      </p:sp>
    </p:spTree>
    <p:extLst>
      <p:ext uri="{BB962C8B-B14F-4D97-AF65-F5344CB8AC3E}">
        <p14:creationId xmlns:p14="http://schemas.microsoft.com/office/powerpoint/2010/main" val="94346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&lt;T&gt;</a:t>
            </a:r>
          </a:p>
          <a:p>
            <a:r>
              <a:rPr lang="en-AU" dirty="0" err="1" smtClean="0"/>
              <a:t>GetComponent</a:t>
            </a:r>
            <a:r>
              <a:rPr lang="en-AU" dirty="0" smtClean="0"/>
              <a:t>&lt;T&gt;</a:t>
            </a:r>
          </a:p>
          <a:p>
            <a:r>
              <a:rPr lang="en-AU" dirty="0" smtClean="0"/>
              <a:t>Or build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p>
          <a:p>
            <a:r>
              <a:rPr lang="en-AU" dirty="0" smtClean="0"/>
              <a:t>Mesh Renderer</a:t>
            </a:r>
          </a:p>
          <a:p>
            <a:pPr lvl="1"/>
            <a:r>
              <a:rPr lang="en-AU" dirty="0" smtClean="0"/>
              <a:t>Binds Filter + Material and Draws</a:t>
            </a:r>
          </a:p>
          <a:p>
            <a:r>
              <a:rPr lang="en-AU" dirty="0" smtClean="0"/>
              <a:t>Unity generates a prefab from an imported model</a:t>
            </a:r>
          </a:p>
        </p:txBody>
      </p:sp>
    </p:spTree>
    <p:extLst>
      <p:ext uri="{BB962C8B-B14F-4D97-AF65-F5344CB8AC3E}">
        <p14:creationId xmlns:p14="http://schemas.microsoft.com/office/powerpoint/2010/main" val="258077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smtClean="0"/>
              <a:t>(http</a:t>
            </a:r>
            <a:r>
              <a:rPr lang="en-AU" sz="1800" dirty="0"/>
              <a:t>://</a:t>
            </a:r>
            <a:r>
              <a:rPr lang="en-AU" sz="1800" dirty="0" smtClean="0"/>
              <a:t>docs.unity3d.com/Documentation/ScriptReference/</a:t>
            </a:r>
            <a:r>
              <a:rPr lang="en-AU" sz="1800" dirty="0" smtClean="0">
                <a:solidFill>
                  <a:srgbClr val="FFFFFF"/>
                </a:solidFill>
              </a:rPr>
              <a:t>Input.html</a:t>
            </a:r>
            <a:r>
              <a:rPr lang="en-AU" sz="1800" dirty="0" smtClean="0"/>
              <a:t>)</a:t>
            </a:r>
          </a:p>
        </p:txBody>
      </p:sp>
    </p:spTree>
    <p:extLst>
      <p:ext uri="{BB962C8B-B14F-4D97-AF65-F5344CB8AC3E}">
        <p14:creationId xmlns:p14="http://schemas.microsoft.com/office/powerpoint/2010/main" val="113039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Primary/Secondary Options</a:t>
            </a:r>
            <a:endParaRPr lang="en-AU" dirty="0"/>
          </a:p>
        </p:txBody>
      </p:sp>
      <p:pic>
        <p:nvPicPr>
          <p:cNvPr id="3" name="Picture 2" descr="Unity - GameScene.unity - UnityDemo - PC, Mac &amp; Linux Standalone &lt;DX11&g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233424" y="1690688"/>
            <a:ext cx="2386362" cy="3612869"/>
          </a:xfrm>
          <a:prstGeom prst="rect">
            <a:avLst/>
          </a:prstGeom>
        </p:spPr>
      </p:pic>
    </p:spTree>
    <p:extLst>
      <p:ext uri="{BB962C8B-B14F-4D97-AF65-F5344CB8AC3E}">
        <p14:creationId xmlns:p14="http://schemas.microsoft.com/office/powerpoint/2010/main" val="405278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p>
          <a:p>
            <a:r>
              <a:rPr lang="en-AU" dirty="0" err="1" smtClean="0"/>
              <a:t>GetButtonDown</a:t>
            </a:r>
            <a:r>
              <a:rPr lang="en-AU" dirty="0" smtClean="0"/>
              <a:t>(string name) – Single shot on press</a:t>
            </a:r>
          </a:p>
          <a:p>
            <a:endParaRPr lang="en-AU" dirty="0"/>
          </a:p>
          <a:p>
            <a:pPr marL="457200" lvl="1" indent="0">
              <a:buNone/>
            </a:pPr>
            <a:r>
              <a:rPr lang="en-AU" dirty="0"/>
              <a:t>if (</a:t>
            </a:r>
            <a:r>
              <a:rPr lang="en-AU" dirty="0" err="1"/>
              <a:t>Input.GetAxis</a:t>
            </a:r>
            <a:r>
              <a:rPr lang="en-AU" dirty="0"/>
              <a:t>("Vertical") &gt; 0)</a:t>
            </a:r>
          </a:p>
          <a:p>
            <a:pPr marL="457200" lvl="1" indent="0">
              <a:buNone/>
            </a:pPr>
            <a:r>
              <a:rPr lang="en-AU" dirty="0"/>
              <a:t>{</a:t>
            </a:r>
          </a:p>
          <a:p>
            <a:pPr marL="457200" lvl="1" indent="0">
              <a:buNone/>
            </a:pPr>
            <a:r>
              <a:rPr lang="en-AU" dirty="0" smtClean="0"/>
              <a:t>	// …</a:t>
            </a:r>
          </a:p>
          <a:p>
            <a:pPr marL="457200" lvl="1" indent="0">
              <a:buNone/>
            </a:pPr>
            <a:r>
              <a:rPr lang="en-AU" dirty="0"/>
              <a:t>}</a:t>
            </a:r>
          </a:p>
        </p:txBody>
      </p:sp>
    </p:spTree>
    <p:extLst>
      <p:ext uri="{BB962C8B-B14F-4D97-AF65-F5344CB8AC3E}">
        <p14:creationId xmlns:p14="http://schemas.microsoft.com/office/powerpoint/2010/main" val="200783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p>
        </p:txBody>
      </p:sp>
    </p:spTree>
    <p:extLst>
      <p:ext uri="{BB962C8B-B14F-4D97-AF65-F5344CB8AC3E}">
        <p14:creationId xmlns:p14="http://schemas.microsoft.com/office/powerpoint/2010/main" val="6747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Collision</a:t>
            </a:r>
            <a:endParaRPr lang="en-AU" dirty="0"/>
          </a:p>
        </p:txBody>
      </p:sp>
      <p:sp>
        <p:nvSpPr>
          <p:cNvPr id="3" name="Content Placeholder 2"/>
          <p:cNvSpPr>
            <a:spLocks noGrp="1"/>
          </p:cNvSpPr>
          <p:nvPr>
            <p:ph idx="1"/>
          </p:nvPr>
        </p:nvSpPr>
        <p:spPr/>
        <p:txBody>
          <a:bodyPr/>
          <a:lstStyle/>
          <a:p>
            <a:r>
              <a:rPr lang="en-AU" dirty="0" smtClean="0"/>
              <a:t>Collider + </a:t>
            </a:r>
            <a:r>
              <a:rPr lang="en-AU" dirty="0" err="1" smtClean="0"/>
              <a:t>RigidBody</a:t>
            </a:r>
            <a:endParaRPr lang="en-AU" dirty="0" smtClean="0"/>
          </a:p>
          <a:p>
            <a:r>
              <a:rPr lang="en-AU" dirty="0" err="1" smtClean="0"/>
              <a:t>MonoBehaviour</a:t>
            </a:r>
            <a:r>
              <a:rPr lang="en-AU" dirty="0" smtClean="0"/>
              <a:t> for custom response</a:t>
            </a:r>
          </a:p>
          <a:p>
            <a:pPr lvl="1"/>
            <a:r>
              <a:rPr lang="en-AU" dirty="0" err="1" smtClean="0"/>
              <a:t>OnCollisionEnter</a:t>
            </a:r>
            <a:r>
              <a:rPr lang="en-AU" dirty="0" smtClean="0"/>
              <a:t>(Collision)</a:t>
            </a:r>
          </a:p>
          <a:p>
            <a:pPr lvl="1"/>
            <a:r>
              <a:rPr lang="en-AU" dirty="0" err="1" smtClean="0"/>
              <a:t>OnCollisionExit</a:t>
            </a:r>
            <a:r>
              <a:rPr lang="en-AU" dirty="0" smtClean="0"/>
              <a:t>(Collision)</a:t>
            </a:r>
          </a:p>
          <a:p>
            <a:pPr marL="0" indent="0">
              <a:buNone/>
            </a:pPr>
            <a:endParaRPr lang="en-AU" dirty="0"/>
          </a:p>
          <a:p>
            <a:pPr marL="457200" lvl="1" indent="0">
              <a:buNone/>
            </a:pPr>
            <a:r>
              <a:rPr lang="en-AU" dirty="0"/>
              <a:t>void </a:t>
            </a:r>
            <a:r>
              <a:rPr lang="en-AU" dirty="0" err="1"/>
              <a:t>OnCollisionEnter</a:t>
            </a:r>
            <a:r>
              <a:rPr lang="en-AU" dirty="0"/>
              <a:t>(Collision c</a:t>
            </a:r>
            <a:r>
              <a:rPr lang="en-AU" dirty="0" smtClean="0"/>
              <a:t>)</a:t>
            </a:r>
          </a:p>
          <a:p>
            <a:pPr marL="457200" lvl="1" indent="0">
              <a:buNone/>
            </a:pPr>
            <a:r>
              <a:rPr lang="en-AU" dirty="0" smtClean="0"/>
              <a:t>{</a:t>
            </a:r>
          </a:p>
          <a:p>
            <a:pPr marL="457200" lvl="1" indent="0">
              <a:buNone/>
            </a:pPr>
            <a:r>
              <a:rPr lang="en-AU" dirty="0" smtClean="0"/>
              <a:t>	// …</a:t>
            </a:r>
          </a:p>
          <a:p>
            <a:pPr marL="457200" lvl="1" indent="0">
              <a:buNone/>
            </a:pPr>
            <a:r>
              <a:rPr lang="en-AU" dirty="0"/>
              <a:t>}</a:t>
            </a:r>
          </a:p>
        </p:txBody>
      </p:sp>
    </p:spTree>
    <p:extLst>
      <p:ext uri="{BB962C8B-B14F-4D97-AF65-F5344CB8AC3E}">
        <p14:creationId xmlns:p14="http://schemas.microsoft.com/office/powerpoint/2010/main" val="195059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Demo Part 1</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Asset Store</a:t>
            </a:r>
            <a:endParaRPr lang="en-AU" dirty="0"/>
          </a:p>
        </p:txBody>
      </p:sp>
      <p:sp>
        <p:nvSpPr>
          <p:cNvPr id="5" name="Content Placeholder 4"/>
          <p:cNvSpPr>
            <a:spLocks noGrp="1"/>
          </p:cNvSpPr>
          <p:nvPr>
            <p:ph idx="1"/>
          </p:nvPr>
        </p:nvSpPr>
        <p:spPr/>
        <p:txBody>
          <a:bodyPr>
            <a:normAutofit/>
          </a:bodyPr>
          <a:lstStyle/>
          <a:p>
            <a:r>
              <a:rPr lang="en-AU" dirty="0" smtClean="0"/>
              <a:t>Art, Audio and Code Plugins</a:t>
            </a:r>
          </a:p>
          <a:p>
            <a:r>
              <a:rPr lang="en-AU" dirty="0" smtClean="0"/>
              <a:t>Useful sub-systems and tools</a:t>
            </a:r>
          </a:p>
          <a:p>
            <a:r>
              <a:rPr lang="en-AU" dirty="0" smtClean="0"/>
              <a:t>Purchases tied to Unity account</a:t>
            </a:r>
          </a:p>
          <a:p>
            <a:r>
              <a:rPr lang="en-AU" dirty="0" smtClean="0"/>
              <a:t>Use across multiple projects</a:t>
            </a:r>
          </a:p>
          <a:p>
            <a:endParaRPr lang="en-AU" dirty="0"/>
          </a:p>
          <a:p>
            <a:r>
              <a:rPr lang="en-AU" dirty="0" smtClean="0"/>
              <a:t>http://assetstore.unity3d.com </a:t>
            </a:r>
          </a:p>
        </p:txBody>
      </p:sp>
    </p:spTree>
    <p:extLst>
      <p:ext uri="{BB962C8B-B14F-4D97-AF65-F5344CB8AC3E}">
        <p14:creationId xmlns:p14="http://schemas.microsoft.com/office/powerpoint/2010/main" val="302489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r>
              <a:rPr lang="en-AU" dirty="0" smtClean="0"/>
              <a:t>XML based UI definition</a:t>
            </a:r>
          </a:p>
          <a:p>
            <a:r>
              <a:rPr lang="en-AU" dirty="0" smtClean="0"/>
              <a:t>Used for WPF/Silverlight, Windows 8, WP8</a:t>
            </a:r>
          </a:p>
          <a:p>
            <a:r>
              <a:rPr lang="en-AU" dirty="0" smtClean="0"/>
              <a:t>Can be edited visually in Visual Studio or Expression Blend</a:t>
            </a:r>
          </a:p>
          <a:p>
            <a:r>
              <a:rPr lang="en-AU" dirty="0" smtClean="0"/>
              <a:t>Can be used for Video Playback, Extended Splash or ignored</a:t>
            </a:r>
          </a:p>
          <a:p>
            <a:r>
              <a:rPr lang="en-AU" dirty="0" smtClean="0"/>
              <a:t>Unity generates the base XAML required</a:t>
            </a:r>
            <a:endParaRPr lang="en-AU" dirty="0"/>
          </a:p>
        </p:txBody>
      </p:sp>
    </p:spTree>
    <p:extLst>
      <p:ext uri="{BB962C8B-B14F-4D97-AF65-F5344CB8AC3E}">
        <p14:creationId xmlns:p14="http://schemas.microsoft.com/office/powerpoint/2010/main" val="312130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normAutofit/>
          </a:bodyPr>
          <a:lstStyle/>
          <a:p>
            <a:r>
              <a:rPr lang="en-AU" dirty="0" smtClean="0"/>
              <a:t>Build Settings &gt; Windows Store Apps</a:t>
            </a:r>
          </a:p>
          <a:p>
            <a:r>
              <a:rPr lang="en-AU" dirty="0" smtClean="0"/>
              <a:t>SDK: 8.1</a:t>
            </a:r>
          </a:p>
          <a:p>
            <a:r>
              <a:rPr lang="en-AU" dirty="0" smtClean="0"/>
              <a:t>Type: XAML C#</a:t>
            </a:r>
          </a:p>
          <a:p>
            <a:r>
              <a:rPr lang="en-AU" dirty="0" smtClean="0"/>
              <a:t>Click Build, select destination for output solution</a:t>
            </a:r>
          </a:p>
          <a:p>
            <a:endParaRPr lang="en-AU" dirty="0"/>
          </a:p>
          <a:p>
            <a:r>
              <a:rPr lang="en-AU" dirty="0" smtClean="0"/>
              <a:t>Generates a Visual Studio 2013 Solution (2012 for an SDK 8.0 build)</a:t>
            </a:r>
          </a:p>
          <a:p>
            <a:r>
              <a:rPr lang="en-AU" dirty="0" smtClean="0"/>
              <a:t>Open and press F5 to run and test locally</a:t>
            </a:r>
          </a:p>
          <a:p>
            <a:r>
              <a:rPr lang="en-AU" dirty="0" smtClean="0"/>
              <a:t>Unity will skip existing files (except asset data files)</a:t>
            </a:r>
          </a:p>
        </p:txBody>
      </p:sp>
    </p:spTree>
    <p:extLst>
      <p:ext uri="{BB962C8B-B14F-4D97-AF65-F5344CB8AC3E}">
        <p14:creationId xmlns:p14="http://schemas.microsoft.com/office/powerpoint/2010/main" val="1811821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Anatomy of a Build</a:t>
            </a:r>
            <a:endParaRPr lang="en-AU" dirty="0"/>
          </a:p>
        </p:txBody>
      </p:sp>
      <p:pic>
        <p:nvPicPr>
          <p:cNvPr id="4" name="Picture 3" descr="Windows81Solution"/>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84701" y="3101610"/>
            <a:ext cx="1367882" cy="862361"/>
          </a:xfrm>
          <a:prstGeom prst="rect">
            <a:avLst/>
          </a:prstGeom>
        </p:spPr>
      </p:pic>
      <p:pic>
        <p:nvPicPr>
          <p:cNvPr id="5" name="Picture 4" descr="UnityDemo"/>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13728" y="2239245"/>
            <a:ext cx="1620645" cy="2430965"/>
          </a:xfrm>
          <a:prstGeom prst="rect">
            <a:avLst/>
          </a:prstGeom>
        </p:spPr>
      </p:pic>
      <p:sp>
        <p:nvSpPr>
          <p:cNvPr id="6" name="TextBox 5"/>
          <p:cNvSpPr txBox="1"/>
          <p:nvPr/>
        </p:nvSpPr>
        <p:spPr>
          <a:xfrm>
            <a:off x="3612993" y="6081132"/>
            <a:ext cx="4201471" cy="369332"/>
          </a:xfrm>
          <a:prstGeom prst="rect">
            <a:avLst/>
          </a:prstGeom>
          <a:noFill/>
        </p:spPr>
        <p:txBody>
          <a:bodyPr wrap="none" rtlCol="0">
            <a:spAutoFit/>
          </a:bodyPr>
          <a:lstStyle/>
          <a:p>
            <a:r>
              <a:rPr lang="en-AU" dirty="0" smtClean="0">
                <a:solidFill>
                  <a:srgbClr val="FF0000"/>
                </a:solidFill>
              </a:rPr>
              <a:t>Red = Can be excluded from source control</a:t>
            </a:r>
            <a:endParaRPr lang="en-AU" dirty="0">
              <a:solidFill>
                <a:srgbClr val="FF0000"/>
              </a:solidFill>
            </a:endParaRPr>
          </a:p>
        </p:txBody>
      </p:sp>
      <p:sp>
        <p:nvSpPr>
          <p:cNvPr id="7" name="Left Brace 6"/>
          <p:cNvSpPr/>
          <p:nvPr/>
        </p:nvSpPr>
        <p:spPr>
          <a:xfrm>
            <a:off x="5263376" y="2401229"/>
            <a:ext cx="386575" cy="2118732"/>
          </a:xfrm>
          <a:prstGeom prst="leftBrace">
            <a:avLst>
              <a:gd name="adj1" fmla="val 8333"/>
              <a:gd name="adj2" fmla="val 48947"/>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9" name="Straight Connector 8"/>
          <p:cNvCxnSpPr>
            <a:stCxn id="7" idx="1"/>
          </p:cNvCxnSpPr>
          <p:nvPr/>
        </p:nvCxnSpPr>
        <p:spPr>
          <a:xfrm flipH="1">
            <a:off x="4831556" y="3438285"/>
            <a:ext cx="4318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09210" y="2007220"/>
            <a:ext cx="3249672" cy="2862322"/>
          </a:xfrm>
          <a:prstGeom prst="rect">
            <a:avLst/>
          </a:prstGeom>
          <a:noFill/>
        </p:spPr>
        <p:txBody>
          <a:bodyPr wrap="none" rtlCol="0">
            <a:spAutoFit/>
          </a:bodyPr>
          <a:lstStyle/>
          <a:p>
            <a:r>
              <a:rPr lang="en-AU" dirty="0" smtClean="0"/>
              <a:t>App icons &amp; splash</a:t>
            </a:r>
          </a:p>
          <a:p>
            <a:r>
              <a:rPr lang="en-AU" dirty="0" smtClean="0">
                <a:solidFill>
                  <a:srgbClr val="FF0000"/>
                </a:solidFill>
              </a:rPr>
              <a:t>Unity generated assets</a:t>
            </a:r>
          </a:p>
          <a:p>
            <a:r>
              <a:rPr lang="en-AU" dirty="0" smtClean="0"/>
              <a:t>Assembly properties</a:t>
            </a:r>
          </a:p>
          <a:p>
            <a:r>
              <a:rPr lang="en-AU" dirty="0" smtClean="0">
                <a:solidFill>
                  <a:srgbClr val="FF0000"/>
                </a:solidFill>
              </a:rPr>
              <a:t>Processed script assemblies</a:t>
            </a:r>
          </a:p>
          <a:p>
            <a:r>
              <a:rPr lang="en-AU" dirty="0" smtClean="0"/>
              <a:t>Entry point/resume/suspend</a:t>
            </a:r>
          </a:p>
          <a:p>
            <a:r>
              <a:rPr lang="en-AU" dirty="0" smtClean="0"/>
              <a:t>Main XAML UI &amp; game container</a:t>
            </a:r>
          </a:p>
          <a:p>
            <a:r>
              <a:rPr lang="en-AU" dirty="0" smtClean="0"/>
              <a:t>Test signing certificate</a:t>
            </a:r>
          </a:p>
          <a:p>
            <a:r>
              <a:rPr lang="en-AU" dirty="0" smtClean="0"/>
              <a:t>App Manifest</a:t>
            </a:r>
          </a:p>
          <a:p>
            <a:r>
              <a:rPr lang="en-AU" dirty="0" smtClean="0"/>
              <a:t>C# Project File</a:t>
            </a:r>
          </a:p>
          <a:p>
            <a:r>
              <a:rPr lang="en-AU" dirty="0" smtClean="0">
                <a:solidFill>
                  <a:srgbClr val="FF0000"/>
                </a:solidFill>
              </a:rPr>
              <a:t>Project file settings</a:t>
            </a:r>
            <a:endParaRPr lang="en-AU" dirty="0">
              <a:solidFill>
                <a:srgbClr val="FF0000"/>
              </a:solidFill>
            </a:endParaRPr>
          </a:p>
        </p:txBody>
      </p:sp>
      <p:sp>
        <p:nvSpPr>
          <p:cNvPr id="13" name="TextBox 12"/>
          <p:cNvSpPr txBox="1"/>
          <p:nvPr/>
        </p:nvSpPr>
        <p:spPr>
          <a:xfrm>
            <a:off x="1374994" y="2932625"/>
            <a:ext cx="2393797" cy="1200329"/>
          </a:xfrm>
          <a:prstGeom prst="rect">
            <a:avLst/>
          </a:prstGeom>
          <a:noFill/>
        </p:spPr>
        <p:txBody>
          <a:bodyPr wrap="none" rtlCol="0">
            <a:spAutoFit/>
          </a:bodyPr>
          <a:lstStyle/>
          <a:p>
            <a:r>
              <a:rPr lang="en-AU" dirty="0" smtClean="0">
                <a:solidFill>
                  <a:srgbClr val="FF0000"/>
                </a:solidFill>
              </a:rPr>
              <a:t>Unity engine code</a:t>
            </a:r>
          </a:p>
          <a:p>
            <a:r>
              <a:rPr lang="en-AU" dirty="0" smtClean="0"/>
              <a:t>Your project</a:t>
            </a:r>
          </a:p>
          <a:p>
            <a:r>
              <a:rPr lang="en-AU" dirty="0" smtClean="0">
                <a:solidFill>
                  <a:srgbClr val="FF0000"/>
                </a:solidFill>
              </a:rPr>
              <a:t>Location of Unity Install</a:t>
            </a:r>
          </a:p>
          <a:p>
            <a:r>
              <a:rPr lang="en-AU" dirty="0" smtClean="0"/>
              <a:t>Project solution file</a:t>
            </a:r>
            <a:endParaRPr lang="en-AU" dirty="0"/>
          </a:p>
        </p:txBody>
      </p:sp>
      <p:cxnSp>
        <p:nvCxnSpPr>
          <p:cNvPr id="15" name="Straight Arrow Connector 14"/>
          <p:cNvCxnSpPr/>
          <p:nvPr/>
        </p:nvCxnSpPr>
        <p:spPr>
          <a:xfrm flipH="1" flipV="1">
            <a:off x="3196683" y="3159513"/>
            <a:ext cx="713678" cy="6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668859" y="3375102"/>
            <a:ext cx="1241502" cy="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667125" y="3621881"/>
            <a:ext cx="243236"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319463" y="3825014"/>
            <a:ext cx="601461" cy="13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388894" y="2203105"/>
            <a:ext cx="1320316" cy="18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305550" y="2466975"/>
            <a:ext cx="1376363" cy="12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524050" y="2750344"/>
            <a:ext cx="1185160" cy="2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629400" y="2979744"/>
            <a:ext cx="1079810" cy="4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69856" y="3159513"/>
            <a:ext cx="1239354" cy="11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57961" y="3550444"/>
            <a:ext cx="985864" cy="1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77013" y="3338338"/>
            <a:ext cx="1104900" cy="36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879431" y="3621881"/>
            <a:ext cx="829779" cy="13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169305" y="3855389"/>
            <a:ext cx="574520" cy="8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089533" y="4132954"/>
            <a:ext cx="654292" cy="1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903244" y="4332752"/>
            <a:ext cx="840581" cy="4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29463" y="4538978"/>
            <a:ext cx="614362" cy="131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823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MainPage.xaml</a:t>
            </a:r>
            <a:endParaRPr lang="en-AU" dirty="0"/>
          </a:p>
        </p:txBody>
      </p:sp>
      <p:pic>
        <p:nvPicPr>
          <p:cNvPr id="4" name="Picture 3" descr="UnityDemo - Microsoft Visual Studio"/>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757772" y="2159794"/>
            <a:ext cx="6676456" cy="2538412"/>
          </a:xfrm>
          <a:prstGeom prst="rect">
            <a:avLst/>
          </a:prstGeom>
        </p:spPr>
      </p:pic>
    </p:spTree>
    <p:extLst>
      <p:ext uri="{BB962C8B-B14F-4D97-AF65-F5344CB8AC3E}">
        <p14:creationId xmlns:p14="http://schemas.microsoft.com/office/powerpoint/2010/main" val="1855270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r>
              <a:rPr lang="en-AU" dirty="0" smtClean="0"/>
              <a:t>Unity uses </a:t>
            </a:r>
            <a:r>
              <a:rPr lang="en-AU" dirty="0" err="1" smtClean="0"/>
              <a:t>WinRT</a:t>
            </a:r>
            <a:r>
              <a:rPr lang="en-AU" dirty="0"/>
              <a:t> </a:t>
            </a:r>
            <a:r>
              <a:rPr lang="en-AU" dirty="0" smtClean="0"/>
              <a:t>instead of Mono for Windows 8</a:t>
            </a:r>
          </a:p>
          <a:p>
            <a:r>
              <a:rPr lang="en-AU" dirty="0" smtClean="0"/>
              <a:t>Unity:</a:t>
            </a:r>
          </a:p>
          <a:p>
            <a:pPr lvl="1"/>
            <a:r>
              <a:rPr lang="en-AU" dirty="0" smtClean="0"/>
              <a:t>Edit &gt; Sync </a:t>
            </a:r>
            <a:r>
              <a:rPr lang="en-AU" dirty="0" err="1" smtClean="0"/>
              <a:t>Monodevelop</a:t>
            </a:r>
            <a:r>
              <a:rPr lang="en-AU" dirty="0" smtClean="0"/>
              <a:t> Project(s)</a:t>
            </a:r>
          </a:p>
          <a:p>
            <a:pPr lvl="1"/>
            <a:r>
              <a:rPr lang="en-AU" dirty="0" smtClean="0"/>
              <a:t>Close </a:t>
            </a:r>
            <a:r>
              <a:rPr lang="en-AU" dirty="0" err="1" smtClean="0"/>
              <a:t>MonoDevelop</a:t>
            </a:r>
            <a:r>
              <a:rPr lang="en-AU" dirty="0" smtClean="0"/>
              <a:t> or Visual Studio</a:t>
            </a:r>
          </a:p>
          <a:p>
            <a:r>
              <a:rPr lang="en-AU" dirty="0" smtClean="0"/>
              <a:t>Visual Studio (Built Solution):</a:t>
            </a:r>
          </a:p>
          <a:p>
            <a:pPr lvl="1"/>
            <a:r>
              <a:rPr lang="en-AU" dirty="0" smtClean="0"/>
              <a:t>Add Existing Project &gt; Select the generated .</a:t>
            </a:r>
            <a:r>
              <a:rPr lang="en-AU" dirty="0" err="1" smtClean="0"/>
              <a:t>csproj</a:t>
            </a:r>
            <a:r>
              <a:rPr lang="en-AU" dirty="0" smtClean="0"/>
              <a:t> file</a:t>
            </a:r>
          </a:p>
          <a:p>
            <a:pPr lvl="2"/>
            <a:r>
              <a:rPr lang="en-AU" dirty="0" err="1"/>
              <a:t>f</a:t>
            </a:r>
            <a:r>
              <a:rPr lang="en-AU" dirty="0" err="1" smtClean="0"/>
              <a:t>irstpass</a:t>
            </a:r>
            <a:r>
              <a:rPr lang="en-AU" dirty="0" smtClean="0"/>
              <a:t> = plugins folder</a:t>
            </a:r>
          </a:p>
          <a:p>
            <a:pPr lvl="1"/>
            <a:r>
              <a:rPr lang="en-AU" dirty="0" smtClean="0"/>
              <a:t>F5/Debug</a:t>
            </a:r>
            <a:endParaRPr lang="en-AU" dirty="0"/>
          </a:p>
        </p:txBody>
      </p:sp>
    </p:spTree>
    <p:extLst>
      <p:ext uri="{BB962C8B-B14F-4D97-AF65-F5344CB8AC3E}">
        <p14:creationId xmlns:p14="http://schemas.microsoft.com/office/powerpoint/2010/main" val="261971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Editing Scripts Without Rebuilding</a:t>
            </a:r>
            <a:endParaRPr lang="en-AU" dirty="0"/>
          </a:p>
        </p:txBody>
      </p:sp>
      <p:sp>
        <p:nvSpPr>
          <p:cNvPr id="3" name="Content Placeholder 2"/>
          <p:cNvSpPr>
            <a:spLocks noGrp="1"/>
          </p:cNvSpPr>
          <p:nvPr>
            <p:ph idx="1"/>
          </p:nvPr>
        </p:nvSpPr>
        <p:spPr/>
        <p:txBody>
          <a:bodyPr/>
          <a:lstStyle/>
          <a:p>
            <a:r>
              <a:rPr lang="en-AU" dirty="0" smtClean="0"/>
              <a:t>Windows Store Apps only</a:t>
            </a:r>
          </a:p>
          <a:p>
            <a:r>
              <a:rPr lang="en-AU" dirty="0" smtClean="0"/>
              <a:t>When building, select Unity C# Projects</a:t>
            </a:r>
          </a:p>
          <a:p>
            <a:r>
              <a:rPr lang="en-AU" dirty="0" smtClean="0"/>
              <a:t>Output solution has script projects</a:t>
            </a:r>
          </a:p>
          <a:p>
            <a:r>
              <a:rPr lang="en-AU" dirty="0" smtClean="0"/>
              <a:t>Edit</a:t>
            </a:r>
            <a:r>
              <a:rPr lang="en-AU" smtClean="0"/>
              <a:t>, F5, Profit</a:t>
            </a:r>
            <a:endParaRPr lang="en-AU" dirty="0" smtClean="0"/>
          </a:p>
          <a:p>
            <a:endParaRPr lang="en-AU" dirty="0"/>
          </a:p>
          <a:p>
            <a:r>
              <a:rPr lang="en-AU" dirty="0" smtClean="0"/>
              <a:t>Caveat:</a:t>
            </a:r>
          </a:p>
          <a:p>
            <a:pPr lvl="1"/>
            <a:r>
              <a:rPr lang="en-AU" dirty="0" smtClean="0"/>
              <a:t>Do not change any serialized properties</a:t>
            </a:r>
          </a:p>
          <a:p>
            <a:pPr lvl="2"/>
            <a:r>
              <a:rPr lang="en-AU" dirty="0" smtClean="0"/>
              <a:t>Public</a:t>
            </a:r>
          </a:p>
          <a:p>
            <a:pPr lvl="2"/>
            <a:r>
              <a:rPr lang="en-AU" dirty="0" smtClean="0"/>
              <a:t>[</a:t>
            </a:r>
            <a:r>
              <a:rPr lang="en-AU" dirty="0" err="1" smtClean="0"/>
              <a:t>Serializable</a:t>
            </a:r>
            <a:r>
              <a:rPr lang="en-AU" dirty="0" smtClean="0"/>
              <a:t>]</a:t>
            </a:r>
            <a:endParaRPr lang="en-AU" dirty="0"/>
          </a:p>
        </p:txBody>
      </p:sp>
    </p:spTree>
    <p:extLst>
      <p:ext uri="{BB962C8B-B14F-4D97-AF65-F5344CB8AC3E}">
        <p14:creationId xmlns:p14="http://schemas.microsoft.com/office/powerpoint/2010/main" val="3332073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normAutofit lnSpcReduction="10000"/>
          </a:bodyPr>
          <a:lstStyle/>
          <a:p>
            <a:r>
              <a:rPr lang="en-AU" dirty="0" smtClean="0"/>
              <a:t>Namespace for Windows Store App integration points</a:t>
            </a:r>
          </a:p>
          <a:p>
            <a:r>
              <a:rPr lang="en-AU" dirty="0" smtClean="0"/>
              <a:t>More being added all the time by Unity</a:t>
            </a:r>
          </a:p>
          <a:p>
            <a:r>
              <a:rPr lang="en-AU" dirty="0" smtClean="0"/>
              <a:t>Can use this or your own plugin</a:t>
            </a:r>
          </a:p>
          <a:p>
            <a:pPr lvl="1"/>
            <a:r>
              <a:rPr lang="en-AU" dirty="0" err="1" smtClean="0"/>
              <a:t>UnityEngine.WSA.Tile</a:t>
            </a:r>
            <a:endParaRPr lang="en-AU" dirty="0" smtClean="0"/>
          </a:p>
          <a:p>
            <a:pPr lvl="1"/>
            <a:r>
              <a:rPr lang="en-AU" dirty="0" err="1" smtClean="0"/>
              <a:t>UnityEngine.WSA.SecondaryTile</a:t>
            </a:r>
            <a:endParaRPr lang="en-AU" dirty="0" smtClean="0"/>
          </a:p>
          <a:p>
            <a:pPr lvl="1"/>
            <a:r>
              <a:rPr lang="en-AU" dirty="0" err="1" smtClean="0"/>
              <a:t>UnityEngine.WSA.Toast</a:t>
            </a:r>
            <a:endParaRPr lang="en-AU" dirty="0" smtClean="0"/>
          </a:p>
          <a:p>
            <a:pPr lvl="1"/>
            <a:endParaRPr lang="en-AU" dirty="0"/>
          </a:p>
          <a:p>
            <a:r>
              <a:rPr lang="en-AU" dirty="0" err="1" smtClean="0"/>
              <a:t>UnityEngine.Windows.LicenseInformation</a:t>
            </a:r>
            <a:endParaRPr lang="en-AU" dirty="0" smtClean="0"/>
          </a:p>
          <a:p>
            <a:pPr lvl="1"/>
            <a:r>
              <a:rPr lang="en-AU" dirty="0" smtClean="0"/>
              <a:t>.</a:t>
            </a:r>
            <a:r>
              <a:rPr lang="en-AU" dirty="0" err="1" smtClean="0"/>
              <a:t>IsOnAppTrial</a:t>
            </a:r>
            <a:endParaRPr lang="en-AU" dirty="0" smtClean="0"/>
          </a:p>
          <a:p>
            <a:pPr lvl="1"/>
            <a:r>
              <a:rPr lang="en-AU" dirty="0" err="1" smtClean="0"/>
              <a:t>PurchaseApp</a:t>
            </a:r>
            <a:r>
              <a:rPr lang="en-AU" dirty="0" smtClean="0"/>
              <a:t>()</a:t>
            </a:r>
          </a:p>
        </p:txBody>
      </p:sp>
    </p:spTree>
    <p:extLst>
      <p:ext uri="{BB962C8B-B14F-4D97-AF65-F5344CB8AC3E}">
        <p14:creationId xmlns:p14="http://schemas.microsoft.com/office/powerpoint/2010/main" val="357982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r>
              <a:rPr lang="en-AU" dirty="0" smtClean="0"/>
              <a:t>When you need a Privacy Policy:</a:t>
            </a:r>
          </a:p>
          <a:p>
            <a:pPr lvl="1"/>
            <a:r>
              <a:rPr lang="en-AU" dirty="0" smtClean="0"/>
              <a:t>When you collect personal information</a:t>
            </a:r>
          </a:p>
          <a:p>
            <a:pPr lvl="1"/>
            <a:r>
              <a:rPr lang="en-AU" dirty="0" smtClean="0"/>
              <a:t>When you connect to the internet</a:t>
            </a:r>
          </a:p>
          <a:p>
            <a:pPr lvl="2"/>
            <a:r>
              <a:rPr lang="en-AU" dirty="0" smtClean="0"/>
              <a:t>IP Addresses are considered personally identifiable</a:t>
            </a:r>
            <a:endParaRPr lang="en-AU" dirty="0"/>
          </a:p>
          <a:p>
            <a:r>
              <a:rPr lang="en-AU" dirty="0" smtClean="0"/>
              <a:t>Place this online at a URL that does not change</a:t>
            </a:r>
          </a:p>
          <a:p>
            <a:r>
              <a:rPr lang="en-AU" dirty="0" smtClean="0"/>
              <a:t>Add link to the store dashboard</a:t>
            </a:r>
          </a:p>
          <a:p>
            <a:r>
              <a:rPr lang="en-AU" dirty="0" smtClean="0"/>
              <a:t>Add link to app settings</a:t>
            </a:r>
          </a:p>
        </p:txBody>
      </p:sp>
    </p:spTree>
    <p:extLst>
      <p:ext uri="{BB962C8B-B14F-4D97-AF65-F5344CB8AC3E}">
        <p14:creationId xmlns:p14="http://schemas.microsoft.com/office/powerpoint/2010/main" val="1562890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Icons</a:t>
            </a:r>
            <a:endParaRPr lang="en-AU" dirty="0"/>
          </a:p>
        </p:txBody>
      </p:sp>
      <p:sp>
        <p:nvSpPr>
          <p:cNvPr id="3" name="Content Placeholder 2"/>
          <p:cNvSpPr>
            <a:spLocks noGrp="1"/>
          </p:cNvSpPr>
          <p:nvPr>
            <p:ph idx="1"/>
          </p:nvPr>
        </p:nvSpPr>
        <p:spPr/>
        <p:txBody>
          <a:bodyPr/>
          <a:lstStyle/>
          <a:p>
            <a:r>
              <a:rPr lang="en-AU" dirty="0" smtClean="0"/>
              <a:t>Icons</a:t>
            </a:r>
          </a:p>
          <a:p>
            <a:pPr lvl="1"/>
            <a:r>
              <a:rPr lang="en-AU" dirty="0" smtClean="0"/>
              <a:t>Store Icon (50x50)</a:t>
            </a:r>
          </a:p>
          <a:p>
            <a:pPr lvl="1"/>
            <a:r>
              <a:rPr lang="en-AU" dirty="0" smtClean="0"/>
              <a:t>Medium Tile (150x150)</a:t>
            </a:r>
          </a:p>
          <a:p>
            <a:pPr lvl="1"/>
            <a:r>
              <a:rPr lang="en-AU" dirty="0" smtClean="0"/>
              <a:t>Small Tile (70x70)</a:t>
            </a:r>
          </a:p>
          <a:p>
            <a:pPr lvl="1"/>
            <a:r>
              <a:rPr lang="en-AU" dirty="0" smtClean="0"/>
              <a:t>Wide (310x150)</a:t>
            </a:r>
          </a:p>
          <a:p>
            <a:pPr lvl="1"/>
            <a:r>
              <a:rPr lang="en-AU" dirty="0" smtClean="0"/>
              <a:t>Large (310x310)</a:t>
            </a:r>
          </a:p>
          <a:p>
            <a:pPr lvl="1"/>
            <a:r>
              <a:rPr lang="en-AU" dirty="0" smtClean="0"/>
              <a:t>Square (30x30)</a:t>
            </a:r>
            <a:endParaRPr lang="en-AU" dirty="0"/>
          </a:p>
          <a:p>
            <a:r>
              <a:rPr lang="en-AU" dirty="0" smtClean="0"/>
              <a:t>Splash Screen (620x300)</a:t>
            </a:r>
          </a:p>
          <a:p>
            <a:pPr lvl="1"/>
            <a:r>
              <a:rPr lang="en-AU" dirty="0" smtClean="0"/>
              <a:t>Rest of screen is filled with a specified </a:t>
            </a:r>
            <a:r>
              <a:rPr lang="en-AU" dirty="0" smtClean="0"/>
              <a:t>colour</a:t>
            </a:r>
          </a:p>
          <a:p>
            <a:r>
              <a:rPr lang="en-AU" dirty="0" smtClean="0"/>
              <a:t>DPI </a:t>
            </a:r>
            <a:r>
              <a:rPr lang="en-AU" smtClean="0"/>
              <a:t>Scaled Variants</a:t>
            </a:r>
            <a:endParaRPr lang="en-AU" dirty="0"/>
          </a:p>
        </p:txBody>
      </p:sp>
    </p:spTree>
    <p:extLst>
      <p:ext uri="{BB962C8B-B14F-4D97-AF65-F5344CB8AC3E}">
        <p14:creationId xmlns:p14="http://schemas.microsoft.com/office/powerpoint/2010/main" val="243872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Macros</a:t>
            </a:r>
            <a:endParaRPr lang="en-AU" dirty="0"/>
          </a:p>
        </p:txBody>
      </p:sp>
      <p:sp>
        <p:nvSpPr>
          <p:cNvPr id="3" name="Content Placeholder 2"/>
          <p:cNvSpPr>
            <a:spLocks noGrp="1"/>
          </p:cNvSpPr>
          <p:nvPr>
            <p:ph idx="1"/>
          </p:nvPr>
        </p:nvSpPr>
        <p:spPr/>
        <p:txBody>
          <a:bodyPr>
            <a:normAutofit/>
          </a:bodyPr>
          <a:lstStyle/>
          <a:p>
            <a:r>
              <a:rPr lang="en-AU" dirty="0" smtClean="0"/>
              <a:t>Conditional compilation based on chosen platform</a:t>
            </a:r>
          </a:p>
          <a:p>
            <a:r>
              <a:rPr lang="en-AU" dirty="0" smtClean="0"/>
              <a:t>Platform specific macros exist in the editor</a:t>
            </a:r>
          </a:p>
          <a:p>
            <a:pPr marL="0" indent="0">
              <a:buNone/>
            </a:pPr>
            <a:endParaRPr lang="en-AU" dirty="0"/>
          </a:p>
          <a:p>
            <a:r>
              <a:rPr lang="en-AU" dirty="0" smtClean="0"/>
              <a:t>Windows 8: UNITY_METRO</a:t>
            </a:r>
          </a:p>
          <a:p>
            <a:r>
              <a:rPr lang="en-AU" dirty="0" smtClean="0"/>
              <a:t>Windows Phone 8: UNITY_WP8</a:t>
            </a:r>
          </a:p>
          <a:p>
            <a:r>
              <a:rPr lang="en-AU" dirty="0" smtClean="0"/>
              <a:t>Combined: UNITY_WINRT</a:t>
            </a:r>
          </a:p>
          <a:p>
            <a:r>
              <a:rPr lang="en-AU" dirty="0" smtClean="0"/>
              <a:t>Editor: UNITY_EDITOR</a:t>
            </a:r>
          </a:p>
        </p:txBody>
      </p:sp>
    </p:spTree>
    <p:extLst>
      <p:ext uri="{BB962C8B-B14F-4D97-AF65-F5344CB8AC3E}">
        <p14:creationId xmlns:p14="http://schemas.microsoft.com/office/powerpoint/2010/main" val="2516529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Demo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r>
              <a:rPr lang="en-US" dirty="0" smtClean="0"/>
              <a:t>http://unity3d.com/learn</a:t>
            </a:r>
          </a:p>
          <a:p>
            <a:r>
              <a:rPr lang="en-US" dirty="0" smtClean="0"/>
              <a:t>http://unity3d.com/pages/windows</a:t>
            </a:r>
          </a:p>
          <a:p>
            <a:pPr marL="0" indent="0">
              <a:buNone/>
            </a:pPr>
            <a:endParaRPr lang="en-US" dirty="0"/>
          </a:p>
        </p:txBody>
      </p:sp>
    </p:spTree>
    <p:extLst>
      <p:ext uri="{BB962C8B-B14F-4D97-AF65-F5344CB8AC3E}">
        <p14:creationId xmlns:p14="http://schemas.microsoft.com/office/powerpoint/2010/main" val="363320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2477</Words>
  <Application>Microsoft Office PowerPoint</Application>
  <PresentationFormat>Widescreen</PresentationFormat>
  <Paragraphs>337</Paragraphs>
  <Slides>42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MonoBehaviour</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Collision</vt:lpstr>
      <vt:lpstr>Let’s Make a Game</vt:lpstr>
      <vt:lpstr>Asset Store</vt:lpstr>
      <vt:lpstr>The Windows Store</vt:lpstr>
      <vt:lpstr>XAML</vt:lpstr>
      <vt:lpstr>WinRT and Compiling for the Store</vt:lpstr>
      <vt:lpstr>Anatomy of a Build</vt:lpstr>
      <vt:lpstr>MainPage.xaml</vt:lpstr>
      <vt:lpstr>Debugging Scripts with WinRT</vt:lpstr>
      <vt:lpstr>Editing Scripts Without Rebuilding</vt:lpstr>
      <vt:lpstr>UnityEngine.WSA</vt:lpstr>
      <vt:lpstr>Cert – Privacy and Settings</vt:lpstr>
      <vt:lpstr>Cert – Icons</vt:lpstr>
      <vt:lpstr>Platform Macros</vt:lpstr>
      <vt:lpstr>Let’s Finish a Game</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182</cp:revision>
  <dcterms:created xsi:type="dcterms:W3CDTF">2014-03-11T23:41:11Z</dcterms:created>
  <dcterms:modified xsi:type="dcterms:W3CDTF">2014-06-13T07:38:06Z</dcterms:modified>
</cp:coreProperties>
</file>