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2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83" r:id="rId15"/>
    <p:sldId id="284" r:id="rId16"/>
    <p:sldId id="285" r:id="rId17"/>
    <p:sldId id="286" r:id="rId18"/>
    <p:sldId id="269" r:id="rId19"/>
  </p:sldIdLst>
  <p:sldSz cx="9144000" cy="5143500" type="screen16x9"/>
  <p:notesSz cx="6858000" cy="9144000"/>
  <p:embeddedFontLst>
    <p:embeddedFont>
      <p:font typeface="Roboto Condensed"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Arvo"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B55FF-AA95-4F71-853B-1D9078E8882A}">
  <a:tblStyle styleId="{252B55FF-AA95-4F71-853B-1D9078E8882A}"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3F4631-CF98-4DCD-8DD9-2CF887426DC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9" autoAdjust="0"/>
    <p:restoredTop sz="75267" autoAdjust="0"/>
  </p:normalViewPr>
  <p:slideViewPr>
    <p:cSldViewPr snapToGrid="0">
      <p:cViewPr varScale="1">
        <p:scale>
          <a:sx n="73" d="100"/>
          <a:sy n="73" d="100"/>
        </p:scale>
        <p:origin x="1110"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37477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723fc1dc6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4723fc1dc6_17_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23fc1dc6_17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4723fc1dc6_17_10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vi-VN" dirty="0" smtClean="0"/>
              <a:t>Các thử nghiệm của chúng tôi trên nhiều bộ dữ liệu công cộng cho thấy LightGBM có thể tăng tốc quá trình đào tạo lên tới hơn 20 lần trong khi đạt được độ chính xác gần như tương tự.</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723fc1dc6_17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4723fc1dc6_17_11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723fc1dc6_17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4723fc1dc6_17_13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23fc1dc6_17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723fc1dc6_17_1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tập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nghiệm</a:t>
            </a:r>
            <a:endParaRPr lang="en-US" sz="1100" b="0" i="0" u="none" strike="noStrike" cap="none" dirty="0" smtClean="0">
              <a:solidFill>
                <a:schemeClr val="dk1"/>
              </a:solidFill>
              <a:effectLst/>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23fc1dc6_17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723fc1dc6_17_1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b="0" i="0" u="none" strike="noStrike" cap="none" dirty="0" smtClean="0">
                <a:solidFill>
                  <a:schemeClr val="dk1"/>
                </a:solidFill>
                <a:effectLst/>
                <a:latin typeface="Arial"/>
                <a:ea typeface="Arial"/>
                <a:cs typeface="Arial"/>
                <a:sym typeface="Arial"/>
              </a:rPr>
              <a:t>So </a:t>
            </a:r>
            <a:r>
              <a:rPr lang="en-US" sz="1100" b="0" i="0" u="none" strike="noStrike" cap="none" dirty="0" err="1" smtClean="0">
                <a:solidFill>
                  <a:schemeClr val="dk1"/>
                </a:solidFill>
                <a:effectLst/>
                <a:latin typeface="Arial"/>
                <a:ea typeface="Arial"/>
                <a:cs typeface="Arial"/>
                <a:sym typeface="Arial"/>
              </a:rPr>
              <a:t>sánh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tổng</a:t>
            </a:r>
            <a:r>
              <a:rPr lang="en-US" sz="1100" b="0" i="0" u="none" strike="noStrike" cap="none" dirty="0" smtClean="0">
                <a:solidFill>
                  <a:schemeClr val="dk1"/>
                </a:solidFill>
                <a:effectLst/>
                <a:latin typeface="Arial"/>
                <a:ea typeface="Arial"/>
                <a:cs typeface="Arial"/>
                <a:sym typeface="Arial"/>
              </a:rPr>
              <a:t> chi </a:t>
            </a:r>
            <a:r>
              <a:rPr lang="en-US" sz="1100" b="0" i="0" u="none" strike="noStrike" cap="none" dirty="0" err="1" smtClean="0">
                <a:solidFill>
                  <a:schemeClr val="dk1"/>
                </a:solidFill>
                <a:effectLst/>
                <a:latin typeface="Arial"/>
                <a:ea typeface="Arial"/>
                <a:cs typeface="Arial"/>
                <a:sym typeface="Arial"/>
              </a:rPr>
              <a:t>phí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đào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tạo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tổng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LightGBM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lgb_baseline</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GOSS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EFB. </a:t>
            </a:r>
            <a:r>
              <a:rPr lang="en-US" sz="1100" b="0" i="0" u="none" strike="noStrike" cap="none" dirty="0" err="1" smtClean="0">
                <a:solidFill>
                  <a:schemeClr val="dk1"/>
                </a:solidFill>
                <a:effectLst/>
                <a:latin typeface="Arial"/>
                <a:ea typeface="Arial"/>
                <a:cs typeface="Arial"/>
                <a:sym typeface="Arial"/>
              </a:rPr>
              <a:t>EFB_only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lgb_baseline</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EFB.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chi </a:t>
            </a:r>
            <a:r>
              <a:rPr lang="en-US" sz="1100" b="0" i="0" u="none" strike="noStrike" cap="none" dirty="0" err="1" smtClean="0">
                <a:solidFill>
                  <a:schemeClr val="dk1"/>
                </a:solidFill>
                <a:effectLst/>
                <a:latin typeface="Arial"/>
                <a:ea typeface="Arial"/>
                <a:cs typeface="Arial"/>
                <a:sym typeface="Arial"/>
              </a:rPr>
              <a:t>phí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thời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gian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trung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bình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giây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huấn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luyện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lần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lặp</a:t>
            </a:r>
            <a:r>
              <a:rPr lang="en-US" sz="1100" b="0" i="0" u="none" strike="noStrike" cap="none" dirty="0" smtClean="0">
                <a:solidFill>
                  <a:schemeClr val="dk1"/>
                </a:solidFill>
                <a:effectLst/>
                <a:latin typeface="Arial"/>
                <a:ea typeface="Arial"/>
                <a:cs typeface="Arial"/>
                <a:sym typeface="Arial"/>
              </a:rPr>
              <a: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23fc1dc6_17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723fc1dc6_17_1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chemeClr val="dk1"/>
                </a:solidFill>
                <a:effectLst/>
                <a:latin typeface="Arial"/>
                <a:ea typeface="Arial"/>
                <a:cs typeface="Arial"/>
                <a:sym typeface="Arial"/>
              </a:rPr>
              <a:t>So </a:t>
            </a:r>
            <a:r>
              <a:rPr lang="en-US" sz="1100" b="0" i="0" u="none" strike="noStrike" cap="none" dirty="0" err="1" smtClean="0">
                <a:solidFill>
                  <a:schemeClr val="dk1"/>
                </a:solidFill>
                <a:effectLst/>
                <a:latin typeface="Arial"/>
                <a:ea typeface="Arial"/>
                <a:cs typeface="Arial"/>
                <a:sym typeface="Arial"/>
              </a:rPr>
              <a:t>sánh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độ</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tổng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bộ</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nghiệm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AUC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nhiệm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vụ</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phân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loại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NDCG @ 10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xếp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hạng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nhiệm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vụ</a:t>
            </a:r>
            <a:r>
              <a:rPr lang="en-US" sz="1100" b="0" i="0" u="none" strike="noStrike" cap="none" dirty="0" smtClean="0">
                <a:solidFill>
                  <a:schemeClr val="dk1"/>
                </a:solidFill>
                <a:effectLst/>
                <a:latin typeface="Arial"/>
                <a:ea typeface="Arial"/>
                <a:cs typeface="Arial"/>
                <a:sym typeface="Arial"/>
              </a:rPr>
              <a:t>. SGB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lgb_baseline</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Stochastic Gradient Boosting,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tỷ</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lệ</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giống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LightGBM</a:t>
            </a:r>
            <a:endParaRPr lang="en-US" sz="1100" b="0" i="0" u="none" strike="noStrike" cap="none" dirty="0">
              <a:solidFill>
                <a:schemeClr val="dk1"/>
              </a:solidFill>
              <a:effectLst/>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23fc1dc6_17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723fc1dc6_17_1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Trong lý thuyết xác suất và thống kê, </a:t>
            </a:r>
            <a:r>
              <a:rPr lang="en-US" b="1"/>
              <a:t>phương sai</a:t>
            </a:r>
            <a:r>
              <a:rPr lang="en-US"/>
              <a:t> của một biến ngẫu nhiên là một độ đo sự phân tán thống kê của biến đó, nó hàm ý các giá trị của biến đó thường ở cách giá trị kỳ vọng bao xa.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23fc1dc6_17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4723fc1dc6_17_1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chemeClr val="dk1"/>
                </a:solidFill>
                <a:effectLst/>
                <a:latin typeface="Arial"/>
                <a:ea typeface="Arial"/>
                <a:cs typeface="Arial"/>
                <a:sym typeface="Arial"/>
              </a:rPr>
              <a:t>So </a:t>
            </a:r>
            <a:r>
              <a:rPr lang="en-US" sz="1100" b="0" i="0" u="none" strike="noStrike" cap="none" dirty="0" err="1" smtClean="0">
                <a:solidFill>
                  <a:schemeClr val="dk1"/>
                </a:solidFill>
                <a:effectLst/>
                <a:latin typeface="Arial"/>
                <a:ea typeface="Arial"/>
                <a:cs typeface="Arial"/>
                <a:sym typeface="Arial"/>
              </a:rPr>
              <a:t>sánh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về</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số</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LETOR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GOSS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SGB </a:t>
            </a:r>
            <a:r>
              <a:rPr lang="en-US" sz="1100" b="0" i="0" u="none" strike="noStrike" cap="none" dirty="0" err="1" smtClean="0">
                <a:solidFill>
                  <a:schemeClr val="dk1"/>
                </a:solidFill>
                <a:effectLst/>
                <a:latin typeface="Arial"/>
                <a:ea typeface="Arial"/>
                <a:cs typeface="Arial"/>
                <a:sym typeface="Arial"/>
              </a:rPr>
              <a:t>theo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tỷ</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lệ</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đảm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bảo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nghiệm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đều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đến</a:t>
            </a:r>
            <a:r>
              <a:rPr lang="en-US" sz="1100" b="0" i="0" u="none" strike="noStrike" cap="none" baseline="0"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điểm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hội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tụ</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bằng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lần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lặp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lớn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điểm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dừng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sớm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Độ</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lệch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chuẩn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cài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đặt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nhỏ</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thiết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lập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b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GOSS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tìm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tài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bổ</a:t>
            </a:r>
            <a:r>
              <a:rPr lang="en-US" sz="1100" b="0" i="0" u="none" strike="noStrike" cap="none" dirty="0" smtClean="0">
                <a:solidFill>
                  <a:schemeClr val="dk1"/>
                </a:solidFill>
                <a:effectLst/>
                <a:latin typeface="Arial"/>
                <a:ea typeface="Arial"/>
                <a:cs typeface="Arial"/>
                <a:sym typeface="Arial"/>
              </a:rPr>
              <a:t> sung.</a:t>
            </a:r>
            <a:endParaRPr lang="en-US" sz="1100" b="0" i="0" u="none" strike="noStrike" cap="none" dirty="0">
              <a:solidFill>
                <a:schemeClr val="dk1"/>
              </a:solidFill>
              <a:effectLst/>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723fc1dc6_17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4723fc1dc6_17_15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smtClean="0"/>
              <a:t>Lấy mẫu một mặt dựa trên Gradient và Gói tính năng độc quyền để xử lý số lượng lớn các trường hợp dữ liệu và số lượng lớn các tính năng tương ứng</a:t>
            </a:r>
          </a:p>
          <a:p>
            <a:pPr marL="0" lvl="0" indent="0" algn="l" rtl="0">
              <a:spcBef>
                <a:spcPts val="0"/>
              </a:spcBef>
              <a:spcAft>
                <a:spcPts val="0"/>
              </a:spcAft>
              <a:buClr>
                <a:schemeClr val="dk1"/>
              </a:buClr>
              <a:buSzPts val="1100"/>
              <a:buFont typeface="Arial"/>
              <a:buNone/>
            </a:pPr>
            <a:r>
              <a:rPr lang="vi-VN" smtClean="0"/>
              <a:t>Các kết quả thử nghiệm phù hợp với lý thuyết và cho thấy rằng với sự trợ giúp của GOSS và EFB, LightGBM có thể vượt trội hơn đáng kể so với XGBoost và SGB về tốc độ tính toán và mức tiêu thụ bộ nhớ</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723fc1dc6_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4723fc1dc6_17_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723fc1dc6_1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4723fc1dc6_17_1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100" b="0" i="0" u="none" strike="noStrike" cap="none" dirty="0" smtClean="0">
                <a:solidFill>
                  <a:schemeClr val="dk1"/>
                </a:solidFill>
                <a:effectLst/>
                <a:latin typeface="Arial"/>
                <a:ea typeface="Arial"/>
                <a:cs typeface="Arial"/>
                <a:sym typeface="Arial"/>
              </a:rPr>
              <a:t>là một phương pháp phân tách dữ liệu dựa trên các tính năng để phân loại hoặc dự đoán một số giá trị. Mỗi nhánh trong cây quyết định chia dữ liệu thành một trong hai (hoặc một số nhóm, nếu cây không phải là nhóm nhị phân). Mỗi nút lá được phân bổ với một nhãn duy nhất (lớp hoặc giá trị dự đoán). Khi dự đoán bằng cách sử dụng cây quyết định, dữ liệu được phân bổ cho nút lá thích hợp và dự đoán là nhãn của nút lá đó.</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723fc1dc6_17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4723fc1dc6_17_4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723fc1dc6_17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4723fc1dc6_17_3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100" b="0" i="0" u="none" strike="noStrike" cap="none" dirty="0" smtClean="0">
                <a:solidFill>
                  <a:schemeClr val="dk1"/>
                </a:solidFill>
                <a:effectLst/>
                <a:latin typeface="Arial"/>
                <a:ea typeface="Arial"/>
                <a:cs typeface="Arial"/>
                <a:sym typeface="Arial"/>
              </a:rPr>
              <a:t>Cây quyết định là linh hoạt và có thể giải thích. Tuy nhiên, một cây quyết định duy nhất có xu hướng quá mức và không có khả năng khái quát tốt. Có nhiều cách khác nhau để hạn chế tính linh hoạt của cây quyết định, chẳng hạn như bằng cách giới hạn độ sâu của nó, nhưng những phương pháp đó sau đó khiến cây quyết định không phù hợp. Đây là lý do tại sao cây quyết định thường không được sử dụng một mình: thay vào đó, nhiều cây quyết định được sử dụng cùng nhau. Cây quyết định tăng cường độ dốc là một phương pháp (trong số rất nhiều) kết hợp các dự đoán của nhiều cây quyết định để đưa ra dự đoán có tính khái quát cao.</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723fc1dc6_17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4723fc1dc6_17_6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thuật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toán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học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máy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phổ</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biến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triển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khai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như</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XGBoost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pGBRT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Mặc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dù</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nhiều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ưu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hóa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kỹ</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thuật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áp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triển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khai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này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mở</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rộng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vẫn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yêu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cầu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kích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thước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cao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kích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thước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lớn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lý</a:t>
            </a:r>
            <a:r>
              <a:rPr lang="en-US" sz="1100" b="0" i="0" u="none" strike="noStrike" cap="none" dirty="0" smtClean="0">
                <a:solidFill>
                  <a:schemeClr val="dk1"/>
                </a:solidFill>
                <a:effectLst/>
                <a:latin typeface="Arial"/>
                <a:ea typeface="Arial"/>
                <a:cs typeface="Arial"/>
                <a:sym typeface="Arial"/>
              </a:rPr>
              <a:t> do </a:t>
            </a:r>
            <a:r>
              <a:rPr lang="en-US" sz="1100" b="0" i="0" u="none" strike="noStrike" cap="none" dirty="0" err="1" smtClean="0">
                <a:solidFill>
                  <a:schemeClr val="dk1"/>
                </a:solidFill>
                <a:effectLst/>
                <a:latin typeface="Arial"/>
                <a:ea typeface="Arial"/>
                <a:cs typeface="Arial"/>
                <a:sym typeface="Arial"/>
              </a:rPr>
              <a:t>chính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mỗi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họ</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cần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phải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quét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ước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mức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điểm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phân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tách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rất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tốn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thời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gian</a:t>
            </a:r>
            <a:r>
              <a:rPr lang="en-US" sz="1100" b="0" i="0" u="none" strike="noStrike" cap="none" dirty="0" smtClean="0">
                <a:solidFill>
                  <a:schemeClr val="dk1"/>
                </a:solidFill>
                <a:effectLst/>
                <a:latin typeface="Arial"/>
                <a:ea typeface="Arial"/>
                <a:cs typeface="Arial"/>
                <a:sym typeface="Arial"/>
              </a:rPr>
              <a:t>.</a:t>
            </a:r>
          </a:p>
          <a:p>
            <a:pPr marL="228600" lvl="0" indent="-228600" algn="l" rtl="0">
              <a:spcBef>
                <a:spcPts val="0"/>
              </a:spcBef>
              <a:spcAft>
                <a:spcPts val="0"/>
              </a:spcAft>
              <a:buClr>
                <a:schemeClr val="dk1"/>
              </a:buClr>
              <a:buSzPts val="1100"/>
              <a:buFont typeface="Arial"/>
              <a:buAutoNum type="arabicParenBoth"/>
            </a:pPr>
            <a:r>
              <a:rPr lang="vi-VN" sz="1100" b="0" i="0" u="none" strike="noStrike" cap="none" dirty="0" smtClean="0">
                <a:solidFill>
                  <a:schemeClr val="dk1"/>
                </a:solidFill>
                <a:effectLst/>
                <a:latin typeface="Arial"/>
                <a:ea typeface="Arial"/>
                <a:cs typeface="Arial"/>
                <a:sym typeface="Arial"/>
              </a:rPr>
              <a:t>cả hai đều có các triển khai nguồn mở dễ sử dụng</a:t>
            </a:r>
            <a:endParaRPr lang="en-US" sz="1100" b="0" i="0" u="none" strike="noStrike" cap="none" dirty="0" smtClean="0">
              <a:solidFill>
                <a:schemeClr val="dk1"/>
              </a:solidFill>
              <a:effectLst/>
              <a:latin typeface="Arial"/>
              <a:ea typeface="Arial"/>
              <a:cs typeface="Arial"/>
              <a:sym typeface="Arial"/>
            </a:endParaRPr>
          </a:p>
          <a:p>
            <a:pPr marL="228600" lvl="0" indent="-228600" algn="l" rtl="0">
              <a:spcBef>
                <a:spcPts val="0"/>
              </a:spcBef>
              <a:spcAft>
                <a:spcPts val="0"/>
              </a:spcAft>
              <a:buClr>
                <a:schemeClr val="dk1"/>
              </a:buClr>
              <a:buSzPts val="1100"/>
              <a:buFont typeface="Arial"/>
              <a:buAutoNum type="arabicParenBoth"/>
            </a:pPr>
            <a:r>
              <a:rPr lang="vi-VN" sz="1100" b="0" i="0" u="none" strike="noStrike" cap="none" dirty="0" smtClean="0">
                <a:solidFill>
                  <a:schemeClr val="dk1"/>
                </a:solidFill>
                <a:effectLst/>
                <a:latin typeface="Arial"/>
                <a:ea typeface="Arial"/>
                <a:cs typeface="Arial"/>
                <a:sym typeface="Arial"/>
              </a:rPr>
              <a:t>là </a:t>
            </a:r>
            <a:r>
              <a:rPr lang="vi-VN" sz="1100" b="1" i="0" u="none" strike="noStrike" cap="none" dirty="0" smtClean="0">
                <a:solidFill>
                  <a:schemeClr val="dk1"/>
                </a:solidFill>
                <a:effectLst/>
                <a:latin typeface="Arial"/>
                <a:ea typeface="Arial"/>
                <a:cs typeface="Arial"/>
                <a:sym typeface="Arial"/>
              </a:rPr>
              <a:t>nhanh chóng và chính xác</a:t>
            </a:r>
            <a:r>
              <a:rPr lang="vi-VN" sz="1100" b="0" i="0" u="none" strike="noStrike" cap="none" dirty="0" smtClean="0">
                <a:solidFill>
                  <a:schemeClr val="dk1"/>
                </a:solidFill>
                <a:effectLst/>
                <a:latin typeface="Arial"/>
                <a:ea typeface="Arial"/>
                <a:cs typeface="Arial"/>
                <a:sym typeface="Arial"/>
              </a:rPr>
              <a:t> .</a:t>
            </a:r>
            <a:endParaRPr lang="en-US" sz="1100" b="0" i="0" u="none" strike="noStrike" cap="none" dirty="0" smtClean="0">
              <a:solidFill>
                <a:schemeClr val="dk1"/>
              </a:solidFill>
              <a:effectLst/>
              <a:latin typeface="Arial"/>
              <a:ea typeface="Arial"/>
              <a:cs typeface="Arial"/>
              <a:sym typeface="Arial"/>
            </a:endParaRPr>
          </a:p>
          <a:p>
            <a:pPr algn="just"/>
            <a:r>
              <a:rPr lang="vi-VN" sz="1100" b="0" i="0" u="none" strike="noStrike" cap="none" dirty="0" smtClean="0">
                <a:solidFill>
                  <a:schemeClr val="dk1"/>
                </a:solidFill>
                <a:effectLst/>
                <a:latin typeface="Arial"/>
                <a:ea typeface="Arial"/>
                <a:cs typeface="Arial"/>
                <a:sym typeface="Arial"/>
              </a:rPr>
              <a:t>Sự khác biệt giữa xgboost và lightGBM nằm ở chi tiết cụ thể của các tối ưu hóa. Dưới đây, chúng tôi sẽ thực hiện các cách khác nhau để</a:t>
            </a:r>
            <a:endParaRPr lang="en-US" sz="1100" b="0" i="0" u="none" strike="noStrike" cap="none" dirty="0" smtClean="0">
              <a:solidFill>
                <a:schemeClr val="dk1"/>
              </a:solidFill>
              <a:effectLst/>
              <a:latin typeface="Arial"/>
              <a:ea typeface="Arial"/>
              <a:cs typeface="Arial"/>
              <a:sym typeface="Arial"/>
            </a:endParaRPr>
          </a:p>
          <a:p>
            <a:pPr algn="just"/>
            <a:r>
              <a:rPr lang="vi-VN" sz="1100" b="0" i="0" u="none" strike="noStrike" cap="none" dirty="0" smtClean="0">
                <a:solidFill>
                  <a:schemeClr val="dk1"/>
                </a:solidFill>
                <a:effectLst/>
                <a:latin typeface="Arial"/>
                <a:ea typeface="Arial"/>
                <a:cs typeface="Arial"/>
                <a:sym typeface="Arial"/>
              </a:rPr>
              <a:t>xgboost và lightGBM cải thiện ý tưởng cơ bản của GBDT để đào tạo các mô hình chính xác một cách hiệu quả.</a:t>
            </a:r>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723fc1dc6_17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4723fc1dc6_17_7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155575" lvl="0" indent="0" algn="l" rtl="0">
              <a:lnSpc>
                <a:spcPct val="115000"/>
              </a:lnSpc>
              <a:spcBef>
                <a:spcPts val="0"/>
              </a:spcBef>
              <a:spcAft>
                <a:spcPts val="0"/>
              </a:spcAft>
              <a:buClr>
                <a:srgbClr val="595858"/>
              </a:buClr>
              <a:buSzPts val="1150"/>
              <a:buFont typeface="Roboto"/>
              <a:buNone/>
            </a:pPr>
            <a:r>
              <a:rPr lang="vi-VN" dirty="0" smtClean="0"/>
              <a:t>Là một triển khai mới của GBDT với Lấy mẫu một mặt dựa trên Gradient và Gói tính năng độc quyền</a:t>
            </a:r>
          </a:p>
          <a:p>
            <a:pPr marL="155575" lvl="0" indent="0" algn="l" rtl="0">
              <a:lnSpc>
                <a:spcPct val="115000"/>
              </a:lnSpc>
              <a:spcBef>
                <a:spcPts val="0"/>
              </a:spcBef>
              <a:spcAft>
                <a:spcPts val="0"/>
              </a:spcAft>
              <a:buClr>
                <a:srgbClr val="595858"/>
              </a:buClr>
              <a:buSzPts val="1150"/>
              <a:buFont typeface="Roboto"/>
              <a:buNone/>
            </a:pPr>
            <a:r>
              <a:rPr lang="vi-VN" dirty="0" smtClean="0"/>
              <a:t>LightGBM có một số ưu điểm hấp dẫn bao gồm tốc độ đào tạo nhanh hơn, hiệu quả cao hơn và sử dụng bộ nhớ thấp hơn, trong khi vẫn có thể đạt được độ chính xác gần như tương đương so với Xgboost và pGBRT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723fc1dc6_17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4723fc1dc6_17_8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dựa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nền</a:t>
            </a:r>
            <a:r>
              <a:rPr lang="en-US" sz="1100" b="0" i="0" u="none" strike="noStrike" cap="none" dirty="0" smtClean="0">
                <a:solidFill>
                  <a:schemeClr val="dk1"/>
                </a:solidFill>
                <a:effectLst/>
                <a:latin typeface="Arial"/>
                <a:ea typeface="Arial"/>
                <a:cs typeface="Arial"/>
                <a:sym typeface="Arial"/>
              </a:rPr>
              <a:t> (GOSS). </a:t>
            </a:r>
            <a:r>
              <a:rPr lang="en-US" sz="1100" b="0" i="0" u="none" strike="noStrike" cap="none" dirty="0" err="1" smtClean="0">
                <a:solidFill>
                  <a:schemeClr val="dk1"/>
                </a:solidFill>
                <a:effectLst/>
                <a:latin typeface="Arial"/>
                <a:ea typeface="Arial"/>
                <a:cs typeface="Arial"/>
                <a:sym typeface="Arial"/>
              </a:rPr>
              <a:t>Mặc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dù</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trọng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số</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riêng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GBDT,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phiên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bản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gradient </a:t>
            </a:r>
            <a:r>
              <a:rPr lang="en-US" sz="1100" b="0" i="0" u="none" strike="noStrike" cap="none" dirty="0" err="1" smtClean="0">
                <a:solidFill>
                  <a:schemeClr val="dk1"/>
                </a:solidFill>
                <a:effectLst/>
                <a:latin typeface="Arial"/>
                <a:ea typeface="Arial"/>
                <a:cs typeface="Arial"/>
                <a:sym typeface="Arial"/>
              </a:rPr>
              <a:t>khác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vai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trò</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việc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toán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a:t>
            </a:r>
            <a:r>
              <a:rPr lang="en-US" sz="1100" b="0" i="0" u="none" strike="noStrike" cap="none" dirty="0" err="1" smtClean="0">
                <a:solidFill>
                  <a:schemeClr val="dk1"/>
                </a:solidFill>
                <a:effectLst/>
                <a:latin typeface="Arial"/>
                <a:ea typeface="Arial"/>
                <a:cs typeface="Arial"/>
                <a:sym typeface="Arial"/>
              </a:rPr>
              <a:t>Đặc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biệt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theo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định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nghĩa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về</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a:t>
            </a:r>
            <a:r>
              <a:rPr lang="en-US" sz="1100" b="0" i="0" u="none" strike="noStrike" cap="none" dirty="0" err="1" smtClean="0">
                <a:solidFill>
                  <a:schemeClr val="dk1"/>
                </a:solidFill>
                <a:effectLst/>
                <a:latin typeface="Arial"/>
                <a:ea typeface="Arial"/>
                <a:cs typeface="Arial"/>
                <a:sym typeface="Arial"/>
              </a:rPr>
              <a:t>những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gradient </a:t>
            </a:r>
            <a:r>
              <a:rPr lang="en-US" sz="1100" b="0" i="0" u="none" strike="noStrike" cap="none" dirty="0" err="1" smtClean="0">
                <a:solidFill>
                  <a:schemeClr val="dk1"/>
                </a:solidFill>
                <a:effectLst/>
                <a:latin typeface="Arial"/>
                <a:ea typeface="Arial"/>
                <a:cs typeface="Arial"/>
                <a:sym typeface="Arial"/>
              </a:rPr>
              <a:t>lớn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hơn</a:t>
            </a:r>
            <a:r>
              <a:rPr lang="en-US" sz="1100" b="0" i="0" u="none" strike="noStrike" cap="none" baseline="30000" dirty="0" smtClean="0">
                <a:solidFill>
                  <a:schemeClr val="dk1"/>
                </a:solidFill>
                <a:effectLst/>
                <a:latin typeface="Arial"/>
                <a:ea typeface="Arial"/>
                <a:cs typeface="Arial"/>
                <a:sym typeface="Arial"/>
              </a:rPr>
              <a:t> </a:t>
            </a:r>
            <a:r>
              <a:rPr lang="en-US" sz="1100" b="0" i="0" u="none" strike="noStrike" cap="none" dirty="0" smtClean="0">
                <a:solidFill>
                  <a:schemeClr val="dk1"/>
                </a:solidFill>
                <a:effectLst/>
                <a:latin typeface="Arial"/>
                <a:ea typeface="Arial"/>
                <a:cs typeface="Arial"/>
                <a:sym typeface="Arial"/>
              </a:rPr>
              <a:t>(</a:t>
            </a:r>
            <a:r>
              <a:rPr lang="en-US" sz="1100" b="0" i="0" u="none" strike="noStrike" cap="none" dirty="0" err="1" smtClean="0">
                <a:solidFill>
                  <a:schemeClr val="dk1"/>
                </a:solidFill>
                <a:effectLst/>
                <a:latin typeface="Arial"/>
                <a:ea typeface="Arial"/>
                <a:cs typeface="Arial"/>
                <a:sym typeface="Arial"/>
              </a:rPr>
              <a:t>tức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chưa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traning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sẽ</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góp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nhiều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việc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Do </a:t>
            </a:r>
            <a:r>
              <a:rPr lang="en-US" sz="1100" b="0" i="0" u="none" strike="noStrike" cap="none" dirty="0" err="1" smtClean="0">
                <a:solidFill>
                  <a:schemeClr val="dk1"/>
                </a:solidFill>
                <a:effectLst/>
                <a:latin typeface="Arial"/>
                <a:ea typeface="Arial"/>
                <a:cs typeface="Arial"/>
                <a:sym typeface="Arial"/>
              </a:rPr>
              <a:t>đó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duy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trì</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việc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ước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thập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ta </a:t>
            </a:r>
            <a:r>
              <a:rPr lang="en-US" sz="1100" b="0" i="0" u="none" strike="noStrike" cap="none" dirty="0" err="1" smtClean="0">
                <a:solidFill>
                  <a:schemeClr val="dk1"/>
                </a:solidFill>
                <a:effectLst/>
                <a:latin typeface="Arial"/>
                <a:ea typeface="Arial"/>
                <a:cs typeface="Arial"/>
                <a:sym typeface="Arial"/>
              </a:rPr>
              <a:t>nên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giữ</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gradient </a:t>
            </a:r>
            <a:r>
              <a:rPr lang="en-US" sz="1100" b="0" i="0" u="none" strike="noStrike" cap="none" dirty="0" err="1" smtClean="0">
                <a:solidFill>
                  <a:schemeClr val="dk1"/>
                </a:solidFill>
                <a:effectLst/>
                <a:latin typeface="Arial"/>
                <a:ea typeface="Arial"/>
                <a:cs typeface="Arial"/>
                <a:sym typeface="Arial"/>
              </a:rPr>
              <a:t>lớn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chỉ</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những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gradient </a:t>
            </a:r>
            <a:r>
              <a:rPr lang="en-US" sz="1100" b="0" i="0" u="none" strike="noStrike" cap="none" dirty="0" err="1" smtClean="0">
                <a:solidFill>
                  <a:schemeClr val="dk1"/>
                </a:solidFill>
                <a:effectLst/>
                <a:latin typeface="Arial"/>
                <a:ea typeface="Arial"/>
                <a:cs typeface="Arial"/>
                <a:sym typeface="Arial"/>
              </a:rPr>
              <a:t>nhỏ</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Việc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thay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đổi</a:t>
            </a:r>
            <a:r>
              <a:rPr lang="en-US" sz="1100" b="0" i="0" u="none" strike="noStrike" cap="none" baseline="0"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như</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vậy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dẫn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đến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ước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độ</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cao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hơn</a:t>
            </a:r>
            <a:r>
              <a:rPr lang="en-US" sz="1100" b="0" i="0" u="none" strike="noStrike" cap="none" dirty="0" smtClean="0">
                <a:solidFill>
                  <a:schemeClr val="dk1"/>
                </a:solidFill>
                <a:effectLst/>
                <a:latin typeface="Arial"/>
                <a:ea typeface="Arial"/>
                <a:cs typeface="Arial"/>
                <a:sym typeface="Arial"/>
              </a:rPr>
              <a:t> so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ngẫu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nhiên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thống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với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cùng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tỷ</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lệ</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mẫu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mục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tiêu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đặc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biệt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tin </a:t>
            </a:r>
            <a:r>
              <a:rPr lang="en-US" sz="1100" b="0" i="0" u="none" strike="noStrike" cap="none" dirty="0" err="1" smtClean="0">
                <a:solidFill>
                  <a:schemeClr val="dk1"/>
                </a:solidFill>
                <a:effectLst/>
                <a:latin typeface="Arial"/>
                <a:ea typeface="Arial"/>
                <a:cs typeface="Arial"/>
                <a:sym typeface="Arial"/>
              </a:rPr>
              <a:t>đạt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phạm</a:t>
            </a:r>
            <a:r>
              <a:rPr lang="en-US" sz="1100" b="0" i="0" u="none" strike="noStrike" cap="none" dirty="0" smtClean="0">
                <a:solidFill>
                  <a:schemeClr val="dk1"/>
                </a:solidFill>
                <a:effectLst/>
                <a:latin typeface="Arial"/>
                <a:ea typeface="Arial"/>
                <a:cs typeface="Arial"/>
                <a:sym typeface="Arial"/>
              </a:rPr>
              <a:t> vi </a:t>
            </a:r>
            <a:r>
              <a:rPr lang="en-US" sz="1100" b="0" i="0" u="none" strike="noStrike" cap="none" dirty="0" err="1" smtClean="0">
                <a:solidFill>
                  <a:schemeClr val="dk1"/>
                </a:solidFill>
                <a:effectLst/>
                <a:latin typeface="Arial"/>
                <a:ea typeface="Arial"/>
                <a:cs typeface="Arial"/>
                <a:sym typeface="Arial"/>
              </a:rPr>
              <a:t>rộng</a:t>
            </a:r>
            <a:r>
              <a:rPr lang="en-US" sz="1100" b="0" i="0" u="none" strike="noStrike" cap="none" dirty="0" smtClean="0">
                <a:solidFill>
                  <a:schemeClr val="dk1"/>
                </a:solidFill>
                <a:effectLst/>
                <a:latin typeface="Arial"/>
                <a:ea typeface="Arial"/>
                <a:cs typeface="Arial"/>
                <a:sym typeface="Arial"/>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723fc1dc6_17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4723fc1dc6_17_9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dirty="0" err="1" smtClean="0">
                <a:solidFill>
                  <a:schemeClr val="dk1"/>
                </a:solidFill>
                <a:effectLst/>
                <a:latin typeface="Arial"/>
                <a:ea typeface="Arial"/>
                <a:cs typeface="Arial"/>
                <a:sym typeface="Arial"/>
              </a:rPr>
              <a:t>Thông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thường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ứng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thực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tế</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mặc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dù</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số</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lớn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gian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thưa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thớt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cung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cấp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thiết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kế</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phương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pháp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gần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như</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giảm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số</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Cụ</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gian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thưa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thớt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nhiều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gần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như</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độc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quyền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tức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hiếm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đồng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bộ</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bao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gồm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nóng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biểu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diễn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từ</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nóng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trong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khai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văn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bản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gói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độc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quyền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cách</a:t>
            </a:r>
            <a:r>
              <a:rPr lang="en-US" sz="1100" b="0" i="0" u="none" strike="noStrike" cap="none" dirty="0" smtClean="0">
                <a:solidFill>
                  <a:schemeClr val="dk1"/>
                </a:solidFill>
                <a:effectLst/>
                <a:latin typeface="Arial"/>
                <a:ea typeface="Arial"/>
                <a:cs typeface="Arial"/>
                <a:sym typeface="Arial"/>
              </a:rPr>
              <a:t> an </a:t>
            </a:r>
            <a:r>
              <a:rPr lang="en-US" sz="1100" b="0" i="0" u="none" strike="noStrike" cap="none" dirty="0" err="1" smtClean="0">
                <a:solidFill>
                  <a:schemeClr val="dk1"/>
                </a:solidFill>
                <a:effectLst/>
                <a:latin typeface="Arial"/>
                <a:ea typeface="Arial"/>
                <a:cs typeface="Arial"/>
                <a:sym typeface="Arial"/>
              </a:rPr>
              <a:t>toàn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đạt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mục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tiêu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này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thiết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kế</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thuật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toán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hiệu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quả</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bằng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giảm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vấn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đề</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ưu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vấn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đề</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màu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đồ</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bằng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như</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đỉnh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thêm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cạnh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mỗi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hai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nếu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loại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trừ</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lẫn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giải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quyết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bằng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thuật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toán</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tham</a:t>
            </a:r>
            <a:r>
              <a:rPr lang="en-US" sz="1100" b="0" i="0" u="none" strike="noStrike" cap="none" dirty="0" smtClean="0">
                <a:solidFill>
                  <a:schemeClr val="dk1"/>
                </a:solidFill>
                <a:effectLst/>
                <a:latin typeface="Arial"/>
                <a:ea typeface="Arial"/>
                <a:cs typeface="Arial"/>
                <a:sym typeface="Arial"/>
              </a:rPr>
              <a:t> lam </a:t>
            </a:r>
            <a:r>
              <a:rPr lang="en-US" sz="1100" b="0" i="0" u="none" strike="noStrike" cap="none" dirty="0" err="1" smtClean="0">
                <a:solidFill>
                  <a:schemeClr val="dk1"/>
                </a:solidFill>
                <a:effectLst/>
                <a:latin typeface="Arial"/>
                <a:ea typeface="Arial"/>
                <a:cs typeface="Arial"/>
                <a:sym typeface="Arial"/>
              </a:rPr>
              <a:t>tỷ</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lệ</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xấp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xỉ</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không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đổi</a:t>
            </a:r>
            <a:r>
              <a:rPr lang="en-US" sz="1100" b="0" i="0" u="none" strike="noStrike" cap="none" dirty="0" smtClean="0">
                <a:solidFill>
                  <a:schemeClr val="dk1"/>
                </a:solidFill>
                <a:effectLst/>
                <a:latin typeface="Arial"/>
                <a:ea typeface="Arial"/>
                <a:cs typeface="Arial"/>
                <a:sym typeface="Arial"/>
              </a:rPr>
              <a:t>.</a:t>
            </a:r>
            <a:endParaRPr lang="en-US" sz="1100" b="0" i="0" u="none" strike="noStrike" cap="none" dirty="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vi-VN" sz="1100" b="0" i="0" u="none" strike="noStrike" cap="none" dirty="0" smtClean="0">
                <a:solidFill>
                  <a:schemeClr val="dk1"/>
                </a:solidFill>
                <a:effectLst/>
                <a:latin typeface="+mj-lt"/>
                <a:ea typeface="Arial"/>
                <a:cs typeface="Arial"/>
                <a:sym typeface="Arial"/>
              </a:rPr>
              <a:t>Đây là một phương pháp được giới thiệu trong lightGBM cũng tận dụng sự thưa thớt của các bộ dữ liệu lớn. Quan sát thiết yếu đằng sau phương pháp này là sự thưa thớt của các tính năng có nghĩa là </a:t>
            </a:r>
            <a:r>
              <a:rPr lang="vi-VN" sz="1100" b="1" i="0" u="none" strike="noStrike" cap="none" dirty="0" smtClean="0">
                <a:solidFill>
                  <a:schemeClr val="dk1"/>
                </a:solidFill>
                <a:effectLst/>
                <a:latin typeface="+mj-lt"/>
                <a:ea typeface="Arial"/>
                <a:cs typeface="Arial"/>
                <a:sym typeface="Arial"/>
              </a:rPr>
              <a:t>một số tính năng không bao giờ khác không</a:t>
            </a:r>
            <a:r>
              <a:rPr lang="vi-VN" sz="1100" b="0" i="0" u="none" strike="noStrike" cap="none" dirty="0" smtClean="0">
                <a:solidFill>
                  <a:schemeClr val="dk1"/>
                </a:solidFill>
                <a:effectLst/>
                <a:latin typeface="+mj-lt"/>
                <a:ea typeface="Arial"/>
                <a:cs typeface="Arial"/>
                <a:sym typeface="Arial"/>
              </a:rPr>
              <a:t>. Chẳng hạn, các từ </a:t>
            </a:r>
            <a:r>
              <a:rPr lang="en-US" sz="1100" b="0" i="0" u="none" strike="noStrike" cap="none" dirty="0" smtClean="0">
                <a:solidFill>
                  <a:schemeClr val="dk1"/>
                </a:solidFill>
                <a:effectLst/>
                <a:latin typeface="+mj-lt"/>
                <a:ea typeface="Arial"/>
                <a:cs typeface="Arial"/>
                <a:sym typeface="Arial"/>
              </a:rPr>
              <a:t>python </a:t>
            </a:r>
            <a:r>
              <a:rPr lang="en-US" sz="1100" b="0" i="0" u="none" strike="noStrike" cap="none" dirty="0" err="1" smtClean="0">
                <a:solidFill>
                  <a:schemeClr val="dk1"/>
                </a:solidFill>
                <a:effectLst/>
                <a:latin typeface="+mj-lt"/>
                <a:ea typeface="Arial"/>
                <a:cs typeface="Arial"/>
                <a:sym typeface="Arial"/>
              </a:rPr>
              <a:t>và</a:t>
            </a:r>
            <a:r>
              <a:rPr lang="en-US" sz="1100" b="0" i="0" u="none" strike="noStrike" cap="none" baseline="0" dirty="0" smtClean="0">
                <a:solidFill>
                  <a:schemeClr val="dk1"/>
                </a:solidFill>
                <a:effectLst/>
                <a:latin typeface="+mj-lt"/>
                <a:ea typeface="Arial"/>
                <a:cs typeface="Arial"/>
                <a:sym typeface="Arial"/>
              </a:rPr>
              <a:t> protein </a:t>
            </a:r>
            <a:r>
              <a:rPr lang="vi-VN" sz="1100" b="0" i="0" u="none" strike="noStrike" cap="none" dirty="0" smtClean="0">
                <a:solidFill>
                  <a:schemeClr val="dk1"/>
                </a:solidFill>
                <a:effectLst/>
                <a:latin typeface="+mj-lt"/>
                <a:ea typeface="Arial"/>
                <a:cs typeface="Arial"/>
                <a:sym typeface="Arial"/>
              </a:rPr>
              <a:t>có thể không bao giờ xuất hiện trong cùng một dữ liệu. Điều này có nghĩa là các tính năng này có thể được gói lại thành một tính năng mà không mất bất kỳ thông tin nào. </a:t>
            </a:r>
            <a:r>
              <a:rPr lang="en-US" sz="1100" b="0" i="0" u="none" strike="noStrike" cap="none" dirty="0" smtClean="0">
                <a:solidFill>
                  <a:schemeClr val="dk1"/>
                </a:solidFill>
                <a:effectLst/>
                <a:latin typeface="Arial"/>
                <a:ea typeface="Arial"/>
                <a:cs typeface="Arial"/>
                <a:sym typeface="Arial"/>
              </a:rPr>
              <a:t>Ban </a:t>
            </a:r>
            <a:r>
              <a:rPr lang="en-US" sz="1100" b="0" i="0" u="none" strike="noStrike" cap="none" dirty="0" err="1" smtClean="0">
                <a:solidFill>
                  <a:schemeClr val="dk1"/>
                </a:solidFill>
                <a:effectLst/>
                <a:latin typeface="Arial"/>
                <a:ea typeface="Arial"/>
                <a:cs typeface="Arial"/>
                <a:sym typeface="Arial"/>
              </a:rPr>
              <a:t>đầu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A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từ</a:t>
            </a:r>
            <a:r>
              <a:rPr lang="en-US" sz="1100" b="0" i="0" u="none" strike="noStrike" cap="none" dirty="0" smtClean="0">
                <a:solidFill>
                  <a:schemeClr val="dk1"/>
                </a:solidFill>
                <a:effectLst/>
                <a:latin typeface="Arial"/>
                <a:ea typeface="Arial"/>
                <a:cs typeface="Arial"/>
                <a:sym typeface="Arial"/>
              </a:rPr>
              <a:t> [0, 10]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B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[0, 20). </a:t>
            </a:r>
            <a:r>
              <a:rPr lang="en-US" sz="1100" b="0" i="0" u="none" strike="noStrike" cap="none" dirty="0" err="1" smtClean="0">
                <a:solidFill>
                  <a:schemeClr val="dk1"/>
                </a:solidFill>
                <a:effectLst/>
                <a:latin typeface="Arial"/>
                <a:ea typeface="Arial"/>
                <a:cs typeface="Arial"/>
                <a:sym typeface="Arial"/>
              </a:rPr>
              <a:t>Sau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chúng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tôi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thêm</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bù</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trừ</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là</a:t>
            </a:r>
            <a:r>
              <a:rPr lang="en-US" sz="1100" b="0" i="0" u="none" strike="noStrike" cap="none" dirty="0" smtClean="0">
                <a:solidFill>
                  <a:schemeClr val="dk1"/>
                </a:solidFill>
                <a:effectLst/>
                <a:latin typeface="Arial"/>
                <a:ea typeface="Arial"/>
                <a:cs typeface="Arial"/>
                <a:sym typeface="Arial"/>
              </a:rPr>
              <a:t> 10 </a:t>
            </a:r>
            <a:r>
              <a:rPr lang="en-US" sz="1100" b="0" i="0" u="none" strike="noStrike" cap="none" dirty="0" err="1" smtClean="0">
                <a:solidFill>
                  <a:schemeClr val="dk1"/>
                </a:solidFill>
                <a:effectLst/>
                <a:latin typeface="Arial"/>
                <a:ea typeface="Arial"/>
                <a:cs typeface="Arial"/>
                <a:sym typeface="Arial"/>
              </a:rPr>
              <a:t>vào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của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địa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lý</a:t>
            </a:r>
            <a:r>
              <a:rPr lang="en-US" sz="1100" b="0" i="0" u="none" strike="noStrike" cap="none" dirty="0" smtClean="0">
                <a:solidFill>
                  <a:schemeClr val="dk1"/>
                </a:solidFill>
                <a:effectLst/>
                <a:latin typeface="Arial"/>
                <a:ea typeface="Arial"/>
                <a:cs typeface="Arial"/>
                <a:sym typeface="Arial"/>
              </a:rPr>
              <a:t> B </a:t>
            </a:r>
            <a:r>
              <a:rPr lang="en-US" sz="1100" b="0" i="0" u="none" strike="noStrike" cap="none" dirty="0" err="1" smtClean="0">
                <a:solidFill>
                  <a:schemeClr val="dk1"/>
                </a:solidFill>
                <a:effectLst/>
                <a:latin typeface="Arial"/>
                <a:ea typeface="Arial"/>
                <a:cs typeface="Arial"/>
                <a:sym typeface="Arial"/>
              </a:rPr>
              <a:t>sao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cho</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đối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tượng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địa</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lý</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được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tinh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chỉnh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lấy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giá</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trị</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từ</a:t>
            </a:r>
            <a:r>
              <a:rPr lang="en-US" sz="1100" b="0" i="0" u="none" strike="noStrike" cap="none" dirty="0" smtClean="0">
                <a:solidFill>
                  <a:schemeClr val="dk1"/>
                </a:solidFill>
                <a:effectLst/>
                <a:latin typeface="Arial"/>
                <a:ea typeface="Arial"/>
                <a:cs typeface="Arial"/>
                <a:sym typeface="Arial"/>
              </a:rPr>
              <a:t> [10, 30]. </a:t>
            </a:r>
            <a:r>
              <a:rPr lang="en-US" sz="1100" b="0" i="0" u="none" strike="noStrike" cap="none" dirty="0" err="1" smtClean="0">
                <a:solidFill>
                  <a:schemeClr val="dk1"/>
                </a:solidFill>
                <a:effectLst/>
                <a:latin typeface="Arial"/>
                <a:ea typeface="Arial"/>
                <a:cs typeface="Arial"/>
                <a:sym typeface="Arial"/>
              </a:rPr>
              <a:t>Sau</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đó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hợp</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nhất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B,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sử</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dụng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một</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gói</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có</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dải</a:t>
            </a:r>
            <a:r>
              <a:rPr lang="en-US" sz="1100" b="0" i="0" u="none" strike="noStrike" cap="none" dirty="0" smtClean="0">
                <a:solidFill>
                  <a:schemeClr val="dk1"/>
                </a:solidFill>
                <a:effectLst/>
                <a:latin typeface="Arial"/>
                <a:ea typeface="Arial"/>
                <a:cs typeface="Arial"/>
                <a:sym typeface="Arial"/>
              </a:rPr>
              <a:t> ô [0, 30] </a:t>
            </a:r>
            <a:r>
              <a:rPr lang="en-US" sz="1100" b="0" i="0" u="none" strike="noStrike" cap="none" dirty="0" err="1" smtClean="0">
                <a:solidFill>
                  <a:schemeClr val="dk1"/>
                </a:solidFill>
                <a:effectLst/>
                <a:latin typeface="Arial"/>
                <a:ea typeface="Arial"/>
                <a:cs typeface="Arial"/>
                <a:sym typeface="Arial"/>
              </a:rPr>
              <a:t>để</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thay</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thế</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các</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tính</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năng</a:t>
            </a:r>
            <a:r>
              <a:rPr lang="en-US" sz="1100" b="0" i="0" u="none" strike="noStrike" cap="none" dirty="0" smtClean="0">
                <a:solidFill>
                  <a:schemeClr val="dk1"/>
                </a:solidFill>
                <a:effectLst/>
                <a:latin typeface="Arial"/>
                <a:ea typeface="Arial"/>
                <a:cs typeface="Arial"/>
                <a:sym typeface="Arial"/>
              </a:rPr>
              <a:t> </a:t>
            </a:r>
            <a:r>
              <a:rPr lang="en-US" sz="1100" b="0" i="0" u="none" strike="noStrike" cap="none" dirty="0" err="1" smtClean="0">
                <a:solidFill>
                  <a:schemeClr val="dk1"/>
                </a:solidFill>
                <a:effectLst/>
                <a:latin typeface="Arial"/>
                <a:ea typeface="Arial"/>
                <a:cs typeface="Arial"/>
                <a:sym typeface="Arial"/>
              </a:rPr>
              <a:t>gốc</a:t>
            </a:r>
            <a:r>
              <a:rPr lang="en-US" sz="1100" b="0" i="0" u="none" strike="noStrike" cap="none" dirty="0" smtClean="0">
                <a:solidFill>
                  <a:schemeClr val="dk1"/>
                </a:solidFill>
                <a:effectLst/>
                <a:latin typeface="Arial"/>
                <a:ea typeface="Arial"/>
                <a:cs typeface="Arial"/>
                <a:sym typeface="Arial"/>
              </a:rPr>
              <a:t> A </a:t>
            </a:r>
            <a:r>
              <a:rPr lang="en-US" sz="1100" b="0" i="0" u="none" strike="noStrike" cap="none" dirty="0" err="1" smtClean="0">
                <a:solidFill>
                  <a:schemeClr val="dk1"/>
                </a:solidFill>
                <a:effectLst/>
                <a:latin typeface="Arial"/>
                <a:ea typeface="Arial"/>
                <a:cs typeface="Arial"/>
                <a:sym typeface="Arial"/>
              </a:rPr>
              <a:t>và</a:t>
            </a:r>
            <a:r>
              <a:rPr lang="en-US" sz="1100" b="0" i="0" u="none" strike="noStrike" cap="none" dirty="0" smtClean="0">
                <a:solidFill>
                  <a:schemeClr val="dk1"/>
                </a:solidFill>
                <a:effectLst/>
                <a:latin typeface="Arial"/>
                <a:ea typeface="Arial"/>
                <a:cs typeface="Arial"/>
                <a:sym typeface="Arial"/>
              </a:rPr>
              <a:t> B.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2"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2"/>
          <p:cNvGrpSpPr/>
          <p:nvPr/>
        </p:nvGrpSpPr>
        <p:grpSpPr>
          <a:xfrm rot="10800000" flipH="1">
            <a:off x="0" y="1090762"/>
            <a:ext cx="8847501" cy="2961974"/>
            <a:chOff x="-8178042" y="-4493254"/>
            <a:chExt cx="19483596"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2"/>
            <p:cNvSpPr/>
            <p:nvPr/>
          </p:nvSpPr>
          <p:spPr>
            <a:xfrm>
              <a:off x="4782955" y="-4493254"/>
              <a:ext cx="6522599"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2"/>
          <p:cNvGrpSpPr/>
          <p:nvPr/>
        </p:nvGrpSpPr>
        <p:grpSpPr>
          <a:xfrm>
            <a:off x="3677235" y="4278348"/>
            <a:ext cx="5480828" cy="432996"/>
            <a:chOff x="5582264" y="4646737"/>
            <a:chExt cx="5480828" cy="432996"/>
          </a:xfrm>
        </p:grpSpPr>
        <p:sp>
          <p:nvSpPr>
            <p:cNvPr id="18" name="Google Shape;18;p2"/>
            <p:cNvSpPr/>
            <p:nvPr/>
          </p:nvSpPr>
          <p:spPr>
            <a:xfrm rot="10800000">
              <a:off x="5582264"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flipH="1">
              <a:off x="5585231" y="4646737"/>
              <a:ext cx="5477861" cy="304551"/>
              <a:chOff x="-24158748" y="330075"/>
              <a:chExt cx="30568422" cy="1699505"/>
            </a:xfrm>
          </p:grpSpPr>
          <p:sp>
            <p:nvSpPr>
              <p:cNvPr id="20" name="Google Shape;20;p2"/>
              <p:cNvSpPr/>
              <p:nvPr/>
            </p:nvSpPr>
            <p:spPr>
              <a:xfrm>
                <a:off x="-24158748" y="330080"/>
                <a:ext cx="28907999"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71017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grpSp>
        <p:nvGrpSpPr>
          <p:cNvPr id="24" name="Google Shape;24;p3"/>
          <p:cNvGrpSpPr/>
          <p:nvPr/>
        </p:nvGrpSpPr>
        <p:grpSpPr>
          <a:xfrm>
            <a:off x="-3" y="40"/>
            <a:ext cx="7072430" cy="1327314"/>
            <a:chOff x="-3" y="40"/>
            <a:chExt cx="7072430" cy="1327314"/>
          </a:xfrm>
        </p:grpSpPr>
        <p:sp>
          <p:nvSpPr>
            <p:cNvPr id="25" name="Google Shape;25;p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Google Shape;26;p3"/>
            <p:cNvGrpSpPr/>
            <p:nvPr/>
          </p:nvGrpSpPr>
          <p:grpSpPr>
            <a:xfrm rot="10800000" flipH="1">
              <a:off x="2" y="40"/>
              <a:ext cx="6756166" cy="1327314"/>
              <a:chOff x="-2168137" y="330075"/>
              <a:chExt cx="8650661" cy="1699506"/>
            </a:xfrm>
          </p:grpSpPr>
          <p:sp>
            <p:nvSpPr>
              <p:cNvPr id="27" name="Google Shape;27;p3"/>
              <p:cNvSpPr/>
              <p:nvPr/>
            </p:nvSpPr>
            <p:spPr>
              <a:xfrm>
                <a:off x="-2168137"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Google Shape;28;p3"/>
              <p:cNvSpPr/>
              <p:nvPr/>
            </p:nvSpPr>
            <p:spPr>
              <a:xfrm>
                <a:off x="4783024"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Google Shape;29;p3"/>
            <p:cNvGrpSpPr/>
            <p:nvPr/>
          </p:nvGrpSpPr>
          <p:grpSpPr>
            <a:xfrm rot="10800000" flipH="1">
              <a:off x="-3" y="381007"/>
              <a:ext cx="7072430" cy="771743"/>
              <a:chOff x="-9092084" y="330075"/>
              <a:chExt cx="15574608" cy="1699501"/>
            </a:xfrm>
          </p:grpSpPr>
          <p:sp>
            <p:nvSpPr>
              <p:cNvPr id="30" name="Google Shape;30;p3"/>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Google Shape;31;p3"/>
              <p:cNvSpPr/>
              <p:nvPr/>
            </p:nvSpPr>
            <p:spPr>
              <a:xfrm>
                <a:off x="4783024"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Google Shape;32;p3"/>
          <p:cNvGrpSpPr/>
          <p:nvPr/>
        </p:nvGrpSpPr>
        <p:grpSpPr>
          <a:xfrm>
            <a:off x="6946841" y="4472722"/>
            <a:ext cx="2202829" cy="670794"/>
            <a:chOff x="5575241" y="4472722"/>
            <a:chExt cx="2202829" cy="670794"/>
          </a:xfrm>
        </p:grpSpPr>
        <p:sp>
          <p:nvSpPr>
            <p:cNvPr id="33" name="Google Shape;33;p3"/>
            <p:cNvSpPr/>
            <p:nvPr/>
          </p:nvSpPr>
          <p:spPr>
            <a:xfrm rot="10800000">
              <a:off x="5575241"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3"/>
            <p:cNvGrpSpPr/>
            <p:nvPr/>
          </p:nvGrpSpPr>
          <p:grpSpPr>
            <a:xfrm flipH="1">
              <a:off x="5734850" y="4472722"/>
              <a:ext cx="2040836" cy="670794"/>
              <a:chOff x="1297953" y="330075"/>
              <a:chExt cx="5169294" cy="1699505"/>
            </a:xfrm>
          </p:grpSpPr>
          <p:sp>
            <p:nvSpPr>
              <p:cNvPr id="35" name="Google Shape;35;p3"/>
              <p:cNvSpPr/>
              <p:nvPr/>
            </p:nvSpPr>
            <p:spPr>
              <a:xfrm>
                <a:off x="1297953" y="330080"/>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3"/>
            <p:cNvGrpSpPr/>
            <p:nvPr/>
          </p:nvGrpSpPr>
          <p:grpSpPr>
            <a:xfrm flipH="1">
              <a:off x="5578208" y="4646737"/>
              <a:ext cx="2199862" cy="304562"/>
              <a:chOff x="-5827152" y="330075"/>
              <a:chExt cx="12276017" cy="1699568"/>
            </a:xfrm>
          </p:grpSpPr>
          <p:sp>
            <p:nvSpPr>
              <p:cNvPr id="38" name="Google Shape;38;p3"/>
              <p:cNvSpPr/>
              <p:nvPr/>
            </p:nvSpPr>
            <p:spPr>
              <a:xfrm>
                <a:off x="-5827152" y="330143"/>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474936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1" name="Google Shape;41;p3"/>
          <p:cNvSpPr txBox="1">
            <a:spLocks noGrp="1"/>
          </p:cNvSpPr>
          <p:nvPr>
            <p:ph type="body" idx="1"/>
          </p:nvPr>
        </p:nvSpPr>
        <p:spPr>
          <a:xfrm>
            <a:off x="814275" y="1537987"/>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2" name="Google Shape;42;p3"/>
          <p:cNvSpPr txBox="1">
            <a:spLocks noGrp="1"/>
          </p:cNvSpPr>
          <p:nvPr>
            <p:ph type="body" idx="2"/>
          </p:nvPr>
        </p:nvSpPr>
        <p:spPr>
          <a:xfrm>
            <a:off x="4396123" y="1537987"/>
            <a:ext cx="3378299"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3" name="Google Shape;43;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4"/>
        <p:cNvGrpSpPr/>
        <p:nvPr/>
      </p:nvGrpSpPr>
      <p:grpSpPr>
        <a:xfrm>
          <a:off x="0" y="0"/>
          <a:ext cx="0" cy="0"/>
          <a:chOff x="0" y="0"/>
          <a:chExt cx="0" cy="0"/>
        </a:xfrm>
      </p:grpSpPr>
      <p:grpSp>
        <p:nvGrpSpPr>
          <p:cNvPr id="45" name="Google Shape;45;p4"/>
          <p:cNvGrpSpPr/>
          <p:nvPr/>
        </p:nvGrpSpPr>
        <p:grpSpPr>
          <a:xfrm>
            <a:off x="-3" y="40"/>
            <a:ext cx="7072430" cy="1327314"/>
            <a:chOff x="-3" y="40"/>
            <a:chExt cx="7072430" cy="1327314"/>
          </a:xfrm>
        </p:grpSpPr>
        <p:sp>
          <p:nvSpPr>
            <p:cNvPr id="46" name="Google Shape;46;p4"/>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47" name="Google Shape;47;p4"/>
            <p:cNvGrpSpPr/>
            <p:nvPr/>
          </p:nvGrpSpPr>
          <p:grpSpPr>
            <a:xfrm rot="10800000" flipH="1">
              <a:off x="2" y="40"/>
              <a:ext cx="6756166" cy="1327314"/>
              <a:chOff x="-2168137" y="330075"/>
              <a:chExt cx="8650661" cy="1699506"/>
            </a:xfrm>
          </p:grpSpPr>
          <p:sp>
            <p:nvSpPr>
              <p:cNvPr id="48" name="Google Shape;48;p4"/>
              <p:cNvSpPr/>
              <p:nvPr/>
            </p:nvSpPr>
            <p:spPr>
              <a:xfrm>
                <a:off x="-2168137"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49" name="Google Shape;49;p4"/>
              <p:cNvSpPr/>
              <p:nvPr/>
            </p:nvSpPr>
            <p:spPr>
              <a:xfrm>
                <a:off x="4783024"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50" name="Google Shape;50;p4"/>
            <p:cNvGrpSpPr/>
            <p:nvPr/>
          </p:nvGrpSpPr>
          <p:grpSpPr>
            <a:xfrm rot="10800000" flipH="1">
              <a:off x="-3" y="381007"/>
              <a:ext cx="7072430" cy="771743"/>
              <a:chOff x="-9092084" y="330075"/>
              <a:chExt cx="15574608" cy="1699501"/>
            </a:xfrm>
          </p:grpSpPr>
          <p:sp>
            <p:nvSpPr>
              <p:cNvPr id="51" name="Google Shape;51;p4"/>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52" name="Google Shape;52;p4"/>
              <p:cNvSpPr/>
              <p:nvPr/>
            </p:nvSpPr>
            <p:spPr>
              <a:xfrm>
                <a:off x="4783024"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53" name="Google Shape;53;p4"/>
          <p:cNvGrpSpPr/>
          <p:nvPr/>
        </p:nvGrpSpPr>
        <p:grpSpPr>
          <a:xfrm>
            <a:off x="6946841" y="4472722"/>
            <a:ext cx="2202829" cy="670794"/>
            <a:chOff x="5575241" y="4472722"/>
            <a:chExt cx="2202829" cy="670794"/>
          </a:xfrm>
        </p:grpSpPr>
        <p:sp>
          <p:nvSpPr>
            <p:cNvPr id="54" name="Google Shape;54;p4"/>
            <p:cNvSpPr/>
            <p:nvPr/>
          </p:nvSpPr>
          <p:spPr>
            <a:xfrm rot="10800000">
              <a:off x="5575241"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p4"/>
            <p:cNvGrpSpPr/>
            <p:nvPr/>
          </p:nvGrpSpPr>
          <p:grpSpPr>
            <a:xfrm flipH="1">
              <a:off x="5734850" y="4472722"/>
              <a:ext cx="2040836" cy="670794"/>
              <a:chOff x="1297953" y="330075"/>
              <a:chExt cx="5169294" cy="1699505"/>
            </a:xfrm>
          </p:grpSpPr>
          <p:sp>
            <p:nvSpPr>
              <p:cNvPr id="56" name="Google Shape;56;p4"/>
              <p:cNvSpPr/>
              <p:nvPr/>
            </p:nvSpPr>
            <p:spPr>
              <a:xfrm>
                <a:off x="1297953" y="330080"/>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4"/>
            <p:cNvGrpSpPr/>
            <p:nvPr/>
          </p:nvGrpSpPr>
          <p:grpSpPr>
            <a:xfrm flipH="1">
              <a:off x="5578208" y="4646737"/>
              <a:ext cx="2199862" cy="304562"/>
              <a:chOff x="-5827152" y="330075"/>
              <a:chExt cx="12276017" cy="1699568"/>
            </a:xfrm>
          </p:grpSpPr>
          <p:sp>
            <p:nvSpPr>
              <p:cNvPr id="59" name="Google Shape;59;p4"/>
              <p:cNvSpPr/>
              <p:nvPr/>
            </p:nvSpPr>
            <p:spPr>
              <a:xfrm>
                <a:off x="-5827152" y="330143"/>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474936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 name="Google Shape;61;p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62" name="Google Shape;62;p4"/>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lgn="l">
              <a:lnSpc>
                <a:spcPct val="100000"/>
              </a:lnSpc>
              <a:spcBef>
                <a:spcPts val="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63" name="Google Shape;63;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ctrTitle"/>
          </p:nvPr>
        </p:nvSpPr>
        <p:spPr>
          <a:xfrm>
            <a:off x="304800" y="1309254"/>
            <a:ext cx="7772400" cy="274339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US" sz="4000" dirty="0" smtClean="0"/>
              <a:t>Highly Efficient Gradient Boosting Decision Tree</a:t>
            </a:r>
            <a:r>
              <a:rPr lang="en-US" dirty="0"/>
              <a:t/>
            </a:r>
            <a:br>
              <a:rPr lang="en-US" dirty="0"/>
            </a:br>
            <a:r>
              <a:rPr lang="en-US" sz="2000" dirty="0"/>
              <a:t/>
            </a:r>
            <a:br>
              <a:rPr lang="en-US" sz="2000" dirty="0"/>
            </a:br>
            <a:r>
              <a:rPr lang="en-US" sz="2000" dirty="0" smtClean="0"/>
              <a:t>15110105 – Nguyen </a:t>
            </a:r>
            <a:r>
              <a:rPr lang="en-US" sz="2000" dirty="0" err="1" smtClean="0"/>
              <a:t>Duc</a:t>
            </a:r>
            <a:r>
              <a:rPr lang="en-US" sz="2000" dirty="0" smtClean="0"/>
              <a:t> </a:t>
            </a:r>
            <a:r>
              <a:rPr lang="en-US" sz="2000" dirty="0" err="1" smtClean="0"/>
              <a:t>Quan</a:t>
            </a:r>
            <a:r>
              <a:rPr lang="en-US" sz="2000" dirty="0" smtClean="0"/>
              <a:t/>
            </a:r>
            <a:br>
              <a:rPr lang="en-US" sz="2000" dirty="0" smtClean="0"/>
            </a:br>
            <a:r>
              <a:rPr lang="en-US" sz="2000" dirty="0" smtClean="0"/>
              <a:t>15110058 – Le </a:t>
            </a:r>
            <a:r>
              <a:rPr lang="en-US" sz="2000" dirty="0" err="1" smtClean="0"/>
              <a:t>Manh</a:t>
            </a:r>
            <a:r>
              <a:rPr lang="en-US" sz="2000" dirty="0" smtClean="0"/>
              <a:t> Hung</a:t>
            </a:r>
            <a:endParaRPr sz="2000"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solidFill>
                  <a:schemeClr val="bg1"/>
                </a:solidFill>
              </a:rPr>
              <a:t>Highly Efficient Gradient Boosting Decision Tree is </a:t>
            </a:r>
            <a:r>
              <a:rPr lang="en-US" sz="2400" dirty="0" err="1">
                <a:solidFill>
                  <a:schemeClr val="bg1"/>
                </a:solidFill>
              </a:rPr>
              <a:t>LightGBM</a:t>
            </a:r>
            <a:endParaRPr sz="2400" dirty="0"/>
          </a:p>
        </p:txBody>
      </p:sp>
      <p:sp>
        <p:nvSpPr>
          <p:cNvPr id="280" name="Google Shape;280;p20"/>
          <p:cNvSpPr txBox="1">
            <a:spLocks noGrp="1"/>
          </p:cNvSpPr>
          <p:nvPr>
            <p:ph type="body" idx="1"/>
          </p:nvPr>
        </p:nvSpPr>
        <p:spPr>
          <a:xfrm>
            <a:off x="456723" y="1600582"/>
            <a:ext cx="7899139" cy="3257168"/>
          </a:xfrm>
          <a:prstGeom prst="rect">
            <a:avLst/>
          </a:prstGeom>
          <a:noFill/>
          <a:ln>
            <a:noFill/>
          </a:ln>
        </p:spPr>
        <p:txBody>
          <a:bodyPr spcFirstLastPara="1" wrap="square" lIns="91425" tIns="91425" rIns="91425" bIns="91425" anchor="t" anchorCtr="0">
            <a:noAutofit/>
          </a:bodyPr>
          <a:lstStyle/>
          <a:p>
            <a:pPr marL="571500" lvl="0" indent="-342900">
              <a:buFont typeface="Arial"/>
              <a:buChar char="•"/>
            </a:pPr>
            <a:r>
              <a:rPr lang="en-US" dirty="0"/>
              <a:t>Our experiments on multiple public datasets show that </a:t>
            </a:r>
            <a:r>
              <a:rPr lang="en-US" dirty="0" err="1"/>
              <a:t>LightGBM</a:t>
            </a:r>
            <a:r>
              <a:rPr lang="en-US" dirty="0"/>
              <a:t> can accelerate the training process by up to over 20 times </a:t>
            </a:r>
            <a:r>
              <a:rPr lang="en-US" dirty="0" smtClean="0"/>
              <a:t>while </a:t>
            </a:r>
            <a:r>
              <a:rPr lang="en-US" dirty="0"/>
              <a:t>achieving almost the same </a:t>
            </a:r>
            <a:r>
              <a:rPr lang="en-US" dirty="0" smtClean="0"/>
              <a:t>accuracy.</a:t>
            </a:r>
            <a:endParaRPr dirty="0"/>
          </a:p>
        </p:txBody>
      </p:sp>
      <p:sp>
        <p:nvSpPr>
          <p:cNvPr id="281" name="Google Shape;281;p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grpSp>
        <p:nvGrpSpPr>
          <p:cNvPr id="282" name="Google Shape;282;p20"/>
          <p:cNvGrpSpPr/>
          <p:nvPr/>
        </p:nvGrpSpPr>
        <p:grpSpPr>
          <a:xfrm>
            <a:off x="282215" y="590918"/>
            <a:ext cx="369504" cy="369504"/>
            <a:chOff x="2594050" y="1631825"/>
            <a:chExt cx="439625" cy="439625"/>
          </a:xfrm>
        </p:grpSpPr>
        <p:sp>
          <p:nvSpPr>
            <p:cNvPr id="283" name="Google Shape;283;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Gradient-based One-Side Sampling (GOSS</a:t>
            </a:r>
            <a:r>
              <a:rPr lang="en-US" sz="2400" dirty="0" smtClean="0"/>
              <a:t>)</a:t>
            </a:r>
            <a:endParaRPr sz="2400" dirty="0"/>
          </a:p>
        </p:txBody>
      </p:sp>
      <p:sp>
        <p:nvSpPr>
          <p:cNvPr id="292" name="Google Shape;292;p21"/>
          <p:cNvSpPr txBox="1">
            <a:spLocks noGrp="1"/>
          </p:cNvSpPr>
          <p:nvPr>
            <p:ph type="body" idx="1"/>
          </p:nvPr>
        </p:nvSpPr>
        <p:spPr>
          <a:xfrm>
            <a:off x="456723" y="1600582"/>
            <a:ext cx="7899139" cy="2876168"/>
          </a:xfrm>
          <a:prstGeom prst="rect">
            <a:avLst/>
          </a:prstGeom>
          <a:noFill/>
          <a:ln>
            <a:noFill/>
          </a:ln>
        </p:spPr>
        <p:txBody>
          <a:bodyPr spcFirstLastPara="1" wrap="square" lIns="91425" tIns="91425" rIns="91425" bIns="91425" anchor="t" anchorCtr="0">
            <a:noAutofit/>
          </a:bodyPr>
          <a:lstStyle/>
          <a:p>
            <a:pPr marL="571500" lvl="0" indent="-342900">
              <a:buFont typeface="Arial"/>
              <a:buChar char="•"/>
            </a:pPr>
            <a:endParaRPr lang="en-US" dirty="0"/>
          </a:p>
        </p:txBody>
      </p:sp>
      <p:sp>
        <p:nvSpPr>
          <p:cNvPr id="293" name="Google Shape;293;p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grpSp>
        <p:nvGrpSpPr>
          <p:cNvPr id="294" name="Google Shape;294;p21"/>
          <p:cNvGrpSpPr/>
          <p:nvPr/>
        </p:nvGrpSpPr>
        <p:grpSpPr>
          <a:xfrm>
            <a:off x="282215" y="590918"/>
            <a:ext cx="369504" cy="369504"/>
            <a:chOff x="2594050" y="1631825"/>
            <a:chExt cx="439625" cy="439625"/>
          </a:xfrm>
        </p:grpSpPr>
        <p:sp>
          <p:nvSpPr>
            <p:cNvPr id="295" name="Google Shape;295;p2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19" y="1530646"/>
            <a:ext cx="6683354" cy="3137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Exclusive Feature Bundling (EFB</a:t>
            </a:r>
            <a:r>
              <a:rPr lang="en-US" sz="2400" dirty="0" smtClean="0"/>
              <a:t>)</a:t>
            </a:r>
            <a:endParaRPr sz="2400" dirty="0"/>
          </a:p>
        </p:txBody>
      </p:sp>
      <p:sp>
        <p:nvSpPr>
          <p:cNvPr id="305" name="Google Shape;305;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grpSp>
        <p:nvGrpSpPr>
          <p:cNvPr id="306" name="Google Shape;306;p22"/>
          <p:cNvGrpSpPr/>
          <p:nvPr/>
        </p:nvGrpSpPr>
        <p:grpSpPr>
          <a:xfrm>
            <a:off x="282215" y="590918"/>
            <a:ext cx="369504" cy="369504"/>
            <a:chOff x="2594050" y="1631825"/>
            <a:chExt cx="439625" cy="439625"/>
          </a:xfrm>
        </p:grpSpPr>
        <p:sp>
          <p:nvSpPr>
            <p:cNvPr id="307" name="Google Shape;307;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1" y="1354137"/>
            <a:ext cx="7933916" cy="325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Overall Comparison</a:t>
            </a:r>
            <a:endParaRPr sz="2400" dirty="0"/>
          </a:p>
        </p:txBody>
      </p:sp>
      <p:sp>
        <p:nvSpPr>
          <p:cNvPr id="317" name="Google Shape;31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grpSp>
        <p:nvGrpSpPr>
          <p:cNvPr id="318" name="Google Shape;318;p23"/>
          <p:cNvGrpSpPr/>
          <p:nvPr/>
        </p:nvGrpSpPr>
        <p:grpSpPr>
          <a:xfrm>
            <a:off x="282215" y="590918"/>
            <a:ext cx="369504" cy="369504"/>
            <a:chOff x="2594050" y="1631825"/>
            <a:chExt cx="439625" cy="439625"/>
          </a:xfrm>
        </p:grpSpPr>
        <p:sp>
          <p:nvSpPr>
            <p:cNvPr id="319" name="Google Shape;319;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 name="Picture 9"/>
          <p:cNvPicPr/>
          <p:nvPr/>
        </p:nvPicPr>
        <p:blipFill>
          <a:blip r:embed="rId3"/>
          <a:stretch>
            <a:fillRect/>
          </a:stretch>
        </p:blipFill>
        <p:spPr>
          <a:xfrm>
            <a:off x="577765" y="1535598"/>
            <a:ext cx="7896384" cy="1856187"/>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338845683"/>
              </p:ext>
            </p:extLst>
          </p:nvPr>
        </p:nvGraphicFramePr>
        <p:xfrm>
          <a:off x="1077432" y="3548764"/>
          <a:ext cx="6096000" cy="396240"/>
        </p:xfrm>
        <a:graphic>
          <a:graphicData uri="http://schemas.openxmlformats.org/drawingml/2006/table">
            <a:tbl>
              <a:tblPr firstRow="1" bandRow="1">
                <a:tableStyleId>{252B55FF-AA95-4F71-853B-1D9078E8882A}</a:tableStyleId>
              </a:tblPr>
              <a:tblGrid>
                <a:gridCol w="6096000">
                  <a:extLst>
                    <a:ext uri="{9D8B030D-6E8A-4147-A177-3AD203B41FA5}">
                      <a16:colId xmlns:a16="http://schemas.microsoft.com/office/drawing/2014/main" val="20000"/>
                    </a:ext>
                  </a:extLst>
                </a:gridCol>
              </a:tblGrid>
              <a:tr h="370840">
                <a:tc>
                  <a:txBody>
                    <a:bodyPr/>
                    <a:lstStyle/>
                    <a:p>
                      <a:r>
                        <a:rPr lang="en-US" sz="2000" dirty="0" smtClean="0">
                          <a:latin typeface="Times New Roman" pitchFamily="18" charset="0"/>
                          <a:cs typeface="Times New Roman" pitchFamily="18" charset="0"/>
                        </a:rPr>
                        <a:t>Table 1: Datasets used in the experiments.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Overall Comparison</a:t>
            </a:r>
            <a:endParaRPr sz="2400" dirty="0"/>
          </a:p>
        </p:txBody>
      </p:sp>
      <p:sp>
        <p:nvSpPr>
          <p:cNvPr id="317" name="Google Shape;31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grpSp>
        <p:nvGrpSpPr>
          <p:cNvPr id="318" name="Google Shape;318;p23"/>
          <p:cNvGrpSpPr/>
          <p:nvPr/>
        </p:nvGrpSpPr>
        <p:grpSpPr>
          <a:xfrm>
            <a:off x="282215" y="590918"/>
            <a:ext cx="369504" cy="369504"/>
            <a:chOff x="2594050" y="1631825"/>
            <a:chExt cx="439625" cy="439625"/>
          </a:xfrm>
        </p:grpSpPr>
        <p:sp>
          <p:nvSpPr>
            <p:cNvPr id="319" name="Google Shape;319;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92" y="1661742"/>
            <a:ext cx="8269622" cy="16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2451676294"/>
              </p:ext>
            </p:extLst>
          </p:nvPr>
        </p:nvGraphicFramePr>
        <p:xfrm>
          <a:off x="864779" y="3516866"/>
          <a:ext cx="7205331" cy="914400"/>
        </p:xfrm>
        <a:graphic>
          <a:graphicData uri="http://schemas.openxmlformats.org/drawingml/2006/table">
            <a:tbl>
              <a:tblPr firstRow="1" bandRow="1">
                <a:tableStyleId>{252B55FF-AA95-4F71-853B-1D9078E8882A}</a:tableStyleId>
              </a:tblPr>
              <a:tblGrid>
                <a:gridCol w="7205331">
                  <a:extLst>
                    <a:ext uri="{9D8B030D-6E8A-4147-A177-3AD203B41FA5}">
                      <a16:colId xmlns:a16="http://schemas.microsoft.com/office/drawing/2014/main" val="20000"/>
                    </a:ext>
                  </a:extLst>
                </a:gridCol>
              </a:tblGrid>
              <a:tr h="370840">
                <a:tc>
                  <a:txBody>
                    <a:bodyPr/>
                    <a:lstStyle/>
                    <a:p>
                      <a:pPr algn="just"/>
                      <a:r>
                        <a:rPr lang="en-US" sz="1800" dirty="0" smtClean="0">
                          <a:latin typeface="Times New Roman" pitchFamily="18" charset="0"/>
                          <a:cs typeface="Times New Roman" pitchFamily="18" charset="0"/>
                        </a:rPr>
                        <a:t>Table 2: Overall training time cost comparison. </a:t>
                      </a:r>
                      <a:r>
                        <a:rPr lang="en-US" sz="1800" dirty="0" err="1" smtClean="0">
                          <a:latin typeface="Times New Roman" pitchFamily="18" charset="0"/>
                          <a:cs typeface="Times New Roman" pitchFamily="18" charset="0"/>
                        </a:rPr>
                        <a:t>LightGBM</a:t>
                      </a:r>
                      <a:r>
                        <a:rPr lang="en-US" sz="1800" dirty="0" smtClean="0">
                          <a:latin typeface="Times New Roman" pitchFamily="18" charset="0"/>
                          <a:cs typeface="Times New Roman" pitchFamily="18" charset="0"/>
                        </a:rPr>
                        <a:t> is </a:t>
                      </a:r>
                      <a:r>
                        <a:rPr lang="en-US" sz="1800" dirty="0" err="1" smtClean="0">
                          <a:latin typeface="Times New Roman" pitchFamily="18" charset="0"/>
                          <a:cs typeface="Times New Roman" pitchFamily="18" charset="0"/>
                        </a:rPr>
                        <a:t>lgb_baseline</a:t>
                      </a:r>
                      <a:r>
                        <a:rPr lang="en-US" sz="1800" dirty="0" smtClean="0">
                          <a:latin typeface="Times New Roman" pitchFamily="18" charset="0"/>
                          <a:cs typeface="Times New Roman" pitchFamily="18" charset="0"/>
                        </a:rPr>
                        <a:t> with GOSS and EFB. </a:t>
                      </a:r>
                      <a:r>
                        <a:rPr lang="en-US" sz="1800" dirty="0" err="1" smtClean="0">
                          <a:latin typeface="Times New Roman" pitchFamily="18" charset="0"/>
                          <a:cs typeface="Times New Roman" pitchFamily="18" charset="0"/>
                        </a:rPr>
                        <a:t>EFB_only</a:t>
                      </a:r>
                      <a:r>
                        <a:rPr lang="en-US" sz="1800" dirty="0" smtClean="0">
                          <a:latin typeface="Times New Roman" pitchFamily="18" charset="0"/>
                          <a:cs typeface="Times New Roman" pitchFamily="18" charset="0"/>
                        </a:rPr>
                        <a:t> is </a:t>
                      </a:r>
                      <a:r>
                        <a:rPr lang="en-US" sz="1800" dirty="0" err="1" smtClean="0">
                          <a:latin typeface="Times New Roman" pitchFamily="18" charset="0"/>
                          <a:cs typeface="Times New Roman" pitchFamily="18" charset="0"/>
                        </a:rPr>
                        <a:t>lgb_baseline</a:t>
                      </a:r>
                      <a:r>
                        <a:rPr lang="en-US" sz="1800" dirty="0" smtClean="0">
                          <a:latin typeface="Times New Roman" pitchFamily="18" charset="0"/>
                          <a:cs typeface="Times New Roman" pitchFamily="18" charset="0"/>
                        </a:rPr>
                        <a:t> with EFB. The values in the table are the average time cost (seconds) for training one iteration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4197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Overall Comparison</a:t>
            </a:r>
            <a:endParaRPr sz="2400" dirty="0"/>
          </a:p>
        </p:txBody>
      </p:sp>
      <p:sp>
        <p:nvSpPr>
          <p:cNvPr id="317" name="Google Shape;31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grpSp>
        <p:nvGrpSpPr>
          <p:cNvPr id="318" name="Google Shape;318;p23"/>
          <p:cNvGrpSpPr/>
          <p:nvPr/>
        </p:nvGrpSpPr>
        <p:grpSpPr>
          <a:xfrm>
            <a:off x="282215" y="590918"/>
            <a:ext cx="369504" cy="369504"/>
            <a:chOff x="2594050" y="1631825"/>
            <a:chExt cx="439625" cy="439625"/>
          </a:xfrm>
        </p:grpSpPr>
        <p:sp>
          <p:nvSpPr>
            <p:cNvPr id="319" name="Google Shape;319;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02" y="1655725"/>
            <a:ext cx="8490081" cy="161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2482369854"/>
              </p:ext>
            </p:extLst>
          </p:nvPr>
        </p:nvGraphicFramePr>
        <p:xfrm>
          <a:off x="594922" y="3431802"/>
          <a:ext cx="8175461" cy="914400"/>
        </p:xfrm>
        <a:graphic>
          <a:graphicData uri="http://schemas.openxmlformats.org/drawingml/2006/table">
            <a:tbl>
              <a:tblPr firstRow="1" bandRow="1">
                <a:tableStyleId>{252B55FF-AA95-4F71-853B-1D9078E8882A}</a:tableStyleId>
              </a:tblPr>
              <a:tblGrid>
                <a:gridCol w="8175461">
                  <a:extLst>
                    <a:ext uri="{9D8B030D-6E8A-4147-A177-3AD203B41FA5}">
                      <a16:colId xmlns:a16="http://schemas.microsoft.com/office/drawing/2014/main" val="20000"/>
                    </a:ext>
                  </a:extLst>
                </a:gridCol>
              </a:tblGrid>
              <a:tr h="370840">
                <a:tc>
                  <a:txBody>
                    <a:bodyPr/>
                    <a:lstStyle/>
                    <a:p>
                      <a:pPr algn="just"/>
                      <a:r>
                        <a:rPr lang="en-US" sz="1800" dirty="0" smtClean="0">
                          <a:latin typeface="Times New Roman" pitchFamily="18" charset="0"/>
                          <a:cs typeface="Times New Roman" pitchFamily="18" charset="0"/>
                        </a:rPr>
                        <a:t>Table 3: Overall accuracy comparison on test datasets. Use AUC for classification task and NDCG@10 for ranking task. SGB is </a:t>
                      </a:r>
                      <a:r>
                        <a:rPr lang="en-US" sz="1800" dirty="0" err="1" smtClean="0">
                          <a:latin typeface="Times New Roman" pitchFamily="18" charset="0"/>
                          <a:cs typeface="Times New Roman" pitchFamily="18" charset="0"/>
                        </a:rPr>
                        <a:t>lgb_baseline</a:t>
                      </a:r>
                      <a:r>
                        <a:rPr lang="en-US" sz="1800" dirty="0" smtClean="0">
                          <a:latin typeface="Times New Roman" pitchFamily="18" charset="0"/>
                          <a:cs typeface="Times New Roman" pitchFamily="18" charset="0"/>
                        </a:rPr>
                        <a:t> with Stochastic Gradient Boosting, and its sampling ratio is the same as </a:t>
                      </a:r>
                      <a:r>
                        <a:rPr lang="en-US" sz="1800" dirty="0" err="1" smtClean="0">
                          <a:latin typeface="Times New Roman" pitchFamily="18" charset="0"/>
                          <a:cs typeface="Times New Roman" pitchFamily="18" charset="0"/>
                        </a:rPr>
                        <a:t>LightGBM</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4197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Overall Comparison</a:t>
            </a:r>
            <a:endParaRPr sz="2400" dirty="0"/>
          </a:p>
        </p:txBody>
      </p:sp>
      <p:sp>
        <p:nvSpPr>
          <p:cNvPr id="317" name="Google Shape;31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grpSp>
        <p:nvGrpSpPr>
          <p:cNvPr id="318" name="Google Shape;318;p23"/>
          <p:cNvGrpSpPr/>
          <p:nvPr/>
        </p:nvGrpSpPr>
        <p:grpSpPr>
          <a:xfrm>
            <a:off x="282215" y="590918"/>
            <a:ext cx="369504" cy="369504"/>
            <a:chOff x="2594050" y="1631825"/>
            <a:chExt cx="439625" cy="439625"/>
          </a:xfrm>
        </p:grpSpPr>
        <p:sp>
          <p:nvSpPr>
            <p:cNvPr id="319" name="Google Shape;319;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88" y="1482799"/>
            <a:ext cx="6331972" cy="2844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97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Overall Comparison</a:t>
            </a:r>
            <a:endParaRPr sz="2400" dirty="0"/>
          </a:p>
        </p:txBody>
      </p:sp>
      <p:sp>
        <p:nvSpPr>
          <p:cNvPr id="317" name="Google Shape;31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grpSp>
        <p:nvGrpSpPr>
          <p:cNvPr id="318" name="Google Shape;318;p23"/>
          <p:cNvGrpSpPr/>
          <p:nvPr/>
        </p:nvGrpSpPr>
        <p:grpSpPr>
          <a:xfrm>
            <a:off x="282215" y="590918"/>
            <a:ext cx="369504" cy="369504"/>
            <a:chOff x="2594050" y="1631825"/>
            <a:chExt cx="439625" cy="439625"/>
          </a:xfrm>
        </p:grpSpPr>
        <p:sp>
          <p:nvSpPr>
            <p:cNvPr id="319" name="Google Shape;319;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65" y="1773090"/>
            <a:ext cx="7742258" cy="81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62044821"/>
              </p:ext>
            </p:extLst>
          </p:nvPr>
        </p:nvGraphicFramePr>
        <p:xfrm>
          <a:off x="503812" y="2730053"/>
          <a:ext cx="8175461" cy="1188720"/>
        </p:xfrm>
        <a:graphic>
          <a:graphicData uri="http://schemas.openxmlformats.org/drawingml/2006/table">
            <a:tbl>
              <a:tblPr firstRow="1" bandRow="1">
                <a:tableStyleId>{252B55FF-AA95-4F71-853B-1D9078E8882A}</a:tableStyleId>
              </a:tblPr>
              <a:tblGrid>
                <a:gridCol w="8175461">
                  <a:extLst>
                    <a:ext uri="{9D8B030D-6E8A-4147-A177-3AD203B41FA5}">
                      <a16:colId xmlns:a16="http://schemas.microsoft.com/office/drawing/2014/main" val="20000"/>
                    </a:ext>
                  </a:extLst>
                </a:gridCol>
              </a:tblGrid>
              <a:tr h="370840">
                <a:tc>
                  <a:txBody>
                    <a:bodyPr/>
                    <a:lstStyle/>
                    <a:p>
                      <a:pPr algn="just"/>
                      <a:r>
                        <a:rPr lang="en-US" sz="1800" dirty="0" smtClean="0">
                          <a:latin typeface="Times New Roman" pitchFamily="18" charset="0"/>
                          <a:cs typeface="Times New Roman" pitchFamily="18" charset="0"/>
                        </a:rPr>
                        <a:t>Table 4: Accuracy comparison on LETOR dataset for GOSS and SGB under different sampling ratios. We ensure all experiments reach the convergence points by using large iterations with early stopping. The standard deviations on different settings are small. The settings of a and b for GOSS can be found in the supplementary materials</a:t>
                      </a:r>
                      <a:r>
                        <a:rPr lang="en-US" sz="1800" dirty="0" smtClean="0"/>
                        <a: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6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t>Conclusion</a:t>
            </a:r>
            <a:endParaRPr sz="2400" dirty="0"/>
          </a:p>
        </p:txBody>
      </p:sp>
      <p:sp>
        <p:nvSpPr>
          <p:cNvPr id="328" name="Google Shape;328;p24"/>
          <p:cNvSpPr txBox="1">
            <a:spLocks noGrp="1"/>
          </p:cNvSpPr>
          <p:nvPr>
            <p:ph type="body" idx="1"/>
          </p:nvPr>
        </p:nvSpPr>
        <p:spPr>
          <a:xfrm>
            <a:off x="456722" y="1600582"/>
            <a:ext cx="8251343" cy="2876168"/>
          </a:xfrm>
          <a:prstGeom prst="rect">
            <a:avLst/>
          </a:prstGeom>
          <a:noFill/>
          <a:ln>
            <a:noFill/>
          </a:ln>
        </p:spPr>
        <p:txBody>
          <a:bodyPr spcFirstLastPara="1" wrap="square" lIns="91425" tIns="91425" rIns="91425" bIns="91425" anchor="t" anchorCtr="0">
            <a:noAutofit/>
          </a:bodyPr>
          <a:lstStyle/>
          <a:p>
            <a:pPr marL="0" lvl="8" indent="0" algn="just">
              <a:spcBef>
                <a:spcPts val="0"/>
              </a:spcBef>
              <a:spcAft>
                <a:spcPts val="0"/>
              </a:spcAft>
              <a:buNone/>
            </a:pPr>
            <a:r>
              <a:rPr lang="en-US" dirty="0" smtClean="0"/>
              <a:t>Gradient-based </a:t>
            </a:r>
            <a:r>
              <a:rPr lang="en-US" dirty="0"/>
              <a:t>One-Side Sampling and Exclusive Feature Bundling to deal with large number of data instances and large number of features respectively</a:t>
            </a:r>
          </a:p>
          <a:p>
            <a:pPr marL="0" lvl="8" indent="0" algn="just">
              <a:spcBef>
                <a:spcPts val="0"/>
              </a:spcBef>
              <a:spcAft>
                <a:spcPts val="0"/>
              </a:spcAft>
              <a:buNone/>
            </a:pPr>
            <a:r>
              <a:rPr lang="en-US" dirty="0"/>
              <a:t>The experimental results are consistent with the theory and show that with the help of GOSS and EFB, </a:t>
            </a:r>
            <a:r>
              <a:rPr lang="en-US" dirty="0" err="1"/>
              <a:t>LightGBM</a:t>
            </a:r>
            <a:r>
              <a:rPr lang="en-US" dirty="0"/>
              <a:t> can significantly outperform </a:t>
            </a:r>
            <a:r>
              <a:rPr lang="en-US" dirty="0" err="1"/>
              <a:t>XGBoost</a:t>
            </a:r>
            <a:r>
              <a:rPr lang="en-US" dirty="0"/>
              <a:t> and SGB in terms of computational speed and memory consumption</a:t>
            </a:r>
          </a:p>
        </p:txBody>
      </p:sp>
      <p:sp>
        <p:nvSpPr>
          <p:cNvPr id="329" name="Google Shape;329;p2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grpSp>
        <p:nvGrpSpPr>
          <p:cNvPr id="330" name="Google Shape;330;p24"/>
          <p:cNvGrpSpPr/>
          <p:nvPr/>
        </p:nvGrpSpPr>
        <p:grpSpPr>
          <a:xfrm>
            <a:off x="282215" y="590918"/>
            <a:ext cx="369504" cy="369504"/>
            <a:chOff x="2594050" y="1631825"/>
            <a:chExt cx="439625" cy="439625"/>
          </a:xfrm>
        </p:grpSpPr>
        <p:sp>
          <p:nvSpPr>
            <p:cNvPr id="331" name="Google Shape;331;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body" idx="1"/>
          </p:nvPr>
        </p:nvSpPr>
        <p:spPr>
          <a:xfrm>
            <a:off x="814275" y="1749988"/>
            <a:ext cx="6717563" cy="3902963"/>
          </a:xfrm>
          <a:prstGeom prst="rect">
            <a:avLst/>
          </a:prstGeom>
          <a:noFill/>
          <a:ln>
            <a:noFill/>
          </a:ln>
        </p:spPr>
        <p:txBody>
          <a:bodyPr spcFirstLastPara="1" wrap="square" lIns="91425" tIns="91425" rIns="91425" bIns="91425" anchor="t" anchorCtr="0">
            <a:noAutofit/>
          </a:bodyPr>
          <a:lstStyle/>
          <a:p>
            <a:pPr lvl="0" indent="-457200">
              <a:buSzPts val="2800"/>
              <a:buFont typeface="Arial"/>
              <a:buChar char="•"/>
            </a:pPr>
            <a:r>
              <a:rPr lang="en-US" sz="2800" dirty="0" smtClean="0">
                <a:solidFill>
                  <a:schemeClr val="dk1"/>
                </a:solidFill>
              </a:rPr>
              <a:t>General </a:t>
            </a:r>
            <a:r>
              <a:rPr lang="en-US" sz="2800" dirty="0">
                <a:solidFill>
                  <a:schemeClr val="dk1"/>
                </a:solidFill>
              </a:rPr>
              <a:t>introduction of decision </a:t>
            </a:r>
            <a:r>
              <a:rPr lang="en-US" sz="2800" dirty="0" smtClean="0">
                <a:solidFill>
                  <a:schemeClr val="dk1"/>
                </a:solidFill>
              </a:rPr>
              <a:t>trees</a:t>
            </a:r>
          </a:p>
          <a:p>
            <a:pPr lvl="0" indent="-457200">
              <a:buSzPts val="2800"/>
              <a:buFont typeface="Arial"/>
              <a:buChar char="•"/>
            </a:pPr>
            <a:r>
              <a:rPr lang="en-US" sz="2800" dirty="0" smtClean="0">
                <a:solidFill>
                  <a:schemeClr val="dk1"/>
                </a:solidFill>
              </a:rPr>
              <a:t>What is Gradient Boosting Decision Tree?</a:t>
            </a:r>
            <a:endParaRPr sz="2800" dirty="0">
              <a:solidFill>
                <a:schemeClr val="dk1"/>
              </a:solidFill>
            </a:endParaRPr>
          </a:p>
          <a:p>
            <a:pPr marL="457200" lvl="0" indent="-457200" algn="l" rtl="0">
              <a:lnSpc>
                <a:spcPct val="100000"/>
              </a:lnSpc>
              <a:spcBef>
                <a:spcPts val="1000"/>
              </a:spcBef>
              <a:spcAft>
                <a:spcPts val="0"/>
              </a:spcAft>
              <a:buSzPts val="2800"/>
              <a:buFont typeface="Arial"/>
              <a:buChar char="•"/>
            </a:pPr>
            <a:r>
              <a:rPr lang="en-US" sz="2800" dirty="0" smtClean="0">
                <a:solidFill>
                  <a:schemeClr val="dk1"/>
                </a:solidFill>
              </a:rPr>
              <a:t>Highly Efficient Gradient Boosting Decision Tree is </a:t>
            </a:r>
            <a:r>
              <a:rPr lang="en-US" sz="2800" dirty="0" err="1" smtClean="0">
                <a:solidFill>
                  <a:schemeClr val="dk1"/>
                </a:solidFill>
              </a:rPr>
              <a:t>LightGBM</a:t>
            </a:r>
            <a:endParaRPr sz="2800" dirty="0">
              <a:solidFill>
                <a:schemeClr val="dk1"/>
              </a:solidFill>
            </a:endParaRPr>
          </a:p>
          <a:p>
            <a:pPr marL="457200" lvl="0" indent="-457200" algn="l" rtl="0">
              <a:lnSpc>
                <a:spcPct val="100000"/>
              </a:lnSpc>
              <a:spcBef>
                <a:spcPts val="1000"/>
              </a:spcBef>
              <a:spcAft>
                <a:spcPts val="0"/>
              </a:spcAft>
              <a:buSzPts val="2800"/>
              <a:buFont typeface="Arial"/>
              <a:buChar char="•"/>
            </a:pPr>
            <a:endParaRPr dirty="0"/>
          </a:p>
        </p:txBody>
      </p:sp>
      <p:sp>
        <p:nvSpPr>
          <p:cNvPr id="169" name="Google Shape;169;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dirty="0" smtClean="0"/>
              <a:t>Content</a:t>
            </a:r>
            <a:endParaRPr sz="2400" dirty="0"/>
          </a:p>
        </p:txBody>
      </p:sp>
      <p:sp>
        <p:nvSpPr>
          <p:cNvPr id="170" name="Google Shape;170;p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grpSp>
        <p:nvGrpSpPr>
          <p:cNvPr id="171" name="Google Shape;171;p12"/>
          <p:cNvGrpSpPr/>
          <p:nvPr/>
        </p:nvGrpSpPr>
        <p:grpSpPr>
          <a:xfrm>
            <a:off x="312465" y="587259"/>
            <a:ext cx="309022" cy="376837"/>
            <a:chOff x="596350" y="929175"/>
            <a:chExt cx="407950" cy="497475"/>
          </a:xfrm>
        </p:grpSpPr>
        <p:sp>
          <p:nvSpPr>
            <p:cNvPr id="172" name="Google Shape;172;p12"/>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2"/>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2"/>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2"/>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2"/>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2"/>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2"/>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dirty="0" smtClean="0"/>
              <a:t>General introduction of decision tree</a:t>
            </a:r>
            <a:endParaRPr sz="2400" dirty="0"/>
          </a:p>
        </p:txBody>
      </p:sp>
      <p:sp>
        <p:nvSpPr>
          <p:cNvPr id="184" name="Google Shape;184;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grpSp>
        <p:nvGrpSpPr>
          <p:cNvPr id="185" name="Google Shape;185;p13"/>
          <p:cNvGrpSpPr/>
          <p:nvPr/>
        </p:nvGrpSpPr>
        <p:grpSpPr>
          <a:xfrm>
            <a:off x="312465" y="587259"/>
            <a:ext cx="309022" cy="376837"/>
            <a:chOff x="596350" y="929175"/>
            <a:chExt cx="407950" cy="497475"/>
          </a:xfrm>
        </p:grpSpPr>
        <p:sp>
          <p:nvSpPr>
            <p:cNvPr id="186" name="Google Shape;186;p1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13"/>
          <p:cNvSpPr txBox="1">
            <a:spLocks noGrp="1"/>
          </p:cNvSpPr>
          <p:nvPr>
            <p:ph type="body" idx="1"/>
          </p:nvPr>
        </p:nvSpPr>
        <p:spPr>
          <a:xfrm>
            <a:off x="312465" y="1352550"/>
            <a:ext cx="7737026" cy="3145500"/>
          </a:xfrm>
          <a:prstGeom prst="rect">
            <a:avLst/>
          </a:prstGeom>
          <a:noFill/>
          <a:ln>
            <a:noFill/>
          </a:ln>
        </p:spPr>
        <p:txBody>
          <a:bodyPr spcFirstLastPara="1" wrap="square" lIns="91425" tIns="91425" rIns="91425" bIns="91425" anchor="t" anchorCtr="0">
            <a:noAutofit/>
          </a:bodyPr>
          <a:lstStyle/>
          <a:p>
            <a:pPr marL="228600" lvl="0" indent="0">
              <a:spcBef>
                <a:spcPts val="1000"/>
              </a:spcBef>
              <a:buSzPts val="2800"/>
              <a:buNone/>
            </a:pPr>
            <a:r>
              <a:rPr lang="en-US" sz="2400" dirty="0"/>
              <a:t>Decision trees are a method of splitting the data based on features to either classify or predict some value.</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dirty="0" smtClean="0"/>
              <a:t>General introduction of decision tree</a:t>
            </a:r>
            <a:endParaRPr sz="2400" dirty="0"/>
          </a:p>
        </p:txBody>
      </p:sp>
      <p:sp>
        <p:nvSpPr>
          <p:cNvPr id="215" name="Google Shape;215;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grpSp>
        <p:nvGrpSpPr>
          <p:cNvPr id="216" name="Google Shape;216;p15"/>
          <p:cNvGrpSpPr/>
          <p:nvPr/>
        </p:nvGrpSpPr>
        <p:grpSpPr>
          <a:xfrm>
            <a:off x="312465" y="587259"/>
            <a:ext cx="309022" cy="376837"/>
            <a:chOff x="596350" y="929175"/>
            <a:chExt cx="407950" cy="497475"/>
          </a:xfrm>
        </p:grpSpPr>
        <p:sp>
          <p:nvSpPr>
            <p:cNvPr id="217" name="Google Shape;217;p15"/>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4" name="Google Shape;224;p15"/>
          <p:cNvSpPr txBox="1">
            <a:spLocks noGrp="1"/>
          </p:cNvSpPr>
          <p:nvPr>
            <p:ph type="body" idx="1"/>
          </p:nvPr>
        </p:nvSpPr>
        <p:spPr>
          <a:xfrm>
            <a:off x="312465" y="1352550"/>
            <a:ext cx="7993335" cy="5334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2800"/>
              <a:buNone/>
            </a:pPr>
            <a:r>
              <a:rPr lang="en-US" sz="2800" b="1" dirty="0" smtClean="0"/>
              <a:t>There are two types of decision tree</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69550675"/>
              </p:ext>
            </p:extLst>
          </p:nvPr>
        </p:nvGraphicFramePr>
        <p:xfrm>
          <a:off x="433315" y="1921834"/>
          <a:ext cx="3766545" cy="2721936"/>
        </p:xfrm>
        <a:graphic>
          <a:graphicData uri="http://schemas.openxmlformats.org/drawingml/2006/table">
            <a:tbl>
              <a:tblPr firstRow="1" bandRow="1">
                <a:tableStyleId>{252B55FF-AA95-4F71-853B-1D9078E8882A}</a:tableStyleId>
              </a:tblPr>
              <a:tblGrid>
                <a:gridCol w="3766545">
                  <a:extLst>
                    <a:ext uri="{9D8B030D-6E8A-4147-A177-3AD203B41FA5}">
                      <a16:colId xmlns:a16="http://schemas.microsoft.com/office/drawing/2014/main" val="20000"/>
                    </a:ext>
                  </a:extLst>
                </a:gridCol>
              </a:tblGrid>
              <a:tr h="1360968">
                <a:tc>
                  <a:txBody>
                    <a:bodyPr/>
                    <a:lstStyle/>
                    <a:p>
                      <a:pPr marL="342900" indent="-342900">
                        <a:buFont typeface="Arial" pitchFamily="34" charset="0"/>
                        <a:buChar char="•"/>
                      </a:pPr>
                      <a:r>
                        <a:rPr lang="en-US" sz="2400" dirty="0" smtClean="0">
                          <a:solidFill>
                            <a:schemeClr val="accent1">
                              <a:lumMod val="75000"/>
                            </a:schemeClr>
                          </a:solidFill>
                          <a:latin typeface="Roboto Condensed" charset="0"/>
                          <a:ea typeface="Roboto Condensed" charset="0"/>
                          <a:cs typeface="Arial" pitchFamily="34" charset="0"/>
                        </a:rPr>
                        <a:t>Regression</a:t>
                      </a:r>
                      <a:r>
                        <a:rPr lang="en-US" sz="2400" baseline="0" dirty="0" smtClean="0">
                          <a:solidFill>
                            <a:schemeClr val="accent1">
                              <a:lumMod val="75000"/>
                            </a:schemeClr>
                          </a:solidFill>
                          <a:latin typeface="Roboto Condensed" charset="0"/>
                          <a:ea typeface="Roboto Condensed" charset="0"/>
                          <a:cs typeface="Arial" pitchFamily="34" charset="0"/>
                        </a:rPr>
                        <a:t> tree</a:t>
                      </a:r>
                    </a:p>
                    <a:p>
                      <a:pPr marL="342900" indent="-342900">
                        <a:buFont typeface="Arial" pitchFamily="34" charset="0"/>
                        <a:buChar char="•"/>
                      </a:pPr>
                      <a:r>
                        <a:rPr lang="en-US" sz="2400" baseline="0" dirty="0" smtClean="0">
                          <a:solidFill>
                            <a:schemeClr val="accent1">
                              <a:lumMod val="75000"/>
                            </a:schemeClr>
                          </a:solidFill>
                          <a:latin typeface="Roboto Condensed" charset="0"/>
                          <a:ea typeface="Roboto Condensed" charset="0"/>
                          <a:cs typeface="Arial" pitchFamily="34" charset="0"/>
                        </a:rPr>
                        <a:t>Classification tree</a:t>
                      </a:r>
                      <a:endParaRPr lang="en-US" sz="2400" dirty="0">
                        <a:solidFill>
                          <a:schemeClr val="accent1">
                            <a:lumMod val="75000"/>
                          </a:schemeClr>
                        </a:solidFill>
                        <a:latin typeface="Roboto Condensed" charset="0"/>
                        <a:ea typeface="Roboto Condensed" charset="0"/>
                        <a:cs typeface="Arial" pitchFamily="34" charset="0"/>
                      </a:endParaRPr>
                    </a:p>
                  </a:txBody>
                  <a:tcPr/>
                </a:tc>
                <a:extLst>
                  <a:ext uri="{0D108BD9-81ED-4DB2-BD59-A6C34878D82A}">
                    <a16:rowId xmlns:a16="http://schemas.microsoft.com/office/drawing/2014/main" val="10000"/>
                  </a:ext>
                </a:extLst>
              </a:tr>
              <a:tr h="1360968">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95" y="2097605"/>
            <a:ext cx="3464325" cy="1974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2400" dirty="0" smtClean="0"/>
              <a:t>General introduction of decision tree</a:t>
            </a:r>
            <a:endParaRPr sz="2400" dirty="0"/>
          </a:p>
        </p:txBody>
      </p:sp>
      <p:sp>
        <p:nvSpPr>
          <p:cNvPr id="200" name="Google Shape;200;p1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grpSp>
        <p:nvGrpSpPr>
          <p:cNvPr id="201" name="Google Shape;201;p14"/>
          <p:cNvGrpSpPr/>
          <p:nvPr/>
        </p:nvGrpSpPr>
        <p:grpSpPr>
          <a:xfrm>
            <a:off x="312465" y="587259"/>
            <a:ext cx="309022" cy="376837"/>
            <a:chOff x="596350" y="929175"/>
            <a:chExt cx="407950" cy="497475"/>
          </a:xfrm>
        </p:grpSpPr>
        <p:sp>
          <p:nvSpPr>
            <p:cNvPr id="202" name="Google Shape;202;p14"/>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ext Placeholder 1"/>
          <p:cNvSpPr>
            <a:spLocks noGrp="1"/>
          </p:cNvSpPr>
          <p:nvPr>
            <p:ph type="body" idx="1"/>
          </p:nvPr>
        </p:nvSpPr>
        <p:spPr>
          <a:xfrm>
            <a:off x="814275" y="1537987"/>
            <a:ext cx="2216004" cy="1747473"/>
          </a:xfrm>
        </p:spPr>
        <p:txBody>
          <a:bodyPr/>
          <a:lstStyle/>
          <a:p>
            <a:r>
              <a:rPr lang="en-US" dirty="0"/>
              <a:t>Decision its essence is the choice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306" y="1340700"/>
            <a:ext cx="5050465" cy="329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indent="-457200"/>
            <a:r>
              <a:rPr lang="en-US" sz="2400" dirty="0">
                <a:solidFill>
                  <a:schemeClr val="bg1"/>
                </a:solidFill>
              </a:rPr>
              <a:t>What is Gradient Boosting Decision Tree?</a:t>
            </a:r>
          </a:p>
        </p:txBody>
      </p:sp>
      <p:sp>
        <p:nvSpPr>
          <p:cNvPr id="232" name="Google Shape;232;p16"/>
          <p:cNvSpPr txBox="1">
            <a:spLocks noGrp="1"/>
          </p:cNvSpPr>
          <p:nvPr>
            <p:ph type="body" idx="1"/>
          </p:nvPr>
        </p:nvSpPr>
        <p:spPr>
          <a:xfrm>
            <a:off x="282215" y="1430461"/>
            <a:ext cx="8564073" cy="3145500"/>
          </a:xfrm>
          <a:prstGeom prst="rect">
            <a:avLst/>
          </a:prstGeom>
          <a:noFill/>
          <a:ln>
            <a:noFill/>
          </a:ln>
        </p:spPr>
        <p:txBody>
          <a:bodyPr spcFirstLastPara="1" wrap="square" lIns="91425" tIns="91425" rIns="91425" bIns="91425" anchor="t" anchorCtr="0">
            <a:noAutofit/>
          </a:bodyPr>
          <a:lstStyle/>
          <a:p>
            <a:pPr marL="228600" lvl="0" indent="0" algn="just">
              <a:buNone/>
            </a:pPr>
            <a:r>
              <a:rPr lang="en-US" dirty="0"/>
              <a:t>Gradient Boosting Decision Tree (GBDT) is a popular machine learning algorithm, and has quite a few effective implementations such as </a:t>
            </a:r>
            <a:r>
              <a:rPr lang="en-US" dirty="0" err="1"/>
              <a:t>XGBoost</a:t>
            </a:r>
            <a:r>
              <a:rPr lang="en-US" dirty="0"/>
              <a:t> and </a:t>
            </a:r>
            <a:r>
              <a:rPr lang="en-US" dirty="0" err="1" smtClean="0"/>
              <a:t>pGBRT</a:t>
            </a:r>
            <a:r>
              <a:rPr lang="en-US" dirty="0" smtClean="0"/>
              <a:t>.</a:t>
            </a:r>
          </a:p>
        </p:txBody>
      </p:sp>
      <p:sp>
        <p:nvSpPr>
          <p:cNvPr id="233" name="Google Shape;233;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grpSp>
        <p:nvGrpSpPr>
          <p:cNvPr id="234" name="Google Shape;234;p16"/>
          <p:cNvGrpSpPr/>
          <p:nvPr/>
        </p:nvGrpSpPr>
        <p:grpSpPr>
          <a:xfrm>
            <a:off x="282215" y="590918"/>
            <a:ext cx="369504" cy="369504"/>
            <a:chOff x="2594050" y="1631825"/>
            <a:chExt cx="439625" cy="439625"/>
          </a:xfrm>
        </p:grpSpPr>
        <p:sp>
          <p:nvSpPr>
            <p:cNvPr id="235" name="Google Shape;235;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AutoShape 2" descr="Káº¿t quáº£ hÃ¬nh áº£nh cho gradient boosting decision tr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457200" lvl="0" indent="-457200">
              <a:spcBef>
                <a:spcPts val="1000"/>
              </a:spcBef>
            </a:pPr>
            <a:r>
              <a:rPr lang="en-US" sz="2400" dirty="0">
                <a:solidFill>
                  <a:schemeClr val="bg1"/>
                </a:solidFill>
              </a:rPr>
              <a:t>Highly Efficient Gradient Boosting </a:t>
            </a:r>
            <a:r>
              <a:rPr lang="en-US" sz="2400" dirty="0" smtClean="0">
                <a:solidFill>
                  <a:schemeClr val="bg1"/>
                </a:solidFill>
              </a:rPr>
              <a:t>Decision Tree </a:t>
            </a:r>
            <a:r>
              <a:rPr lang="en-US" sz="2400" dirty="0">
                <a:solidFill>
                  <a:schemeClr val="bg1"/>
                </a:solidFill>
              </a:rPr>
              <a:t>is </a:t>
            </a:r>
            <a:r>
              <a:rPr lang="en-US" sz="2400" dirty="0" err="1">
                <a:solidFill>
                  <a:schemeClr val="bg1"/>
                </a:solidFill>
              </a:rPr>
              <a:t>LightGBM</a:t>
            </a:r>
            <a:endParaRPr lang="en-US" sz="2400" dirty="0">
              <a:solidFill>
                <a:schemeClr val="bg1"/>
              </a:solidFill>
            </a:endParaRPr>
          </a:p>
        </p:txBody>
      </p:sp>
      <p:sp>
        <p:nvSpPr>
          <p:cNvPr id="244" name="Google Shape;244;p17"/>
          <p:cNvSpPr txBox="1">
            <a:spLocks noGrp="1"/>
          </p:cNvSpPr>
          <p:nvPr>
            <p:ph type="body" idx="1"/>
          </p:nvPr>
        </p:nvSpPr>
        <p:spPr>
          <a:xfrm>
            <a:off x="456723" y="1600582"/>
            <a:ext cx="7899139" cy="3257168"/>
          </a:xfrm>
          <a:prstGeom prst="rect">
            <a:avLst/>
          </a:prstGeom>
          <a:noFill/>
          <a:ln>
            <a:noFill/>
          </a:ln>
        </p:spPr>
        <p:txBody>
          <a:bodyPr spcFirstLastPara="1" wrap="square" lIns="91425" tIns="91425" rIns="91425" bIns="91425" anchor="t" anchorCtr="0">
            <a:noAutofit/>
          </a:bodyPr>
          <a:lstStyle/>
          <a:p>
            <a:pPr marL="571500" lvl="0" indent="-342900" algn="just">
              <a:buFont typeface="Arial"/>
              <a:buChar char="•"/>
            </a:pPr>
            <a:r>
              <a:rPr lang="en-US" dirty="0" smtClean="0"/>
              <a:t>As </a:t>
            </a:r>
            <a:r>
              <a:rPr lang="en-US" dirty="0"/>
              <a:t>a new implementation of GBDT with Gradient-based One-Side Sampling and Exclusive Feature </a:t>
            </a:r>
            <a:r>
              <a:rPr lang="en-US" dirty="0" smtClean="0"/>
              <a:t>Bundling</a:t>
            </a:r>
          </a:p>
          <a:p>
            <a:pPr marL="571500" lvl="0" indent="-342900" algn="just">
              <a:buFont typeface="Arial"/>
              <a:buChar char="•"/>
            </a:pPr>
            <a:r>
              <a:rPr lang="en-US" dirty="0" err="1" smtClean="0"/>
              <a:t>LightGBM</a:t>
            </a:r>
            <a:r>
              <a:rPr lang="en-US" dirty="0" smtClean="0"/>
              <a:t> </a:t>
            </a:r>
            <a:r>
              <a:rPr lang="en-US" dirty="0"/>
              <a:t>has several attractive advantages </a:t>
            </a:r>
            <a:r>
              <a:rPr lang="en-US" dirty="0" smtClean="0"/>
              <a:t>including </a:t>
            </a:r>
            <a:r>
              <a:rPr lang="en-US" dirty="0"/>
              <a:t>faster training speed, higher efficiency and lower memory usage, while still being able to achieve almost the same accuracy compared with </a:t>
            </a:r>
            <a:r>
              <a:rPr lang="en-US" dirty="0" err="1"/>
              <a:t>Xgboost</a:t>
            </a:r>
            <a:r>
              <a:rPr lang="en-US" dirty="0"/>
              <a:t> and </a:t>
            </a:r>
            <a:r>
              <a:rPr lang="en-US" dirty="0" err="1"/>
              <a:t>pGBRT</a:t>
            </a:r>
            <a:endParaRPr dirty="0"/>
          </a:p>
        </p:txBody>
      </p:sp>
      <p:sp>
        <p:nvSpPr>
          <p:cNvPr id="245" name="Google Shape;245;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grpSp>
        <p:nvGrpSpPr>
          <p:cNvPr id="246" name="Google Shape;246;p17"/>
          <p:cNvGrpSpPr/>
          <p:nvPr/>
        </p:nvGrpSpPr>
        <p:grpSpPr>
          <a:xfrm>
            <a:off x="282215" y="590918"/>
            <a:ext cx="369504" cy="369504"/>
            <a:chOff x="2594050" y="1631825"/>
            <a:chExt cx="439625" cy="439625"/>
          </a:xfrm>
        </p:grpSpPr>
        <p:sp>
          <p:nvSpPr>
            <p:cNvPr id="247" name="Google Shape;24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solidFill>
                  <a:schemeClr val="bg1"/>
                </a:solidFill>
              </a:rPr>
              <a:t>Highly Efficient Gradient Boosting Decision Tree is </a:t>
            </a:r>
            <a:r>
              <a:rPr lang="en-US" sz="2400" dirty="0" err="1">
                <a:solidFill>
                  <a:schemeClr val="bg1"/>
                </a:solidFill>
              </a:rPr>
              <a:t>LightGBM</a:t>
            </a:r>
            <a:endParaRPr sz="2400" dirty="0"/>
          </a:p>
        </p:txBody>
      </p:sp>
      <p:sp>
        <p:nvSpPr>
          <p:cNvPr id="256" name="Google Shape;256;p18"/>
          <p:cNvSpPr txBox="1">
            <a:spLocks noGrp="1"/>
          </p:cNvSpPr>
          <p:nvPr>
            <p:ph type="body" idx="1"/>
          </p:nvPr>
        </p:nvSpPr>
        <p:spPr>
          <a:xfrm>
            <a:off x="456723" y="1600582"/>
            <a:ext cx="7899139" cy="3257168"/>
          </a:xfrm>
          <a:prstGeom prst="rect">
            <a:avLst/>
          </a:prstGeom>
          <a:noFill/>
          <a:ln>
            <a:noFill/>
          </a:ln>
        </p:spPr>
        <p:txBody>
          <a:bodyPr spcFirstLastPara="1" wrap="square" lIns="91425" tIns="91425" rIns="91425" bIns="91425" anchor="t" anchorCtr="0">
            <a:noAutofit/>
          </a:bodyPr>
          <a:lstStyle/>
          <a:p>
            <a:pPr marL="571500" lvl="0" indent="-342900">
              <a:buFont typeface="Arial"/>
              <a:buChar char="•"/>
            </a:pPr>
            <a:r>
              <a:rPr lang="en-US" dirty="0"/>
              <a:t>Gradient-based One-Side Sampling (</a:t>
            </a:r>
            <a:r>
              <a:rPr lang="en-US" dirty="0" smtClean="0"/>
              <a:t>GOSS)</a:t>
            </a:r>
          </a:p>
          <a:p>
            <a:pPr marL="571500" lvl="0" indent="-342900">
              <a:buFont typeface="Arial"/>
              <a:buChar char="•"/>
            </a:pPr>
            <a:r>
              <a:rPr lang="en-US" sz="2000" dirty="0"/>
              <a:t> </a:t>
            </a:r>
            <a:r>
              <a:rPr lang="en-US" sz="2000" dirty="0" smtClean="0"/>
              <a:t>Ex: if </a:t>
            </a:r>
            <a:r>
              <a:rPr lang="en-US" sz="2000" dirty="0"/>
              <a:t>data that belonged to the “young” age group tended to be less well trained, the sampled data will have a much younger age distribution. This means that the split is likely to be younger than the optimal value.</a:t>
            </a:r>
            <a:endParaRPr lang="en-US" sz="2000" dirty="0" smtClean="0"/>
          </a:p>
        </p:txBody>
      </p:sp>
      <p:sp>
        <p:nvSpPr>
          <p:cNvPr id="257" name="Google Shape;257;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grpSp>
        <p:nvGrpSpPr>
          <p:cNvPr id="258" name="Google Shape;258;p18"/>
          <p:cNvGrpSpPr/>
          <p:nvPr/>
        </p:nvGrpSpPr>
        <p:grpSpPr>
          <a:xfrm>
            <a:off x="282215" y="590918"/>
            <a:ext cx="369504" cy="369504"/>
            <a:chOff x="2594050" y="1631825"/>
            <a:chExt cx="439625" cy="439625"/>
          </a:xfrm>
        </p:grpSpPr>
        <p:sp>
          <p:nvSpPr>
            <p:cNvPr id="259" name="Google Shape;25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lvl="0">
              <a:buSzPts val="2400"/>
            </a:pPr>
            <a:r>
              <a:rPr lang="en-US" sz="2400" dirty="0">
                <a:solidFill>
                  <a:schemeClr val="bg1"/>
                </a:solidFill>
              </a:rPr>
              <a:t>Highly Efficient Gradient Boosting Decision Tree is </a:t>
            </a:r>
            <a:r>
              <a:rPr lang="en-US" sz="2400" dirty="0" err="1">
                <a:solidFill>
                  <a:schemeClr val="bg1"/>
                </a:solidFill>
              </a:rPr>
              <a:t>LightGBM</a:t>
            </a:r>
            <a:endParaRPr sz="2400" dirty="0"/>
          </a:p>
        </p:txBody>
      </p:sp>
      <p:sp>
        <p:nvSpPr>
          <p:cNvPr id="268" name="Google Shape;268;p19"/>
          <p:cNvSpPr txBox="1">
            <a:spLocks noGrp="1"/>
          </p:cNvSpPr>
          <p:nvPr>
            <p:ph type="body" idx="1"/>
          </p:nvPr>
        </p:nvSpPr>
        <p:spPr>
          <a:xfrm>
            <a:off x="456723" y="1600582"/>
            <a:ext cx="7899139" cy="3257168"/>
          </a:xfrm>
          <a:prstGeom prst="rect">
            <a:avLst/>
          </a:prstGeom>
          <a:noFill/>
          <a:ln>
            <a:noFill/>
          </a:ln>
        </p:spPr>
        <p:txBody>
          <a:bodyPr spcFirstLastPara="1" wrap="square" lIns="91425" tIns="91425" rIns="91425" bIns="91425" anchor="t" anchorCtr="0">
            <a:noAutofit/>
          </a:bodyPr>
          <a:lstStyle/>
          <a:p>
            <a:pPr marL="571500" lvl="0" indent="-342900">
              <a:buFont typeface="Arial"/>
              <a:buChar char="•"/>
            </a:pPr>
            <a:r>
              <a:rPr lang="en-US" dirty="0"/>
              <a:t>Exclusive Feature Bundling (EFB</a:t>
            </a:r>
            <a:r>
              <a:rPr lang="en-US" dirty="0" smtClean="0"/>
              <a:t>):</a:t>
            </a:r>
          </a:p>
          <a:p>
            <a:r>
              <a:rPr lang="en-US" sz="2000" dirty="0" smtClean="0"/>
              <a:t>EX: </a:t>
            </a:r>
            <a:r>
              <a:rPr lang="en-US" sz="2000" dirty="0"/>
              <a:t>For instance, the words “Python” and “protein” might never appear in the same document in the data. This means that these features can be “bundled” into a single feature without losing any information.</a:t>
            </a:r>
            <a:endParaRPr lang="en-US" sz="2000" dirty="0" smtClean="0"/>
          </a:p>
          <a:p>
            <a:r>
              <a:rPr lang="en-US" sz="2000" dirty="0" smtClean="0"/>
              <a:t>Suppose </a:t>
            </a:r>
            <a:r>
              <a:rPr lang="en-US" sz="2000" dirty="0"/>
              <a:t>the </a:t>
            </a:r>
            <a:r>
              <a:rPr lang="en-US" sz="2000" dirty="0" err="1"/>
              <a:t>tf-idf</a:t>
            </a:r>
            <a:r>
              <a:rPr lang="en-US" sz="2000" dirty="0"/>
              <a:t> score for “Python” ranges from 0 to 10 and the </a:t>
            </a:r>
            <a:r>
              <a:rPr lang="en-US" sz="2000" dirty="0" err="1" smtClean="0"/>
              <a:t>tf-idf</a:t>
            </a:r>
            <a:r>
              <a:rPr lang="en-US" sz="2000" dirty="0" smtClean="0"/>
              <a:t> score </a:t>
            </a:r>
            <a:r>
              <a:rPr lang="en-US" sz="2000" dirty="0"/>
              <a:t>for  “protein” ranges from 0 to 20. In this case, the feature</a:t>
            </a:r>
          </a:p>
          <a:p>
            <a:r>
              <a:rPr lang="en-US" sz="2000" dirty="0"/>
              <a:t>would range from 0 to 30, and can be converted back to the original </a:t>
            </a:r>
            <a:r>
              <a:rPr lang="en-US" sz="2000" dirty="0" err="1"/>
              <a:t>tf-idf</a:t>
            </a:r>
            <a:r>
              <a:rPr lang="en-US" sz="2000" dirty="0"/>
              <a:t> scores.</a:t>
            </a:r>
          </a:p>
          <a:p>
            <a:pPr marL="571500" lvl="0" indent="-342900">
              <a:buFont typeface="Arial"/>
              <a:buChar char="•"/>
            </a:pPr>
            <a:endParaRPr lang="en-US" sz="2000" dirty="0"/>
          </a:p>
        </p:txBody>
      </p:sp>
      <p:sp>
        <p:nvSpPr>
          <p:cNvPr id="269" name="Google Shape;269;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grpSp>
        <p:nvGrpSpPr>
          <p:cNvPr id="270" name="Google Shape;270;p19"/>
          <p:cNvGrpSpPr/>
          <p:nvPr/>
        </p:nvGrpSpPr>
        <p:grpSpPr>
          <a:xfrm>
            <a:off x="282215" y="590918"/>
            <a:ext cx="369504" cy="369504"/>
            <a:chOff x="2594050" y="1631825"/>
            <a:chExt cx="439625" cy="439625"/>
          </a:xfrm>
        </p:grpSpPr>
        <p:sp>
          <p:nvSpPr>
            <p:cNvPr id="271" name="Google Shape;27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1533</Words>
  <Application>Microsoft Office PowerPoint</Application>
  <PresentationFormat>On-screen Show (16:9)</PresentationFormat>
  <Paragraphs>80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 Condensed</vt:lpstr>
      <vt:lpstr>Times New Roman</vt:lpstr>
      <vt:lpstr>Arial</vt:lpstr>
      <vt:lpstr>Roboto</vt:lpstr>
      <vt:lpstr>Arvo</vt:lpstr>
      <vt:lpstr>Roboto Condensed Light</vt:lpstr>
      <vt:lpstr>Salerio template</vt:lpstr>
      <vt:lpstr>Highly Efficient Gradient Boosting Decision Tree  15110105 – Nguyen Duc Quan 15110058 – Le Manh Hung</vt:lpstr>
      <vt:lpstr>Content</vt:lpstr>
      <vt:lpstr>General introduction of decision tree</vt:lpstr>
      <vt:lpstr>General introduction of decision tree</vt:lpstr>
      <vt:lpstr>General introduction of decision tree</vt:lpstr>
      <vt:lpstr>What is Gradient Boosting Decision Tree?</vt:lpstr>
      <vt:lpstr>Highly Efficient Gradient Boosting Decision Tree is LightGBM</vt:lpstr>
      <vt:lpstr>Highly Efficient Gradient Boosting Decision Tree is LightGBM</vt:lpstr>
      <vt:lpstr>Highly Efficient Gradient Boosting Decision Tree is LightGBM</vt:lpstr>
      <vt:lpstr>Highly Efficient Gradient Boosting Decision Tree is LightGBM</vt:lpstr>
      <vt:lpstr>Gradient-based One-Side Sampling (GOSS)</vt:lpstr>
      <vt:lpstr>Exclusive Feature Bundling (EFB)</vt:lpstr>
      <vt:lpstr>Overall Comparison</vt:lpstr>
      <vt:lpstr>Overall Comparison</vt:lpstr>
      <vt:lpstr>Overall Comparison</vt:lpstr>
      <vt:lpstr>Overall Comparison</vt:lpstr>
      <vt:lpstr>Overall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Efficient Gradient Boosting Decision Tree  15110105 – Nguyen Duc Quan 15110058 – Le Manh Hung</dc:title>
  <cp:lastModifiedBy>Manh Hung Le</cp:lastModifiedBy>
  <cp:revision>24</cp:revision>
  <dcterms:modified xsi:type="dcterms:W3CDTF">2018-12-10T04:10:55Z</dcterms:modified>
</cp:coreProperties>
</file>