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5894" y="-109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35290" y="342750"/>
            <a:ext cx="30175200" cy="2971740"/>
          </a:xfrm>
        </p:spPr>
        <p:txBody>
          <a:bodyPr/>
          <a:lstStyle/>
          <a:p>
            <a:pPr algn="ctr"/>
            <a:r>
              <a:rPr lang="en-US" dirty="0"/>
              <a:t>GAME NIM TO EVERY </a:t>
            </a:r>
            <a:r>
              <a:rPr lang="vi-VN" dirty="0"/>
              <a:t>IMPARTIAL </a:t>
            </a:r>
            <a:r>
              <a:rPr lang="en-US" dirty="0"/>
              <a:t>GAME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9006840" y="4093905"/>
            <a:ext cx="30174412" cy="646331"/>
          </a:xfrm>
        </p:spPr>
        <p:txBody>
          <a:bodyPr/>
          <a:lstStyle/>
          <a:p>
            <a:pPr algn="ctr"/>
            <a:r>
              <a:rPr lang="vi-VN" dirty="0"/>
              <a:t>Quan Tran	</a:t>
            </a:r>
            <a:r>
              <a:rPr lang="en-US" dirty="0"/>
              <a:t>|</a:t>
            </a:r>
            <a:r>
              <a:rPr lang="vi-VN" dirty="0"/>
              <a:t>            Dr. Andrei Olifer 	</a:t>
            </a:r>
            <a:r>
              <a:rPr lang="en-US" dirty="0"/>
              <a:t>|</a:t>
            </a:r>
            <a:r>
              <a:rPr lang="vi-VN" dirty="0"/>
              <a:t>                   GEORGIA GWINNETT COLLEGE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219200" y="5669280"/>
            <a:ext cx="12801600" cy="128016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219200" y="7114032"/>
            <a:ext cx="12801600" cy="3757168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US" dirty="0"/>
              <a:t>Introduce the game </a:t>
            </a:r>
            <a:r>
              <a:rPr lang="en-US" dirty="0" err="1"/>
              <a:t>Nim</a:t>
            </a:r>
            <a:r>
              <a:rPr lang="en-US" dirty="0"/>
              <a:t> and, </a:t>
            </a:r>
            <a:r>
              <a:rPr lang="en-US" dirty="0" err="1"/>
              <a:t>nimber</a:t>
            </a:r>
            <a:r>
              <a:rPr lang="en-US" dirty="0"/>
              <a:t> - the strategy to play </a:t>
            </a:r>
            <a:r>
              <a:rPr lang="en-US" dirty="0" err="1"/>
              <a:t>Nim</a:t>
            </a:r>
            <a:r>
              <a:rPr lang="en-US" dirty="0"/>
              <a:t>. </a:t>
            </a:r>
          </a:p>
          <a:p>
            <a:pPr marL="571500" indent="-571500">
              <a:buFontTx/>
              <a:buChar char="-"/>
            </a:pPr>
            <a:r>
              <a:rPr lang="en-US" dirty="0"/>
              <a:t>Sprague–Grundy theorem: “Every impartial game can be converted to the gameplay of  </a:t>
            </a:r>
            <a:r>
              <a:rPr lang="en-US" dirty="0" err="1"/>
              <a:t>nim</a:t>
            </a:r>
            <a:r>
              <a:rPr lang="en-US" dirty="0"/>
              <a:t>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1981802"/>
            <a:ext cx="12744450" cy="1219200"/>
          </a:xfrm>
        </p:spPr>
        <p:txBody>
          <a:bodyPr/>
          <a:lstStyle/>
          <a:p>
            <a:r>
              <a:rPr lang="en-US" dirty="0"/>
              <a:t>Impartial game and NIM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3406933"/>
            <a:ext cx="12801600" cy="9236468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  <a:r>
              <a:rPr lang="vi-VN" dirty="0"/>
              <a:t>:</a:t>
            </a:r>
            <a:r>
              <a:rPr lang="en-US" dirty="0"/>
              <a:t> Impartial game is a game in which the allowable moves depend only on the position and not on which of the two players is currently moving, and where the payoffs are symmetric. </a:t>
            </a:r>
            <a:r>
              <a:rPr lang="en-US" dirty="0" err="1"/>
              <a:t>Nim</a:t>
            </a:r>
            <a:r>
              <a:rPr lang="en-US" dirty="0"/>
              <a:t> is an example of an impartial game.</a:t>
            </a:r>
          </a:p>
          <a:p>
            <a:r>
              <a:rPr lang="en-US" dirty="0"/>
              <a:t>In </a:t>
            </a:r>
            <a:r>
              <a:rPr lang="en-US" dirty="0" err="1"/>
              <a:t>Nim</a:t>
            </a:r>
            <a:r>
              <a:rPr lang="vi-VN" dirty="0"/>
              <a:t>,</a:t>
            </a:r>
            <a:r>
              <a:rPr lang="en-US" dirty="0"/>
              <a:t>  two player take turns removing objects from distinct heaps. On each turn, a player must remove at least one object, and may remove any number of objects provided they all come from the same heap. The player who is not able to make a move loses the game.</a:t>
            </a:r>
          </a:p>
          <a:p>
            <a:pPr marL="0" indent="0">
              <a:buNone/>
            </a:pPr>
            <a:r>
              <a:rPr lang="en-US" dirty="0"/>
              <a:t>An example of a position in </a:t>
            </a:r>
            <a:r>
              <a:rPr lang="en-US" dirty="0" err="1"/>
              <a:t>Nim</a:t>
            </a:r>
            <a:r>
              <a:rPr lang="en-US" dirty="0"/>
              <a:t>:</a:t>
            </a:r>
          </a:p>
          <a:p>
            <a:pPr marL="640080" lvl="3" indent="0">
              <a:buNone/>
            </a:pPr>
            <a:r>
              <a:rPr lang="en-US" dirty="0"/>
              <a:t>I</a:t>
            </a:r>
          </a:p>
          <a:p>
            <a:pPr marL="640080" lvl="3" indent="0">
              <a:buNone/>
            </a:pPr>
            <a:r>
              <a:rPr lang="en-US" dirty="0"/>
              <a:t>I </a:t>
            </a:r>
            <a:r>
              <a:rPr lang="en-US" dirty="0" err="1"/>
              <a:t>I</a:t>
            </a:r>
            <a:endParaRPr lang="en-US" dirty="0"/>
          </a:p>
          <a:p>
            <a:pPr marL="640080" lvl="3" indent="0">
              <a:buNone/>
            </a:pPr>
            <a:r>
              <a:rPr lang="en-US" dirty="0"/>
              <a:t>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marL="640080" lvl="3" indent="0">
              <a:buNone/>
            </a:pPr>
            <a:r>
              <a:rPr lang="en-US" dirty="0"/>
              <a:t>I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with a pile of one stick, two piles of two, and a pile of four sticks.  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NIMBER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621000" y="5669280"/>
            <a:ext cx="12801600" cy="1219200"/>
          </a:xfrm>
        </p:spPr>
        <p:txBody>
          <a:bodyPr/>
          <a:lstStyle/>
          <a:p>
            <a:r>
              <a:rPr lang="en-US" dirty="0"/>
              <a:t>PROPERTIES OF NIMBER ADDITION</a:t>
            </a: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5441613" y="14431401"/>
            <a:ext cx="12801600" cy="1219200"/>
          </a:xfrm>
        </p:spPr>
        <p:txBody>
          <a:bodyPr/>
          <a:lstStyle/>
          <a:p>
            <a:r>
              <a:rPr lang="en-US" dirty="0"/>
              <a:t>WINNING STRATETGY IN</a:t>
            </a:r>
            <a:r>
              <a:rPr lang="vi-VN" dirty="0"/>
              <a:t> </a:t>
            </a:r>
            <a:r>
              <a:rPr lang="en-US" dirty="0"/>
              <a:t>NIM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77080" y="5669280"/>
            <a:ext cx="12801600" cy="1219200"/>
          </a:xfrm>
        </p:spPr>
        <p:txBody>
          <a:bodyPr/>
          <a:lstStyle/>
          <a:p>
            <a:r>
              <a:rPr lang="en-US" dirty="0"/>
              <a:t>SPRAGUE–GRUNDY THEOREM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SPRAGUE–GRUNDY </a:t>
            </a:r>
            <a:r>
              <a:rPr lang="vi-VN" dirty="0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quarter" idx="42"/>
              </p:nvPr>
            </p:nvSpPr>
            <p:spPr>
              <a:xfrm>
                <a:off x="29900880" y="21212348"/>
                <a:ext cx="12801600" cy="559176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vi-VN" dirty="0"/>
                  <a:t>Let an impartial game be represented as a directed non-cycle graph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vi-VN" dirty="0"/>
                  <a:t>.</a:t>
                </a:r>
              </a:p>
              <a:p>
                <a:r>
                  <a:rPr lang="vi-VN" dirty="0"/>
                  <a:t>The </a:t>
                </a:r>
                <a:r>
                  <a:rPr lang="en-US" dirty="0"/>
                  <a:t>Sprague–</a:t>
                </a:r>
                <a:r>
                  <a:rPr lang="vi-VN" dirty="0"/>
                  <a:t>G</a:t>
                </a:r>
                <a:r>
                  <a:rPr lang="en-US" dirty="0" err="1"/>
                  <a:t>rundy</a:t>
                </a:r>
                <a:r>
                  <a:rPr lang="en-US" dirty="0"/>
                  <a:t> </a:t>
                </a:r>
                <a:r>
                  <a:rPr lang="vi-VN" dirty="0"/>
                  <a:t>function is another way to label graph. The function is defined as: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vi-VN" dirty="0"/>
                  <a:t>, such that, for every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vi-VN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0                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𝑟𝑒𝑝𝑟𝑒𝑠𝑒𝑛𝑡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𝑝𝑜𝑠𝑖𝑡𝑖𝑜𝑛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𝑤𝑖𝑛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𝑑𝑒𝑓𝑎𝑢𝑙𝑡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𝑚𝑒𝑥</m:t>
                              </m:r>
                              <m:d>
                                <m:d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  <m:d>
                                        <m:dPr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d>
                                        <m:dPr>
                                          <m:ctrlP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vi-V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r>
                  <a:rPr lang="vi-VN" dirty="0"/>
                  <a:t>Let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dirty="0"/>
                  <a:t>be a finite set of non-negative integers. The minimum excluded function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𝑚𝑒𝑥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vi-VN" dirty="0"/>
                  <a:t> of is defined as a minimum non-negative integer, which is not in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vi-VN" dirty="0"/>
                  <a:t>.</a:t>
                </a:r>
              </a:p>
              <a:p>
                <a:r>
                  <a:rPr lang="vi-VN" dirty="0"/>
                  <a:t>In this model of graph:</a:t>
                </a:r>
              </a:p>
              <a:p>
                <a:pPr lvl="1"/>
                <a:r>
                  <a:rPr lang="vi-VN" dirty="0"/>
                  <a:t>W-positions are represented as vertices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vi-VN" dirty="0"/>
                  <a:t> having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vi-VN" dirty="0"/>
                  <a:t>   </a:t>
                </a:r>
              </a:p>
              <a:p>
                <a:pPr lvl="1"/>
                <a:r>
                  <a:rPr lang="vi-VN" dirty="0"/>
                  <a:t>The rest non-zero ones represent L-positions.</a:t>
                </a: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"/>
              </p:nvPr>
            </p:nvSpPr>
            <p:spPr>
              <a:xfrm>
                <a:off x="29900880" y="21212348"/>
                <a:ext cx="12801600" cy="5591764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16120" y="27002232"/>
            <a:ext cx="12801600" cy="12192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8456128"/>
            <a:ext cx="12801600" cy="4462272"/>
          </a:xfrm>
        </p:spPr>
        <p:txBody>
          <a:bodyPr/>
          <a:lstStyle/>
          <a:p>
            <a:r>
              <a:rPr lang="en-US" dirty="0"/>
              <a:t>Brit C. A. </a:t>
            </a:r>
            <a:r>
              <a:rPr lang="en-US" dirty="0" err="1"/>
              <a:t>Milvang</a:t>
            </a:r>
            <a:r>
              <a:rPr lang="en-US" dirty="0"/>
              <a:t>-Jensen</a:t>
            </a:r>
          </a:p>
          <a:p>
            <a:pPr marL="0" indent="0">
              <a:buNone/>
            </a:pPr>
            <a:r>
              <a:rPr lang="en-US" dirty="0"/>
              <a:t>“Combinatorial Games, Theory and applications” Thesis</a:t>
            </a:r>
          </a:p>
          <a:p>
            <a:pPr marL="0" indent="0">
              <a:buNone/>
            </a:pPr>
            <a:r>
              <a:rPr lang="en-US" dirty="0"/>
              <a:t>IT University of Copenhagen, 2000</a:t>
            </a: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" name="Picture 40"/>
          <p:cNvPicPr/>
          <p:nvPr/>
        </p:nvPicPr>
        <p:blipFill>
          <a:blip r:embed="rId3"/>
          <a:stretch>
            <a:fillRect/>
          </a:stretch>
        </p:blipFill>
        <p:spPr>
          <a:xfrm>
            <a:off x="2971800" y="29358336"/>
            <a:ext cx="10915650" cy="2215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30"/>
              <p:cNvSpPr>
                <a:spLocks noGrp="1"/>
              </p:cNvSpPr>
              <p:nvPr>
                <p:ph sz="quarter" idx="27"/>
              </p:nvPr>
            </p:nvSpPr>
            <p:spPr>
              <a:xfrm>
                <a:off x="15544800" y="7114032"/>
                <a:ext cx="12801600" cy="658672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all non-negative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+0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=</m:t>
                    </m:r>
                    <m:r>
                      <a:rPr lang="vi-V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0+</m:t>
                    </m:r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 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is the identity)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 (symmetricity)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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+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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+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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+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 (associativity)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+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=0⟺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 </a:t>
                </a:r>
              </a:p>
              <a:p>
                <a:pPr lvl="0"/>
                <a:r>
                  <a:rPr lang="en-US" dirty="0"/>
                  <a:t>Proposition 1. Every non-identity </a:t>
                </a:r>
                <a:r>
                  <a:rPr lang="en-US" dirty="0" err="1"/>
                  <a:t>nimber</a:t>
                </a:r>
                <a:r>
                  <a:rPr lang="en-US" dirty="0"/>
                  <a:t> is also its inverse.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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+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vi-V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</m:t>
                      </m:r>
                      <m:r>
                        <a:rPr lang="vi-VN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Proposition 2.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 then</a:t>
                </a:r>
                <a:r>
                  <a:rPr lang="vi-VN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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e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vi-VN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1" name="Content Placeholder 3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7"/>
              </p:nvPr>
            </p:nvSpPr>
            <p:spPr>
              <a:xfrm>
                <a:off x="15544800" y="7114032"/>
                <a:ext cx="12801600" cy="6586728"/>
              </a:xfr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35"/>
              <p:cNvSpPr>
                <a:spLocks noGrp="1"/>
              </p:cNvSpPr>
              <p:nvPr>
                <p:ph sz="quarter" idx="23"/>
              </p:nvPr>
            </p:nvSpPr>
            <p:spPr>
              <a:xfrm>
                <a:off x="15441613" y="15650601"/>
                <a:ext cx="12801600" cy="156104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 game </a:t>
                </a:r>
                <a:r>
                  <a:rPr lang="en-US" dirty="0" err="1"/>
                  <a:t>nim</a:t>
                </a:r>
                <a:r>
                  <a:rPr lang="en-US" dirty="0"/>
                  <a:t>, that who takes the last stick will win the game</a:t>
                </a:r>
                <a:r>
                  <a:rPr lang="vi-VN" dirty="0"/>
                  <a:t>,</a:t>
                </a:r>
                <a:r>
                  <a:rPr lang="en-US" dirty="0"/>
                  <a:t> </a:t>
                </a:r>
                <a:r>
                  <a:rPr lang="vi-VN" dirty="0"/>
                  <a:t>t</a:t>
                </a:r>
                <a:r>
                  <a:rPr lang="en-US" dirty="0"/>
                  <a:t>he winning strategy is to finish every move</a:t>
                </a:r>
                <a:r>
                  <a:rPr lang="vi-VN" dirty="0"/>
                  <a:t> </a:t>
                </a:r>
                <a:r>
                  <a:rPr lang="en-US" dirty="0"/>
                  <a:t>with a </a:t>
                </a:r>
                <a:r>
                  <a:rPr lang="en-US" dirty="0" err="1"/>
                  <a:t>Nim</a:t>
                </a:r>
                <a:r>
                  <a:rPr lang="en-US" dirty="0"/>
                  <a:t>-sum of 0.</a:t>
                </a:r>
                <a:r>
                  <a:rPr lang="vi-VN" dirty="0"/>
                  <a:t> </a:t>
                </a:r>
                <a:r>
                  <a:rPr lang="en-US" dirty="0" err="1"/>
                  <a:t>Nim</a:t>
                </a:r>
                <a:r>
                  <a:rPr lang="en-US" dirty="0"/>
                  <a:t> the winning position is the position with the </a:t>
                </a:r>
                <a:r>
                  <a:rPr lang="en-US" dirty="0" err="1"/>
                  <a:t>Nim</a:t>
                </a:r>
                <a:r>
                  <a:rPr lang="en-US" dirty="0"/>
                  <a:t> sum equal to zero.</a:t>
                </a:r>
                <a:endParaRPr lang="vi-VN" dirty="0"/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vi-V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Consider two players, Left and Right. Assume this is a position for </a:t>
                </a:r>
                <a:r>
                  <a:rPr lang="vi-VN" dirty="0"/>
                  <a:t>Right</a:t>
                </a:r>
                <a:r>
                  <a:rPr lang="en-US" dirty="0"/>
                  <a:t>. In this position </a:t>
                </a:r>
                <a:r>
                  <a:rPr lang="en-US" dirty="0" err="1"/>
                  <a:t>Nim</a:t>
                </a:r>
                <a:r>
                  <a:rPr lang="en-US" dirty="0"/>
                  <a:t> sum equals zero.</a:t>
                </a:r>
              </a:p>
              <a:p>
                <a:r>
                  <a:rPr lang="en-US" dirty="0"/>
                  <a:t>Player Right can either take one or two sticks in this position.</a:t>
                </a:r>
              </a:p>
              <a:p>
                <a:pPr lvl="1"/>
                <a:r>
                  <a:rPr lang="en-US" dirty="0"/>
                  <a:t>If she take 1 sticks from either piles, then new </a:t>
                </a:r>
                <a:r>
                  <a:rPr lang="en-US" dirty="0" err="1"/>
                  <a:t>Nim</a:t>
                </a:r>
                <a:r>
                  <a:rPr lang="en-US" dirty="0"/>
                  <a:t> sum for Left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1. Left will take 1 stick again, and the position will again have zero </a:t>
                </a:r>
                <a:r>
                  <a:rPr lang="en-US" dirty="0" err="1"/>
                  <a:t>Nim</a:t>
                </a:r>
                <a:r>
                  <a:rPr lang="en-US" dirty="0"/>
                  <a:t> sum. </a:t>
                </a:r>
              </a:p>
              <a:p>
                <a:pPr lvl="1"/>
                <a:r>
                  <a:rPr lang="en-US" dirty="0"/>
                  <a:t>If Right takes 2 sticks, the new </a:t>
                </a:r>
                <a:r>
                  <a:rPr lang="en-US" dirty="0" err="1"/>
                  <a:t>nim</a:t>
                </a:r>
                <a:r>
                  <a:rPr lang="en-US" dirty="0"/>
                  <a:t> sum equals 2. If Left takes 2 sticks again, the </a:t>
                </a:r>
                <a:r>
                  <a:rPr lang="en-US" dirty="0" err="1"/>
                  <a:t>Nim</a:t>
                </a:r>
                <a:r>
                  <a:rPr lang="en-US" dirty="0"/>
                  <a:t> sum will be again equal to zero.</a:t>
                </a:r>
              </a:p>
              <a:p>
                <a:pPr lvl="0"/>
                <a:r>
                  <a:rPr lang="en-US" dirty="0"/>
                  <a:t>Explanation:</a:t>
                </a:r>
                <a:endParaRPr lang="vi-VN" dirty="0"/>
              </a:p>
              <a:p>
                <a:pPr lvl="1"/>
                <a:r>
                  <a:rPr lang="en-US" dirty="0"/>
                  <a:t>In a position with zero </a:t>
                </a:r>
                <a:r>
                  <a:rPr lang="en-US" dirty="0" err="1"/>
                  <a:t>Nim</a:t>
                </a:r>
                <a:r>
                  <a:rPr lang="en-US" dirty="0"/>
                  <a:t> sum,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each digit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in binary representation of </a:t>
                </a:r>
                <a:r>
                  <a:rPr lang="en-US" dirty="0" err="1"/>
                  <a:t>Nimbers</a:t>
                </a:r>
                <a:r>
                  <a:rPr lang="en-US" dirty="0"/>
                  <a:t> must have </a:t>
                </a:r>
                <a:r>
                  <a:rPr lang="vi-VN" dirty="0"/>
                  <a:t>an </a:t>
                </a:r>
                <a:r>
                  <a:rPr lang="en-US" b="1" dirty="0"/>
                  <a:t>even occurrences</a:t>
                </a:r>
                <a:r>
                  <a:rPr lang="en-US" dirty="0"/>
                  <a:t>. When </a:t>
                </a:r>
                <a:r>
                  <a:rPr lang="vi-VN" dirty="0"/>
                  <a:t>Right </a:t>
                </a:r>
                <a:r>
                  <a:rPr lang="en-US" dirty="0"/>
                  <a:t>take</a:t>
                </a:r>
                <a:r>
                  <a:rPr lang="vi-VN" dirty="0"/>
                  <a:t>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sticks from his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position, </a:t>
                </a:r>
                <a:r>
                  <a:rPr lang="vi-VN" dirty="0"/>
                  <a:t>Left will </a:t>
                </a:r>
                <a:r>
                  <a:rPr lang="en-US" dirty="0"/>
                  <a:t>always be able to take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and give </a:t>
                </a:r>
                <a:r>
                  <a:rPr lang="vi-VN" dirty="0"/>
                  <a:t>Right </a:t>
                </a:r>
                <a:r>
                  <a:rPr lang="en-US" dirty="0"/>
                  <a:t>again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position. </a:t>
                </a:r>
              </a:p>
              <a:p>
                <a:pPr lvl="1"/>
                <a:r>
                  <a:rPr lang="en-US" dirty="0"/>
                  <a:t>Keep doing that will end up giving a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position to </a:t>
                </a:r>
                <a:r>
                  <a:rPr lang="vi-VN" dirty="0"/>
                  <a:t>Right</a:t>
                </a:r>
                <a:r>
                  <a:rPr lang="en-US" dirty="0"/>
                  <a:t>. He’ll fail to make a move and </a:t>
                </a:r>
                <a:r>
                  <a:rPr lang="vi-VN" dirty="0"/>
                  <a:t>Left </a:t>
                </a:r>
                <a:r>
                  <a:rPr lang="en-US" dirty="0"/>
                  <a:t>win</a:t>
                </a:r>
                <a:r>
                  <a:rPr lang="vi-VN" dirty="0"/>
                  <a:t> the game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6" name="Content Placeholder 3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3"/>
              </p:nvPr>
            </p:nvSpPr>
            <p:spPr>
              <a:xfrm>
                <a:off x="15441613" y="15650601"/>
                <a:ext cx="12801600" cy="15610450"/>
              </a:xfrm>
              <a:blipFill>
                <a:blip r:embed="rId5"/>
                <a:stretch>
                  <a:fillRect l="-1095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/>
          <p:cNvPicPr/>
          <p:nvPr/>
        </p:nvPicPr>
        <p:blipFill>
          <a:blip r:embed="rId6"/>
          <a:stretch>
            <a:fillRect/>
          </a:stretch>
        </p:blipFill>
        <p:spPr>
          <a:xfrm>
            <a:off x="18284031" y="17665466"/>
            <a:ext cx="7323138" cy="3321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42"/>
              <p:cNvSpPr>
                <a:spLocks noGrp="1"/>
              </p:cNvSpPr>
              <p:nvPr>
                <p:ph sz="quarter" idx="32"/>
              </p:nvPr>
            </p:nvSpPr>
            <p:spPr>
              <a:xfrm>
                <a:off x="29916120" y="6992112"/>
                <a:ext cx="13045440" cy="1265356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Theorem.</a:t>
                </a:r>
                <a:r>
                  <a:rPr lang="en-US" dirty="0"/>
                  <a:t> Every impartial game position under the normal play convention is completely characterized by a </a:t>
                </a:r>
                <a:r>
                  <a:rPr lang="en-US" dirty="0" err="1"/>
                  <a:t>nimber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An equivalent formulation: any impartial game position can be regarded as a position in </a:t>
                </a:r>
                <a:r>
                  <a:rPr lang="en-US" dirty="0" err="1"/>
                  <a:t>Nim</a:t>
                </a:r>
                <a:r>
                  <a:rPr lang="en-US" dirty="0"/>
                  <a:t> The game is a chain of multiple game positions (or game-states). And every game position can be classified into:</a:t>
                </a:r>
              </a:p>
              <a:p>
                <a:pPr lvl="3"/>
                <a:r>
                  <a:rPr lang="en-US" dirty="0"/>
                  <a:t>Win-position: the position that the player can either win by default (by game rule), or can force a lose-position to opponent.</a:t>
                </a:r>
              </a:p>
              <a:p>
                <a:pPr lvl="3"/>
                <a:r>
                  <a:rPr lang="en-US" dirty="0"/>
                  <a:t>Lose-position: the position that the player can either lose by default, fail in giving opponent a lose-position. (Every possible move leads to a win-position for opponent</a:t>
                </a:r>
              </a:p>
              <a:p>
                <a:r>
                  <a:rPr lang="en-US" dirty="0"/>
                  <a:t>This means the player once has a win-position, can process the game with </a:t>
                </a:r>
                <a:r>
                  <a:rPr lang="vi-VN" dirty="0"/>
                  <a:t>having </a:t>
                </a:r>
                <a:r>
                  <a:rPr lang="en-US" dirty="0"/>
                  <a:t>win-position</a:t>
                </a:r>
                <a:r>
                  <a:rPr lang="vi-VN" dirty="0"/>
                  <a:t>s</a:t>
                </a:r>
                <a:r>
                  <a:rPr lang="en-US" dirty="0"/>
                  <a:t> in all his next moves, and win the game in the end.</a:t>
                </a:r>
              </a:p>
              <a:p>
                <a:pPr marL="0" lvl="3" indent="0">
                  <a:buNone/>
                </a:pPr>
                <a:r>
                  <a:rPr lang="en-US" dirty="0"/>
                  <a:t>Proofs:</a:t>
                </a:r>
                <a:endParaRPr lang="vi-VN" dirty="0"/>
              </a:p>
              <a:p>
                <a:pPr marL="457200" lvl="3">
                  <a:buFontTx/>
                  <a:buChar char="-"/>
                </a:pPr>
                <a:r>
                  <a:rPr lang="vi-VN" dirty="0"/>
                  <a:t>Every impartial game can by modelled by a directed non-cycle graph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vi-VN" dirty="0"/>
                  <a:t>, where each game position can be represented a vertex in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vi-VN" dirty="0"/>
                  <a:t>.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vi-VN" dirty="0"/>
                  <a:t> represents a posibility game move directly from position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vi-VN" dirty="0"/>
                  <a:t> to position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vi-VN" dirty="0"/>
                  <a:t>.</a:t>
                </a:r>
              </a:p>
              <a:p>
                <a:pPr marL="457200" lvl="3">
                  <a:buFontTx/>
                  <a:buChar char="-"/>
                </a:pPr>
                <a:r>
                  <a:rPr lang="vi-VN" dirty="0"/>
                  <a:t>Labelig each vertex as either W or L (win or lose):   Starting from leaves up to every other vertices (leaves are vertices direct to no vertex, and represent game position that win by default), </a:t>
                </a:r>
              </a:p>
              <a:p>
                <a:pPr marL="457200" lvl="3">
                  <a:buFontTx/>
                  <a:buChar char="-"/>
                </a:pPr>
                <a:r>
                  <a:rPr lang="vi-VN" dirty="0"/>
                  <a:t>For non-leaf vertices:</a:t>
                </a:r>
              </a:p>
              <a:p>
                <a:pPr marL="1768475" lvl="5">
                  <a:buFontTx/>
                  <a:buChar char="-"/>
                </a:pPr>
                <a:r>
                  <a:rPr lang="vi-VN" dirty="0"/>
                  <a:t>Label a vertex as L, if the vertex </a:t>
                </a:r>
                <a:r>
                  <a:rPr lang="vi-VN" b="1" dirty="0"/>
                  <a:t>can</a:t>
                </a:r>
                <a:r>
                  <a:rPr lang="vi-VN" dirty="0"/>
                  <a:t> direct to some W vertex.</a:t>
                </a:r>
              </a:p>
              <a:p>
                <a:pPr marL="1768475" lvl="5">
                  <a:buFontTx/>
                  <a:buChar char="-"/>
                </a:pPr>
                <a:r>
                  <a:rPr lang="vi-VN" dirty="0"/>
                  <a:t>Label a vertex as W, if the vertex </a:t>
                </a:r>
                <a:r>
                  <a:rPr lang="vi-VN" b="1" dirty="0"/>
                  <a:t>cannot</a:t>
                </a:r>
                <a:r>
                  <a:rPr lang="vi-VN" dirty="0"/>
                  <a:t> direct to some W vertex.</a:t>
                </a:r>
              </a:p>
              <a:p>
                <a:pPr marL="1311275" lvl="5" indent="0">
                  <a:buNone/>
                </a:pPr>
                <a:r>
                  <a:rPr lang="vi-VN" dirty="0"/>
                  <a:t>Because, the graph is non-cycle, then it’s possible to label all the verteices as W/L without any confliction.</a:t>
                </a:r>
              </a:p>
            </p:txBody>
          </p:sp>
        </mc:Choice>
        <mc:Fallback xmlns="">
          <p:sp>
            <p:nvSpPr>
              <p:cNvPr id="43" name="Content Placeholder 4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2"/>
              </p:nvPr>
            </p:nvSpPr>
            <p:spPr>
              <a:xfrm>
                <a:off x="29916120" y="6992112"/>
                <a:ext cx="13045440" cy="12653564"/>
              </a:xfrm>
              <a:blipFill>
                <a:blip r:embed="rId7"/>
                <a:stretch>
                  <a:fillRect l="-981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quarter" idx="26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/>
                  <a:t>Definition</a:t>
                </a:r>
                <a:r>
                  <a:rPr lang="vi-VN" b="1" dirty="0"/>
                  <a:t>: </a:t>
                </a:r>
                <a:r>
                  <a:rPr lang="en-US" dirty="0"/>
                  <a:t>A </a:t>
                </a:r>
                <a:r>
                  <a:rPr lang="en-US" dirty="0" err="1"/>
                  <a:t>Nimber</a:t>
                </a:r>
                <a:r>
                  <a:rPr lang="en-US" dirty="0"/>
                  <a:t> is simply the number of sticks in a pile in </a:t>
                </a:r>
                <a:r>
                  <a:rPr lang="en-US" dirty="0" err="1"/>
                  <a:t>Nim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b="1" dirty="0"/>
                  <a:t>Definition</a:t>
                </a:r>
                <a:r>
                  <a:rPr lang="en-US" dirty="0"/>
                  <a:t>. </a:t>
                </a:r>
                <a:r>
                  <a:rPr lang="en-US" dirty="0" err="1"/>
                  <a:t>Nim</a:t>
                </a:r>
                <a:r>
                  <a:rPr lang="en-US" dirty="0"/>
                  <a:t> sum of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Nimber</a:t>
                </a:r>
                <a:r>
                  <a:rPr lang="en-US" dirty="0"/>
                  <a:t> 1) and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Nimber</a:t>
                </a:r>
                <a:r>
                  <a:rPr lang="en-US" dirty="0"/>
                  <a:t> 2) is</a:t>
                </a:r>
                <a:r>
                  <a:rPr lang="vi-VN" dirty="0"/>
                  <a:t>:</a:t>
                </a:r>
              </a:p>
              <a:p>
                <a:pPr marL="0" lvl="0" indent="0" algn="ctr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vi-VN" dirty="0"/>
                  <a:t>(</a:t>
                </a:r>
                <a:r>
                  <a:rPr lang="en-US" dirty="0"/>
                  <a:t>((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aseline="-25000" dirty="0"/>
                  <a:t>2 </a:t>
                </a:r>
                <a:r>
                  <a:rPr lang="en-US" dirty="0"/>
                  <a:t>⊕ (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aseline="-25000" dirty="0"/>
                  <a:t>2</a:t>
                </a:r>
                <a:r>
                  <a:rPr lang="en-US" dirty="0"/>
                  <a:t>))</a:t>
                </a:r>
                <a:r>
                  <a:rPr lang="en-US" baseline="-25000" dirty="0"/>
                  <a:t>10</a:t>
                </a: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where XOR ⊕ is the bitwise </a:t>
                </a:r>
                <a:r>
                  <a:rPr lang="vi-VN" dirty="0"/>
                  <a:t>ex</a:t>
                </a:r>
                <a:r>
                  <a:rPr lang="en-US" dirty="0" err="1"/>
                  <a:t>clusive</a:t>
                </a:r>
                <a:r>
                  <a:rPr lang="en-US" dirty="0"/>
                  <a:t> OR operation. </a:t>
                </a:r>
              </a:p>
              <a:p>
                <a:r>
                  <a:rPr lang="en-US" dirty="0"/>
                  <a:t>In words: to add </a:t>
                </a:r>
                <a:r>
                  <a:rPr lang="en-US" dirty="0" err="1"/>
                  <a:t>nimbers</a:t>
                </a:r>
                <a:r>
                  <a:rPr lang="en-US" dirty="0"/>
                  <a:t>, convert them to binary numbers, then add these binary numbers without carrying over, and convert the result back to decimal.  </a:t>
                </a:r>
                <a:endParaRPr lang="vi-VN" dirty="0"/>
              </a:p>
              <a:p>
                <a:r>
                  <a:rPr lang="en-US" dirty="0"/>
                  <a:t>Example: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:r>
                  <a:rPr lang="en-US" dirty="0"/>
                  <a:t>2 +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:r>
                  <a:rPr lang="en-US" dirty="0"/>
                  <a:t>4 =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:r>
                  <a:rPr lang="en-US" dirty="0"/>
                  <a:t>6,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:r>
                  <a:rPr lang="en-US" dirty="0"/>
                  <a:t>2 +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:r>
                  <a:rPr lang="en-US" dirty="0"/>
                  <a:t>3 =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:r>
                  <a:rPr lang="en-US" dirty="0"/>
                  <a:t>1 and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:r>
                  <a:rPr lang="en-US" dirty="0"/>
                  <a:t>3 +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:r>
                  <a:rPr lang="en-US" dirty="0"/>
                  <a:t>3 = </a:t>
                </a:r>
                <a:r>
                  <a:rPr lang="en-US" dirty="0">
                    <a:sym typeface="Symbol" panose="05050102010706020507" pitchFamily="18" charset="2"/>
                  </a:rPr>
                  <a:t></a:t>
                </a:r>
                <a:r>
                  <a:rPr lang="en-US" dirty="0"/>
                  <a:t>0 because</a:t>
                </a:r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6"/>
              </p:nvPr>
            </p:nvSpPr>
            <p:spPr>
              <a:blipFill>
                <a:blip r:embed="rId8"/>
                <a:stretch>
                  <a:fillRect l="-1095" r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res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274" y="210246"/>
            <a:ext cx="3477506" cy="34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res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4" y="81173"/>
            <a:ext cx="3477506" cy="34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967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Science Poster</vt:lpstr>
      <vt:lpstr>GAME NIM TO EVERY IMPARTIAL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2017-04-10T16:08:27Z</dcterms:created>
  <dcterms:modified xsi:type="dcterms:W3CDTF">2017-04-12T00:27:37Z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