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8" r:id="rId4"/>
    <p:sldId id="272" r:id="rId5"/>
    <p:sldId id="298" r:id="rId6"/>
    <p:sldId id="259" r:id="rId7"/>
    <p:sldId id="297" r:id="rId8"/>
    <p:sldId id="260" r:id="rId9"/>
    <p:sldId id="281" r:id="rId10"/>
    <p:sldId id="285" r:id="rId11"/>
    <p:sldId id="286" r:id="rId12"/>
    <p:sldId id="288" r:id="rId13"/>
    <p:sldId id="279" r:id="rId14"/>
    <p:sldId id="282" r:id="rId15"/>
    <p:sldId id="283" r:id="rId16"/>
    <p:sldId id="284" r:id="rId17"/>
    <p:sldId id="293" r:id="rId18"/>
    <p:sldId id="294" r:id="rId19"/>
    <p:sldId id="295" r:id="rId20"/>
    <p:sldId id="296" r:id="rId21"/>
    <p:sldId id="292" r:id="rId22"/>
    <p:sldId id="290" r:id="rId23"/>
    <p:sldId id="291" r:id="rId24"/>
    <p:sldId id="275" r:id="rId25"/>
    <p:sldId id="276" r:id="rId26"/>
    <p:sldId id="277" r:id="rId27"/>
    <p:sldId id="278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92" autoAdjust="0"/>
  </p:normalViewPr>
  <p:slideViewPr>
    <p:cSldViewPr>
      <p:cViewPr>
        <p:scale>
          <a:sx n="79" d="100"/>
          <a:sy n="79" d="100"/>
        </p:scale>
        <p:origin x="-144" y="-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 smtClean="0"/>
            <a:t>EWC Food Safety</a:t>
          </a:r>
          <a:endParaRPr lang="en-US" dirty="0"/>
        </a:p>
      </dgm: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 smtClean="0"/>
            <a:t>Food Origin</a:t>
          </a:r>
          <a:endParaRPr lang="en-US" dirty="0"/>
        </a:p>
      </dgm: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</dgm:pt>
    <dgm:pt modelId="{2551E4CB-EB09-450C-9132-37387398D945}">
      <dgm:prSet phldrT="[Text]"/>
      <dgm:spPr/>
      <dgm:t>
        <a:bodyPr/>
        <a:lstStyle/>
        <a:p>
          <a:r>
            <a:rPr lang="en-US" dirty="0" smtClean="0"/>
            <a:t>How to prepare to cook safety</a:t>
          </a:r>
          <a:endParaRPr lang="en-US" dirty="0"/>
        </a:p>
      </dgm: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</dgm:pt>
    <dgm:pt modelId="{57FC35C8-C6CB-4C82-BE0F-B92E4ECAE64D}">
      <dgm:prSet phldrT="[Text]"/>
      <dgm:spPr/>
      <dgm:t>
        <a:bodyPr/>
        <a:lstStyle/>
        <a:p>
          <a:r>
            <a:rPr lang="en-US" dirty="0" smtClean="0"/>
            <a:t>When is the food cooked</a:t>
          </a:r>
          <a:endParaRPr lang="en-US" dirty="0"/>
        </a:p>
      </dgm: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en-US"/>
        </a:p>
      </dgm:t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5ED464E-856A-436D-AD04-658A9B7110DB}" type="presOf" srcId="{B8E35523-DEC4-40C5-AD71-C446E3CF02A7}" destId="{5E4B35E6-EA27-424E-89EC-46D0A40F2772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57D32163-13D4-4D22-AAB5-4277C6892954}" type="presOf" srcId="{2EEF7558-FF6A-4D97-B16B-E787F09F42D0}" destId="{98E28826-978E-4A6B-8422-B9CC30E49F37}" srcOrd="0" destOrd="0" presId="urn:microsoft.com/office/officeart/2005/8/layout/radial6"/>
    <dgm:cxn modelId="{C3EF19EB-C6BA-41AB-9048-BB7900085DFF}" type="presOf" srcId="{170C0135-3A94-4623-AA81-735573228628}" destId="{698F6F3C-42F1-48FA-9425-25042679391F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913DB40-F11A-4F00-9185-81BE4B964744}" type="presOf" srcId="{D44E9E87-B9B9-4324-8110-FB781FB2AAAE}" destId="{061D020E-2B5D-4C0D-9DFD-684837CC0BCE}" srcOrd="0" destOrd="0" presId="urn:microsoft.com/office/officeart/2005/8/layout/radial6"/>
    <dgm:cxn modelId="{F635D0B4-4C78-43FD-BBA2-5A431555C878}" type="presOf" srcId="{57FC35C8-C6CB-4C82-BE0F-B92E4ECAE64D}" destId="{5D851138-FE51-4A19-A149-11A0DEA29AF5}" srcOrd="0" destOrd="0" presId="urn:microsoft.com/office/officeart/2005/8/layout/radial6"/>
    <dgm:cxn modelId="{D3CFF305-1C8E-492D-AE4C-7C8C66D88CA0}" type="presOf" srcId="{B47B7453-52D0-4E8E-A0EE-5E0C42B9531D}" destId="{7BB1C934-CD6E-4389-AB60-D55326BC8302}" srcOrd="0" destOrd="0" presId="urn:microsoft.com/office/officeart/2005/8/layout/radial6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11F8239B-BB92-4E16-B940-9A46AA591A54}" type="presOf" srcId="{E3DD98F3-578A-483D-B82A-920BD328FE4E}" destId="{0162A7CA-7E03-4A22-95EF-970E5873DB72}" srcOrd="0" destOrd="0" presId="urn:microsoft.com/office/officeart/2005/8/layout/radial6"/>
    <dgm:cxn modelId="{5BB98172-B696-49CF-A454-A9F6E8FE456C}" type="presOf" srcId="{2551E4CB-EB09-450C-9132-37387398D945}" destId="{8FAC1D8D-CE9C-45FC-86D2-26F007C6DD34}" srcOrd="0" destOrd="0" presId="urn:microsoft.com/office/officeart/2005/8/layout/radial6"/>
    <dgm:cxn modelId="{7EFD80F5-32A6-4757-82F7-42E43A9969A8}" type="presParOf" srcId="{061D020E-2B5D-4C0D-9DFD-684837CC0BCE}" destId="{698F6F3C-42F1-48FA-9425-25042679391F}" srcOrd="0" destOrd="0" presId="urn:microsoft.com/office/officeart/2005/8/layout/radial6"/>
    <dgm:cxn modelId="{C5F8D08C-D95B-4C77-BBF9-04A8AB1D5DCB}" type="presParOf" srcId="{061D020E-2B5D-4C0D-9DFD-684837CC0BCE}" destId="{5E4B35E6-EA27-424E-89EC-46D0A40F2772}" srcOrd="1" destOrd="0" presId="urn:microsoft.com/office/officeart/2005/8/layout/radial6"/>
    <dgm:cxn modelId="{46BE2CB6-8C59-4003-BFD3-7BEEA057E56E}" type="presParOf" srcId="{061D020E-2B5D-4C0D-9DFD-684837CC0BCE}" destId="{8B180F40-4EFD-493D-838A-C88D7BCC1034}" srcOrd="2" destOrd="0" presId="urn:microsoft.com/office/officeart/2005/8/layout/radial6"/>
    <dgm:cxn modelId="{D3175C5A-222B-460B-A783-C3E03207F873}" type="presParOf" srcId="{061D020E-2B5D-4C0D-9DFD-684837CC0BCE}" destId="{98E28826-978E-4A6B-8422-B9CC30E49F37}" srcOrd="3" destOrd="0" presId="urn:microsoft.com/office/officeart/2005/8/layout/radial6"/>
    <dgm:cxn modelId="{773D813A-09E9-4762-A687-5919B5BED5D1}" type="presParOf" srcId="{061D020E-2B5D-4C0D-9DFD-684837CC0BCE}" destId="{8FAC1D8D-CE9C-45FC-86D2-26F007C6DD34}" srcOrd="4" destOrd="0" presId="urn:microsoft.com/office/officeart/2005/8/layout/radial6"/>
    <dgm:cxn modelId="{A78D6C9A-8D83-4756-AA14-B81A62806186}" type="presParOf" srcId="{061D020E-2B5D-4C0D-9DFD-684837CC0BCE}" destId="{582D627C-FAD1-4F2D-897E-C08848385BAA}" srcOrd="5" destOrd="0" presId="urn:microsoft.com/office/officeart/2005/8/layout/radial6"/>
    <dgm:cxn modelId="{F7F8CEF8-E4C5-470E-8B77-3B9DE3D491A6}" type="presParOf" srcId="{061D020E-2B5D-4C0D-9DFD-684837CC0BCE}" destId="{7BB1C934-CD6E-4389-AB60-D55326BC8302}" srcOrd="6" destOrd="0" presId="urn:microsoft.com/office/officeart/2005/8/layout/radial6"/>
    <dgm:cxn modelId="{5EA7C96A-F4C7-4857-A305-4BEFD35809AE}" type="presParOf" srcId="{061D020E-2B5D-4C0D-9DFD-684837CC0BCE}" destId="{5D851138-FE51-4A19-A149-11A0DEA29AF5}" srcOrd="7" destOrd="0" presId="urn:microsoft.com/office/officeart/2005/8/layout/radial6"/>
    <dgm:cxn modelId="{5AB3FEDC-82D1-43AD-AB53-A22F0CE68EC0}" type="presParOf" srcId="{061D020E-2B5D-4C0D-9DFD-684837CC0BCE}" destId="{87F2D62F-9758-428E-A82A-F136F721FE64}" srcOrd="8" destOrd="0" presId="urn:microsoft.com/office/officeart/2005/8/layout/radial6"/>
    <dgm:cxn modelId="{09CBD5A7-998C-4A22-8DC3-1C2D112F460D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2">
            <a:hueOff val="-774161"/>
            <a:satOff val="1976"/>
            <a:lumOff val="-54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2">
            <a:hueOff val="-387081"/>
            <a:satOff val="988"/>
            <a:lumOff val="-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EWC Food Safety</a:t>
          </a:r>
          <a:endParaRPr lang="en-US" sz="2700" kern="1200" dirty="0"/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Food Origin</a:t>
          </a:r>
          <a:endParaRPr lang="en-US" sz="1400" kern="1200" dirty="0"/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accent2">
            <a:hueOff val="-387081"/>
            <a:satOff val="988"/>
            <a:lumOff val="-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How to prepare to cook safety</a:t>
          </a:r>
          <a:endParaRPr lang="en-US" sz="1400" kern="1200" dirty="0"/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accent2">
            <a:hueOff val="-774161"/>
            <a:satOff val="1976"/>
            <a:lumOff val="-549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When is the food cooked</a:t>
          </a:r>
          <a:endParaRPr lang="en-US" sz="1400" kern="1200" dirty="0"/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5/5/2014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5/5/2014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5/5/2014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5/5/2014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Eat with Chef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701052" y="76200"/>
            <a:ext cx="5181600" cy="36576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Group Members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endParaRPr lang="en-US" dirty="0" smtClean="0"/>
          </a:p>
          <a:p>
            <a:r>
              <a:rPr lang="en-US" b="1" dirty="0" smtClean="0"/>
              <a:t>Supervisor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/>
          </a:p>
        </p:txBody>
      </p:sp>
      <p:pic>
        <p:nvPicPr>
          <p:cNvPr id="1027" name="Picture 3" descr="C:\Users\NhanNguyen\Dropbox\Capstone\HTML Template\Template\html.crunchpress.net\kc\kc_fullview\images\review-head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2752"/>
            <a:ext cx="404656" cy="3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NhanNguyen\Dropbox\Capstone\HTML Template\Template\html.crunchpress.net\kc\kc_fullview\images\review-head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396" y="2533088"/>
            <a:ext cx="404656" cy="3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Food Safety &amp; Traceability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1710" y="152400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Traceability should be </a:t>
            </a:r>
            <a:r>
              <a:rPr lang="en-US" dirty="0"/>
              <a:t>able to identify the source of all food </a:t>
            </a:r>
            <a:r>
              <a:rPr lang="en-US" dirty="0" smtClean="0"/>
              <a:t>input: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raw materials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additives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other ingredients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packaging</a:t>
            </a:r>
            <a:endParaRPr lang="en-US" dirty="0"/>
          </a:p>
        </p:txBody>
      </p:sp>
      <p:pic>
        <p:nvPicPr>
          <p:cNvPr id="1026" name="Picture 2" descr="C:\Users\Lubu\Desktop\DSC_3038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0" y="2355273"/>
            <a:ext cx="5373129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78098" y="6139541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Ingredients</a:t>
            </a:r>
          </a:p>
        </p:txBody>
      </p:sp>
    </p:spTree>
    <p:extLst>
      <p:ext uri="{BB962C8B-B14F-4D97-AF65-F5344CB8AC3E}">
        <p14:creationId xmlns:p14="http://schemas.microsoft.com/office/powerpoint/2010/main" val="38273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Food Safety &amp; Traceability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612" y="1509481"/>
            <a:ext cx="102961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system </a:t>
            </a:r>
            <a:r>
              <a:rPr lang="en-US" dirty="0" smtClean="0"/>
              <a:t>has </a:t>
            </a:r>
            <a:r>
              <a:rPr lang="en-US" dirty="0"/>
              <a:t>in place includes any procedures for identifying producers, suppliers, customers and products and the </a:t>
            </a:r>
            <a:r>
              <a:rPr lang="en-US" dirty="0" smtClean="0"/>
              <a:t>records: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name and address (and other contact details) of </a:t>
            </a:r>
            <a:r>
              <a:rPr lang="en-US" dirty="0" smtClean="0"/>
              <a:t>suppliers/customers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date </a:t>
            </a:r>
            <a:r>
              <a:rPr lang="en-US" dirty="0"/>
              <a:t>of transaction or </a:t>
            </a:r>
            <a:r>
              <a:rPr lang="en-US" dirty="0" smtClean="0"/>
              <a:t>delivery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volume </a:t>
            </a:r>
            <a:r>
              <a:rPr lang="en-US" dirty="0"/>
              <a:t>or quantity of </a:t>
            </a:r>
            <a:r>
              <a:rPr lang="en-US" dirty="0" smtClean="0"/>
              <a:t>product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any other relevant production </a:t>
            </a:r>
            <a:r>
              <a:rPr lang="en-US" dirty="0" smtClean="0"/>
              <a:t>records</a:t>
            </a:r>
            <a:endParaRPr lang="en-US" dirty="0"/>
          </a:p>
        </p:txBody>
      </p:sp>
      <p:pic>
        <p:nvPicPr>
          <p:cNvPr id="2050" name="Picture 2" descr="C:\Users\Lubu\Desktop\foodjour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969341"/>
            <a:ext cx="4383268" cy="32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Traceability Process - Step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906017"/>
            <a:ext cx="1864251" cy="2637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0688" y="4843007"/>
            <a:ext cx="280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 daily menu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60" y="2408811"/>
            <a:ext cx="1943100" cy="19431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70412" y="3224522"/>
            <a:ext cx="2209800" cy="57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69312" y="4549713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6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Traceability Process - Step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580547" y="3296011"/>
            <a:ext cx="2209800" cy="57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12" y="2171296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79612" y="5082595"/>
            <a:ext cx="148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147" y="2206465"/>
            <a:ext cx="2466975" cy="1847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68543" y="4429860"/>
            <a:ext cx="1882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dishes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7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Traceability Process - Step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1" y="2102834"/>
            <a:ext cx="2152650" cy="2124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7622" y="446503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2075211"/>
            <a:ext cx="2734056" cy="2179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28073" y="4469726"/>
            <a:ext cx="1552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 food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418012" y="3276600"/>
            <a:ext cx="2209800" cy="57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Traceability Process - Step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0590208">
            <a:off x="3989952" y="3182016"/>
            <a:ext cx="1860464" cy="57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209800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79611" y="4886175"/>
            <a:ext cx="148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1026" name="Picture 2" descr="C:\Users\Lubu\Desktop\Sc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1447800"/>
            <a:ext cx="2333462" cy="23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761412" y="2331877"/>
            <a:ext cx="2233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QR Code  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6473602" y="3838347"/>
            <a:ext cx="880687" cy="57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Lubu\Desktop\s1-home-magnifi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91" y="4664850"/>
            <a:ext cx="3502983" cy="182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781647" y="5347840"/>
            <a:ext cx="180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Origin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 &amp;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2" y="1143000"/>
            <a:ext cx="4875530" cy="816429"/>
          </a:xfrm>
        </p:spPr>
        <p:txBody>
          <a:bodyPr/>
          <a:lstStyle/>
          <a:p>
            <a:r>
              <a:rPr lang="en-US" dirty="0" smtClean="0"/>
              <a:t>Dish and Dish Item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5712" y="4495801"/>
            <a:ext cx="9982200" cy="838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Dish</a:t>
            </a:r>
            <a:r>
              <a:rPr lang="en-US" dirty="0" smtClean="0"/>
              <a:t>: store information describe dish and available for customer to order.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5297" y="3957935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12" y="1887742"/>
            <a:ext cx="2286000" cy="1708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78744" y="3957935"/>
            <a:ext cx="149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Dish Item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12" y="2065161"/>
            <a:ext cx="1353600" cy="13536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189412" y="2895600"/>
            <a:ext cx="112505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89412" y="2510135"/>
            <a:ext cx="87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87340" y="1626275"/>
            <a:ext cx="31430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05/05/2014 13:30</a:t>
            </a:r>
          </a:p>
          <a:p>
            <a:pPr algn="ctr"/>
            <a:r>
              <a:rPr lang="en-US" sz="1600" dirty="0" err="1" smtClean="0"/>
              <a:t>Đầu</a:t>
            </a:r>
            <a:r>
              <a:rPr lang="en-US" sz="1600" dirty="0" smtClean="0"/>
              <a:t> </a:t>
            </a:r>
            <a:r>
              <a:rPr lang="en-US" sz="1600" dirty="0" err="1" smtClean="0"/>
              <a:t>bếp</a:t>
            </a:r>
            <a:r>
              <a:rPr lang="en-US" sz="1600" dirty="0" smtClean="0"/>
              <a:t>: </a:t>
            </a:r>
            <a:r>
              <a:rPr lang="en-US" sz="1600" dirty="0" err="1" smtClean="0"/>
              <a:t>Cẩm</a:t>
            </a:r>
            <a:r>
              <a:rPr lang="en-US" sz="1600" dirty="0" smtClean="0"/>
              <a:t> </a:t>
            </a:r>
            <a:r>
              <a:rPr lang="en-US" sz="1600" dirty="0" err="1" smtClean="0"/>
              <a:t>Vân</a:t>
            </a:r>
            <a:endParaRPr lang="en-US" sz="1600" dirty="0"/>
          </a:p>
          <a:p>
            <a:pPr algn="just"/>
            <a:endParaRPr lang="en-US" dirty="0" smtClean="0"/>
          </a:p>
          <a:p>
            <a:pPr algn="just"/>
            <a:r>
              <a:rPr lang="en-US" sz="1400" b="1" dirty="0" err="1" smtClean="0"/>
              <a:t>Nguyên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liệu</a:t>
            </a:r>
            <a:r>
              <a:rPr lang="en-US" sz="1400" b="1" dirty="0" smtClean="0"/>
              <a:t>  </a:t>
            </a:r>
            <a:r>
              <a:rPr lang="en-US" sz="1400" b="1" dirty="0"/>
              <a:t>	</a:t>
            </a:r>
            <a:r>
              <a:rPr lang="en-US" sz="1400" b="1" dirty="0" err="1" smtClean="0"/>
              <a:t>Nhà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cung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cấp</a:t>
            </a:r>
            <a:endParaRPr lang="en-US" sz="1400" b="1" dirty="0"/>
          </a:p>
          <a:p>
            <a:pPr algn="just"/>
            <a:r>
              <a:rPr lang="en-US" sz="1400" dirty="0" err="1" smtClean="0"/>
              <a:t>Gà</a:t>
            </a:r>
            <a:r>
              <a:rPr lang="en-US" sz="1400" dirty="0" smtClean="0"/>
              <a:t>	</a:t>
            </a:r>
            <a:r>
              <a:rPr lang="en-US" sz="1400" dirty="0" err="1" smtClean="0"/>
              <a:t>Vissan</a:t>
            </a:r>
            <a:endParaRPr lang="en-US" sz="1400" dirty="0" smtClean="0"/>
          </a:p>
          <a:p>
            <a:pPr algn="just"/>
            <a:r>
              <a:rPr lang="en-US" sz="1400" dirty="0" err="1" smtClean="0"/>
              <a:t>Cà</a:t>
            </a:r>
            <a:r>
              <a:rPr lang="en-US" sz="1400" dirty="0" smtClean="0"/>
              <a:t> </a:t>
            </a:r>
            <a:r>
              <a:rPr lang="en-US" sz="1400" dirty="0" err="1" smtClean="0"/>
              <a:t>rốt</a:t>
            </a:r>
            <a:r>
              <a:rPr lang="en-US" sz="1400" dirty="0" smtClean="0"/>
              <a:t> 	</a:t>
            </a:r>
            <a:r>
              <a:rPr lang="en-US" sz="1400" dirty="0" err="1" smtClean="0"/>
              <a:t>Nông</a:t>
            </a:r>
            <a:r>
              <a:rPr lang="en-US" sz="1400" dirty="0" smtClean="0"/>
              <a:t> </a:t>
            </a:r>
            <a:r>
              <a:rPr lang="en-US" sz="1400" dirty="0" err="1" smtClean="0"/>
              <a:t>trại</a:t>
            </a:r>
            <a:r>
              <a:rPr lang="en-US" sz="1400" dirty="0" smtClean="0"/>
              <a:t> Long </a:t>
            </a:r>
            <a:r>
              <a:rPr lang="en-US" sz="1400" dirty="0" err="1" smtClean="0"/>
              <a:t>Thành</a:t>
            </a:r>
            <a:endParaRPr lang="en-US" sz="1400" dirty="0" smtClean="0"/>
          </a:p>
          <a:p>
            <a:pPr algn="just"/>
            <a:r>
              <a:rPr lang="en-US" sz="1400" dirty="0" err="1" smtClean="0"/>
              <a:t>Bông</a:t>
            </a:r>
            <a:r>
              <a:rPr lang="en-US" sz="1400" dirty="0" smtClean="0"/>
              <a:t> </a:t>
            </a:r>
            <a:r>
              <a:rPr lang="en-US" sz="1400" dirty="0" err="1" smtClean="0"/>
              <a:t>cải</a:t>
            </a:r>
            <a:r>
              <a:rPr lang="en-US" sz="1400" dirty="0" smtClean="0"/>
              <a:t> 	VCM </a:t>
            </a:r>
            <a:r>
              <a:rPr lang="en-US" sz="1400" dirty="0" err="1" smtClean="0"/>
              <a:t>Đà</a:t>
            </a:r>
            <a:r>
              <a:rPr lang="en-US" sz="1400" dirty="0" smtClean="0"/>
              <a:t> </a:t>
            </a:r>
            <a:r>
              <a:rPr lang="en-US" sz="1400" dirty="0" err="1" smtClean="0"/>
              <a:t>Lạt</a:t>
            </a:r>
            <a:endParaRPr lang="en-US" sz="1400" dirty="0" smtClean="0"/>
          </a:p>
          <a:p>
            <a:pPr algn="just"/>
            <a:r>
              <a:rPr lang="en-US" sz="1400" dirty="0" err="1" smtClean="0"/>
              <a:t>Gạo</a:t>
            </a:r>
            <a:r>
              <a:rPr lang="en-US" sz="1400" dirty="0" smtClean="0"/>
              <a:t> </a:t>
            </a:r>
            <a:r>
              <a:rPr lang="en-US" sz="1400" dirty="0" err="1" smtClean="0"/>
              <a:t>thơm</a:t>
            </a:r>
            <a:r>
              <a:rPr lang="en-US" sz="1400" dirty="0"/>
              <a:t>	</a:t>
            </a:r>
            <a:r>
              <a:rPr lang="en-US" sz="1400" dirty="0" smtClean="0"/>
              <a:t>Long An Food</a:t>
            </a:r>
            <a:endParaRPr lang="en-US" sz="1400" dirty="0"/>
          </a:p>
        </p:txBody>
      </p:sp>
      <p:sp>
        <p:nvSpPr>
          <p:cNvPr id="17" name="Right Brace 16"/>
          <p:cNvSpPr/>
          <p:nvPr/>
        </p:nvSpPr>
        <p:spPr>
          <a:xfrm rot="5400000">
            <a:off x="8464827" y="448985"/>
            <a:ext cx="498970" cy="6611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BaoTQ\Desktop\nomnom_nasi-lema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1784238"/>
            <a:ext cx="2714115" cy="197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1293812" y="5181600"/>
            <a:ext cx="9982200" cy="2006599"/>
          </a:xfrm>
        </p:spPr>
        <p:txBody>
          <a:bodyPr>
            <a:normAutofit/>
          </a:bodyPr>
          <a:lstStyle/>
          <a:p>
            <a:pPr algn="just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Dish Item</a:t>
            </a:r>
            <a:r>
              <a:rPr lang="en-US" dirty="0" smtClean="0"/>
              <a:t>: is a dish include more information about cooking and specific ingredients used. Then dish item will be delivered to customer.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10" grpId="0"/>
      <p:bldP spid="14" grpId="0"/>
      <p:bldP spid="15" grpId="0"/>
      <p:bldP spid="17" grpId="0" animBg="1"/>
      <p:bldP spid="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045" y="124326"/>
            <a:ext cx="9751060" cy="1295400"/>
          </a:xfrm>
        </p:spPr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2" y="1135821"/>
            <a:ext cx="5485130" cy="816429"/>
          </a:xfrm>
        </p:spPr>
        <p:txBody>
          <a:bodyPr>
            <a:normAutofit/>
          </a:bodyPr>
          <a:lstStyle/>
          <a:p>
            <a:r>
              <a:rPr lang="en-US" dirty="0" smtClean="0"/>
              <a:t>Ingredient and Ingredient Item</a:t>
            </a:r>
            <a:endParaRPr lang="en-US" dirty="0"/>
          </a:p>
        </p:txBody>
      </p:sp>
      <p:pic>
        <p:nvPicPr>
          <p:cNvPr id="1027" name="Picture 3" descr="C:\Users\BaoTQ\Desktop\Red_Ap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075" y="1904123"/>
            <a:ext cx="1905000" cy="172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aoTQ\Desktop\apple_PNG257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21" y="1623927"/>
            <a:ext cx="22098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787021" y="2807589"/>
            <a:ext cx="1244851" cy="22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39000" y="1916155"/>
            <a:ext cx="49498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cung</a:t>
            </a:r>
            <a:r>
              <a:rPr lang="en-US" b="1" dirty="0"/>
              <a:t> </a:t>
            </a:r>
            <a:r>
              <a:rPr lang="en-US" b="1" dirty="0" err="1"/>
              <a:t>cấp</a:t>
            </a:r>
            <a:endParaRPr lang="en-US" b="1" dirty="0"/>
          </a:p>
          <a:p>
            <a:pPr algn="just"/>
            <a:r>
              <a:rPr lang="en-US" dirty="0" err="1" smtClean="0"/>
              <a:t>Nông</a:t>
            </a:r>
            <a:r>
              <a:rPr lang="en-US" dirty="0" smtClean="0"/>
              <a:t> </a:t>
            </a:r>
            <a:r>
              <a:rPr lang="en-US" dirty="0" err="1"/>
              <a:t>trại</a:t>
            </a:r>
            <a:r>
              <a:rPr lang="en-US" dirty="0"/>
              <a:t> Long </a:t>
            </a:r>
            <a:r>
              <a:rPr lang="en-US" dirty="0" err="1"/>
              <a:t>Thành</a:t>
            </a:r>
            <a:endParaRPr lang="en-US" dirty="0"/>
          </a:p>
          <a:p>
            <a:pPr algn="just"/>
            <a:r>
              <a:rPr lang="en-US" dirty="0" smtClean="0"/>
              <a:t>VCM </a:t>
            </a:r>
            <a:r>
              <a:rPr lang="en-US" dirty="0" err="1"/>
              <a:t>Đà</a:t>
            </a:r>
            <a:r>
              <a:rPr lang="en-US" dirty="0"/>
              <a:t> </a:t>
            </a:r>
            <a:r>
              <a:rPr lang="en-US" dirty="0" err="1" smtClean="0"/>
              <a:t>Lạt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7974953" y="419101"/>
            <a:ext cx="429918" cy="647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1255712" y="5486400"/>
            <a:ext cx="9982200" cy="1015999"/>
          </a:xfrm>
        </p:spPr>
        <p:txBody>
          <a:bodyPr>
            <a:normAutofit/>
          </a:bodyPr>
          <a:lstStyle/>
          <a:p>
            <a:pPr algn="just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Ingredient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Item</a:t>
            </a:r>
            <a:r>
              <a:rPr lang="en-US" dirty="0" smtClean="0"/>
              <a:t>: is a Ingredient include more information about supplier. Then ingredient use to cook dish item.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5812" y="3727102"/>
            <a:ext cx="158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Ingredient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43582" y="3833728"/>
            <a:ext cx="2268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Ingredient Item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1293812" y="4295393"/>
            <a:ext cx="9982200" cy="963403"/>
          </a:xfrm>
        </p:spPr>
        <p:txBody>
          <a:bodyPr>
            <a:normAutofit/>
          </a:bodyPr>
          <a:lstStyle/>
          <a:p>
            <a:pPr algn="just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Ingredient</a:t>
            </a:r>
            <a:r>
              <a:rPr lang="en-US" dirty="0" smtClean="0"/>
              <a:t>: store information describe Ingredient and available for chef design dish.</a:t>
            </a:r>
          </a:p>
        </p:txBody>
      </p:sp>
    </p:spTree>
    <p:extLst>
      <p:ext uri="{BB962C8B-B14F-4D97-AF65-F5344CB8AC3E}">
        <p14:creationId xmlns:p14="http://schemas.microsoft.com/office/powerpoint/2010/main" val="19011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build="p"/>
      <p:bldP spid="18" grpId="0"/>
      <p:bldP spid="19" grpId="0"/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17612" y="533400"/>
            <a:ext cx="9751060" cy="838200"/>
          </a:xfrm>
        </p:spPr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1412" y="1199147"/>
            <a:ext cx="342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D</a:t>
            </a:r>
            <a:r>
              <a:rPr lang="en-US" sz="2600" dirty="0" smtClean="0">
                <a:solidFill>
                  <a:schemeClr val="accent1"/>
                </a:solidFill>
              </a:rPr>
              <a:t>ish produce session</a:t>
            </a:r>
            <a:endParaRPr lang="en-US" sz="2600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C:\Users\BaoTQ\Desktop\or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" y="2438400"/>
            <a:ext cx="1752600" cy="177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2036177" y="3173161"/>
            <a:ext cx="62923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BaoTQ\Desktop\dish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884" y="487147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5103812" y="3209256"/>
            <a:ext cx="1447800" cy="33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BaoTQ\Desktop\che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2007029"/>
            <a:ext cx="2020887" cy="232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8551507" y="3169695"/>
            <a:ext cx="914400" cy="34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627812" y="2286633"/>
            <a:ext cx="1877157" cy="1773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en-US" b="1" dirty="0" smtClean="0"/>
              <a:t>ro</a:t>
            </a:r>
            <a:r>
              <a:rPr lang="en-US" dirty="0" smtClean="0"/>
              <a:t>duce Session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582026" y="4059689"/>
            <a:ext cx="0" cy="35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07245" y="4332361"/>
            <a:ext cx="342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chemeClr val="accent1"/>
                </a:solidFill>
              </a:rPr>
              <a:t>Dish need cook today</a:t>
            </a:r>
            <a:endParaRPr lang="en-US" sz="2600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23256" y="2349271"/>
            <a:ext cx="2667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chemeClr val="accent1"/>
                </a:solidFill>
              </a:rPr>
              <a:t>Order dish </a:t>
            </a:r>
            <a:endParaRPr lang="en-US" sz="2600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3067" y="1466483"/>
            <a:ext cx="19627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Show produce session by order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573982" y="2527576"/>
            <a:ext cx="2667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chemeClr val="accent1"/>
                </a:solidFill>
              </a:rPr>
              <a:t>View</a:t>
            </a:r>
            <a:endParaRPr lang="en-US" sz="2600" dirty="0">
              <a:solidFill>
                <a:schemeClr val="accent1"/>
              </a:solidFill>
            </a:endParaRPr>
          </a:p>
        </p:txBody>
      </p:sp>
      <p:pic>
        <p:nvPicPr>
          <p:cNvPr id="2054" name="Picture 6" descr="C:\Users\BaoTQ\Desktop\images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92" y="2089772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5630259" y="5806077"/>
            <a:ext cx="5002272" cy="144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/>
          <p:cNvCxnSpPr>
            <a:stCxn id="2053" idx="2"/>
          </p:cNvCxnSpPr>
          <p:nvPr/>
        </p:nvCxnSpPr>
        <p:spPr>
          <a:xfrm flipH="1">
            <a:off x="10610055" y="4332361"/>
            <a:ext cx="1" cy="1502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291598" y="5943600"/>
            <a:ext cx="2667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chemeClr val="accent1"/>
                </a:solidFill>
              </a:rPr>
              <a:t>Cook</a:t>
            </a:r>
            <a:endParaRPr lang="en-US" sz="2600" dirty="0">
              <a:solidFill>
                <a:schemeClr val="accent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5260945"/>
            <a:ext cx="1353600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/>
      <p:bldP spid="26" grpId="0"/>
      <p:bldP spid="25" grpId="0"/>
      <p:bldP spid="32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Overview &amp; Solutions</a:t>
            </a:r>
            <a:endParaRPr lang="en-US" dirty="0"/>
          </a:p>
          <a:p>
            <a:r>
              <a:rPr lang="en-US" dirty="0" smtClean="0"/>
              <a:t>Food Traceability</a:t>
            </a:r>
            <a:endParaRPr lang="en-US" dirty="0"/>
          </a:p>
          <a:p>
            <a:r>
              <a:rPr lang="en-US" dirty="0" smtClean="0"/>
              <a:t>Main Functions</a:t>
            </a:r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685800"/>
            <a:ext cx="1864251" cy="2637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4212" y="1295400"/>
            <a:ext cx="280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 daily menu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857500"/>
            <a:ext cx="1943100" cy="1943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6212" y="480060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4114800"/>
            <a:ext cx="2771775" cy="1647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32813" y="4523213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supplier &amp; Ingredient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084475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511" y="4901642"/>
            <a:ext cx="148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914400"/>
            <a:ext cx="2466975" cy="1847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23212" y="1671935"/>
            <a:ext cx="1882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dishes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971800"/>
            <a:ext cx="3638550" cy="1257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6612" y="3348335"/>
            <a:ext cx="240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Online payment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99" y="4724400"/>
            <a:ext cx="1676400" cy="14655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75346" y="5008726"/>
            <a:ext cx="386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ingredient traceability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2036449"/>
            <a:ext cx="2152650" cy="2124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3222" y="4392787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58005"/>
            <a:ext cx="2734056" cy="2179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04039" y="2636821"/>
            <a:ext cx="391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dish produce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2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1447800"/>
            <a:ext cx="2747375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47" y="1295400"/>
            <a:ext cx="3159759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1676400"/>
            <a:ext cx="2762250" cy="1657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23" y="4038600"/>
            <a:ext cx="3028950" cy="1514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3686908"/>
            <a:ext cx="1831341" cy="1379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01502" y="5333999"/>
            <a:ext cx="2626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Microsoft 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3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12812" y="1371600"/>
            <a:ext cx="9141619" cy="933297"/>
          </a:xfrm>
        </p:spPr>
        <p:txBody>
          <a:bodyPr/>
          <a:lstStyle/>
          <a:p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8612" y="1828800"/>
            <a:ext cx="93882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Customer can order dishes easily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Customer can view ingredient traceability by scan QR code and web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Customer can ask cooking question with chef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Staff can publish and manage flexible daily menu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Staff can manage orders easily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Chef can create produce session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Chef can answer cooking question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60412" y="4400703"/>
            <a:ext cx="9141619" cy="933297"/>
          </a:xfrm>
        </p:spPr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26332" y="4876800"/>
            <a:ext cx="6819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Support only one payment method with Pay Pal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Does not support delivery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4212" y="1600200"/>
            <a:ext cx="9141619" cy="933297"/>
          </a:xfrm>
        </p:spPr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1412" y="2133600"/>
            <a:ext cx="69835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Develop delivery system.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Integrate more online payment methods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Implement gaming and more social for customer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Improve system performance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Improve system as user friendly as possible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Improve business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1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4212" y="1600200"/>
            <a:ext cx="9141619" cy="933297"/>
          </a:xfrm>
        </p:spPr>
        <p:txBody>
          <a:bodyPr/>
          <a:lstStyle/>
          <a:p>
            <a:r>
              <a:rPr lang="en-US" dirty="0" smtClean="0"/>
              <a:t>Thanks for your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6623862" y="3345204"/>
            <a:ext cx="3432949" cy="312266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165948" y="3735337"/>
            <a:ext cx="3361704" cy="312266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18412" y="372009"/>
            <a:ext cx="3886200" cy="3056991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51908" y="-1"/>
            <a:ext cx="3361704" cy="312266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6320" y="1338791"/>
            <a:ext cx="3478194" cy="356774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58" y="372009"/>
            <a:ext cx="2096003" cy="19335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10041" y="2386762"/>
            <a:ext cx="2944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Lack of time to </a:t>
            </a:r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72146" y="2409781"/>
            <a:ext cx="338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confirm food safety</a:t>
            </a:r>
            <a:endParaRPr lang="en-US" dirty="0"/>
          </a:p>
        </p:txBody>
      </p:sp>
      <p:pic>
        <p:nvPicPr>
          <p:cNvPr id="1026" name="Picture 2" descr="C:\Users\Lubu\Desktop\Food-Safety-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241" y="838200"/>
            <a:ext cx="2297569" cy="154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ubu\Desktop\FlexibleMen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309" y="3711274"/>
            <a:ext cx="1874054" cy="17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33830" y="5502402"/>
            <a:ext cx="2812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Want flexible menu</a:t>
            </a:r>
            <a:endParaRPr lang="en-US" dirty="0"/>
          </a:p>
        </p:txBody>
      </p:sp>
      <p:pic>
        <p:nvPicPr>
          <p:cNvPr id="1030" name="Picture 6" descr="C:\Users\Lubu\Desktop\royalty-free-cooking-clipart-illustration-44136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16" y="1805154"/>
            <a:ext cx="2031032" cy="213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2680" y="3932448"/>
            <a:ext cx="268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Bad cooking skill</a:t>
            </a:r>
            <a:endParaRPr lang="en-US" dirty="0"/>
          </a:p>
        </p:txBody>
      </p:sp>
      <p:pic>
        <p:nvPicPr>
          <p:cNvPr id="1031" name="Picture 7" descr="C:\Users\Lubu\Desktop\chef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716" y="4024078"/>
            <a:ext cx="1706555" cy="193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798186" y="5813633"/>
            <a:ext cx="256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Want delicious dish from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2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7" grpId="0" animBg="1"/>
      <p:bldP spid="22" grpId="0" animBg="1"/>
      <p:bldP spid="6" grpId="0" animBg="1"/>
      <p:bldP spid="10" grpId="0"/>
      <p:bldP spid="13" grpId="0"/>
      <p:bldP spid="16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trend in Viet Nam</a:t>
            </a:r>
            <a:endParaRPr lang="en-US" dirty="0"/>
          </a:p>
        </p:txBody>
      </p:sp>
      <p:pic>
        <p:nvPicPr>
          <p:cNvPr id="4100" name="Picture 4" descr="C:\Users\Lubu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94" y="2209800"/>
            <a:ext cx="1086008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90" y="3733800"/>
            <a:ext cx="71532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Lubu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94" y="1783349"/>
            <a:ext cx="21621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94" y="5410200"/>
            <a:ext cx="64198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3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EWC E-commerce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Food safety &amp; traceability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EWC E-commerce</a:t>
            </a:r>
            <a:endParaRPr lang="en-US" dirty="0"/>
          </a:p>
        </p:txBody>
      </p:sp>
      <p:pic>
        <p:nvPicPr>
          <p:cNvPr id="3074" name="Picture 2" descr="C:\Users\Lubu\Desktop\300px-KFC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14" y="135944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ubu\Dropbox\Visual Studio\Projects\Capstone-Project\EWC-ver0.1\ForkVN\EatWithChef\EatWithChef\Content\images\ewc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134724"/>
            <a:ext cx="1825647" cy="166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3884612" y="2149642"/>
            <a:ext cx="0" cy="37939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609012" y="2149642"/>
            <a:ext cx="0" cy="37939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4612" y="2578640"/>
            <a:ext cx="472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200" dirty="0" smtClean="0"/>
              <a:t>Lack of time</a:t>
            </a:r>
            <a:endParaRPr lang="en-US" sz="2200" dirty="0" smtClean="0"/>
          </a:p>
          <a:p>
            <a:pPr algn="ctr">
              <a:lnSpc>
                <a:spcPct val="200000"/>
              </a:lnSpc>
            </a:pPr>
            <a:r>
              <a:rPr lang="en-US" sz="2200" dirty="0" smtClean="0"/>
              <a:t>Professional food</a:t>
            </a:r>
          </a:p>
          <a:p>
            <a:pPr algn="ctr">
              <a:lnSpc>
                <a:spcPct val="200000"/>
              </a:lnSpc>
            </a:pPr>
            <a:r>
              <a:rPr lang="en-US" sz="2200" dirty="0" smtClean="0"/>
              <a:t>Who cook your foods?</a:t>
            </a:r>
            <a:endParaRPr lang="en-US" sz="2200" dirty="0" smtClean="0"/>
          </a:p>
          <a:p>
            <a:pPr algn="ctr">
              <a:lnSpc>
                <a:spcPct val="200000"/>
              </a:lnSpc>
            </a:pPr>
            <a:r>
              <a:rPr lang="en-US" sz="2000" dirty="0"/>
              <a:t>Daily flexible menu</a:t>
            </a:r>
          </a:p>
          <a:p>
            <a:pPr algn="ctr">
              <a:lnSpc>
                <a:spcPct val="200000"/>
              </a:lnSpc>
            </a:pPr>
            <a:r>
              <a:rPr lang="en-US" sz="2200" dirty="0" smtClean="0"/>
              <a:t>Food traceability</a:t>
            </a:r>
          </a:p>
          <a:p>
            <a:pPr algn="ctr">
              <a:lnSpc>
                <a:spcPct val="200000"/>
              </a:lnSpc>
            </a:pP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4210" y="3352800"/>
            <a:ext cx="1013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4209" y="4034589"/>
            <a:ext cx="1013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4212" y="4724400"/>
            <a:ext cx="1013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4211" y="5410200"/>
            <a:ext cx="1013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Lubu\Desktop\redX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4135102"/>
            <a:ext cx="574674" cy="5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ubu\Desktop\tick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524" y="3420643"/>
            <a:ext cx="864688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C:\Users\Lubu\Desktop\tick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524" y="4750132"/>
            <a:ext cx="864688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C:\Users\Lubu\Desktop\tick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524" y="4158328"/>
            <a:ext cx="864688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C:\Users\Lubu\Desktop\tick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524" y="2776952"/>
            <a:ext cx="864688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Lubu\Desktop\tick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94" y="5475785"/>
            <a:ext cx="864688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C:\Users\Lubu\Desktop\tick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31" y="2776952"/>
            <a:ext cx="864688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C:\Users\Lubu\Desktop\tick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578" y="3418637"/>
            <a:ext cx="864688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Lubu\Desktop\redX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14" y="4798258"/>
            <a:ext cx="574674" cy="5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Lubu\Desktop\Untitl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6" y="1473740"/>
            <a:ext cx="21621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:\Users\Lubu\Desktop\redX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21" y="5556243"/>
            <a:ext cx="574674" cy="5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EWC E-commerce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12" y="3089173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84" y="1752600"/>
            <a:ext cx="1244790" cy="14482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212" y="4256796"/>
            <a:ext cx="1076325" cy="10620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19" y="2969183"/>
            <a:ext cx="1615381" cy="161538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865812" y="4057476"/>
            <a:ext cx="1200484" cy="1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619100" y="2740968"/>
            <a:ext cx="1209112" cy="572340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913812" y="4228126"/>
            <a:ext cx="1245044" cy="477072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07411" y="4645968"/>
            <a:ext cx="148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93948" y="3234017"/>
            <a:ext cx="2202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EWC Company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861508" y="5350918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75017" y="4650716"/>
            <a:ext cx="1908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Eat with chef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9012" y="1862910"/>
            <a:ext cx="1577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Problems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2527670"/>
            <a:ext cx="3808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 smtClean="0"/>
              <a:t>Eat good foods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 smtClean="0"/>
              <a:t>Daily flexible menu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 smtClean="0"/>
              <a:t>Increase sale &amp; customer relationship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 smtClean="0"/>
              <a:t>Design and prepare foods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 smtClean="0"/>
              <a:t>Share cooking experiences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237412" y="1862909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Solutions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189412" y="1752600"/>
            <a:ext cx="0" cy="426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Food Safety &amp; Traceability</a:t>
            </a:r>
            <a:endParaRPr lang="en-US" dirty="0"/>
          </a:p>
        </p:txBody>
      </p:sp>
      <p:graphicFrame>
        <p:nvGraphicFramePr>
          <p:cNvPr id="6" name="Content Placeholder 4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4103677"/>
              </p:ext>
            </p:extLst>
          </p:nvPr>
        </p:nvGraphicFramePr>
        <p:xfrm>
          <a:off x="3198812" y="15240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35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Food Safety &amp; </a:t>
            </a:r>
            <a:r>
              <a:rPr lang="en-US" dirty="0" smtClean="0"/>
              <a:t>Traceability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5296" y="1509481"/>
            <a:ext cx="10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effective traceability system relies on being able to track product </a:t>
            </a:r>
            <a:r>
              <a:rPr lang="en-US" b="1" i="1" dirty="0"/>
              <a:t>one step forward and one step back at any point in the supply </a:t>
            </a:r>
            <a:r>
              <a:rPr lang="en-US" b="1" i="1" dirty="0" smtClean="0"/>
              <a:t>chain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2426794"/>
            <a:ext cx="7525512" cy="4027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7012" y="2971800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6495" y="2971800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1812" y="2971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29370" y="54864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691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S102787942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63CEF8-E427-41A3-B701-02CD4579E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TS102787942</Template>
  <TotalTime>0</TotalTime>
  <Words>564</Words>
  <Application>Microsoft Office PowerPoint</Application>
  <PresentationFormat>Custom</PresentationFormat>
  <Paragraphs>155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TS102787942</vt:lpstr>
      <vt:lpstr>Eat with Chef</vt:lpstr>
      <vt:lpstr>Contents</vt:lpstr>
      <vt:lpstr>Problem</vt:lpstr>
      <vt:lpstr>Current trend in Viet Nam</vt:lpstr>
      <vt:lpstr>Solution</vt:lpstr>
      <vt:lpstr>Solution: EWC E-commerce</vt:lpstr>
      <vt:lpstr>Solution: EWC E-commerce</vt:lpstr>
      <vt:lpstr>Solution: Food Safety &amp; Traceability</vt:lpstr>
      <vt:lpstr>Solution: Food Safety &amp; Traceability</vt:lpstr>
      <vt:lpstr>Solution: Food Safety &amp; Traceability</vt:lpstr>
      <vt:lpstr>Solution: Food Safety &amp; Traceability</vt:lpstr>
      <vt:lpstr>Food Traceability Process - Step 1</vt:lpstr>
      <vt:lpstr>Food Traceability Process - Step 2</vt:lpstr>
      <vt:lpstr>Food Traceability Process - Step 3</vt:lpstr>
      <vt:lpstr>Food Traceability Process - Step 4</vt:lpstr>
      <vt:lpstr>Main function &amp; Summary</vt:lpstr>
      <vt:lpstr>Terms</vt:lpstr>
      <vt:lpstr>Terms</vt:lpstr>
      <vt:lpstr>Terms</vt:lpstr>
      <vt:lpstr>Main functions</vt:lpstr>
      <vt:lpstr>Main functions</vt:lpstr>
      <vt:lpstr>Main functions</vt:lpstr>
      <vt:lpstr>Technology</vt:lpstr>
      <vt:lpstr>Summary</vt:lpstr>
      <vt:lpstr>Summary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2014-04-18T16:17:52Z</dcterms:created>
  <dcterms:modified xsi:type="dcterms:W3CDTF">2014-05-05T12:06:34Z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