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72" r:id="rId5"/>
    <p:sldId id="269" r:id="rId6"/>
    <p:sldId id="271" r:id="rId7"/>
    <p:sldId id="259" r:id="rId8"/>
    <p:sldId id="260" r:id="rId9"/>
    <p:sldId id="261" r:id="rId10"/>
    <p:sldId id="267" r:id="rId11"/>
    <p:sldId id="273" r:id="rId12"/>
    <p:sldId id="274" r:id="rId13"/>
    <p:sldId id="281" r:id="rId14"/>
    <p:sldId id="285" r:id="rId15"/>
    <p:sldId id="286" r:id="rId16"/>
    <p:sldId id="288" r:id="rId17"/>
    <p:sldId id="279" r:id="rId18"/>
    <p:sldId id="282" r:id="rId19"/>
    <p:sldId id="283" r:id="rId20"/>
    <p:sldId id="284" r:id="rId21"/>
    <p:sldId id="275" r:id="rId22"/>
    <p:sldId id="276" r:id="rId23"/>
    <p:sldId id="277" r:id="rId24"/>
    <p:sldId id="278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92" autoAdjust="0"/>
  </p:normalViewPr>
  <p:slideViewPr>
    <p:cSldViewPr>
      <p:cViewPr varScale="1">
        <p:scale>
          <a:sx n="80" d="100"/>
          <a:sy n="80" d="100"/>
        </p:scale>
        <p:origin x="-102" y="-3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EWC Food Safety</a:t>
          </a:r>
          <a:endParaRPr lang="en-US" dirty="0"/>
        </a:p>
      </dgm: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Food Origin</a:t>
          </a:r>
          <a:endParaRPr lang="en-US" dirty="0"/>
        </a:p>
      </dgm: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How to prepare to cook safety</a:t>
          </a:r>
          <a:endParaRPr lang="en-US" dirty="0"/>
        </a:p>
      </dgm: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When is the food cooked</a:t>
          </a:r>
          <a:endParaRPr lang="en-US" dirty="0"/>
        </a:p>
      </dgm: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5ED464E-856A-436D-AD04-658A9B7110DB}" type="presOf" srcId="{B8E35523-DEC4-40C5-AD71-C446E3CF02A7}" destId="{5E4B35E6-EA27-424E-89EC-46D0A40F2772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57D32163-13D4-4D22-AAB5-4277C6892954}" type="presOf" srcId="{2EEF7558-FF6A-4D97-B16B-E787F09F42D0}" destId="{98E28826-978E-4A6B-8422-B9CC30E49F37}" srcOrd="0" destOrd="0" presId="urn:microsoft.com/office/officeart/2005/8/layout/radial6"/>
    <dgm:cxn modelId="{C3EF19EB-C6BA-41AB-9048-BB7900085DFF}" type="presOf" srcId="{170C0135-3A94-4623-AA81-735573228628}" destId="{698F6F3C-42F1-48FA-9425-25042679391F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913DB40-F11A-4F00-9185-81BE4B964744}" type="presOf" srcId="{D44E9E87-B9B9-4324-8110-FB781FB2AAAE}" destId="{061D020E-2B5D-4C0D-9DFD-684837CC0BCE}" srcOrd="0" destOrd="0" presId="urn:microsoft.com/office/officeart/2005/8/layout/radial6"/>
    <dgm:cxn modelId="{F635D0B4-4C78-43FD-BBA2-5A431555C878}" type="presOf" srcId="{57FC35C8-C6CB-4C82-BE0F-B92E4ECAE64D}" destId="{5D851138-FE51-4A19-A149-11A0DEA29AF5}" srcOrd="0" destOrd="0" presId="urn:microsoft.com/office/officeart/2005/8/layout/radial6"/>
    <dgm:cxn modelId="{D3CFF305-1C8E-492D-AE4C-7C8C66D88CA0}" type="presOf" srcId="{B47B7453-52D0-4E8E-A0EE-5E0C42B9531D}" destId="{7BB1C934-CD6E-4389-AB60-D55326BC8302}" srcOrd="0" destOrd="0" presId="urn:microsoft.com/office/officeart/2005/8/layout/radial6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11F8239B-BB92-4E16-B940-9A46AA591A54}" type="presOf" srcId="{E3DD98F3-578A-483D-B82A-920BD328FE4E}" destId="{0162A7CA-7E03-4A22-95EF-970E5873DB72}" srcOrd="0" destOrd="0" presId="urn:microsoft.com/office/officeart/2005/8/layout/radial6"/>
    <dgm:cxn modelId="{5BB98172-B696-49CF-A454-A9F6E8FE456C}" type="presOf" srcId="{2551E4CB-EB09-450C-9132-37387398D945}" destId="{8FAC1D8D-CE9C-45FC-86D2-26F007C6DD34}" srcOrd="0" destOrd="0" presId="urn:microsoft.com/office/officeart/2005/8/layout/radial6"/>
    <dgm:cxn modelId="{7EFD80F5-32A6-4757-82F7-42E43A9969A8}" type="presParOf" srcId="{061D020E-2B5D-4C0D-9DFD-684837CC0BCE}" destId="{698F6F3C-42F1-48FA-9425-25042679391F}" srcOrd="0" destOrd="0" presId="urn:microsoft.com/office/officeart/2005/8/layout/radial6"/>
    <dgm:cxn modelId="{C5F8D08C-D95B-4C77-BBF9-04A8AB1D5DCB}" type="presParOf" srcId="{061D020E-2B5D-4C0D-9DFD-684837CC0BCE}" destId="{5E4B35E6-EA27-424E-89EC-46D0A40F2772}" srcOrd="1" destOrd="0" presId="urn:microsoft.com/office/officeart/2005/8/layout/radial6"/>
    <dgm:cxn modelId="{46BE2CB6-8C59-4003-BFD3-7BEEA057E56E}" type="presParOf" srcId="{061D020E-2B5D-4C0D-9DFD-684837CC0BCE}" destId="{8B180F40-4EFD-493D-838A-C88D7BCC1034}" srcOrd="2" destOrd="0" presId="urn:microsoft.com/office/officeart/2005/8/layout/radial6"/>
    <dgm:cxn modelId="{D3175C5A-222B-460B-A783-C3E03207F873}" type="presParOf" srcId="{061D020E-2B5D-4C0D-9DFD-684837CC0BCE}" destId="{98E28826-978E-4A6B-8422-B9CC30E49F37}" srcOrd="3" destOrd="0" presId="urn:microsoft.com/office/officeart/2005/8/layout/radial6"/>
    <dgm:cxn modelId="{773D813A-09E9-4762-A687-5919B5BED5D1}" type="presParOf" srcId="{061D020E-2B5D-4C0D-9DFD-684837CC0BCE}" destId="{8FAC1D8D-CE9C-45FC-86D2-26F007C6DD34}" srcOrd="4" destOrd="0" presId="urn:microsoft.com/office/officeart/2005/8/layout/radial6"/>
    <dgm:cxn modelId="{A78D6C9A-8D83-4756-AA14-B81A62806186}" type="presParOf" srcId="{061D020E-2B5D-4C0D-9DFD-684837CC0BCE}" destId="{582D627C-FAD1-4F2D-897E-C08848385BAA}" srcOrd="5" destOrd="0" presId="urn:microsoft.com/office/officeart/2005/8/layout/radial6"/>
    <dgm:cxn modelId="{F7F8CEF8-E4C5-470E-8B77-3B9DE3D491A6}" type="presParOf" srcId="{061D020E-2B5D-4C0D-9DFD-684837CC0BCE}" destId="{7BB1C934-CD6E-4389-AB60-D55326BC8302}" srcOrd="6" destOrd="0" presId="urn:microsoft.com/office/officeart/2005/8/layout/radial6"/>
    <dgm:cxn modelId="{5EA7C96A-F4C7-4857-A305-4BEFD35809AE}" type="presParOf" srcId="{061D020E-2B5D-4C0D-9DFD-684837CC0BCE}" destId="{5D851138-FE51-4A19-A149-11A0DEA29AF5}" srcOrd="7" destOrd="0" presId="urn:microsoft.com/office/officeart/2005/8/layout/radial6"/>
    <dgm:cxn modelId="{5AB3FEDC-82D1-43AD-AB53-A22F0CE68EC0}" type="presParOf" srcId="{061D020E-2B5D-4C0D-9DFD-684837CC0BCE}" destId="{87F2D62F-9758-428E-A82A-F136F721FE64}" srcOrd="8" destOrd="0" presId="urn:microsoft.com/office/officeart/2005/8/layout/radial6"/>
    <dgm:cxn modelId="{09CBD5A7-998C-4A22-8DC3-1C2D112F460D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2">
            <a:hueOff val="-387081"/>
            <a:satOff val="988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EWC Food Safety</a:t>
          </a:r>
          <a:endParaRPr lang="en-US" sz="27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Food Origin</a:t>
          </a:r>
          <a:endParaRPr lang="en-US" sz="14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accent2">
            <a:hueOff val="-387081"/>
            <a:satOff val="988"/>
            <a:lumOff val="-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How to prepare to cook safety</a:t>
          </a:r>
          <a:endParaRPr lang="en-US" sz="14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When is the food cooked</a:t>
          </a:r>
          <a:endParaRPr lang="en-US" sz="1400" kern="120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5/3/2014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Eat with Chef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036449"/>
            <a:ext cx="2152650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222" y="4392787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58005"/>
            <a:ext cx="2734056" cy="2179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4039" y="2636821"/>
            <a:ext cx="391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dish produce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685800"/>
            <a:ext cx="1864251" cy="2637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4212" y="1295400"/>
            <a:ext cx="280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daily menu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857500"/>
            <a:ext cx="1943100" cy="194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6212" y="48006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4114800"/>
            <a:ext cx="2771775" cy="1647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32813" y="452321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supplier &amp; Ingredient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Safety</a:t>
            </a:r>
            <a:endParaRPr lang="en-US" dirty="0"/>
          </a:p>
        </p:txBody>
      </p:sp>
      <p:graphicFrame>
        <p:nvGraphicFramePr>
          <p:cNvPr id="6" name="Content Placeholder 4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4103677"/>
              </p:ext>
            </p:extLst>
          </p:nvPr>
        </p:nvGraphicFramePr>
        <p:xfrm>
          <a:off x="3198812" y="15240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3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Traceability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296" y="1509481"/>
            <a:ext cx="10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effective traceability system relies on being able to track product </a:t>
            </a:r>
            <a:r>
              <a:rPr lang="en-US" b="1" i="1" dirty="0"/>
              <a:t>one step forward and one step back at any point in the supply </a:t>
            </a:r>
            <a:r>
              <a:rPr lang="en-US" b="1" i="1" dirty="0" smtClean="0"/>
              <a:t>chain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426794"/>
            <a:ext cx="7525512" cy="40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Traceability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1710" y="152400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Traceability should be </a:t>
            </a:r>
            <a:r>
              <a:rPr lang="en-US" dirty="0"/>
              <a:t>able to identify the source of all food </a:t>
            </a:r>
            <a:r>
              <a:rPr lang="en-US" dirty="0" smtClean="0"/>
              <a:t>input: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raw materials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additives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other ingredients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packaging</a:t>
            </a:r>
            <a:endParaRPr lang="en-US" dirty="0"/>
          </a:p>
        </p:txBody>
      </p:sp>
      <p:pic>
        <p:nvPicPr>
          <p:cNvPr id="1026" name="Picture 2" descr="C:\Users\Lubu\Desktop\DSC_303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0" y="2355273"/>
            <a:ext cx="537312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8098" y="6139541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Ingredients</a:t>
            </a:r>
          </a:p>
        </p:txBody>
      </p:sp>
    </p:spTree>
    <p:extLst>
      <p:ext uri="{BB962C8B-B14F-4D97-AF65-F5344CB8AC3E}">
        <p14:creationId xmlns:p14="http://schemas.microsoft.com/office/powerpoint/2010/main" val="38273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Traceability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2" y="1509481"/>
            <a:ext cx="10296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</a:t>
            </a:r>
            <a:r>
              <a:rPr lang="en-US" dirty="0" smtClean="0"/>
              <a:t>has </a:t>
            </a:r>
            <a:r>
              <a:rPr lang="en-US" dirty="0"/>
              <a:t>in place includes any procedures for identifying producers, suppliers, customers and products and the </a:t>
            </a:r>
            <a:r>
              <a:rPr lang="en-US" dirty="0" smtClean="0"/>
              <a:t>records: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name and address (and other contact details) of </a:t>
            </a:r>
            <a:r>
              <a:rPr lang="en-US" dirty="0" smtClean="0"/>
              <a:t>suppliers/customers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date </a:t>
            </a:r>
            <a:r>
              <a:rPr lang="en-US" dirty="0"/>
              <a:t>of transaction or delivery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batch or lot identification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volume </a:t>
            </a:r>
            <a:r>
              <a:rPr lang="en-US" dirty="0"/>
              <a:t>or quantity of </a:t>
            </a:r>
            <a:r>
              <a:rPr lang="en-US" dirty="0" smtClean="0"/>
              <a:t>product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any other relevant production </a:t>
            </a:r>
            <a:r>
              <a:rPr lang="en-US" dirty="0" smtClean="0"/>
              <a:t>records</a:t>
            </a:r>
            <a:endParaRPr lang="en-US" dirty="0"/>
          </a:p>
        </p:txBody>
      </p:sp>
      <p:pic>
        <p:nvPicPr>
          <p:cNvPr id="2050" name="Picture 2" descr="C:\Users\Lubu\Desktop\foodjour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969341"/>
            <a:ext cx="4383268" cy="32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Traceability </a:t>
            </a:r>
            <a:r>
              <a:rPr lang="en-US" dirty="0" smtClean="0"/>
              <a:t>Process - </a:t>
            </a:r>
            <a:r>
              <a:rPr lang="en-US" dirty="0" smtClean="0"/>
              <a:t>Step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6017"/>
            <a:ext cx="1864251" cy="2637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0688" y="4843007"/>
            <a:ext cx="280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daily menu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659697"/>
            <a:ext cx="1943100" cy="19431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89412" y="3224522"/>
            <a:ext cx="2209800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4064" y="48005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Traceability Process - Step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580547" y="3296011"/>
            <a:ext cx="2209800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2" y="2171296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9612" y="5082595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147" y="2206465"/>
            <a:ext cx="2466975" cy="1847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68543" y="4429860"/>
            <a:ext cx="1882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dishes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Traceability Process - Step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1" y="2102834"/>
            <a:ext cx="2152650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7622" y="446503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075211"/>
            <a:ext cx="2734056" cy="2179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80212" y="4469726"/>
            <a:ext cx="391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dish produce session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189412" y="3220162"/>
            <a:ext cx="2209800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Traceability Process - Step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590208">
            <a:off x="3989952" y="3182016"/>
            <a:ext cx="1860464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209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9611" y="4886175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1026" name="Picture 2" descr="C:\Users\Lubu\Desktop\Sc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447800"/>
            <a:ext cx="2333462" cy="2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61412" y="2331877"/>
            <a:ext cx="223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 Code  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6473602" y="3838347"/>
            <a:ext cx="880687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Lubu\Desktop\s1-home-magnifi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91" y="4664850"/>
            <a:ext cx="3502983" cy="182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781647" y="5347840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r>
              <a:rPr lang="en-US" dirty="0" smtClean="0"/>
              <a:t>Main Functions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1447800"/>
            <a:ext cx="274737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47" y="1295400"/>
            <a:ext cx="3159759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676400"/>
            <a:ext cx="276225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3" y="4038600"/>
            <a:ext cx="3028950" cy="1514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3686908"/>
            <a:ext cx="1831341" cy="1379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01502" y="5333999"/>
            <a:ext cx="2626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Microsoft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12812" y="1371600"/>
            <a:ext cx="9141619" cy="933297"/>
          </a:xfrm>
        </p:spPr>
        <p:txBody>
          <a:bodyPr/>
          <a:lstStyle/>
          <a:p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8612" y="1828800"/>
            <a:ext cx="87995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order dishes easily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view ingredient traceability by QR code and web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ask cooking question with chef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Staff can publish and manage flexible daily menu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Staff can manage orders easily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Chef can create produce session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Chef can answer cooking question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60412" y="4400703"/>
            <a:ext cx="9141619" cy="933297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6332" y="4876800"/>
            <a:ext cx="681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Support only one payment method with Pay Pal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Does not support delivery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00200"/>
            <a:ext cx="9141619" cy="933297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412" y="2133600"/>
            <a:ext cx="69835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Develop delivery system.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Integrate more online payment methods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Implement gaming and more social for customer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system performance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system as user friendly as possible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business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00200"/>
            <a:ext cx="9141619" cy="933297"/>
          </a:xfrm>
        </p:spPr>
        <p:txBody>
          <a:bodyPr/>
          <a:lstStyle/>
          <a:p>
            <a:r>
              <a:rPr lang="en-US" dirty="0" smtClean="0"/>
              <a:t>Thanks for your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745432"/>
            <a:ext cx="27432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1412" y="5410200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2200762" y="3050232"/>
            <a:ext cx="2445850" cy="1066800"/>
          </a:xfrm>
          <a:prstGeom prst="cloudCallout">
            <a:avLst>
              <a:gd name="adj1" fmla="val 72152"/>
              <a:gd name="adj2" fmla="val -111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Want to eat a good foods with family but…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122612" y="1767254"/>
            <a:ext cx="2099199" cy="1143000"/>
          </a:xfrm>
          <a:prstGeom prst="cloudCallout">
            <a:avLst>
              <a:gd name="adj1" fmla="val 51765"/>
              <a:gd name="adj2" fmla="val 68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Does not have experience to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332412" y="1582616"/>
            <a:ext cx="2362200" cy="838200"/>
          </a:xfrm>
          <a:prstGeom prst="cloudCallout">
            <a:avLst>
              <a:gd name="adj1" fmla="val -27284"/>
              <a:gd name="adj2" fmla="val 904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Does not have enough time to prepare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6535370" y="2402532"/>
            <a:ext cx="2057400" cy="685800"/>
          </a:xfrm>
          <a:prstGeom prst="cloudCallout">
            <a:avLst>
              <a:gd name="adj1" fmla="val -71545"/>
              <a:gd name="adj2" fmla="val 659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Want to daily flexible menu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704012" y="3351684"/>
            <a:ext cx="1981200" cy="611832"/>
          </a:xfrm>
          <a:prstGeom prst="cloudCallout">
            <a:avLst>
              <a:gd name="adj1" fmla="val -65803"/>
              <a:gd name="adj2" fmla="val -83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Worry about food safety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743200"/>
            <a:ext cx="1981200" cy="2305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3296" y="4324978"/>
            <a:ext cx="3181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owner want…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13" y="2219290"/>
            <a:ext cx="2466975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81000"/>
            <a:ext cx="3333750" cy="2505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90653" y="2743200"/>
            <a:ext cx="193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Increase sale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47" y="3407978"/>
            <a:ext cx="2600325" cy="1762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45036" y="5105400"/>
            <a:ext cx="327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relation 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667000"/>
            <a:ext cx="2152650" cy="2124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012" y="3657599"/>
            <a:ext cx="177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 want…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27892"/>
            <a:ext cx="3132859" cy="2086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59945" y="2667000"/>
            <a:ext cx="4525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 good meal for customer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239041"/>
            <a:ext cx="3048000" cy="20209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9431" y="5320881"/>
            <a:ext cx="4248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their cooking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Eat with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286000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16" y="124031"/>
            <a:ext cx="1981200" cy="2305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08" y="3810000"/>
            <a:ext cx="2152650" cy="212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43000"/>
            <a:ext cx="3230761" cy="323076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360612" y="2590800"/>
            <a:ext cx="1524000" cy="618919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08812" y="1846386"/>
            <a:ext cx="1647045" cy="1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72055" y="3663463"/>
            <a:ext cx="1647045" cy="1289537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711" y="5103167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10081" y="2438594"/>
            <a:ext cx="2228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owner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43418" y="616633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3212" y="4191000"/>
            <a:ext cx="1908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Eat with chef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0" y="1675524"/>
            <a:ext cx="7525512" cy="40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084475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511" y="4901642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914400"/>
            <a:ext cx="2466975" cy="184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3212" y="1671935"/>
            <a:ext cx="1882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dishes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971800"/>
            <a:ext cx="3638550" cy="125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6612" y="3348335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payment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9" y="4724400"/>
            <a:ext cx="1676400" cy="1465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5346" y="5008726"/>
            <a:ext cx="386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ingredient traceability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42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TS102787942</Template>
  <TotalTime>0</TotalTime>
  <Words>379</Words>
  <Application>Microsoft Office PowerPoint</Application>
  <PresentationFormat>Custom</PresentationFormat>
  <Paragraphs>104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TS102787942</vt:lpstr>
      <vt:lpstr>Eat with Chef system</vt:lpstr>
      <vt:lpstr>Contents</vt:lpstr>
      <vt:lpstr>Problem</vt:lpstr>
      <vt:lpstr>Problem</vt:lpstr>
      <vt:lpstr>Problem</vt:lpstr>
      <vt:lpstr>Solution</vt:lpstr>
      <vt:lpstr>Solution</vt:lpstr>
      <vt:lpstr>Solution</vt:lpstr>
      <vt:lpstr>Main functions</vt:lpstr>
      <vt:lpstr>Chef</vt:lpstr>
      <vt:lpstr>Staff</vt:lpstr>
      <vt:lpstr>Food Safety</vt:lpstr>
      <vt:lpstr>Food Traceability</vt:lpstr>
      <vt:lpstr>Food Traceability</vt:lpstr>
      <vt:lpstr>Food Traceability</vt:lpstr>
      <vt:lpstr>Food Traceability Process - Step 1</vt:lpstr>
      <vt:lpstr>Food Traceability Process - Step 2</vt:lpstr>
      <vt:lpstr>Food Traceability Process - Step 3</vt:lpstr>
      <vt:lpstr>Food Traceability Process - Step 4</vt:lpstr>
      <vt:lpstr>Technology</vt:lpstr>
      <vt:lpstr>Summary</vt:lpstr>
      <vt:lpstr>Summary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2014-04-18T16:17:52Z</dcterms:created>
  <dcterms:modified xsi:type="dcterms:W3CDTF">2014-05-03T07:35:58Z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