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9" r:id="rId23"/>
    <p:sldId id="290" r:id="rId24"/>
    <p:sldId id="291" r:id="rId25"/>
    <p:sldId id="292" r:id="rId26"/>
    <p:sldId id="293" r:id="rId27"/>
    <p:sldId id="294" r:id="rId28"/>
    <p:sldId id="295" r:id="rId29"/>
    <p:sldId id="276" r:id="rId30"/>
    <p:sldId id="277" r:id="rId31"/>
    <p:sldId id="278" r:id="rId32"/>
    <p:sldId id="296" r:id="rId33"/>
    <p:sldId id="297" r:id="rId34"/>
    <p:sldId id="298" r:id="rId35"/>
    <p:sldId id="299" r:id="rId36"/>
    <p:sldId id="279" r:id="rId37"/>
    <p:sldId id="280" r:id="rId38"/>
    <p:sldId id="281" r:id="rId39"/>
    <p:sldId id="282" r:id="rId40"/>
    <p:sldId id="283" r:id="rId41"/>
    <p:sldId id="285" r:id="rId42"/>
    <p:sldId id="286" r:id="rId43"/>
    <p:sldId id="288" r:id="rId4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13" autoAdjust="0"/>
  </p:normalViewPr>
  <p:slideViewPr>
    <p:cSldViewPr snapToGrid="0">
      <p:cViewPr varScale="1">
        <p:scale>
          <a:sx n="71" d="100"/>
          <a:sy n="71" d="100"/>
        </p:scale>
        <p:origin x="516" y="-1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C97FA7A-13F3-46F6-8CF5-7F25307E10CF}" type="datetimeFigureOut">
              <a:rPr lang="en-GB" smtClean="0"/>
              <a:t>30/09/2020</a:t>
            </a:fld>
            <a:endParaRPr lang="en-GB"/>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AC39730-1A1D-4AE5-B2A0-BF53D4386044}" type="slidenum">
              <a:rPr lang="en-GB" smtClean="0"/>
              <a:t>‹#›</a:t>
            </a:fld>
            <a:endParaRPr lang="en-GB"/>
          </a:p>
        </p:txBody>
      </p:sp>
    </p:spTree>
    <p:extLst>
      <p:ext uri="{BB962C8B-B14F-4D97-AF65-F5344CB8AC3E}">
        <p14:creationId xmlns:p14="http://schemas.microsoft.com/office/powerpoint/2010/main" val="369532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333333"/>
                </a:solidFill>
                <a:latin typeface="Roboto"/>
              </a:rPr>
              <a:t>Switch:</a:t>
            </a:r>
            <a:r>
              <a:rPr lang="en-GB" dirty="0" smtClean="0"/>
              <a:t> </a:t>
            </a:r>
            <a:r>
              <a:rPr lang="en-GB" dirty="0" err="1" smtClean="0"/>
              <a:t>Chức</a:t>
            </a:r>
            <a:r>
              <a:rPr lang="en-GB" dirty="0" smtClean="0"/>
              <a:t> </a:t>
            </a:r>
            <a:r>
              <a:rPr lang="en-GB" dirty="0" err="1" smtClean="0"/>
              <a:t>năng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thiết</a:t>
            </a:r>
            <a:r>
              <a:rPr lang="en-GB" dirty="0" smtClean="0"/>
              <a:t> </a:t>
            </a:r>
            <a:r>
              <a:rPr lang="en-GB" dirty="0" err="1" smtClean="0"/>
              <a:t>bị</a:t>
            </a:r>
            <a:r>
              <a:rPr lang="en-GB" dirty="0" smtClean="0"/>
              <a:t> Switch </a:t>
            </a:r>
            <a:r>
              <a:rPr lang="en-GB" dirty="0" err="1" smtClean="0"/>
              <a:t>đó</a:t>
            </a:r>
            <a:r>
              <a:rPr lang="en-GB" dirty="0" smtClean="0"/>
              <a:t> </a:t>
            </a:r>
            <a:r>
              <a:rPr lang="en-GB" dirty="0" err="1" smtClean="0"/>
              <a:t>là</a:t>
            </a:r>
            <a:r>
              <a:rPr lang="en-GB" dirty="0" smtClean="0"/>
              <a:t> </a:t>
            </a:r>
            <a:r>
              <a:rPr lang="en-GB" dirty="0" err="1" smtClean="0"/>
              <a:t>chuyển</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từ</a:t>
            </a:r>
            <a:r>
              <a:rPr lang="en-GB" dirty="0" smtClean="0"/>
              <a:t> </a:t>
            </a:r>
            <a:r>
              <a:rPr lang="en-GB" dirty="0" err="1" smtClean="0"/>
              <a:t>nguồn</a:t>
            </a:r>
            <a:r>
              <a:rPr lang="en-GB" dirty="0" smtClean="0"/>
              <a:t> </a:t>
            </a:r>
            <a:r>
              <a:rPr lang="en-GB" dirty="0" err="1" smtClean="0"/>
              <a:t>đến</a:t>
            </a:r>
            <a:r>
              <a:rPr lang="en-GB" dirty="0" smtClean="0"/>
              <a:t> </a:t>
            </a:r>
            <a:r>
              <a:rPr lang="en-GB" dirty="0" err="1" smtClean="0"/>
              <a:t>đích</a:t>
            </a:r>
            <a:r>
              <a:rPr lang="en-GB" dirty="0" smtClean="0"/>
              <a:t> </a:t>
            </a:r>
            <a:r>
              <a:rPr lang="en-GB" dirty="0" err="1" smtClean="0"/>
              <a:t>và</a:t>
            </a:r>
            <a:r>
              <a:rPr lang="en-GB" dirty="0" smtClean="0"/>
              <a:t> </a:t>
            </a:r>
            <a:r>
              <a:rPr lang="en-GB" dirty="0" err="1" smtClean="0"/>
              <a:t>xây</a:t>
            </a:r>
            <a:r>
              <a:rPr lang="en-GB" dirty="0" smtClean="0"/>
              <a:t> </a:t>
            </a:r>
            <a:r>
              <a:rPr lang="en-GB" dirty="0" err="1" smtClean="0"/>
              <a:t>dựng</a:t>
            </a:r>
            <a:r>
              <a:rPr lang="en-GB" dirty="0" smtClean="0"/>
              <a:t> </a:t>
            </a:r>
            <a:r>
              <a:rPr lang="en-GB" dirty="0" err="1" smtClean="0"/>
              <a:t>các</a:t>
            </a:r>
            <a:r>
              <a:rPr lang="en-GB" dirty="0" smtClean="0"/>
              <a:t> </a:t>
            </a:r>
            <a:r>
              <a:rPr lang="en-GB" dirty="0" err="1" smtClean="0"/>
              <a:t>bảng</a:t>
            </a:r>
            <a:r>
              <a:rPr lang="en-GB" dirty="0" smtClean="0"/>
              <a:t> Switch</a:t>
            </a:r>
            <a:endParaRPr lang="en-GB" b="1" i="0" dirty="0" smtClean="0">
              <a:solidFill>
                <a:srgbClr val="333333"/>
              </a:solidFill>
              <a:effectLst/>
              <a:latin typeface="Roboto"/>
            </a:endParaRPr>
          </a:p>
          <a:p>
            <a:endParaRPr lang="en-GB" dirty="0"/>
          </a:p>
        </p:txBody>
      </p:sp>
      <p:sp>
        <p:nvSpPr>
          <p:cNvPr id="4" name="Slide Number Placeholder 3"/>
          <p:cNvSpPr>
            <a:spLocks noGrp="1"/>
          </p:cNvSpPr>
          <p:nvPr>
            <p:ph type="sldNum" sz="quarter" idx="10"/>
          </p:nvPr>
        </p:nvSpPr>
        <p:spPr/>
        <p:txBody>
          <a:bodyPr/>
          <a:lstStyle/>
          <a:p>
            <a:fld id="{AAC39730-1A1D-4AE5-B2A0-BF53D4386044}" type="slidenum">
              <a:rPr lang="en-GB" smtClean="0"/>
              <a:t>11</a:t>
            </a:fld>
            <a:endParaRPr lang="en-GB"/>
          </a:p>
        </p:txBody>
      </p:sp>
    </p:spTree>
    <p:extLst>
      <p:ext uri="{BB962C8B-B14F-4D97-AF65-F5344CB8AC3E}">
        <p14:creationId xmlns:p14="http://schemas.microsoft.com/office/powerpoint/2010/main" val="246665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quantrimang.com/hoc-http"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quantrimang.com/sql"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527480"/>
            <a:ext cx="9142560" cy="238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t/>
            </a:r>
            <a:br/>
            <a:r>
              <a:rPr lang="en-US" sz="6000" b="0" strike="noStrike" spc="-1">
                <a:solidFill>
                  <a:srgbClr val="000000"/>
                </a:solidFill>
                <a:latin typeface="Calibri Light"/>
                <a:ea typeface="DejaVu Sans"/>
              </a:rPr>
              <a:t>LẬP TRÌNH MẠNG</a:t>
            </a:r>
            <a:r>
              <a:t/>
            </a:r>
            <a:br/>
            <a:r>
              <a:rPr lang="en-US" sz="6000" b="0" strike="noStrike" spc="-1">
                <a:solidFill>
                  <a:srgbClr val="000000"/>
                </a:solidFill>
                <a:latin typeface="Calibri Light"/>
                <a:ea typeface="DejaVu Sans"/>
              </a:rPr>
              <a:t>Network Programming</a:t>
            </a:r>
            <a:endParaRPr lang="en-US" sz="6000" b="0" strike="noStrike" spc="-1">
              <a:latin typeface="Arial"/>
            </a:endParaRPr>
          </a:p>
        </p:txBody>
      </p:sp>
      <p:sp>
        <p:nvSpPr>
          <p:cNvPr id="77" name="CustomShape 2"/>
          <p:cNvSpPr/>
          <p:nvPr/>
        </p:nvSpPr>
        <p:spPr>
          <a:xfrm>
            <a:off x="-2011320" y="6217920"/>
            <a:ext cx="9142560" cy="165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pPr>
            <a:r>
              <a:rPr lang="en-US" sz="2400" b="1" strike="noStrike" spc="-1">
                <a:solidFill>
                  <a:srgbClr val="000000"/>
                </a:solidFill>
                <a:latin typeface="Calibri"/>
                <a:ea typeface="DejaVu Sans"/>
              </a:rPr>
              <a:t>Nguyen Ngoc Quang</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3171AB0-BA8C-439F-8016-8D77058D1BCF}" type="slidenum">
              <a:rPr lang="en-US" sz="1200" b="0" strike="noStrike" spc="-1">
                <a:solidFill>
                  <a:srgbClr val="000000"/>
                </a:solidFill>
                <a:latin typeface="Garamond"/>
                <a:ea typeface="DejaVu Sans"/>
              </a:rPr>
              <a:t>10</a:t>
            </a:fld>
            <a:endParaRPr lang="en-US" sz="1200" b="0" strike="noStrike" spc="-1">
              <a:latin typeface="Arial"/>
            </a:endParaRPr>
          </a:p>
        </p:txBody>
      </p:sp>
      <p:sp>
        <p:nvSpPr>
          <p:cNvPr id="108"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09"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smtClean="0">
                <a:solidFill>
                  <a:srgbClr val="000000"/>
                </a:solidFill>
                <a:latin typeface="Calibri"/>
                <a:ea typeface="DejaVu Sans"/>
              </a:rPr>
              <a:t>2.1.5 </a:t>
            </a:r>
            <a:r>
              <a:rPr lang="en-US" sz="2800" b="0" strike="noStrike" spc="-1" dirty="0">
                <a:solidFill>
                  <a:srgbClr val="000000"/>
                </a:solidFill>
                <a:latin typeface="Calibri"/>
                <a:ea typeface="DejaVu Sans"/>
              </a:rPr>
              <a:t>Mesh Topology</a:t>
            </a:r>
            <a:endParaRPr lang="en-US" sz="2800" b="0" strike="noStrike" spc="-1" dirty="0">
              <a:latin typeface="Arial"/>
            </a:endParaRPr>
          </a:p>
          <a:p>
            <a:pPr>
              <a:lnSpc>
                <a:spcPct val="100000"/>
              </a:lnSpc>
              <a:spcBef>
                <a:spcPts val="1417"/>
              </a:spcBef>
            </a:pP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cấu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trúc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đầy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thiết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nối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thiết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nào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đó</a:t>
            </a:r>
            <a:r>
              <a:rPr lang="en-US" sz="2800" b="0" strike="noStrike" spc="-1" dirty="0">
                <a:solidFill>
                  <a:srgbClr val="000000"/>
                </a:solidFill>
                <a:latin typeface="Calibri"/>
                <a:ea typeface="DejaVu Sans"/>
              </a:rPr>
              <a:t>.</a:t>
            </a:r>
            <a:endParaRPr lang="en-US" sz="2800" b="0" strike="noStrike" spc="-1" dirty="0">
              <a:latin typeface="Arial"/>
            </a:endParaRPr>
          </a:p>
        </p:txBody>
      </p:sp>
      <p:pic>
        <p:nvPicPr>
          <p:cNvPr id="110" name="Picture 109"/>
          <p:cNvPicPr/>
          <p:nvPr/>
        </p:nvPicPr>
        <p:blipFill>
          <a:blip r:embed="rId2"/>
          <a:stretch/>
        </p:blipFill>
        <p:spPr>
          <a:xfrm>
            <a:off x="7637400" y="3108960"/>
            <a:ext cx="4554360" cy="3748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50B33BA-4530-4EC5-8947-F739D7939D35}" type="slidenum">
              <a:rPr lang="en-US" sz="1200" b="0" strike="noStrike" spc="-1">
                <a:solidFill>
                  <a:srgbClr val="000000"/>
                </a:solidFill>
                <a:latin typeface="Garamond"/>
                <a:ea typeface="DejaVu Sans"/>
              </a:rPr>
              <a:t>11</a:t>
            </a:fld>
            <a:endParaRPr lang="en-US" sz="1200" b="0" strike="noStrike" spc="-1">
              <a:latin typeface="Arial"/>
            </a:endParaRPr>
          </a:p>
        </p:txBody>
      </p:sp>
      <p:sp>
        <p:nvSpPr>
          <p:cNvPr id="11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1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smtClean="0">
                <a:solidFill>
                  <a:srgbClr val="000000"/>
                </a:solidFill>
                <a:latin typeface="Calibri"/>
                <a:ea typeface="DejaVu Sans"/>
              </a:rPr>
              <a:t>2.2 </a:t>
            </a:r>
            <a:r>
              <a:rPr lang="en-US" sz="2800" b="0" strike="noStrike" spc="-1" dirty="0">
                <a:solidFill>
                  <a:srgbClr val="000000"/>
                </a:solidFill>
                <a:latin typeface="Calibri"/>
                <a:ea typeface="DejaVu Sans"/>
              </a:rPr>
              <a:t>Network Components</a:t>
            </a:r>
            <a:endParaRPr lang="en-US" sz="2800" b="0" strike="noStrike" spc="-1" dirty="0">
              <a:latin typeface="Arial"/>
            </a:endParaRPr>
          </a:p>
        </p:txBody>
      </p:sp>
      <p:pic>
        <p:nvPicPr>
          <p:cNvPr id="114" name="Picture 113"/>
          <p:cNvPicPr/>
          <p:nvPr/>
        </p:nvPicPr>
        <p:blipFill>
          <a:blip r:embed="rId3"/>
          <a:stretch/>
        </p:blipFill>
        <p:spPr>
          <a:xfrm>
            <a:off x="5029200" y="2134080"/>
            <a:ext cx="5713920" cy="3808800"/>
          </a:xfrm>
          <a:prstGeom prst="rect">
            <a:avLst/>
          </a:prstGeom>
          <a:ln>
            <a:noFill/>
          </a:ln>
        </p:spPr>
      </p:pic>
      <p:sp>
        <p:nvSpPr>
          <p:cNvPr id="2" name="Rectangle 1"/>
          <p:cNvSpPr/>
          <p:nvPr/>
        </p:nvSpPr>
        <p:spPr>
          <a:xfrm>
            <a:off x="564481" y="2134079"/>
            <a:ext cx="4464720" cy="2862322"/>
          </a:xfrm>
          <a:prstGeom prst="rect">
            <a:avLst/>
          </a:prstGeom>
        </p:spPr>
        <p:txBody>
          <a:bodyPr wrap="square">
            <a:spAutoFit/>
          </a:bodyPr>
          <a:lstStyle/>
          <a:p>
            <a:pPr algn="just"/>
            <a:r>
              <a:rPr lang="en-GB" b="1" dirty="0" smtClean="0">
                <a:solidFill>
                  <a:srgbClr val="333333"/>
                </a:solidFill>
                <a:latin typeface="Roboto"/>
              </a:rPr>
              <a:t>Switch:</a:t>
            </a:r>
            <a:r>
              <a:rPr lang="en-GB" dirty="0"/>
              <a:t> </a:t>
            </a:r>
            <a:r>
              <a:rPr lang="en-GB" dirty="0" err="1"/>
              <a:t>Chức</a:t>
            </a:r>
            <a:r>
              <a:rPr lang="en-GB" dirty="0"/>
              <a:t> </a:t>
            </a:r>
            <a:r>
              <a:rPr lang="en-GB" dirty="0" err="1"/>
              <a:t>năng</a:t>
            </a:r>
            <a:r>
              <a:rPr lang="en-GB" dirty="0"/>
              <a:t> </a:t>
            </a:r>
            <a:r>
              <a:rPr lang="en-GB" dirty="0" err="1"/>
              <a:t>chính</a:t>
            </a:r>
            <a:r>
              <a:rPr lang="en-GB" dirty="0"/>
              <a:t> </a:t>
            </a:r>
            <a:r>
              <a:rPr lang="en-GB" dirty="0" err="1"/>
              <a:t>của</a:t>
            </a:r>
            <a:r>
              <a:rPr lang="en-GB" dirty="0"/>
              <a:t> </a:t>
            </a:r>
            <a:r>
              <a:rPr lang="en-GB" dirty="0" err="1"/>
              <a:t>thiết</a:t>
            </a:r>
            <a:r>
              <a:rPr lang="en-GB" dirty="0"/>
              <a:t> </a:t>
            </a:r>
            <a:r>
              <a:rPr lang="en-GB" dirty="0" err="1"/>
              <a:t>bị</a:t>
            </a:r>
            <a:r>
              <a:rPr lang="en-GB" dirty="0"/>
              <a:t> Switch </a:t>
            </a:r>
            <a:r>
              <a:rPr lang="en-GB" dirty="0" err="1"/>
              <a:t>đó</a:t>
            </a:r>
            <a:r>
              <a:rPr lang="en-GB" dirty="0"/>
              <a:t> </a:t>
            </a:r>
            <a:r>
              <a:rPr lang="en-GB" dirty="0" err="1"/>
              <a:t>là</a:t>
            </a:r>
            <a:r>
              <a:rPr lang="en-GB" dirty="0"/>
              <a:t> </a:t>
            </a:r>
            <a:r>
              <a:rPr lang="en-GB" dirty="0" err="1"/>
              <a:t>chuyển</a:t>
            </a:r>
            <a:r>
              <a:rPr lang="en-GB" dirty="0"/>
              <a:t> </a:t>
            </a:r>
            <a:r>
              <a:rPr lang="en-GB" dirty="0" err="1"/>
              <a:t>dữ</a:t>
            </a:r>
            <a:r>
              <a:rPr lang="en-GB" dirty="0"/>
              <a:t> </a:t>
            </a:r>
            <a:r>
              <a:rPr lang="en-GB" dirty="0" err="1"/>
              <a:t>liệu</a:t>
            </a:r>
            <a:r>
              <a:rPr lang="en-GB" dirty="0"/>
              <a:t> </a:t>
            </a:r>
            <a:r>
              <a:rPr lang="en-GB" dirty="0" err="1"/>
              <a:t>từ</a:t>
            </a:r>
            <a:r>
              <a:rPr lang="en-GB" dirty="0"/>
              <a:t> </a:t>
            </a:r>
            <a:r>
              <a:rPr lang="en-GB" dirty="0" err="1"/>
              <a:t>nguồn</a:t>
            </a:r>
            <a:r>
              <a:rPr lang="en-GB" dirty="0"/>
              <a:t> </a:t>
            </a:r>
            <a:r>
              <a:rPr lang="en-GB" dirty="0" err="1"/>
              <a:t>đến</a:t>
            </a:r>
            <a:r>
              <a:rPr lang="en-GB" dirty="0"/>
              <a:t> </a:t>
            </a:r>
            <a:r>
              <a:rPr lang="en-GB" dirty="0" err="1"/>
              <a:t>đích</a:t>
            </a:r>
            <a:r>
              <a:rPr lang="en-GB" dirty="0"/>
              <a:t> </a:t>
            </a:r>
            <a:r>
              <a:rPr lang="en-GB" dirty="0" err="1"/>
              <a:t>và</a:t>
            </a:r>
            <a:r>
              <a:rPr lang="en-GB" dirty="0"/>
              <a:t> </a:t>
            </a:r>
            <a:r>
              <a:rPr lang="en-GB" dirty="0" err="1"/>
              <a:t>xây</a:t>
            </a:r>
            <a:r>
              <a:rPr lang="en-GB" dirty="0"/>
              <a:t> </a:t>
            </a:r>
            <a:r>
              <a:rPr lang="en-GB" dirty="0" err="1"/>
              <a:t>dựng</a:t>
            </a:r>
            <a:r>
              <a:rPr lang="en-GB" dirty="0"/>
              <a:t> </a:t>
            </a:r>
            <a:r>
              <a:rPr lang="en-GB" dirty="0" err="1"/>
              <a:t>các</a:t>
            </a:r>
            <a:r>
              <a:rPr lang="en-GB" dirty="0"/>
              <a:t> </a:t>
            </a:r>
            <a:r>
              <a:rPr lang="en-GB" dirty="0" err="1"/>
              <a:t>bảng</a:t>
            </a:r>
            <a:r>
              <a:rPr lang="en-GB" dirty="0"/>
              <a:t> </a:t>
            </a:r>
            <a:r>
              <a:rPr lang="en-GB" dirty="0" smtClean="0"/>
              <a:t>Switch</a:t>
            </a:r>
          </a:p>
          <a:p>
            <a:pPr algn="just"/>
            <a:endParaRPr lang="en-GB" dirty="0" smtClean="0"/>
          </a:p>
          <a:p>
            <a:pPr algn="just"/>
            <a:r>
              <a:rPr lang="en-GB" b="1" dirty="0"/>
              <a:t>Router </a:t>
            </a:r>
            <a:r>
              <a:rPr lang="en-GB" dirty="0">
                <a:solidFill>
                  <a:srgbClr val="333333"/>
                </a:solidFill>
                <a:latin typeface="Roboto"/>
              </a:rPr>
              <a:t>: </a:t>
            </a:r>
            <a:r>
              <a:rPr lang="en-GB" dirty="0" err="1">
                <a:solidFill>
                  <a:srgbClr val="333333"/>
                </a:solidFill>
                <a:latin typeface="Roboto"/>
              </a:rPr>
              <a:t>Trong</a:t>
            </a:r>
            <a:r>
              <a:rPr lang="en-GB" dirty="0">
                <a:solidFill>
                  <a:srgbClr val="333333"/>
                </a:solidFill>
                <a:latin typeface="Roboto"/>
              </a:rPr>
              <a:t> </a:t>
            </a:r>
            <a:r>
              <a:rPr lang="en-GB" dirty="0" err="1">
                <a:solidFill>
                  <a:srgbClr val="333333"/>
                </a:solidFill>
                <a:latin typeface="Roboto"/>
              </a:rPr>
              <a:t>mô</a:t>
            </a:r>
            <a:r>
              <a:rPr lang="en-GB" dirty="0">
                <a:solidFill>
                  <a:srgbClr val="333333"/>
                </a:solidFill>
                <a:latin typeface="Roboto"/>
              </a:rPr>
              <a:t> </a:t>
            </a:r>
            <a:r>
              <a:rPr lang="en-GB" dirty="0" err="1">
                <a:solidFill>
                  <a:srgbClr val="333333"/>
                </a:solidFill>
                <a:latin typeface="Roboto"/>
              </a:rPr>
              <a:t>hình</a:t>
            </a:r>
            <a:r>
              <a:rPr lang="en-GB" dirty="0">
                <a:solidFill>
                  <a:srgbClr val="333333"/>
                </a:solidFill>
                <a:latin typeface="Roboto"/>
              </a:rPr>
              <a:t> OSI </a:t>
            </a:r>
            <a:r>
              <a:rPr lang="en-GB" dirty="0" err="1">
                <a:solidFill>
                  <a:srgbClr val="333333"/>
                </a:solidFill>
                <a:latin typeface="Roboto"/>
              </a:rPr>
              <a:t>thì</a:t>
            </a:r>
            <a:r>
              <a:rPr lang="en-GB" dirty="0">
                <a:solidFill>
                  <a:srgbClr val="333333"/>
                </a:solidFill>
                <a:latin typeface="Roboto"/>
              </a:rPr>
              <a:t> Router </a:t>
            </a:r>
            <a:r>
              <a:rPr lang="en-GB" dirty="0" err="1">
                <a:solidFill>
                  <a:srgbClr val="333333"/>
                </a:solidFill>
                <a:latin typeface="Roboto"/>
              </a:rPr>
              <a:t>nằm</a:t>
            </a:r>
            <a:r>
              <a:rPr lang="en-GB" dirty="0">
                <a:solidFill>
                  <a:srgbClr val="333333"/>
                </a:solidFill>
                <a:latin typeface="Roboto"/>
              </a:rPr>
              <a:t> ở </a:t>
            </a:r>
            <a:r>
              <a:rPr lang="en-GB" dirty="0" err="1">
                <a:solidFill>
                  <a:srgbClr val="333333"/>
                </a:solidFill>
                <a:latin typeface="Roboto"/>
              </a:rPr>
              <a:t>lớp</a:t>
            </a:r>
            <a:r>
              <a:rPr lang="en-GB" dirty="0">
                <a:solidFill>
                  <a:srgbClr val="333333"/>
                </a:solidFill>
                <a:latin typeface="Roboto"/>
              </a:rPr>
              <a:t> </a:t>
            </a:r>
            <a:r>
              <a:rPr lang="en-GB" dirty="0" err="1">
                <a:solidFill>
                  <a:srgbClr val="333333"/>
                </a:solidFill>
                <a:latin typeface="Roboto"/>
              </a:rPr>
              <a:t>thứ</a:t>
            </a:r>
            <a:r>
              <a:rPr lang="en-GB" dirty="0">
                <a:solidFill>
                  <a:srgbClr val="333333"/>
                </a:solidFill>
                <a:latin typeface="Roboto"/>
              </a:rPr>
              <a:t> 3. Hay </a:t>
            </a:r>
            <a:r>
              <a:rPr lang="en-GB" dirty="0" err="1">
                <a:solidFill>
                  <a:srgbClr val="333333"/>
                </a:solidFill>
                <a:latin typeface="Roboto"/>
              </a:rPr>
              <a:t>còn</a:t>
            </a:r>
            <a:r>
              <a:rPr lang="en-GB" dirty="0">
                <a:solidFill>
                  <a:srgbClr val="333333"/>
                </a:solidFill>
                <a:latin typeface="Roboto"/>
              </a:rPr>
              <a:t> </a:t>
            </a:r>
            <a:r>
              <a:rPr lang="en-GB" dirty="0" err="1">
                <a:solidFill>
                  <a:srgbClr val="333333"/>
                </a:solidFill>
                <a:latin typeface="Roboto"/>
              </a:rPr>
              <a:t>gọi</a:t>
            </a:r>
            <a:r>
              <a:rPr lang="en-GB" dirty="0">
                <a:solidFill>
                  <a:srgbClr val="333333"/>
                </a:solidFill>
                <a:latin typeface="Roboto"/>
              </a:rPr>
              <a:t> </a:t>
            </a:r>
            <a:r>
              <a:rPr lang="en-GB" dirty="0" err="1">
                <a:solidFill>
                  <a:srgbClr val="333333"/>
                </a:solidFill>
                <a:latin typeface="Roboto"/>
              </a:rPr>
              <a:t>là</a:t>
            </a:r>
            <a:r>
              <a:rPr lang="en-GB" dirty="0">
                <a:solidFill>
                  <a:srgbClr val="333333"/>
                </a:solidFill>
                <a:latin typeface="Roboto"/>
              </a:rPr>
              <a:t> </a:t>
            </a:r>
            <a:r>
              <a:rPr lang="en-GB" dirty="0" err="1">
                <a:solidFill>
                  <a:srgbClr val="333333"/>
                </a:solidFill>
                <a:latin typeface="Roboto"/>
              </a:rPr>
              <a:t>thiết</a:t>
            </a:r>
            <a:r>
              <a:rPr lang="en-GB" dirty="0">
                <a:solidFill>
                  <a:srgbClr val="333333"/>
                </a:solidFill>
                <a:latin typeface="Roboto"/>
              </a:rPr>
              <a:t> </a:t>
            </a:r>
            <a:r>
              <a:rPr lang="en-GB" dirty="0" err="1">
                <a:solidFill>
                  <a:srgbClr val="333333"/>
                </a:solidFill>
                <a:latin typeface="Roboto"/>
              </a:rPr>
              <a:t>bị</a:t>
            </a:r>
            <a:r>
              <a:rPr lang="en-GB" dirty="0">
                <a:solidFill>
                  <a:srgbClr val="333333"/>
                </a:solidFill>
                <a:latin typeface="Roboto"/>
              </a:rPr>
              <a:t> </a:t>
            </a:r>
            <a:r>
              <a:rPr lang="en-GB" dirty="0" err="1">
                <a:solidFill>
                  <a:srgbClr val="333333"/>
                </a:solidFill>
                <a:latin typeface="Roboto"/>
              </a:rPr>
              <a:t>định</a:t>
            </a:r>
            <a:r>
              <a:rPr lang="en-GB" dirty="0">
                <a:solidFill>
                  <a:srgbClr val="333333"/>
                </a:solidFill>
                <a:latin typeface="Roboto"/>
              </a:rPr>
              <a:t> </a:t>
            </a:r>
            <a:r>
              <a:rPr lang="en-GB" dirty="0" err="1">
                <a:solidFill>
                  <a:srgbClr val="333333"/>
                </a:solidFill>
                <a:latin typeface="Roboto"/>
              </a:rPr>
              <a:t>tuyến</a:t>
            </a:r>
            <a:r>
              <a:rPr lang="en-GB" dirty="0">
                <a:solidFill>
                  <a:srgbClr val="333333"/>
                </a:solidFill>
                <a:latin typeface="Roboto"/>
              </a:rPr>
              <a:t> hay </a:t>
            </a:r>
            <a:r>
              <a:rPr lang="en-GB" dirty="0" err="1">
                <a:solidFill>
                  <a:srgbClr val="333333"/>
                </a:solidFill>
                <a:latin typeface="Roboto"/>
              </a:rPr>
              <a:t>bộ</a:t>
            </a:r>
            <a:r>
              <a:rPr lang="en-GB" dirty="0">
                <a:solidFill>
                  <a:srgbClr val="333333"/>
                </a:solidFill>
                <a:latin typeface="Roboto"/>
              </a:rPr>
              <a:t> </a:t>
            </a:r>
            <a:r>
              <a:rPr lang="en-GB" dirty="0" err="1">
                <a:solidFill>
                  <a:srgbClr val="333333"/>
                </a:solidFill>
                <a:latin typeface="Roboto"/>
              </a:rPr>
              <a:t>định</a:t>
            </a:r>
            <a:r>
              <a:rPr lang="en-GB" dirty="0">
                <a:solidFill>
                  <a:srgbClr val="333333"/>
                </a:solidFill>
                <a:latin typeface="Roboto"/>
              </a:rPr>
              <a:t> </a:t>
            </a:r>
            <a:r>
              <a:rPr lang="en-GB" dirty="0" err="1">
                <a:solidFill>
                  <a:srgbClr val="333333"/>
                </a:solidFill>
                <a:latin typeface="Roboto"/>
              </a:rPr>
              <a:t>tuyến</a:t>
            </a:r>
            <a:r>
              <a:rPr lang="en-GB" dirty="0">
                <a:solidFill>
                  <a:srgbClr val="333333"/>
                </a:solidFill>
                <a:latin typeface="Roboto"/>
              </a:rPr>
              <a:t>, </a:t>
            </a:r>
            <a:r>
              <a:rPr lang="en-GB" dirty="0" err="1">
                <a:solidFill>
                  <a:srgbClr val="333333"/>
                </a:solidFill>
                <a:latin typeface="Roboto"/>
              </a:rPr>
              <a:t>thiết</a:t>
            </a:r>
            <a:r>
              <a:rPr lang="en-GB" dirty="0">
                <a:solidFill>
                  <a:srgbClr val="333333"/>
                </a:solidFill>
                <a:latin typeface="Roboto"/>
              </a:rPr>
              <a:t> </a:t>
            </a:r>
            <a:r>
              <a:rPr lang="en-GB" dirty="0" err="1">
                <a:solidFill>
                  <a:srgbClr val="333333"/>
                </a:solidFill>
                <a:latin typeface="Roboto"/>
              </a:rPr>
              <a:t>bị</a:t>
            </a:r>
            <a:r>
              <a:rPr lang="en-GB" dirty="0">
                <a:solidFill>
                  <a:srgbClr val="333333"/>
                </a:solidFill>
                <a:latin typeface="Roboto"/>
              </a:rPr>
              <a:t> </a:t>
            </a:r>
            <a:r>
              <a:rPr lang="en-GB" dirty="0" err="1">
                <a:solidFill>
                  <a:srgbClr val="333333"/>
                </a:solidFill>
                <a:latin typeface="Roboto"/>
              </a:rPr>
              <a:t>này</a:t>
            </a:r>
            <a:r>
              <a:rPr lang="en-GB" dirty="0">
                <a:solidFill>
                  <a:srgbClr val="333333"/>
                </a:solidFill>
                <a:latin typeface="Roboto"/>
              </a:rPr>
              <a:t> </a:t>
            </a:r>
            <a:r>
              <a:rPr lang="en-GB" dirty="0" err="1">
                <a:solidFill>
                  <a:srgbClr val="333333"/>
                </a:solidFill>
                <a:latin typeface="Roboto"/>
              </a:rPr>
              <a:t>dùng</a:t>
            </a:r>
            <a:r>
              <a:rPr lang="en-GB" dirty="0">
                <a:solidFill>
                  <a:srgbClr val="333333"/>
                </a:solidFill>
                <a:latin typeface="Roboto"/>
              </a:rPr>
              <a:t> </a:t>
            </a:r>
            <a:r>
              <a:rPr lang="en-GB" dirty="0" err="1">
                <a:solidFill>
                  <a:srgbClr val="333333"/>
                </a:solidFill>
                <a:latin typeface="Roboto"/>
              </a:rPr>
              <a:t>để</a:t>
            </a:r>
            <a:r>
              <a:rPr lang="en-GB" dirty="0">
                <a:solidFill>
                  <a:srgbClr val="333333"/>
                </a:solidFill>
                <a:latin typeface="Roboto"/>
              </a:rPr>
              <a:t> </a:t>
            </a:r>
            <a:r>
              <a:rPr lang="en-GB" dirty="0" err="1">
                <a:solidFill>
                  <a:srgbClr val="333333"/>
                </a:solidFill>
                <a:latin typeface="Roboto"/>
              </a:rPr>
              <a:t>đóng</a:t>
            </a:r>
            <a:r>
              <a:rPr lang="en-GB" dirty="0">
                <a:solidFill>
                  <a:srgbClr val="333333"/>
                </a:solidFill>
                <a:latin typeface="Roboto"/>
              </a:rPr>
              <a:t> </a:t>
            </a:r>
            <a:r>
              <a:rPr lang="en-GB" dirty="0" err="1">
                <a:solidFill>
                  <a:srgbClr val="333333"/>
                </a:solidFill>
                <a:latin typeface="Roboto"/>
              </a:rPr>
              <a:t>gói</a:t>
            </a:r>
            <a:r>
              <a:rPr lang="en-GB" dirty="0">
                <a:solidFill>
                  <a:srgbClr val="333333"/>
                </a:solidFill>
                <a:latin typeface="Roboto"/>
              </a:rPr>
              <a:t> </a:t>
            </a:r>
            <a:r>
              <a:rPr lang="en-GB" dirty="0" err="1">
                <a:solidFill>
                  <a:srgbClr val="333333"/>
                </a:solidFill>
                <a:latin typeface="Roboto"/>
              </a:rPr>
              <a:t>và</a:t>
            </a:r>
            <a:r>
              <a:rPr lang="en-GB" dirty="0">
                <a:solidFill>
                  <a:srgbClr val="333333"/>
                </a:solidFill>
                <a:latin typeface="Roboto"/>
              </a:rPr>
              <a:t> </a:t>
            </a:r>
            <a:r>
              <a:rPr lang="en-GB" dirty="0" err="1">
                <a:solidFill>
                  <a:srgbClr val="333333"/>
                </a:solidFill>
                <a:latin typeface="Roboto"/>
              </a:rPr>
              <a:t>chuyển</a:t>
            </a:r>
            <a:r>
              <a:rPr lang="en-GB" dirty="0">
                <a:solidFill>
                  <a:srgbClr val="333333"/>
                </a:solidFill>
                <a:latin typeface="Roboto"/>
              </a:rPr>
              <a:t> </a:t>
            </a:r>
            <a:r>
              <a:rPr lang="en-GB" dirty="0" err="1">
                <a:solidFill>
                  <a:srgbClr val="333333"/>
                </a:solidFill>
                <a:latin typeface="Roboto"/>
              </a:rPr>
              <a:t>các</a:t>
            </a:r>
            <a:r>
              <a:rPr lang="en-GB" dirty="0">
                <a:solidFill>
                  <a:srgbClr val="333333"/>
                </a:solidFill>
                <a:latin typeface="Roboto"/>
              </a:rPr>
              <a:t> </a:t>
            </a:r>
            <a:r>
              <a:rPr lang="en-GB" dirty="0" err="1">
                <a:solidFill>
                  <a:srgbClr val="333333"/>
                </a:solidFill>
                <a:latin typeface="Roboto"/>
              </a:rPr>
              <a:t>gói</a:t>
            </a:r>
            <a:r>
              <a:rPr lang="en-GB" dirty="0">
                <a:solidFill>
                  <a:srgbClr val="333333"/>
                </a:solidFill>
                <a:latin typeface="Roboto"/>
              </a:rPr>
              <a:t> </a:t>
            </a:r>
            <a:r>
              <a:rPr lang="en-GB" dirty="0" err="1">
                <a:solidFill>
                  <a:srgbClr val="333333"/>
                </a:solidFill>
                <a:latin typeface="Roboto"/>
              </a:rPr>
              <a:t>dữ</a:t>
            </a:r>
            <a:r>
              <a:rPr lang="en-GB" dirty="0">
                <a:solidFill>
                  <a:srgbClr val="333333"/>
                </a:solidFill>
                <a:latin typeface="Roboto"/>
              </a:rPr>
              <a:t> </a:t>
            </a:r>
            <a:r>
              <a:rPr lang="en-GB" dirty="0" err="1">
                <a:solidFill>
                  <a:srgbClr val="333333"/>
                </a:solidFill>
                <a:latin typeface="Roboto"/>
              </a:rPr>
              <a:t>liệu</a:t>
            </a:r>
            <a:r>
              <a:rPr lang="en-GB" dirty="0">
                <a:solidFill>
                  <a:srgbClr val="333333"/>
                </a:solidFill>
                <a:latin typeface="Roboto"/>
              </a:rPr>
              <a:t> </a:t>
            </a:r>
            <a:r>
              <a:rPr lang="en-GB" dirty="0" err="1">
                <a:solidFill>
                  <a:srgbClr val="333333"/>
                </a:solidFill>
                <a:latin typeface="Roboto"/>
              </a:rPr>
              <a:t>từ</a:t>
            </a:r>
            <a:r>
              <a:rPr lang="en-GB" dirty="0">
                <a:solidFill>
                  <a:srgbClr val="333333"/>
                </a:solidFill>
                <a:latin typeface="Roboto"/>
              </a:rPr>
              <a:t> </a:t>
            </a:r>
            <a:r>
              <a:rPr lang="en-GB" dirty="0" err="1">
                <a:solidFill>
                  <a:srgbClr val="333333"/>
                </a:solidFill>
                <a:latin typeface="Roboto"/>
              </a:rPr>
              <a:t>một</a:t>
            </a:r>
            <a:r>
              <a:rPr lang="en-GB" dirty="0">
                <a:solidFill>
                  <a:srgbClr val="333333"/>
                </a:solidFill>
                <a:latin typeface="Roboto"/>
              </a:rPr>
              <a:t> </a:t>
            </a:r>
            <a:r>
              <a:rPr lang="en-GB" dirty="0" err="1">
                <a:solidFill>
                  <a:srgbClr val="333333"/>
                </a:solidFill>
                <a:latin typeface="Roboto"/>
              </a:rPr>
              <a:t>liên</a:t>
            </a:r>
            <a:r>
              <a:rPr lang="en-GB" dirty="0">
                <a:solidFill>
                  <a:srgbClr val="333333"/>
                </a:solidFill>
                <a:latin typeface="Roboto"/>
              </a:rPr>
              <a:t> </a:t>
            </a:r>
            <a:r>
              <a:rPr lang="en-GB" dirty="0" err="1">
                <a:solidFill>
                  <a:srgbClr val="333333"/>
                </a:solidFill>
                <a:latin typeface="Roboto"/>
              </a:rPr>
              <a:t>mạng</a:t>
            </a:r>
            <a:r>
              <a:rPr lang="en-GB" dirty="0">
                <a:solidFill>
                  <a:srgbClr val="333333"/>
                </a:solidFill>
                <a:latin typeface="Roboto"/>
              </a:rPr>
              <a:t> </a:t>
            </a:r>
            <a:r>
              <a:rPr lang="en-GB" dirty="0" err="1">
                <a:solidFill>
                  <a:srgbClr val="333333"/>
                </a:solidFill>
                <a:latin typeface="Roboto"/>
              </a:rPr>
              <a:t>đến</a:t>
            </a:r>
            <a:r>
              <a:rPr lang="en-GB" dirty="0">
                <a:solidFill>
                  <a:srgbClr val="333333"/>
                </a:solidFill>
                <a:latin typeface="Roboto"/>
              </a:rPr>
              <a:t> </a:t>
            </a:r>
            <a:r>
              <a:rPr lang="en-GB" dirty="0" err="1">
                <a:solidFill>
                  <a:srgbClr val="333333"/>
                </a:solidFill>
                <a:latin typeface="Roboto"/>
              </a:rPr>
              <a:t>các</a:t>
            </a:r>
            <a:r>
              <a:rPr lang="en-GB" dirty="0">
                <a:solidFill>
                  <a:srgbClr val="333333"/>
                </a:solidFill>
                <a:latin typeface="Roboto"/>
              </a:rPr>
              <a:t> </a:t>
            </a:r>
            <a:r>
              <a:rPr lang="en-GB" dirty="0" err="1">
                <a:solidFill>
                  <a:srgbClr val="333333"/>
                </a:solidFill>
                <a:latin typeface="Roboto"/>
              </a:rPr>
              <a:t>thiết</a:t>
            </a:r>
            <a:r>
              <a:rPr lang="en-GB" dirty="0">
                <a:solidFill>
                  <a:srgbClr val="333333"/>
                </a:solidFill>
                <a:latin typeface="Roboto"/>
              </a:rPr>
              <a:t> </a:t>
            </a:r>
            <a:r>
              <a:rPr lang="en-GB" dirty="0" err="1">
                <a:solidFill>
                  <a:srgbClr val="333333"/>
                </a:solidFill>
                <a:latin typeface="Roboto"/>
              </a:rPr>
              <a:t>bị</a:t>
            </a:r>
            <a:r>
              <a:rPr lang="en-GB" dirty="0">
                <a:solidFill>
                  <a:srgbClr val="333333"/>
                </a:solidFill>
                <a:latin typeface="Roboto"/>
              </a:rPr>
              <a:t> </a:t>
            </a:r>
            <a:r>
              <a:rPr lang="en-GB" dirty="0" err="1">
                <a:solidFill>
                  <a:srgbClr val="333333"/>
                </a:solidFill>
                <a:latin typeface="Roboto"/>
              </a:rPr>
              <a:t>đầu</a:t>
            </a:r>
            <a:r>
              <a:rPr lang="en-GB" dirty="0">
                <a:solidFill>
                  <a:srgbClr val="333333"/>
                </a:solidFill>
                <a:latin typeface="Roboto"/>
              </a:rPr>
              <a:t> </a:t>
            </a:r>
            <a:r>
              <a:rPr lang="en-GB" dirty="0" err="1">
                <a:solidFill>
                  <a:srgbClr val="333333"/>
                </a:solidFill>
                <a:latin typeface="Roboto"/>
              </a:rPr>
              <a:t>cuối</a:t>
            </a:r>
            <a:r>
              <a:rPr lang="en-GB" dirty="0">
                <a:solidFill>
                  <a:srgbClr val="333333"/>
                </a:solidFill>
                <a:latin typeface="Roboto"/>
              </a:rPr>
              <a:t>.</a:t>
            </a:r>
            <a:endParaRPr lang="en-GB" dirty="0"/>
          </a:p>
        </p:txBody>
      </p:sp>
      <p:pic>
        <p:nvPicPr>
          <p:cNvPr id="3074" name="Picture 2" descr="https://www.totolink.vn/public/uploads/img_article/6thietbimangcobanbancanbietrouterlag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843" y="4002656"/>
            <a:ext cx="3061433" cy="3061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4BC4B1D-A3FE-4998-A929-DC5577316B1C}" type="slidenum">
              <a:rPr lang="en-US" sz="1200" b="0" strike="noStrike" spc="-1">
                <a:solidFill>
                  <a:srgbClr val="000000"/>
                </a:solidFill>
                <a:latin typeface="Garamond"/>
                <a:ea typeface="DejaVu Sans"/>
              </a:rPr>
              <a:t>12</a:t>
            </a:fld>
            <a:endParaRPr lang="en-US" sz="1200" b="0" strike="noStrike" spc="-1">
              <a:latin typeface="Arial"/>
            </a:endParaRPr>
          </a:p>
        </p:txBody>
      </p:sp>
      <p:sp>
        <p:nvSpPr>
          <p:cNvPr id="116"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17"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a:solidFill>
                  <a:srgbClr val="000000"/>
                </a:solidFill>
                <a:latin typeface="Calibri"/>
                <a:ea typeface="DejaVu Sans"/>
              </a:rPr>
              <a:t> </a:t>
            </a:r>
            <a:r>
              <a:rPr lang="en-US" sz="2800" b="0" strike="noStrike" spc="-1" dirty="0" smtClean="0">
                <a:solidFill>
                  <a:srgbClr val="000000"/>
                </a:solidFill>
                <a:latin typeface="Calibri"/>
                <a:ea typeface="DejaVu Sans"/>
              </a:rPr>
              <a:t>2.3 </a:t>
            </a:r>
            <a:r>
              <a:rPr lang="en-US" sz="2800" b="0" strike="noStrike" spc="-1" dirty="0">
                <a:solidFill>
                  <a:srgbClr val="000000"/>
                </a:solidFill>
                <a:latin typeface="Calibri"/>
                <a:ea typeface="DejaVu Sans"/>
              </a:rPr>
              <a:t>Network Types and Communication Technologies</a:t>
            </a:r>
            <a:endParaRPr lang="en-US" sz="2800" b="0" strike="noStrike" spc="-1" dirty="0">
              <a:latin typeface="Arial"/>
            </a:endParaRPr>
          </a:p>
          <a:p>
            <a:pPr>
              <a:lnSpc>
                <a:spcPct val="100000"/>
              </a:lnSpc>
              <a:spcBef>
                <a:spcPts val="1417"/>
              </a:spcBef>
            </a:pP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Các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được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phân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loai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tùy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theo</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công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nghệ</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hoạc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quy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mô</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chúng</a:t>
            </a:r>
            <a:endParaRPr lang="en-US" sz="2400" b="0" strike="noStrike" spc="-1" dirty="0">
              <a:latin typeface="Arial"/>
            </a:endParaRPr>
          </a:p>
          <a:p>
            <a:pPr>
              <a:lnSpc>
                <a:spcPct val="100000"/>
              </a:lnSpc>
              <a:spcBef>
                <a:spcPts val="1417"/>
              </a:spcBef>
            </a:pP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Dựa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trên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công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nghệ</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truyền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thông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rộng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điểm-điểm</a:t>
            </a:r>
            <a:endParaRPr lang="en-US" sz="2400" b="0" strike="noStrike" spc="-1" dirty="0">
              <a:latin typeface="Arial"/>
            </a:endParaRPr>
          </a:p>
          <a:p>
            <a:pPr>
              <a:lnSpc>
                <a:spcPct val="100000"/>
              </a:lnSpc>
              <a:spcBef>
                <a:spcPts val="1417"/>
              </a:spcBef>
            </a:pP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Dựa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trên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phạm</a:t>
            </a:r>
            <a:r>
              <a:rPr lang="en-US" sz="2400" b="0" strike="noStrike" spc="-1" dirty="0">
                <a:solidFill>
                  <a:srgbClr val="000000"/>
                </a:solidFill>
                <a:latin typeface="Arial"/>
                <a:ea typeface="DejaVu Sans"/>
              </a:rPr>
              <a:t> vi: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cá</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nhân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cục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bộ</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đô</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thị</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diện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rộng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intenet</a:t>
            </a:r>
            <a:r>
              <a:rPr lang="en-US" sz="2400" b="0" strike="noStrike" spc="-1" dirty="0">
                <a:solidFill>
                  <a:srgbClr val="000000"/>
                </a:solidFill>
                <a:latin typeface="Arial"/>
                <a:ea typeface="DejaVu Sans"/>
              </a:rPr>
              <a:t>  </a:t>
            </a:r>
            <a:endParaRPr lang="en-US" sz="2400" b="0" strike="noStrike" spc="-1" dirty="0">
              <a:latin typeface="Arial"/>
            </a:endParaRPr>
          </a:p>
          <a:p>
            <a:pPr>
              <a:lnSpc>
                <a:spcPct val="100000"/>
              </a:lnSpc>
              <a:spcBef>
                <a:spcPts val="1417"/>
              </a:spcBef>
            </a:pPr>
            <a:endParaRPr lang="en-US" sz="2400" b="0" strike="noStrike" spc="-1" dirty="0">
              <a:latin typeface="Arial"/>
            </a:endParaRPr>
          </a:p>
          <a:p>
            <a:pPr>
              <a:lnSpc>
                <a:spcPct val="100000"/>
              </a:lnSpc>
              <a:spcBef>
                <a:spcPts val="1417"/>
              </a:spcBef>
            </a:pP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A0CD11D-80AE-4A8F-BCCC-44F1DD1F7E13}" type="slidenum">
              <a:rPr lang="en-US" sz="1200" b="0" strike="noStrike" spc="-1">
                <a:solidFill>
                  <a:srgbClr val="000000"/>
                </a:solidFill>
                <a:latin typeface="Garamond"/>
                <a:ea typeface="DejaVu Sans"/>
              </a:rPr>
              <a:t>13</a:t>
            </a:fld>
            <a:endParaRPr lang="en-US" sz="1200" b="0" strike="noStrike" spc="-1">
              <a:latin typeface="Arial"/>
            </a:endParaRPr>
          </a:p>
        </p:txBody>
      </p:sp>
      <p:sp>
        <p:nvSpPr>
          <p:cNvPr id="119"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20"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a:solidFill>
                  <a:srgbClr val="000000"/>
                </a:solidFill>
                <a:latin typeface="Calibri"/>
                <a:ea typeface="DejaVu Sans"/>
              </a:rPr>
              <a:t>2.4.1 Personal Area Networks</a:t>
            </a:r>
            <a:endParaRPr lang="en-US" sz="2800" b="0" strike="noStrike" spc="-1">
              <a:latin typeface="Arial"/>
            </a:endParaRPr>
          </a:p>
          <a:p>
            <a:pPr>
              <a:lnSpc>
                <a:spcPct val="100000"/>
              </a:lnSpc>
              <a:spcBef>
                <a:spcPts val="1417"/>
              </a:spcBef>
            </a:pPr>
            <a:r>
              <a:rPr lang="en-US" sz="2800" b="0" strike="noStrike" spc="-1">
                <a:solidFill>
                  <a:srgbClr val="000000"/>
                </a:solidFill>
                <a:latin typeface="Calibri"/>
                <a:ea typeface="DejaVu Sans"/>
              </a:rPr>
              <a:t>Mạng Khu vực Cá nhân, hoặc PAN, sử dụng công nghệ truyền dẫn phạm vi ngắn (1 m) và thường nhằm phục vụ một người, do đó có tên gọi của họ.</a:t>
            </a:r>
            <a:endParaRPr lang="en-US" sz="2800" b="0" strike="noStrike" spc="-1">
              <a:latin typeface="Arial"/>
            </a:endParaRPr>
          </a:p>
          <a:p>
            <a:pPr>
              <a:lnSpc>
                <a:spcPct val="100000"/>
              </a:lnSpc>
              <a:spcBef>
                <a:spcPts val="1417"/>
              </a:spcBef>
            </a:pPr>
            <a:endParaRPr lang="en-US" sz="2800" b="0" strike="noStrike" spc="-1">
              <a:latin typeface="Arial"/>
            </a:endParaRPr>
          </a:p>
          <a:p>
            <a:pPr>
              <a:lnSpc>
                <a:spcPct val="100000"/>
              </a:lnSpc>
              <a:spcBef>
                <a:spcPts val="1417"/>
              </a:spcBef>
            </a:pPr>
            <a:endParaRPr lang="en-US" sz="2800" b="0" strike="noStrike" spc="-1">
              <a:latin typeface="Arial"/>
            </a:endParaRPr>
          </a:p>
          <a:p>
            <a:pPr>
              <a:lnSpc>
                <a:spcPct val="100000"/>
              </a:lnSpc>
              <a:spcBef>
                <a:spcPts val="1417"/>
              </a:spcBef>
            </a:pPr>
            <a:endParaRPr lang="en-US" sz="2800" b="0" strike="noStrike" spc="-1">
              <a:latin typeface="Arial"/>
            </a:endParaRPr>
          </a:p>
          <a:p>
            <a:pPr>
              <a:lnSpc>
                <a:spcPct val="100000"/>
              </a:lnSpc>
              <a:spcBef>
                <a:spcPts val="1417"/>
              </a:spcBef>
            </a:pPr>
            <a:endParaRPr lang="en-US" sz="2800" b="0" strike="noStrike" spc="-1">
              <a:latin typeface="Arial"/>
            </a:endParaRPr>
          </a:p>
        </p:txBody>
      </p:sp>
      <p:pic>
        <p:nvPicPr>
          <p:cNvPr id="121" name="Picture 120"/>
          <p:cNvPicPr/>
          <p:nvPr/>
        </p:nvPicPr>
        <p:blipFill>
          <a:blip r:embed="rId2"/>
          <a:stretch/>
        </p:blipFill>
        <p:spPr>
          <a:xfrm>
            <a:off x="7315200" y="3165120"/>
            <a:ext cx="3291120" cy="3234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908596F-480B-4D62-AD85-62F476ADA7C4}" type="slidenum">
              <a:rPr lang="en-US" sz="1200" b="0" strike="noStrike" spc="-1">
                <a:solidFill>
                  <a:srgbClr val="000000"/>
                </a:solidFill>
                <a:latin typeface="Garamond"/>
                <a:ea typeface="DejaVu Sans"/>
              </a:rPr>
              <a:t>14</a:t>
            </a:fld>
            <a:endParaRPr lang="en-US" sz="1200" b="0" strike="noStrike" spc="-1">
              <a:latin typeface="Arial"/>
            </a:endParaRPr>
          </a:p>
        </p:txBody>
      </p:sp>
      <p:sp>
        <p:nvSpPr>
          <p:cNvPr id="123"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24"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a:solidFill>
                  <a:srgbClr val="000000"/>
                </a:solidFill>
                <a:latin typeface="Calibri"/>
                <a:ea typeface="DejaVu Sans"/>
              </a:rPr>
              <a:t> </a:t>
            </a:r>
            <a:r>
              <a:rPr lang="en-US" sz="2800" b="0" strike="noStrike" spc="-1" dirty="0" smtClean="0">
                <a:solidFill>
                  <a:srgbClr val="000000"/>
                </a:solidFill>
                <a:latin typeface="Calibri"/>
                <a:ea typeface="DejaVu Sans"/>
              </a:rPr>
              <a:t>2.3.2 </a:t>
            </a:r>
            <a:r>
              <a:rPr lang="en-US" sz="2800" b="0" strike="noStrike" spc="-1" dirty="0">
                <a:solidFill>
                  <a:srgbClr val="000000"/>
                </a:solidFill>
                <a:latin typeface="Calibri"/>
                <a:ea typeface="DejaVu Sans"/>
              </a:rPr>
              <a:t>Local Area Networks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bộ</a:t>
            </a:r>
            <a:endParaRPr lang="en-US" sz="2800" b="0" strike="noStrike" spc="-1" dirty="0">
              <a:latin typeface="Arial"/>
            </a:endParaRPr>
          </a:p>
          <a:p>
            <a:pPr>
              <a:lnSpc>
                <a:spcPct val="100000"/>
              </a:lnSpc>
              <a:spcBef>
                <a:spcPts val="1417"/>
              </a:spcBef>
            </a:pP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bộ</a:t>
            </a:r>
            <a:r>
              <a:rPr lang="en-US" sz="2800" b="0" strike="noStrike" spc="-1" dirty="0">
                <a:solidFill>
                  <a:srgbClr val="000000"/>
                </a:solidFill>
                <a:latin typeface="Calibri"/>
                <a:ea typeface="DejaVu Sans"/>
              </a:rPr>
              <a:t> (LAN)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chứa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tòa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khuôn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kích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thước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đến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vài</a:t>
            </a:r>
            <a:r>
              <a:rPr lang="en-US" sz="2800" b="0" strike="noStrike" spc="-1" dirty="0">
                <a:solidFill>
                  <a:srgbClr val="000000"/>
                </a:solidFill>
                <a:latin typeface="Calibri"/>
                <a:ea typeface="DejaVu Sans"/>
              </a:rPr>
              <a:t> km. </a:t>
            </a:r>
            <a:endParaRPr lang="en-US" sz="2800" b="0" strike="noStrike" spc="-1" dirty="0">
              <a:latin typeface="Arial"/>
            </a:endParaRPr>
          </a:p>
          <a:p>
            <a:pPr>
              <a:lnSpc>
                <a:spcPct val="100000"/>
              </a:lnSpc>
              <a:spcBef>
                <a:spcPts val="1417"/>
              </a:spcBef>
            </a:pPr>
            <a:endParaRPr lang="en-US" sz="2800" b="0" strike="noStrike" spc="-1" dirty="0">
              <a:latin typeface="Arial"/>
            </a:endParaRPr>
          </a:p>
          <a:p>
            <a:pPr>
              <a:lnSpc>
                <a:spcPct val="100000"/>
              </a:lnSpc>
              <a:spcBef>
                <a:spcPts val="1417"/>
              </a:spcBef>
            </a:pPr>
            <a:endParaRPr lang="en-US" sz="2800" b="0" strike="noStrike" spc="-1" dirty="0">
              <a:latin typeface="Arial"/>
            </a:endParaRPr>
          </a:p>
          <a:p>
            <a:pPr>
              <a:lnSpc>
                <a:spcPct val="100000"/>
              </a:lnSpc>
              <a:spcBef>
                <a:spcPts val="1417"/>
              </a:spcBef>
            </a:pPr>
            <a:endParaRPr lang="en-US" sz="2800" b="0" strike="noStrike" spc="-1" dirty="0">
              <a:latin typeface="Arial"/>
            </a:endParaRPr>
          </a:p>
          <a:p>
            <a:pPr>
              <a:lnSpc>
                <a:spcPct val="100000"/>
              </a:lnSpc>
              <a:spcBef>
                <a:spcPts val="1417"/>
              </a:spcBef>
            </a:pPr>
            <a:endParaRPr lang="en-US" sz="2800" b="0" strike="noStrike" spc="-1" dirty="0">
              <a:latin typeface="Arial"/>
            </a:endParaRPr>
          </a:p>
        </p:txBody>
      </p:sp>
      <p:pic>
        <p:nvPicPr>
          <p:cNvPr id="125" name="Picture 124"/>
          <p:cNvPicPr/>
          <p:nvPr/>
        </p:nvPicPr>
        <p:blipFill>
          <a:blip r:embed="rId2"/>
          <a:stretch/>
        </p:blipFill>
        <p:spPr>
          <a:xfrm>
            <a:off x="7772400" y="3017520"/>
            <a:ext cx="3600360" cy="3781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AC03C0F-6C94-4282-9701-71EA3E926BD2}" type="slidenum">
              <a:rPr lang="en-US" sz="1200" b="0" strike="noStrike" spc="-1">
                <a:solidFill>
                  <a:srgbClr val="000000"/>
                </a:solidFill>
                <a:latin typeface="Garamond"/>
                <a:ea typeface="DejaVu Sans"/>
              </a:rPr>
              <a:t>15</a:t>
            </a:fld>
            <a:endParaRPr lang="en-US" sz="1200" b="0" strike="noStrike" spc="-1">
              <a:latin typeface="Arial"/>
            </a:endParaRPr>
          </a:p>
        </p:txBody>
      </p:sp>
      <p:sp>
        <p:nvSpPr>
          <p:cNvPr id="127"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28"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a:solidFill>
                  <a:srgbClr val="000000"/>
                </a:solidFill>
                <a:latin typeface="Calibri"/>
                <a:ea typeface="DejaVu Sans"/>
              </a:rPr>
              <a:t> </a:t>
            </a:r>
            <a:r>
              <a:rPr lang="en-US" sz="2800" b="0" strike="noStrike" spc="-1" dirty="0" smtClean="0">
                <a:solidFill>
                  <a:srgbClr val="000000"/>
                </a:solidFill>
                <a:latin typeface="Calibri"/>
                <a:ea typeface="DejaVu Sans"/>
              </a:rPr>
              <a:t>2.3.3 </a:t>
            </a:r>
            <a:r>
              <a:rPr lang="en-US" sz="2800" b="0" strike="noStrike" spc="-1" dirty="0">
                <a:solidFill>
                  <a:srgbClr val="000000"/>
                </a:solidFill>
                <a:latin typeface="Calibri"/>
                <a:ea typeface="DejaVu Sans"/>
              </a:rPr>
              <a:t>Metropolitan Area Networks</a:t>
            </a:r>
            <a:endParaRPr lang="en-US" sz="2800" b="0" strike="noStrike" spc="-1" dirty="0">
              <a:latin typeface="Arial"/>
            </a:endParaRPr>
          </a:p>
          <a:p>
            <a:pPr>
              <a:lnSpc>
                <a:spcPct val="100000"/>
              </a:lnSpc>
              <a:spcBef>
                <a:spcPts val="1417"/>
              </a:spcBef>
            </a:pP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Đô</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thị</a:t>
            </a:r>
            <a:r>
              <a:rPr lang="en-US" sz="2800" b="0" strike="noStrike" spc="-1" dirty="0">
                <a:solidFill>
                  <a:srgbClr val="000000"/>
                </a:solidFill>
                <a:latin typeface="Calibri"/>
                <a:ea typeface="DejaVu Sans"/>
              </a:rPr>
              <a:t> (MAN)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bao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kích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thước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bằng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phố</a:t>
            </a:r>
            <a:r>
              <a:rPr lang="en-US" sz="2800" b="0" strike="noStrike" spc="-1" dirty="0">
                <a:solidFill>
                  <a:srgbClr val="000000"/>
                </a:solidFill>
                <a:latin typeface="Calibri"/>
                <a:ea typeface="DejaVu Sans"/>
              </a:rPr>
              <a:t>.</a:t>
            </a:r>
            <a:endParaRPr lang="en-US" sz="2800" b="0" strike="noStrike" spc="-1" dirty="0">
              <a:latin typeface="Arial"/>
            </a:endParaRPr>
          </a:p>
          <a:p>
            <a:pPr>
              <a:lnSpc>
                <a:spcPct val="100000"/>
              </a:lnSpc>
              <a:spcBef>
                <a:spcPts val="1417"/>
              </a:spcBef>
            </a:pPr>
            <a:endParaRPr lang="en-US" sz="2800" b="0" strike="noStrike" spc="-1" dirty="0">
              <a:latin typeface="Arial"/>
            </a:endParaRPr>
          </a:p>
          <a:p>
            <a:pPr>
              <a:lnSpc>
                <a:spcPct val="100000"/>
              </a:lnSpc>
              <a:spcBef>
                <a:spcPts val="1417"/>
              </a:spcBef>
            </a:pPr>
            <a:endParaRPr lang="en-US" sz="2800" b="0" strike="noStrike" spc="-1" dirty="0">
              <a:latin typeface="Arial"/>
            </a:endParaRPr>
          </a:p>
        </p:txBody>
      </p:sp>
      <p:pic>
        <p:nvPicPr>
          <p:cNvPr id="129" name="Picture 128"/>
          <p:cNvPicPr/>
          <p:nvPr/>
        </p:nvPicPr>
        <p:blipFill>
          <a:blip r:embed="rId2"/>
          <a:stretch/>
        </p:blipFill>
        <p:spPr>
          <a:xfrm>
            <a:off x="5120640" y="3200400"/>
            <a:ext cx="4647240" cy="3113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3C91EE3-2AAC-46CA-8719-BB7BDB2C53D7}" type="slidenum">
              <a:rPr lang="en-US" sz="1200" b="0" strike="noStrike" spc="-1">
                <a:solidFill>
                  <a:srgbClr val="000000"/>
                </a:solidFill>
                <a:latin typeface="Garamond"/>
                <a:ea typeface="DejaVu Sans"/>
              </a:rPr>
              <a:t>16</a:t>
            </a:fld>
            <a:endParaRPr lang="en-US" sz="1200" b="0" strike="noStrike" spc="-1">
              <a:latin typeface="Arial"/>
            </a:endParaRPr>
          </a:p>
        </p:txBody>
      </p:sp>
      <p:sp>
        <p:nvSpPr>
          <p:cNvPr id="131"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32"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pic>
        <p:nvPicPr>
          <p:cNvPr id="133" name="Picture 132"/>
          <p:cNvPicPr/>
          <p:nvPr/>
        </p:nvPicPr>
        <p:blipFill>
          <a:blip r:embed="rId2"/>
          <a:stretch/>
        </p:blipFill>
        <p:spPr>
          <a:xfrm>
            <a:off x="6858000" y="1600560"/>
            <a:ext cx="4857840" cy="3976560"/>
          </a:xfrm>
          <a:prstGeom prst="rect">
            <a:avLst/>
          </a:prstGeom>
          <a:ln>
            <a:noFill/>
          </a:ln>
        </p:spPr>
      </p:pic>
      <p:sp>
        <p:nvSpPr>
          <p:cNvPr id="134" name="CustomShape 4"/>
          <p:cNvSpPr/>
          <p:nvPr/>
        </p:nvSpPr>
        <p:spPr>
          <a:xfrm>
            <a:off x="914400" y="1375560"/>
            <a:ext cx="5942880" cy="475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smtClean="0">
                <a:solidFill>
                  <a:srgbClr val="000000"/>
                </a:solidFill>
                <a:latin typeface="Calibri"/>
                <a:ea typeface="DejaVu Sans"/>
              </a:rPr>
              <a:t>2.3.4 </a:t>
            </a:r>
            <a:r>
              <a:rPr lang="en-US" sz="2800" b="0" strike="noStrike" spc="-1" dirty="0">
                <a:solidFill>
                  <a:srgbClr val="000000"/>
                </a:solidFill>
                <a:latin typeface="Calibri"/>
                <a:ea typeface="DejaVu Sans"/>
              </a:rPr>
              <a:t>Wide Area Networks</a:t>
            </a:r>
            <a:endParaRPr lang="en-US" sz="2800" b="0" strike="noStrike" spc="-1" dirty="0">
              <a:latin typeface="Arial"/>
            </a:endParaRPr>
          </a:p>
          <a:p>
            <a:pPr>
              <a:lnSpc>
                <a:spcPct val="100000"/>
              </a:lnSpc>
              <a:spcBef>
                <a:spcPts val="1417"/>
              </a:spcBef>
            </a:pP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diện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rộng</a:t>
            </a:r>
            <a:r>
              <a:rPr lang="en-US" sz="2800" b="0" strike="noStrike" spc="-1" dirty="0">
                <a:solidFill>
                  <a:srgbClr val="000000"/>
                </a:solidFill>
                <a:latin typeface="Calibri"/>
                <a:ea typeface="DejaVu Sans"/>
              </a:rPr>
              <a:t> (WAN)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bao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lớn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như</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toàn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bộ</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quốc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gia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thậm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WAN </a:t>
            </a:r>
            <a:r>
              <a:rPr lang="en-US" sz="2800" b="0" strike="noStrike" spc="-1" dirty="0" err="1">
                <a:solidFill>
                  <a:srgbClr val="000000"/>
                </a:solidFill>
                <a:latin typeface="Calibri"/>
                <a:ea typeface="DejaVu Sans"/>
              </a:rPr>
              <a:t>lớn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đến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hiện</a:t>
            </a:r>
            <a:r>
              <a:rPr lang="en-US" sz="2800" b="0" strike="noStrike" spc="-1" dirty="0">
                <a:solidFill>
                  <a:srgbClr val="000000"/>
                </a:solidFill>
                <a:latin typeface="Calibri"/>
                <a:ea typeface="DejaVu Sans"/>
              </a:rPr>
              <a:t> nay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Internet, </a:t>
            </a:r>
            <a:r>
              <a:rPr lang="en-US" sz="2800" b="0" strike="noStrike" spc="-1" dirty="0" err="1">
                <a:solidFill>
                  <a:srgbClr val="000000"/>
                </a:solidFill>
                <a:latin typeface="Calibri"/>
                <a:ea typeface="DejaVu Sans"/>
              </a:rPr>
              <a:t>trải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dài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toàn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cầu</a:t>
            </a:r>
            <a:r>
              <a:rPr lang="en-US" sz="2800" b="0" strike="noStrike" spc="-1" dirty="0">
                <a:solidFill>
                  <a:srgbClr val="000000"/>
                </a:solidFill>
                <a:latin typeface="Calibri"/>
                <a:ea typeface="DejaVu Sans"/>
              </a:rPr>
              <a:t>.</a:t>
            </a:r>
            <a:endParaRPr lang="en-US" sz="2800" b="0" strike="noStrike" spc="-1" dirty="0">
              <a:latin typeface="Arial"/>
            </a:endParaRPr>
          </a:p>
          <a:p>
            <a:pPr>
              <a:lnSpc>
                <a:spcPct val="100000"/>
              </a:lnSpc>
              <a:spcBef>
                <a:spcPts val="1417"/>
              </a:spcBef>
            </a:pPr>
            <a:endParaRPr lang="en-US" sz="2800" b="0" strike="noStrike" spc="-1" dirty="0">
              <a:latin typeface="Arial"/>
            </a:endParaRPr>
          </a:p>
          <a:p>
            <a:pPr>
              <a:lnSpc>
                <a:spcPct val="100000"/>
              </a:lnSpc>
              <a:spcBef>
                <a:spcPts val="1417"/>
              </a:spcBef>
            </a:pPr>
            <a:endParaRPr lang="en-US"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1BA1686-A13C-41FA-9CF3-04BAEF5BB22A}" type="slidenum">
              <a:rPr lang="en-US" sz="1200" b="0" strike="noStrike" spc="-1">
                <a:solidFill>
                  <a:srgbClr val="000000"/>
                </a:solidFill>
                <a:latin typeface="Garamond"/>
                <a:ea typeface="DejaVu Sans"/>
              </a:rPr>
              <a:t>17</a:t>
            </a:fld>
            <a:endParaRPr lang="en-US" sz="1200" b="0" strike="noStrike" spc="-1">
              <a:latin typeface="Arial"/>
            </a:endParaRPr>
          </a:p>
        </p:txBody>
      </p:sp>
      <p:sp>
        <p:nvSpPr>
          <p:cNvPr id="136"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37"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38" name="CustomShape 4"/>
          <p:cNvSpPr/>
          <p:nvPr/>
        </p:nvSpPr>
        <p:spPr>
          <a:xfrm>
            <a:off x="365760" y="1311120"/>
            <a:ext cx="727740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800" b="0" strike="noStrike" spc="-1" dirty="0" smtClean="0">
                <a:solidFill>
                  <a:srgbClr val="000000"/>
                </a:solidFill>
                <a:latin typeface="Calibri"/>
                <a:ea typeface="DejaVu Sans"/>
              </a:rPr>
              <a:t>2.3.5 </a:t>
            </a:r>
            <a:r>
              <a:rPr lang="en-US" sz="2800" b="0" strike="noStrike" spc="-1" dirty="0">
                <a:solidFill>
                  <a:srgbClr val="000000"/>
                </a:solidFill>
                <a:latin typeface="Calibri"/>
                <a:ea typeface="DejaVu Sans"/>
              </a:rPr>
              <a:t>The Internet</a:t>
            </a:r>
            <a:endParaRPr lang="en-US" sz="2800" b="0" strike="noStrike" spc="-1" dirty="0">
              <a:latin typeface="Arial"/>
            </a:endParaRPr>
          </a:p>
          <a:p>
            <a:pPr>
              <a:lnSpc>
                <a:spcPct val="100000"/>
              </a:lnSpc>
              <a:spcBef>
                <a:spcPts val="1417"/>
              </a:spcBef>
            </a:pPr>
            <a:r>
              <a:rPr lang="en-US" sz="2800" b="0" strike="noStrike" spc="-1" dirty="0">
                <a:solidFill>
                  <a:srgbClr val="000000"/>
                </a:solidFill>
                <a:latin typeface="Calibri"/>
                <a:ea typeface="DejaVu Sans"/>
              </a:rPr>
              <a:t>Internet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mô</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tốt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Internet </a:t>
            </a:r>
            <a:r>
              <a:rPr lang="en-US" sz="2800" b="0" strike="noStrike" spc="-1" dirty="0" err="1">
                <a:solidFill>
                  <a:srgbClr val="000000"/>
                </a:solidFill>
                <a:latin typeface="Calibri"/>
                <a:ea typeface="DejaVu Sans"/>
              </a:rPr>
              <a:t>không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phải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lẻ</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thay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hợp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nhiều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về</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cấu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trúc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nghệ</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truyền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tuy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hợp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giao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cung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cấp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dịch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vụ</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định</a:t>
            </a:r>
            <a:r>
              <a:rPr lang="en-US" sz="2800" b="0" strike="noStrike" spc="-1" dirty="0">
                <a:solidFill>
                  <a:srgbClr val="000000"/>
                </a:solidFill>
                <a:latin typeface="Calibri"/>
                <a:ea typeface="DejaVu Sans"/>
              </a:rPr>
              <a:t>.</a:t>
            </a:r>
            <a:endParaRPr lang="en-US" sz="2800" b="0" strike="noStrike" spc="-1" dirty="0">
              <a:latin typeface="Arial"/>
            </a:endParaRPr>
          </a:p>
          <a:p>
            <a:pPr>
              <a:lnSpc>
                <a:spcPct val="100000"/>
              </a:lnSpc>
              <a:spcBef>
                <a:spcPts val="1417"/>
              </a:spcBef>
            </a:pPr>
            <a:endParaRPr lang="en-US" sz="2800" b="0" strike="noStrike" spc="-1" dirty="0">
              <a:latin typeface="Arial"/>
            </a:endParaRPr>
          </a:p>
          <a:p>
            <a:pPr>
              <a:lnSpc>
                <a:spcPct val="100000"/>
              </a:lnSpc>
              <a:spcBef>
                <a:spcPts val="1417"/>
              </a:spcBef>
            </a:pPr>
            <a:endParaRPr lang="en-US" sz="2800" b="0" strike="noStrike" spc="-1" dirty="0">
              <a:latin typeface="Arial"/>
            </a:endParaRPr>
          </a:p>
        </p:txBody>
      </p:sp>
      <p:pic>
        <p:nvPicPr>
          <p:cNvPr id="139" name="Picture 138"/>
          <p:cNvPicPr/>
          <p:nvPr/>
        </p:nvPicPr>
        <p:blipFill>
          <a:blip r:embed="rId2"/>
          <a:stretch/>
        </p:blipFill>
        <p:spPr>
          <a:xfrm>
            <a:off x="7325280" y="1463040"/>
            <a:ext cx="4469760" cy="4561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190300" y="639880"/>
            <a:ext cx="11845080" cy="5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800" b="1" strike="noStrike" spc="-1" dirty="0">
                <a:solidFill>
                  <a:srgbClr val="000000"/>
                </a:solidFill>
                <a:latin typeface="Calibri"/>
                <a:ea typeface="DejaVu Sans"/>
              </a:rPr>
              <a:t>[Chap3: Network Communications Protocols and Services]</a:t>
            </a:r>
            <a:endParaRPr lang="en-US" sz="2800" b="0" strike="noStrike" spc="-1" dirty="0">
              <a:latin typeface="Arial"/>
            </a:endParaRPr>
          </a:p>
        </p:txBody>
      </p:sp>
      <p:pic>
        <p:nvPicPr>
          <p:cNvPr id="1026" name="Picture 2" descr="OSI Model vs TCP/IP Model | Top 7 Useful Differences To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697" y="1750460"/>
            <a:ext cx="7381875" cy="4238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94A0A82-5D8E-4B41-9DAE-6A80363FCCBB}" type="slidenum">
              <a:rPr lang="en-US" sz="1200" b="0" strike="noStrike" spc="-1">
                <a:solidFill>
                  <a:srgbClr val="000000"/>
                </a:solidFill>
                <a:latin typeface="Garamond"/>
                <a:ea typeface="DejaVu Sans"/>
              </a:rPr>
              <a:t>19</a:t>
            </a:fld>
            <a:endParaRPr lang="en-US" sz="1200" b="0" strike="noStrike" spc="-1">
              <a:latin typeface="Arial"/>
            </a:endParaRPr>
          </a:p>
        </p:txBody>
      </p:sp>
      <p:sp>
        <p:nvSpPr>
          <p:cNvPr id="14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43" name="CustomShape 3"/>
          <p:cNvSpPr/>
          <p:nvPr/>
        </p:nvSpPr>
        <p:spPr>
          <a:xfrm>
            <a:off x="1190520" y="22860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44" name="CustomShape 4"/>
          <p:cNvSpPr/>
          <p:nvPr/>
        </p:nvSpPr>
        <p:spPr>
          <a:xfrm>
            <a:off x="731520" y="1463040"/>
            <a:ext cx="475416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3.1 Protocol </a:t>
            </a:r>
            <a:r>
              <a:rPr lang="en-US" sz="2200" b="1" strike="noStrike" spc="-1" dirty="0" smtClean="0">
                <a:solidFill>
                  <a:srgbClr val="000000"/>
                </a:solidFill>
                <a:latin typeface="Arial"/>
                <a:ea typeface="DejaVu Sans"/>
              </a:rPr>
              <a:t>Hierarchy(</a:t>
            </a:r>
            <a:r>
              <a:rPr lang="en-US" sz="2200" b="1" strike="noStrike" spc="-1" dirty="0" err="1" smtClean="0">
                <a:solidFill>
                  <a:srgbClr val="000000"/>
                </a:solidFill>
                <a:latin typeface="Arial"/>
                <a:ea typeface="DejaVu Sans"/>
              </a:rPr>
              <a:t>Hệ</a:t>
            </a:r>
            <a:r>
              <a:rPr lang="en-US" sz="2200" b="1" strike="noStrike" spc="-1" dirty="0" smtClean="0">
                <a:solidFill>
                  <a:srgbClr val="000000"/>
                </a:solidFill>
                <a:latin typeface="Arial"/>
                <a:ea typeface="DejaVu Sans"/>
              </a:rPr>
              <a:t> </a:t>
            </a:r>
            <a:r>
              <a:rPr lang="en-US" sz="2200" b="1" strike="noStrike" spc="-1" dirty="0" err="1" smtClean="0">
                <a:solidFill>
                  <a:srgbClr val="000000"/>
                </a:solidFill>
                <a:latin typeface="Arial"/>
                <a:ea typeface="DejaVu Sans"/>
              </a:rPr>
              <a:t>thống</a:t>
            </a:r>
            <a:r>
              <a:rPr lang="en-US" sz="2200" b="1" strike="noStrike" spc="-1" dirty="0" smtClean="0">
                <a:solidFill>
                  <a:srgbClr val="000000"/>
                </a:solidFill>
                <a:latin typeface="Arial"/>
                <a:ea typeface="DejaVu Sans"/>
              </a:rPr>
              <a:t> </a:t>
            </a:r>
            <a:r>
              <a:rPr lang="en-US" sz="2200" b="1" strike="noStrike" spc="-1" dirty="0" err="1" smtClean="0">
                <a:solidFill>
                  <a:srgbClr val="000000"/>
                </a:solidFill>
                <a:latin typeface="Arial"/>
                <a:ea typeface="DejaVu Sans"/>
              </a:rPr>
              <a:t>cấp</a:t>
            </a:r>
            <a:r>
              <a:rPr lang="en-US" sz="2200" b="1" strike="noStrike" spc="-1" dirty="0" smtClean="0">
                <a:solidFill>
                  <a:srgbClr val="000000"/>
                </a:solidFill>
                <a:latin typeface="Arial"/>
                <a:ea typeface="DejaVu Sans"/>
              </a:rPr>
              <a:t> </a:t>
            </a:r>
            <a:r>
              <a:rPr lang="en-US" sz="2200" b="1" strike="noStrike" spc="-1" dirty="0" err="1" smtClean="0">
                <a:solidFill>
                  <a:srgbClr val="000000"/>
                </a:solidFill>
                <a:latin typeface="Arial"/>
                <a:ea typeface="DejaVu Sans"/>
              </a:rPr>
              <a:t>bậc</a:t>
            </a:r>
            <a:r>
              <a:rPr lang="en-US" sz="2200" b="1" strike="noStrike" spc="-1" dirty="0" smtClean="0">
                <a:solidFill>
                  <a:srgbClr val="000000"/>
                </a:solidFill>
                <a:latin typeface="Arial"/>
                <a:ea typeface="DejaVu Sans"/>
              </a:rPr>
              <a:t> </a:t>
            </a:r>
            <a:r>
              <a:rPr lang="en-US" sz="2200" b="1" strike="noStrike" spc="-1" dirty="0" err="1" smtClean="0">
                <a:solidFill>
                  <a:srgbClr val="000000"/>
                </a:solidFill>
                <a:latin typeface="Arial"/>
                <a:ea typeface="DejaVu Sans"/>
              </a:rPr>
              <a:t>cổng</a:t>
            </a:r>
            <a:r>
              <a:rPr lang="en-US" sz="2200" b="1" strike="noStrike" spc="-1" dirty="0" smtClean="0">
                <a:solidFill>
                  <a:srgbClr val="000000"/>
                </a:solidFill>
                <a:latin typeface="Arial"/>
                <a:ea typeface="DejaVu Sans"/>
              </a:rPr>
              <a:t>)</a:t>
            </a:r>
            <a:endParaRPr lang="en-US" sz="2200" b="0" strike="noStrike" spc="-1" dirty="0">
              <a:latin typeface="Arial"/>
            </a:endParaRPr>
          </a:p>
          <a:p>
            <a:pPr>
              <a:lnSpc>
                <a:spcPct val="100000"/>
              </a:lnSpc>
              <a:spcBef>
                <a:spcPts val="1417"/>
              </a:spcBef>
            </a:pPr>
            <a:r>
              <a:rPr lang="en-US" sz="2200" b="0" strike="noStrike" spc="-1" dirty="0">
                <a:solidFill>
                  <a:srgbClr val="000000"/>
                </a:solidFill>
                <a:latin typeface="Arial"/>
                <a:ea typeface="DejaVu Sans"/>
              </a:rPr>
              <a:t>3.1.1 Network Reference Models</a:t>
            </a:r>
            <a:endParaRPr lang="en-US" sz="2200" b="0" strike="noStrike" spc="-1" dirty="0">
              <a:latin typeface="Arial"/>
            </a:endParaRPr>
          </a:p>
          <a:p>
            <a:pPr>
              <a:lnSpc>
                <a:spcPct val="100000"/>
              </a:lnSpc>
              <a:spcBef>
                <a:spcPts val="1417"/>
              </a:spcBef>
            </a:pPr>
            <a:r>
              <a:rPr lang="en-US" sz="2200" b="0" strike="noStrike" spc="-1" dirty="0" err="1">
                <a:solidFill>
                  <a:srgbClr val="000000"/>
                </a:solidFill>
                <a:latin typeface="Calibri"/>
                <a:ea typeface="DejaVu Sans"/>
              </a:rPr>
              <a:t>các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giao</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thức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mạng</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được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tổ</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chức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theo</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các</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lớp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hoặc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các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cấp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mỗi</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lớp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cung</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cấp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một</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tập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hợp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các</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dịch</a:t>
            </a:r>
            <a:r>
              <a:rPr lang="en-US" sz="2200" b="1"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vụ</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cho</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lớp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ngay</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phía</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trên</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và</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dựa</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vào</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các</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dịch</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vụ</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từ</a:t>
            </a:r>
            <a:r>
              <a:rPr lang="en-US" sz="2200" b="0" strike="noStrike" spc="-1" dirty="0">
                <a:solidFill>
                  <a:srgbClr val="000000"/>
                </a:solidFill>
                <a:latin typeface="Calibri"/>
                <a:ea typeface="DejaVu Sans"/>
              </a:rPr>
              <a:t> </a:t>
            </a:r>
            <a:r>
              <a:rPr lang="en-US" sz="2200" b="1" strike="noStrike" spc="-1" dirty="0" err="1">
                <a:solidFill>
                  <a:srgbClr val="000000"/>
                </a:solidFill>
                <a:latin typeface="Calibri"/>
                <a:ea typeface="DejaVu Sans"/>
              </a:rPr>
              <a:t>lớp</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bên</a:t>
            </a:r>
            <a:r>
              <a:rPr lang="en-US" sz="2200" b="0" strike="noStrike" spc="-1" dirty="0">
                <a:solidFill>
                  <a:srgbClr val="000000"/>
                </a:solidFill>
                <a:latin typeface="Calibri"/>
                <a:ea typeface="DejaVu Sans"/>
              </a:rPr>
              <a:t> </a:t>
            </a:r>
            <a:r>
              <a:rPr lang="en-US" sz="2200" b="0" strike="noStrike" spc="-1" dirty="0" err="1">
                <a:solidFill>
                  <a:srgbClr val="000000"/>
                </a:solidFill>
                <a:latin typeface="Calibri"/>
                <a:ea typeface="DejaVu Sans"/>
              </a:rPr>
              <a:t>dưới</a:t>
            </a:r>
            <a:endParaRPr lang="en-US" sz="2200" b="0" strike="noStrike" spc="-1" dirty="0">
              <a:latin typeface="Arial"/>
            </a:endParaRPr>
          </a:p>
        </p:txBody>
      </p:sp>
      <p:pic>
        <p:nvPicPr>
          <p:cNvPr id="145" name="Picture 144"/>
          <p:cNvPicPr/>
          <p:nvPr/>
        </p:nvPicPr>
        <p:blipFill>
          <a:blip r:embed="rId2"/>
          <a:stretch/>
        </p:blipFill>
        <p:spPr>
          <a:xfrm>
            <a:off x="5803560" y="2286000"/>
            <a:ext cx="5856840" cy="2892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14413CD-8F9A-47B7-8E62-1BA29310268B}" type="slidenum">
              <a:rPr lang="en-US" sz="1200" b="0" strike="noStrike" spc="-1">
                <a:solidFill>
                  <a:srgbClr val="000000"/>
                </a:solidFill>
                <a:latin typeface="Garamond"/>
                <a:ea typeface="DejaVu Sans"/>
              </a:rPr>
              <a:t>2</a:t>
            </a:fld>
            <a:endParaRPr lang="en-US" sz="1200" b="0" strike="noStrike" spc="-1">
              <a:latin typeface="Arial"/>
            </a:endParaRPr>
          </a:p>
        </p:txBody>
      </p:sp>
      <p:sp>
        <p:nvSpPr>
          <p:cNvPr id="79"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ea typeface="DejaVu Sans"/>
              </a:rPr>
              <a:t>Contents</a:t>
            </a:r>
            <a:endParaRPr lang="en-US" sz="4400" b="0" strike="noStrike" spc="-1">
              <a:latin typeface="Arial"/>
            </a:endParaRPr>
          </a:p>
        </p:txBody>
      </p:sp>
      <p:sp>
        <p:nvSpPr>
          <p:cNvPr id="80"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US" sz="2800" b="1" strike="noStrike" spc="-1">
                <a:solidFill>
                  <a:srgbClr val="000000"/>
                </a:solidFill>
                <a:latin typeface="Calibri"/>
                <a:ea typeface="DejaVu Sans"/>
              </a:rPr>
              <a:t>[Chap1: Introduction]</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4C50A9-D3D2-4DAE-9093-BD295DC5D53C}" type="slidenum">
              <a:rPr lang="en-US" sz="1200" b="0" strike="noStrike" spc="-1">
                <a:solidFill>
                  <a:srgbClr val="000000"/>
                </a:solidFill>
                <a:latin typeface="Garamond"/>
                <a:ea typeface="DejaVu Sans"/>
              </a:rPr>
              <a:t>20</a:t>
            </a:fld>
            <a:endParaRPr lang="en-US" sz="1200" b="0" strike="noStrike" spc="-1">
              <a:latin typeface="Arial"/>
            </a:endParaRPr>
          </a:p>
        </p:txBody>
      </p:sp>
      <p:sp>
        <p:nvSpPr>
          <p:cNvPr id="147"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48"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49" name="CustomShape 4"/>
          <p:cNvSpPr/>
          <p:nvPr/>
        </p:nvSpPr>
        <p:spPr>
          <a:xfrm>
            <a:off x="366120" y="1554480"/>
            <a:ext cx="118258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Mo </a:t>
            </a:r>
            <a:r>
              <a:rPr lang="en-US" sz="2200" b="1" strike="noStrike" spc="-1" dirty="0" err="1">
                <a:solidFill>
                  <a:srgbClr val="000000"/>
                </a:solidFill>
                <a:latin typeface="Arial"/>
                <a:ea typeface="DejaVu Sans"/>
              </a:rPr>
              <a:t>hinh</a:t>
            </a:r>
            <a:r>
              <a:rPr lang="en-US" sz="2200" b="1" strike="noStrike" spc="-1" dirty="0">
                <a:solidFill>
                  <a:srgbClr val="000000"/>
                </a:solidFill>
                <a:latin typeface="Arial"/>
                <a:ea typeface="DejaVu Sans"/>
              </a:rPr>
              <a:t> </a:t>
            </a:r>
            <a:r>
              <a:rPr lang="en-US" sz="2200" b="1" spc="-1" dirty="0" smtClean="0">
                <a:solidFill>
                  <a:srgbClr val="000000"/>
                </a:solidFill>
                <a:latin typeface="Arial"/>
                <a:ea typeface="DejaVu Sans"/>
              </a:rPr>
              <a:t>OSI</a:t>
            </a:r>
            <a:endParaRPr lang="en-US" sz="2200" b="0" strike="noStrike" spc="-1" dirty="0">
              <a:latin typeface="Arial"/>
            </a:endParaRPr>
          </a:p>
          <a:p>
            <a:pPr>
              <a:lnSpc>
                <a:spcPct val="100000"/>
              </a:lnSpc>
              <a:spcBef>
                <a:spcPts val="1417"/>
              </a:spcBef>
            </a:pPr>
            <a:r>
              <a:rPr lang="en-US" sz="2200" b="0" strike="noStrike" spc="-1" dirty="0" err="1">
                <a:solidFill>
                  <a:srgbClr val="000000"/>
                </a:solidFill>
                <a:latin typeface="Arial"/>
                <a:ea typeface="DejaVu Sans"/>
              </a:rPr>
              <a:t>Mô</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hình</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tham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chiếu</a:t>
            </a:r>
            <a:r>
              <a:rPr lang="en-US" sz="2200" b="0" strike="noStrike" spc="-1" dirty="0">
                <a:solidFill>
                  <a:srgbClr val="000000"/>
                </a:solidFill>
                <a:latin typeface="Arial"/>
                <a:ea typeface="DejaVu Sans"/>
              </a:rPr>
              <a:t> OSI </a:t>
            </a:r>
            <a:r>
              <a:rPr lang="en-US" sz="2200" b="0" strike="noStrike" spc="-1" dirty="0" err="1">
                <a:solidFill>
                  <a:srgbClr val="000000"/>
                </a:solidFill>
                <a:latin typeface="Arial"/>
                <a:ea typeface="DejaVu Sans"/>
              </a:rPr>
              <a:t>bao</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gồm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bảy</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lớp</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Vật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lý</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Liên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kết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dữ</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liệu</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Mạng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Truyền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tải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Phiên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Trình</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bày</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Ứng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dụng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Có</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các</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lớp</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được</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giới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thiệu</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ngắn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gọn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tiếp</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theo.</a:t>
            </a:r>
            <a:endParaRPr lang="en-US" sz="2200" b="0" strike="noStrike" spc="-1" dirty="0">
              <a:latin typeface="Arial"/>
            </a:endParaRPr>
          </a:p>
        </p:txBody>
      </p:sp>
      <p:pic>
        <p:nvPicPr>
          <p:cNvPr id="5124" name="Picture 4" descr="https://www.totolink.vn/public/uploads/img_article/mohinhosilagichucnangcuacactanggiaothuctrongmohinho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55" y="2966385"/>
            <a:ext cx="11630145" cy="38916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21</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366120" y="1554480"/>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Mo </a:t>
            </a:r>
            <a:r>
              <a:rPr lang="en-US" sz="2200" b="1" strike="noStrike" spc="-1" dirty="0" err="1">
                <a:solidFill>
                  <a:srgbClr val="000000"/>
                </a:solidFill>
                <a:latin typeface="Arial"/>
                <a:ea typeface="DejaVu Sans"/>
              </a:rPr>
              <a:t>hinh</a:t>
            </a:r>
            <a:r>
              <a:rPr lang="en-US" sz="2200" b="1" strike="noStrike" spc="-1" dirty="0">
                <a:solidFill>
                  <a:srgbClr val="000000"/>
                </a:solidFill>
                <a:latin typeface="Arial"/>
                <a:ea typeface="DejaVu Sans"/>
              </a:rPr>
              <a:t> </a:t>
            </a:r>
            <a:r>
              <a:rPr lang="en-US" sz="2200" b="1" spc="-1" dirty="0" smtClean="0">
                <a:solidFill>
                  <a:srgbClr val="000000"/>
                </a:solidFill>
                <a:latin typeface="Arial"/>
                <a:ea typeface="DejaVu Sans"/>
              </a:rPr>
              <a:t>OSI</a:t>
            </a:r>
          </a:p>
          <a:p>
            <a:pPr>
              <a:spcBef>
                <a:spcPts val="1417"/>
              </a:spcBef>
            </a:pPr>
            <a:r>
              <a:rPr lang="en-GB" b="1" dirty="0"/>
              <a:t>Application </a:t>
            </a:r>
            <a:r>
              <a:rPr lang="en-GB" b="1" dirty="0" smtClean="0"/>
              <a:t>Layer: x</a:t>
            </a:r>
            <a:r>
              <a:rPr lang="vi-VN" dirty="0" smtClean="0"/>
              <a:t>ác </a:t>
            </a:r>
            <a:r>
              <a:rPr lang="vi-VN" dirty="0"/>
              <a:t>định giao diện giữa người sử dụng và môi trường </a:t>
            </a:r>
            <a:r>
              <a:rPr lang="vi-VN" dirty="0" smtClean="0"/>
              <a:t>OSI</a:t>
            </a:r>
            <a:endParaRPr lang="en-GB" dirty="0" smtClean="0"/>
          </a:p>
          <a:p>
            <a:pPr>
              <a:spcBef>
                <a:spcPts val="1417"/>
              </a:spcBef>
            </a:pPr>
            <a:r>
              <a:rPr lang="en-GB" dirty="0" err="1"/>
              <a:t>Ví</a:t>
            </a:r>
            <a:r>
              <a:rPr lang="en-GB" dirty="0"/>
              <a:t> </a:t>
            </a:r>
            <a:r>
              <a:rPr lang="en-GB" dirty="0" err="1"/>
              <a:t>dụ</a:t>
            </a:r>
            <a:r>
              <a:rPr lang="en-GB" dirty="0"/>
              <a:t> </a:t>
            </a:r>
            <a:r>
              <a:rPr lang="en-GB" dirty="0" err="1"/>
              <a:t>về</a:t>
            </a:r>
            <a:r>
              <a:rPr lang="en-GB" dirty="0"/>
              <a:t> </a:t>
            </a:r>
            <a:r>
              <a:rPr lang="en-GB" dirty="0" err="1"/>
              <a:t>lớp</a:t>
            </a:r>
            <a:r>
              <a:rPr lang="en-GB" dirty="0"/>
              <a:t> Application </a:t>
            </a:r>
            <a:r>
              <a:rPr lang="en-GB" dirty="0" err="1"/>
              <a:t>bao</a:t>
            </a:r>
            <a:r>
              <a:rPr lang="en-GB" dirty="0"/>
              <a:t> </a:t>
            </a:r>
            <a:r>
              <a:rPr lang="en-GB" dirty="0" err="1"/>
              <a:t>gồm</a:t>
            </a:r>
            <a:r>
              <a:rPr lang="en-GB" dirty="0"/>
              <a:t>: </a:t>
            </a:r>
            <a:r>
              <a:rPr lang="en-GB" dirty="0" err="1"/>
              <a:t>trình</a:t>
            </a:r>
            <a:r>
              <a:rPr lang="en-GB" dirty="0"/>
              <a:t> </a:t>
            </a:r>
            <a:r>
              <a:rPr lang="en-GB" dirty="0" err="1"/>
              <a:t>duyệt</a:t>
            </a:r>
            <a:r>
              <a:rPr lang="en-GB" dirty="0"/>
              <a:t> WWW, NFS, SNMP, Telnet, </a:t>
            </a:r>
            <a:r>
              <a:rPr lang="en-GB" dirty="0">
                <a:hlinkClick r:id="rId2" tooltip="Chuyên mục HTTP"/>
              </a:rPr>
              <a:t>HTTP</a:t>
            </a:r>
            <a:r>
              <a:rPr lang="en-GB" dirty="0"/>
              <a:t>, FTP</a:t>
            </a:r>
            <a:endParaRPr lang="en-GB" b="1" dirty="0"/>
          </a:p>
          <a:p>
            <a:pPr>
              <a:lnSpc>
                <a:spcPct val="100000"/>
              </a:lnSpc>
              <a:spcBef>
                <a:spcPts val="1417"/>
              </a:spcBef>
            </a:pPr>
            <a:endParaRPr lang="en-US" sz="2200" b="0" strike="noStrike" spc="-1" dirty="0">
              <a:latin typeface="Arial"/>
            </a:endParaRPr>
          </a:p>
          <a:p>
            <a:pPr>
              <a:spcBef>
                <a:spcPts val="1417"/>
              </a:spcBef>
            </a:pPr>
            <a:endParaRPr lang="en-US" sz="2200" b="0" strike="noStrike" spc="-1" dirty="0">
              <a:latin typeface="Arial"/>
            </a:endParaRPr>
          </a:p>
        </p:txBody>
      </p:sp>
      <p:pic>
        <p:nvPicPr>
          <p:cNvPr id="6146" name="Picture 2" descr="https://www.totolink.vn/public/uploads/img_article/mohinhosilagichucnangcuacactanggiaothuctrongmohinhosiapplicationlay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915" y="3104670"/>
            <a:ext cx="564832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1734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22</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762720" y="1447200"/>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Mo </a:t>
            </a:r>
            <a:r>
              <a:rPr lang="en-US" sz="2200" b="1" strike="noStrike" spc="-1" dirty="0" err="1">
                <a:solidFill>
                  <a:srgbClr val="000000"/>
                </a:solidFill>
                <a:latin typeface="Arial"/>
                <a:ea typeface="DejaVu Sans"/>
              </a:rPr>
              <a:t>hinh</a:t>
            </a:r>
            <a:r>
              <a:rPr lang="en-US" sz="2200" b="1" strike="noStrike" spc="-1" dirty="0">
                <a:solidFill>
                  <a:srgbClr val="000000"/>
                </a:solidFill>
                <a:latin typeface="Arial"/>
                <a:ea typeface="DejaVu Sans"/>
              </a:rPr>
              <a:t> </a:t>
            </a:r>
            <a:r>
              <a:rPr lang="en-US" sz="2200" b="1" spc="-1" dirty="0" smtClean="0">
                <a:solidFill>
                  <a:srgbClr val="000000"/>
                </a:solidFill>
                <a:latin typeface="Arial"/>
                <a:ea typeface="DejaVu Sans"/>
              </a:rPr>
              <a:t>OSI</a:t>
            </a:r>
          </a:p>
          <a:p>
            <a:r>
              <a:rPr lang="en-GB" b="1" dirty="0"/>
              <a:t>Presentation </a:t>
            </a:r>
            <a:r>
              <a:rPr lang="en-GB" b="1" dirty="0" smtClean="0"/>
              <a:t>Layer; </a:t>
            </a:r>
            <a:r>
              <a:rPr lang="vi-VN" dirty="0"/>
              <a:t>Tầng trình bày giải quyết các vấn đề liên quan đến các cú pháp và ngữ nghĩa của thông tin được </a:t>
            </a:r>
            <a:r>
              <a:rPr lang="vi-VN" dirty="0" smtClean="0"/>
              <a:t>truyền</a:t>
            </a:r>
            <a:endParaRPr lang="en-GB" dirty="0" smtClean="0"/>
          </a:p>
          <a:p>
            <a:r>
              <a:rPr lang="en-GB" dirty="0" err="1"/>
              <a:t>Ví</a:t>
            </a:r>
            <a:r>
              <a:rPr lang="en-GB" dirty="0"/>
              <a:t> </a:t>
            </a:r>
            <a:r>
              <a:rPr lang="en-GB" dirty="0" err="1"/>
              <a:t>dụ</a:t>
            </a:r>
            <a:r>
              <a:rPr lang="en-GB" dirty="0"/>
              <a:t> </a:t>
            </a:r>
            <a:r>
              <a:rPr lang="en-GB" dirty="0" err="1"/>
              <a:t>về</a:t>
            </a:r>
            <a:r>
              <a:rPr lang="en-GB" dirty="0"/>
              <a:t> </a:t>
            </a:r>
            <a:r>
              <a:rPr lang="en-GB" dirty="0" err="1"/>
              <a:t>lớp</a:t>
            </a:r>
            <a:r>
              <a:rPr lang="en-GB" dirty="0"/>
              <a:t> Presentation </a:t>
            </a:r>
            <a:r>
              <a:rPr lang="en-GB" dirty="0" err="1"/>
              <a:t>gồm</a:t>
            </a:r>
            <a:r>
              <a:rPr lang="en-GB" dirty="0"/>
              <a:t> </a:t>
            </a:r>
            <a:r>
              <a:rPr lang="en-GB" dirty="0" err="1"/>
              <a:t>mã</a:t>
            </a:r>
            <a:r>
              <a:rPr lang="en-GB" dirty="0"/>
              <a:t> </a:t>
            </a:r>
            <a:r>
              <a:rPr lang="en-GB" dirty="0" err="1"/>
              <a:t>hóa</a:t>
            </a:r>
            <a:r>
              <a:rPr lang="en-GB" dirty="0"/>
              <a:t>, ASCII, EBCDIC, TIFF, GIF, PICT, JPEG.</a:t>
            </a:r>
            <a:endParaRPr lang="en-GB" dirty="0" smtClean="0"/>
          </a:p>
          <a:p>
            <a:endParaRPr lang="en-US" sz="2200" b="0" strike="noStrike" spc="-1" dirty="0">
              <a:latin typeface="Arial"/>
            </a:endParaRPr>
          </a:p>
          <a:p>
            <a:pPr>
              <a:spcBef>
                <a:spcPts val="1417"/>
              </a:spcBef>
            </a:pPr>
            <a:endParaRPr lang="en-US" sz="2200" b="0" strike="noStrike" spc="-1" dirty="0">
              <a:latin typeface="Arial"/>
            </a:endParaRPr>
          </a:p>
        </p:txBody>
      </p:sp>
      <p:pic>
        <p:nvPicPr>
          <p:cNvPr id="7170" name="Picture 2" descr="https://www.totolink.vn/public/uploads/img_article/mohinhosilagichucnangcuacactanggiaothuctrongmohinhosipresentation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545" y="2957430"/>
            <a:ext cx="57435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2954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23</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762720" y="1447200"/>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Mo </a:t>
            </a:r>
            <a:r>
              <a:rPr lang="en-US" sz="2200" b="1" strike="noStrike" spc="-1" dirty="0" err="1">
                <a:solidFill>
                  <a:srgbClr val="000000"/>
                </a:solidFill>
                <a:latin typeface="Arial"/>
                <a:ea typeface="DejaVu Sans"/>
              </a:rPr>
              <a:t>hinh</a:t>
            </a:r>
            <a:r>
              <a:rPr lang="en-US" sz="2200" b="1" strike="noStrike" spc="-1" dirty="0">
                <a:solidFill>
                  <a:srgbClr val="000000"/>
                </a:solidFill>
                <a:latin typeface="Arial"/>
                <a:ea typeface="DejaVu Sans"/>
              </a:rPr>
              <a:t> </a:t>
            </a:r>
            <a:r>
              <a:rPr lang="en-US" sz="2200" b="1" spc="-1" dirty="0" smtClean="0">
                <a:solidFill>
                  <a:srgbClr val="000000"/>
                </a:solidFill>
                <a:latin typeface="Arial"/>
                <a:ea typeface="DejaVu Sans"/>
              </a:rPr>
              <a:t>OSI</a:t>
            </a:r>
          </a:p>
          <a:p>
            <a:r>
              <a:rPr lang="en-GB" b="1" dirty="0"/>
              <a:t>Session </a:t>
            </a:r>
            <a:r>
              <a:rPr lang="en-GB" b="1" dirty="0" smtClean="0"/>
              <a:t>Layer: </a:t>
            </a:r>
            <a:r>
              <a:rPr lang="en-GB" dirty="0" err="1"/>
              <a:t>Đây</a:t>
            </a:r>
            <a:r>
              <a:rPr lang="en-GB" dirty="0"/>
              <a:t> </a:t>
            </a:r>
            <a:r>
              <a:rPr lang="en-GB" dirty="0" err="1"/>
              <a:t>chính</a:t>
            </a:r>
            <a:r>
              <a:rPr lang="en-GB" dirty="0"/>
              <a:t> </a:t>
            </a:r>
            <a:r>
              <a:rPr lang="en-GB" dirty="0" err="1"/>
              <a:t>là</a:t>
            </a:r>
            <a:r>
              <a:rPr lang="en-GB" dirty="0"/>
              <a:t> </a:t>
            </a:r>
            <a:r>
              <a:rPr lang="en-GB" dirty="0" err="1"/>
              <a:t>lớp</a:t>
            </a:r>
            <a:r>
              <a:rPr lang="en-GB" dirty="0"/>
              <a:t> </a:t>
            </a:r>
            <a:r>
              <a:rPr lang="en-GB" dirty="0" err="1"/>
              <a:t>sẽ</a:t>
            </a:r>
            <a:r>
              <a:rPr lang="en-GB" dirty="0"/>
              <a:t> </a:t>
            </a:r>
            <a:r>
              <a:rPr lang="en-GB" dirty="0" err="1"/>
              <a:t>đồng</a:t>
            </a:r>
            <a:r>
              <a:rPr lang="en-GB" dirty="0"/>
              <a:t> </a:t>
            </a:r>
            <a:r>
              <a:rPr lang="en-GB" dirty="0" err="1"/>
              <a:t>bộ</a:t>
            </a:r>
            <a:r>
              <a:rPr lang="en-GB" dirty="0"/>
              <a:t> </a:t>
            </a:r>
            <a:r>
              <a:rPr lang="en-GB" dirty="0" err="1"/>
              <a:t>hoá</a:t>
            </a:r>
            <a:r>
              <a:rPr lang="en-GB" dirty="0"/>
              <a:t> </a:t>
            </a:r>
            <a:r>
              <a:rPr lang="en-GB" dirty="0" err="1"/>
              <a:t>quá</a:t>
            </a:r>
            <a:r>
              <a:rPr lang="en-GB" dirty="0"/>
              <a:t> </a:t>
            </a:r>
            <a:r>
              <a:rPr lang="en-GB" dirty="0" err="1"/>
              <a:t>trình</a:t>
            </a:r>
            <a:r>
              <a:rPr lang="en-GB" dirty="0"/>
              <a:t> </a:t>
            </a:r>
            <a:r>
              <a:rPr lang="en-GB" dirty="0" err="1"/>
              <a:t>liên</a:t>
            </a:r>
            <a:r>
              <a:rPr lang="en-GB" dirty="0"/>
              <a:t> </a:t>
            </a:r>
            <a:r>
              <a:rPr lang="en-GB" dirty="0" err="1"/>
              <a:t>lạc</a:t>
            </a:r>
            <a:r>
              <a:rPr lang="en-GB" dirty="0"/>
              <a:t> </a:t>
            </a:r>
            <a:r>
              <a:rPr lang="en-GB" dirty="0" err="1"/>
              <a:t>của</a:t>
            </a:r>
            <a:r>
              <a:rPr lang="en-GB" dirty="0"/>
              <a:t> </a:t>
            </a:r>
            <a:r>
              <a:rPr lang="en-GB" dirty="0" err="1"/>
              <a:t>hai</a:t>
            </a:r>
            <a:r>
              <a:rPr lang="en-GB" dirty="0"/>
              <a:t> </a:t>
            </a:r>
            <a:r>
              <a:rPr lang="en-GB" dirty="0" err="1"/>
              <a:t>máy</a:t>
            </a:r>
            <a:r>
              <a:rPr lang="en-GB" dirty="0"/>
              <a:t> </a:t>
            </a:r>
            <a:r>
              <a:rPr lang="en-GB" dirty="0" err="1"/>
              <a:t>và</a:t>
            </a:r>
            <a:r>
              <a:rPr lang="en-GB" dirty="0"/>
              <a:t> </a:t>
            </a:r>
            <a:r>
              <a:rPr lang="en-GB" dirty="0" err="1"/>
              <a:t>quản</a:t>
            </a:r>
            <a:r>
              <a:rPr lang="en-GB" dirty="0"/>
              <a:t> </a:t>
            </a:r>
            <a:r>
              <a:rPr lang="en-GB" dirty="0" err="1"/>
              <a:t>lý</a:t>
            </a:r>
            <a:r>
              <a:rPr lang="en-GB" dirty="0"/>
              <a:t> </a:t>
            </a:r>
            <a:r>
              <a:rPr lang="en-GB" dirty="0" err="1"/>
              <a:t>việc</a:t>
            </a:r>
            <a:r>
              <a:rPr lang="en-GB" dirty="0"/>
              <a:t> </a:t>
            </a:r>
            <a:r>
              <a:rPr lang="en-GB" dirty="0" err="1"/>
              <a:t>trao</a:t>
            </a:r>
            <a:r>
              <a:rPr lang="en-GB" dirty="0"/>
              <a:t> </a:t>
            </a:r>
            <a:r>
              <a:rPr lang="en-GB" dirty="0" err="1"/>
              <a:t>đổi</a:t>
            </a:r>
            <a:r>
              <a:rPr lang="en-GB" dirty="0"/>
              <a:t> </a:t>
            </a:r>
            <a:r>
              <a:rPr lang="en-GB" dirty="0" err="1"/>
              <a:t>dữ</a:t>
            </a:r>
            <a:r>
              <a:rPr lang="en-GB" dirty="0"/>
              <a:t> </a:t>
            </a:r>
            <a:r>
              <a:rPr lang="en-GB" dirty="0" err="1" smtClean="0"/>
              <a:t>liệu</a:t>
            </a:r>
            <a:endParaRPr lang="en-GB" dirty="0" smtClean="0"/>
          </a:p>
          <a:p>
            <a:r>
              <a:rPr lang="vi-VN" dirty="0"/>
              <a:t>Ví dụ về lớp Session như NFS, NetBios names, RPC, </a:t>
            </a:r>
            <a:r>
              <a:rPr lang="vi-VN" dirty="0">
                <a:hlinkClick r:id="rId2" tooltip="Chuyên mục SQL"/>
              </a:rPr>
              <a:t>SQL</a:t>
            </a:r>
            <a:r>
              <a:rPr lang="vi-VN" dirty="0"/>
              <a:t>.</a:t>
            </a:r>
            <a:endParaRPr lang="en-GB" b="1" dirty="0"/>
          </a:p>
          <a:p>
            <a:endParaRPr lang="en-US" sz="2200" b="0" strike="noStrike" spc="-1" dirty="0">
              <a:latin typeface="Arial"/>
            </a:endParaRPr>
          </a:p>
          <a:p>
            <a:pPr>
              <a:spcBef>
                <a:spcPts val="1417"/>
              </a:spcBef>
            </a:pPr>
            <a:endParaRPr lang="en-US" sz="2200" b="0" strike="noStrike" spc="-1" dirty="0">
              <a:latin typeface="Arial"/>
            </a:endParaRPr>
          </a:p>
        </p:txBody>
      </p:sp>
      <p:pic>
        <p:nvPicPr>
          <p:cNvPr id="8194" name="Picture 2" descr="https://www.totolink.vn/public/uploads/img_article/mohinhosilagichucnangcuacactanggiaothuctrongmohinhosisessionlay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228" y="2957430"/>
            <a:ext cx="91725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03272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24</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dirty="0">
                <a:solidFill>
                  <a:srgbClr val="000000"/>
                </a:solidFill>
                <a:latin typeface="Calibri"/>
                <a:ea typeface="DejaVu Sans"/>
              </a:rPr>
              <a:t>[Chap3: Network Communications Protocols and Services]</a:t>
            </a:r>
            <a:endParaRPr lang="en-US" sz="2800" b="0" strike="noStrike" spc="-1" dirty="0">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564480" y="1816532"/>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a:t>Transport </a:t>
            </a:r>
            <a:r>
              <a:rPr lang="en-GB" b="1" dirty="0" smtClean="0"/>
              <a:t>Layer: </a:t>
            </a:r>
            <a:r>
              <a:rPr lang="en-GB" dirty="0" err="1"/>
              <a:t>Lớp</a:t>
            </a:r>
            <a:r>
              <a:rPr lang="en-GB" dirty="0"/>
              <a:t> Transport hay </a:t>
            </a:r>
            <a:r>
              <a:rPr lang="en-GB" dirty="0" err="1"/>
              <a:t>lớp</a:t>
            </a:r>
            <a:r>
              <a:rPr lang="en-GB" dirty="0"/>
              <a:t> </a:t>
            </a:r>
            <a:r>
              <a:rPr lang="en-GB" dirty="0" err="1"/>
              <a:t>giao</a:t>
            </a:r>
            <a:r>
              <a:rPr lang="en-GB" dirty="0"/>
              <a:t> </a:t>
            </a:r>
            <a:r>
              <a:rPr lang="en-GB" dirty="0" err="1"/>
              <a:t>vận</a:t>
            </a:r>
            <a:r>
              <a:rPr lang="en-GB" dirty="0"/>
              <a:t> </a:t>
            </a:r>
            <a:r>
              <a:rPr lang="en-GB" dirty="0" err="1"/>
              <a:t>chịu</a:t>
            </a:r>
            <a:r>
              <a:rPr lang="en-GB" dirty="0"/>
              <a:t> </a:t>
            </a:r>
            <a:r>
              <a:rPr lang="en-GB" dirty="0" err="1"/>
              <a:t>trách</a:t>
            </a:r>
            <a:r>
              <a:rPr lang="en-GB" dirty="0"/>
              <a:t> </a:t>
            </a:r>
            <a:r>
              <a:rPr lang="en-GB" dirty="0" err="1"/>
              <a:t>nhiệm</a:t>
            </a:r>
            <a:r>
              <a:rPr lang="en-GB" dirty="0"/>
              <a:t> </a:t>
            </a:r>
            <a:r>
              <a:rPr lang="en-GB" dirty="0" err="1"/>
              <a:t>chuyển</a:t>
            </a:r>
            <a:r>
              <a:rPr lang="en-GB" dirty="0"/>
              <a:t> </a:t>
            </a:r>
            <a:r>
              <a:rPr lang="en-GB" dirty="0" err="1"/>
              <a:t>dữ</a:t>
            </a:r>
            <a:r>
              <a:rPr lang="en-GB" dirty="0"/>
              <a:t> </a:t>
            </a:r>
            <a:r>
              <a:rPr lang="en-GB" dirty="0" err="1"/>
              <a:t>liệu</a:t>
            </a:r>
            <a:r>
              <a:rPr lang="en-GB" dirty="0"/>
              <a:t> </a:t>
            </a:r>
            <a:r>
              <a:rPr lang="en-GB" dirty="0" err="1"/>
              <a:t>giữa</a:t>
            </a:r>
            <a:r>
              <a:rPr lang="en-GB" dirty="0"/>
              <a:t> </a:t>
            </a:r>
            <a:r>
              <a:rPr lang="en-GB" dirty="0" err="1"/>
              <a:t>các</a:t>
            </a:r>
            <a:r>
              <a:rPr lang="en-GB" dirty="0"/>
              <a:t> </a:t>
            </a:r>
            <a:r>
              <a:rPr lang="en-GB" dirty="0" err="1"/>
              <a:t>hệ</a:t>
            </a:r>
            <a:r>
              <a:rPr lang="en-GB" dirty="0"/>
              <a:t> </a:t>
            </a:r>
            <a:r>
              <a:rPr lang="en-GB" dirty="0" err="1"/>
              <a:t>thống</a:t>
            </a:r>
            <a:r>
              <a:rPr lang="en-GB" dirty="0"/>
              <a:t> </a:t>
            </a:r>
            <a:r>
              <a:rPr lang="en-GB" dirty="0" err="1"/>
              <a:t>đầu</a:t>
            </a:r>
            <a:r>
              <a:rPr lang="en-GB" dirty="0"/>
              <a:t> </a:t>
            </a:r>
            <a:r>
              <a:rPr lang="en-GB" dirty="0" err="1"/>
              <a:t>cuối</a:t>
            </a:r>
            <a:r>
              <a:rPr lang="en-GB" dirty="0"/>
              <a:t> </a:t>
            </a:r>
            <a:r>
              <a:rPr lang="en-GB" dirty="0" err="1"/>
              <a:t>hoặc</a:t>
            </a:r>
            <a:r>
              <a:rPr lang="en-GB" dirty="0"/>
              <a:t> </a:t>
            </a:r>
            <a:r>
              <a:rPr lang="en-GB" dirty="0" err="1"/>
              <a:t>máy</a:t>
            </a:r>
            <a:r>
              <a:rPr lang="en-GB" dirty="0"/>
              <a:t> </a:t>
            </a:r>
            <a:r>
              <a:rPr lang="en-GB" dirty="0" err="1"/>
              <a:t>chủ</a:t>
            </a:r>
            <a:r>
              <a:rPr lang="en-GB" dirty="0"/>
              <a:t> (host</a:t>
            </a:r>
            <a:r>
              <a:rPr lang="en-GB" dirty="0" smtClean="0"/>
              <a:t>).</a:t>
            </a:r>
          </a:p>
          <a:p>
            <a:r>
              <a:rPr lang="en-GB" dirty="0" err="1"/>
              <a:t>Ví</a:t>
            </a:r>
            <a:r>
              <a:rPr lang="en-GB" dirty="0"/>
              <a:t> </a:t>
            </a:r>
            <a:r>
              <a:rPr lang="en-GB" dirty="0" err="1"/>
              <a:t>dụ</a:t>
            </a:r>
            <a:r>
              <a:rPr lang="en-GB" dirty="0"/>
              <a:t> </a:t>
            </a:r>
            <a:r>
              <a:rPr lang="en-GB" dirty="0" err="1"/>
              <a:t>về</a:t>
            </a:r>
            <a:r>
              <a:rPr lang="en-GB" dirty="0"/>
              <a:t> </a:t>
            </a:r>
            <a:r>
              <a:rPr lang="en-GB" dirty="0" err="1"/>
              <a:t>lớp</a:t>
            </a:r>
            <a:r>
              <a:rPr lang="en-GB" dirty="0"/>
              <a:t> Transport </a:t>
            </a:r>
            <a:r>
              <a:rPr lang="en-GB" dirty="0" err="1"/>
              <a:t>là</a:t>
            </a:r>
            <a:r>
              <a:rPr lang="en-GB" dirty="0"/>
              <a:t> SPX, TCP, UDP.</a:t>
            </a:r>
            <a:endParaRPr lang="en-GB" b="1" dirty="0"/>
          </a:p>
        </p:txBody>
      </p:sp>
      <p:sp>
        <p:nvSpPr>
          <p:cNvPr id="2" name="Rectangle 1"/>
          <p:cNvSpPr/>
          <p:nvPr/>
        </p:nvSpPr>
        <p:spPr>
          <a:xfrm>
            <a:off x="618783" y="1382211"/>
            <a:ext cx="1677254" cy="400110"/>
          </a:xfrm>
          <a:prstGeom prst="rect">
            <a:avLst/>
          </a:prstGeom>
        </p:spPr>
        <p:txBody>
          <a:bodyPr wrap="none">
            <a:spAutoFit/>
          </a:bodyPr>
          <a:lstStyle/>
          <a:p>
            <a:pPr>
              <a:lnSpc>
                <a:spcPct val="100000"/>
              </a:lnSpc>
              <a:spcBef>
                <a:spcPts val="1417"/>
              </a:spcBef>
            </a:pPr>
            <a:r>
              <a:rPr lang="en-US" sz="2000" b="1" spc="-1" dirty="0">
                <a:solidFill>
                  <a:srgbClr val="000000"/>
                </a:solidFill>
              </a:rPr>
              <a:t>Mo </a:t>
            </a:r>
            <a:r>
              <a:rPr lang="en-US" sz="2000" b="1" spc="-1" dirty="0" err="1">
                <a:solidFill>
                  <a:srgbClr val="000000"/>
                </a:solidFill>
              </a:rPr>
              <a:t>hinh</a:t>
            </a:r>
            <a:r>
              <a:rPr lang="en-US" sz="2000" b="1" spc="-1" dirty="0">
                <a:solidFill>
                  <a:srgbClr val="000000"/>
                </a:solidFill>
              </a:rPr>
              <a:t> OSI</a:t>
            </a:r>
          </a:p>
        </p:txBody>
      </p:sp>
      <p:pic>
        <p:nvPicPr>
          <p:cNvPr id="9218" name="Picture 2" descr="https://www.totolink.vn/public/uploads/img_article/mohinhosilagichucnangcuacactanggiaothuctrongmohinhositransport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390" y="2923506"/>
            <a:ext cx="79438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8277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25</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dirty="0">
                <a:solidFill>
                  <a:srgbClr val="000000"/>
                </a:solidFill>
                <a:latin typeface="Calibri"/>
                <a:ea typeface="DejaVu Sans"/>
              </a:rPr>
              <a:t>[Chap3: Network Communications Protocols and Services]</a:t>
            </a:r>
            <a:endParaRPr lang="en-US" sz="2800" b="0" strike="noStrike" spc="-1" dirty="0">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564480" y="1816532"/>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a:t>Network </a:t>
            </a:r>
            <a:r>
              <a:rPr lang="en-GB" b="1" dirty="0" smtClean="0"/>
              <a:t>Layer: </a:t>
            </a:r>
            <a:r>
              <a:rPr lang="vi-VN" dirty="0"/>
              <a:t>Lớp mạng Network là lớp có trách nhiệm quyết định xem dữ liệu sẽ đến máy nhận như thế </a:t>
            </a:r>
            <a:r>
              <a:rPr lang="vi-VN" dirty="0" smtClean="0"/>
              <a:t>nào</a:t>
            </a:r>
            <a:endParaRPr lang="en-GB" dirty="0" smtClean="0"/>
          </a:p>
          <a:p>
            <a:r>
              <a:rPr lang="en-GB" dirty="0" err="1"/>
              <a:t>Ví</a:t>
            </a:r>
            <a:r>
              <a:rPr lang="en-GB" dirty="0"/>
              <a:t> </a:t>
            </a:r>
            <a:r>
              <a:rPr lang="en-GB" dirty="0" err="1"/>
              <a:t>dụ</a:t>
            </a:r>
            <a:r>
              <a:rPr lang="en-GB" dirty="0"/>
              <a:t> </a:t>
            </a:r>
            <a:r>
              <a:rPr lang="en-GB" dirty="0" err="1"/>
              <a:t>về</a:t>
            </a:r>
            <a:r>
              <a:rPr lang="en-GB" dirty="0"/>
              <a:t> </a:t>
            </a:r>
            <a:r>
              <a:rPr lang="en-GB" dirty="0" err="1"/>
              <a:t>lớp</a:t>
            </a:r>
            <a:r>
              <a:rPr lang="en-GB" dirty="0"/>
              <a:t> Network </a:t>
            </a:r>
            <a:r>
              <a:rPr lang="en-GB" dirty="0" err="1"/>
              <a:t>là</a:t>
            </a:r>
            <a:r>
              <a:rPr lang="en-GB" dirty="0"/>
              <a:t> Apple Talk DDP, IP, IPX</a:t>
            </a:r>
            <a:r>
              <a:rPr lang="en-GB" b="1" dirty="0" smtClean="0"/>
              <a:t> </a:t>
            </a:r>
            <a:endParaRPr lang="en-GB" b="1" dirty="0"/>
          </a:p>
        </p:txBody>
      </p:sp>
      <p:sp>
        <p:nvSpPr>
          <p:cNvPr id="2" name="Rectangle 1"/>
          <p:cNvSpPr/>
          <p:nvPr/>
        </p:nvSpPr>
        <p:spPr>
          <a:xfrm>
            <a:off x="618783" y="1382211"/>
            <a:ext cx="1677254" cy="400110"/>
          </a:xfrm>
          <a:prstGeom prst="rect">
            <a:avLst/>
          </a:prstGeom>
        </p:spPr>
        <p:txBody>
          <a:bodyPr wrap="none">
            <a:spAutoFit/>
          </a:bodyPr>
          <a:lstStyle/>
          <a:p>
            <a:pPr>
              <a:lnSpc>
                <a:spcPct val="100000"/>
              </a:lnSpc>
              <a:spcBef>
                <a:spcPts val="1417"/>
              </a:spcBef>
            </a:pPr>
            <a:r>
              <a:rPr lang="en-US" sz="2000" b="1" spc="-1" dirty="0">
                <a:solidFill>
                  <a:srgbClr val="000000"/>
                </a:solidFill>
              </a:rPr>
              <a:t>Mo </a:t>
            </a:r>
            <a:r>
              <a:rPr lang="en-US" sz="2000" b="1" spc="-1" dirty="0" err="1">
                <a:solidFill>
                  <a:srgbClr val="000000"/>
                </a:solidFill>
              </a:rPr>
              <a:t>hinh</a:t>
            </a:r>
            <a:r>
              <a:rPr lang="en-US" sz="2000" b="1" spc="-1" dirty="0">
                <a:solidFill>
                  <a:srgbClr val="000000"/>
                </a:solidFill>
              </a:rPr>
              <a:t> OSI</a:t>
            </a:r>
          </a:p>
        </p:txBody>
      </p:sp>
      <p:pic>
        <p:nvPicPr>
          <p:cNvPr id="10242" name="Picture 2" descr="https://www.totolink.vn/public/uploads/img_article/mohinhosilagichucnangcuacactanggiaothuctrongmohinhosinetwork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150" y="3218801"/>
            <a:ext cx="79438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7978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26</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dirty="0">
                <a:solidFill>
                  <a:srgbClr val="000000"/>
                </a:solidFill>
                <a:latin typeface="Calibri"/>
                <a:ea typeface="DejaVu Sans"/>
              </a:rPr>
              <a:t>[Chap3: Network Communications Protocols and Services]</a:t>
            </a:r>
            <a:endParaRPr lang="en-US" sz="2800" b="0" strike="noStrike" spc="-1" dirty="0">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564480" y="1816532"/>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a:t>Data Link </a:t>
            </a:r>
            <a:r>
              <a:rPr lang="en-GB" b="1" dirty="0" smtClean="0"/>
              <a:t>Layer: </a:t>
            </a:r>
            <a:r>
              <a:rPr lang="vi-VN" dirty="0"/>
              <a:t>Tại lớp Data Link, các gói dữ liệu được mã hóa và giải mã thành các bit</a:t>
            </a:r>
            <a:r>
              <a:rPr lang="vi-VN" dirty="0" smtClean="0"/>
              <a:t>.</a:t>
            </a:r>
            <a:endParaRPr lang="en-GB" dirty="0" smtClean="0"/>
          </a:p>
          <a:p>
            <a:r>
              <a:rPr lang="vi-VN" dirty="0"/>
              <a:t>Ví dụ về lớp Data Link như PPP, FDDI, ATM, IEEE 802.5/ 802.2, IEEE 802.3/802.2, HDLC, Frame Relay</a:t>
            </a:r>
            <a:endParaRPr lang="en-GB" b="1" dirty="0"/>
          </a:p>
        </p:txBody>
      </p:sp>
      <p:sp>
        <p:nvSpPr>
          <p:cNvPr id="2" name="Rectangle 1"/>
          <p:cNvSpPr/>
          <p:nvPr/>
        </p:nvSpPr>
        <p:spPr>
          <a:xfrm>
            <a:off x="618783" y="1382211"/>
            <a:ext cx="1677254" cy="400110"/>
          </a:xfrm>
          <a:prstGeom prst="rect">
            <a:avLst/>
          </a:prstGeom>
        </p:spPr>
        <p:txBody>
          <a:bodyPr wrap="none">
            <a:spAutoFit/>
          </a:bodyPr>
          <a:lstStyle/>
          <a:p>
            <a:pPr>
              <a:lnSpc>
                <a:spcPct val="100000"/>
              </a:lnSpc>
              <a:spcBef>
                <a:spcPts val="1417"/>
              </a:spcBef>
            </a:pPr>
            <a:r>
              <a:rPr lang="en-US" sz="2000" b="1" spc="-1" dirty="0">
                <a:solidFill>
                  <a:srgbClr val="000000"/>
                </a:solidFill>
              </a:rPr>
              <a:t>Mo </a:t>
            </a:r>
            <a:r>
              <a:rPr lang="en-US" sz="2000" b="1" spc="-1" dirty="0" err="1">
                <a:solidFill>
                  <a:srgbClr val="000000"/>
                </a:solidFill>
              </a:rPr>
              <a:t>hinh</a:t>
            </a:r>
            <a:r>
              <a:rPr lang="en-US" sz="2000" b="1" spc="-1" dirty="0">
                <a:solidFill>
                  <a:srgbClr val="000000"/>
                </a:solidFill>
              </a:rPr>
              <a:t> OSI</a:t>
            </a:r>
          </a:p>
        </p:txBody>
      </p:sp>
      <p:pic>
        <p:nvPicPr>
          <p:cNvPr id="11266" name="Picture 2" descr="https://www.totolink.vn/public/uploads/img_article/mohinhosilagichucnangcuacactanggiaothuctrongmohinhosidatalink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184590"/>
            <a:ext cx="79438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8735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27</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dirty="0">
                <a:solidFill>
                  <a:srgbClr val="000000"/>
                </a:solidFill>
                <a:latin typeface="Calibri"/>
                <a:ea typeface="DejaVu Sans"/>
              </a:rPr>
              <a:t>[Chap3: Network Communications Protocols and Services]</a:t>
            </a:r>
            <a:endParaRPr lang="en-US" sz="2800" b="0" strike="noStrike" spc="-1" dirty="0">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564480" y="1816532"/>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a:t>Physical </a:t>
            </a:r>
            <a:r>
              <a:rPr lang="en-GB" b="1" dirty="0" smtClean="0"/>
              <a:t>Layer; </a:t>
            </a:r>
            <a:r>
              <a:rPr lang="en-GB" dirty="0" err="1"/>
              <a:t>Lớp</a:t>
            </a:r>
            <a:r>
              <a:rPr lang="en-GB" dirty="0"/>
              <a:t> </a:t>
            </a:r>
            <a:r>
              <a:rPr lang="en-GB" dirty="0" err="1"/>
              <a:t>vật</a:t>
            </a:r>
            <a:r>
              <a:rPr lang="en-GB" dirty="0"/>
              <a:t> </a:t>
            </a:r>
            <a:r>
              <a:rPr lang="en-GB" dirty="0" err="1"/>
              <a:t>lý</a:t>
            </a:r>
            <a:r>
              <a:rPr lang="en-GB" dirty="0"/>
              <a:t> Physical </a:t>
            </a:r>
            <a:r>
              <a:rPr lang="en-GB" dirty="0" err="1"/>
              <a:t>của</a:t>
            </a:r>
            <a:r>
              <a:rPr lang="en-GB" dirty="0"/>
              <a:t> </a:t>
            </a:r>
            <a:r>
              <a:rPr lang="en-GB" dirty="0" err="1"/>
              <a:t>mô</a:t>
            </a:r>
            <a:r>
              <a:rPr lang="en-GB" dirty="0"/>
              <a:t> </a:t>
            </a:r>
            <a:r>
              <a:rPr lang="en-GB" dirty="0" err="1"/>
              <a:t>hình</a:t>
            </a:r>
            <a:r>
              <a:rPr lang="en-GB" dirty="0"/>
              <a:t> OSI </a:t>
            </a:r>
            <a:r>
              <a:rPr lang="en-GB" dirty="0" err="1"/>
              <a:t>truyền</a:t>
            </a:r>
            <a:r>
              <a:rPr lang="en-GB" dirty="0"/>
              <a:t> </a:t>
            </a:r>
            <a:r>
              <a:rPr lang="en-GB" dirty="0" err="1"/>
              <a:t>tải</a:t>
            </a:r>
            <a:r>
              <a:rPr lang="en-GB" dirty="0"/>
              <a:t> </a:t>
            </a:r>
            <a:r>
              <a:rPr lang="en-GB" dirty="0" err="1"/>
              <a:t>luồng</a:t>
            </a:r>
            <a:r>
              <a:rPr lang="en-GB" dirty="0"/>
              <a:t> bit, </a:t>
            </a:r>
            <a:r>
              <a:rPr lang="en-GB" dirty="0" err="1"/>
              <a:t>xung</a:t>
            </a:r>
            <a:r>
              <a:rPr lang="en-GB" dirty="0"/>
              <a:t> </a:t>
            </a:r>
            <a:r>
              <a:rPr lang="en-GB" dirty="0" err="1"/>
              <a:t>điện</a:t>
            </a:r>
            <a:r>
              <a:rPr lang="en-GB" dirty="0"/>
              <a:t>, </a:t>
            </a:r>
            <a:r>
              <a:rPr lang="en-GB" dirty="0" err="1"/>
              <a:t>tín</a:t>
            </a:r>
            <a:r>
              <a:rPr lang="en-GB" dirty="0"/>
              <a:t> </a:t>
            </a:r>
            <a:r>
              <a:rPr lang="en-GB" dirty="0" err="1"/>
              <a:t>hiệu</a:t>
            </a:r>
            <a:r>
              <a:rPr lang="en-GB" dirty="0"/>
              <a:t> radio </a:t>
            </a:r>
            <a:r>
              <a:rPr lang="en-GB" dirty="0" err="1"/>
              <a:t>hoặc</a:t>
            </a:r>
            <a:r>
              <a:rPr lang="en-GB" dirty="0"/>
              <a:t> </a:t>
            </a:r>
            <a:r>
              <a:rPr lang="en-GB" dirty="0" err="1"/>
              <a:t>ánh</a:t>
            </a:r>
            <a:r>
              <a:rPr lang="en-GB" dirty="0"/>
              <a:t> </a:t>
            </a:r>
            <a:r>
              <a:rPr lang="en-GB" dirty="0" err="1"/>
              <a:t>sáng</a:t>
            </a:r>
            <a:r>
              <a:rPr lang="en-GB" dirty="0"/>
              <a:t> thong qua </a:t>
            </a:r>
            <a:r>
              <a:rPr lang="en-GB" dirty="0" err="1"/>
              <a:t>mạng</a:t>
            </a:r>
            <a:r>
              <a:rPr lang="en-GB" dirty="0"/>
              <a:t> ở </a:t>
            </a:r>
            <a:r>
              <a:rPr lang="en-GB" dirty="0" err="1"/>
              <a:t>mức</a:t>
            </a:r>
            <a:r>
              <a:rPr lang="en-GB" dirty="0"/>
              <a:t> </a:t>
            </a:r>
            <a:r>
              <a:rPr lang="en-GB" dirty="0" err="1"/>
              <a:t>điện</a:t>
            </a:r>
            <a:r>
              <a:rPr lang="en-GB" dirty="0"/>
              <a:t> </a:t>
            </a:r>
            <a:r>
              <a:rPr lang="en-GB" dirty="0" err="1"/>
              <a:t>hoặc</a:t>
            </a:r>
            <a:r>
              <a:rPr lang="en-GB" dirty="0"/>
              <a:t> </a:t>
            </a:r>
            <a:r>
              <a:rPr lang="en-GB" dirty="0" err="1"/>
              <a:t>máy</a:t>
            </a:r>
            <a:r>
              <a:rPr lang="en-GB" dirty="0"/>
              <a:t> </a:t>
            </a:r>
            <a:r>
              <a:rPr lang="en-GB" dirty="0" err="1" smtClean="0"/>
              <a:t>móc</a:t>
            </a:r>
            <a:endParaRPr lang="en-GB" dirty="0" smtClean="0"/>
          </a:p>
          <a:p>
            <a:endParaRPr lang="en-GB" dirty="0" smtClean="0"/>
          </a:p>
          <a:p>
            <a:r>
              <a:rPr lang="vi-VN" dirty="0"/>
              <a:t>Ví dụ về lớp vật lý như Ethernet, FDDI, B8ZS, V.35, V.24, RJ45.</a:t>
            </a:r>
            <a:endParaRPr lang="en-GB" b="1" dirty="0"/>
          </a:p>
        </p:txBody>
      </p:sp>
      <p:sp>
        <p:nvSpPr>
          <p:cNvPr id="2" name="Rectangle 1"/>
          <p:cNvSpPr/>
          <p:nvPr/>
        </p:nvSpPr>
        <p:spPr>
          <a:xfrm>
            <a:off x="618783" y="1382211"/>
            <a:ext cx="1677254" cy="400110"/>
          </a:xfrm>
          <a:prstGeom prst="rect">
            <a:avLst/>
          </a:prstGeom>
        </p:spPr>
        <p:txBody>
          <a:bodyPr wrap="none">
            <a:spAutoFit/>
          </a:bodyPr>
          <a:lstStyle/>
          <a:p>
            <a:pPr>
              <a:lnSpc>
                <a:spcPct val="100000"/>
              </a:lnSpc>
              <a:spcBef>
                <a:spcPts val="1417"/>
              </a:spcBef>
            </a:pPr>
            <a:r>
              <a:rPr lang="en-US" sz="2000" b="1" spc="-1" dirty="0">
                <a:solidFill>
                  <a:srgbClr val="000000"/>
                </a:solidFill>
              </a:rPr>
              <a:t>Mo </a:t>
            </a:r>
            <a:r>
              <a:rPr lang="en-US" sz="2000" b="1" spc="-1" dirty="0" err="1">
                <a:solidFill>
                  <a:srgbClr val="000000"/>
                </a:solidFill>
              </a:rPr>
              <a:t>hinh</a:t>
            </a:r>
            <a:r>
              <a:rPr lang="en-US" sz="2000" b="1" spc="-1" dirty="0">
                <a:solidFill>
                  <a:srgbClr val="000000"/>
                </a:solidFill>
              </a:rPr>
              <a:t> OSI</a:t>
            </a:r>
          </a:p>
        </p:txBody>
      </p:sp>
      <p:pic>
        <p:nvPicPr>
          <p:cNvPr id="12290" name="Picture 2" descr="https://www.totolink.vn/public/uploads/img_article/mohinhosilagichucnangcuacactanggiaothuctrongmohinhosiphysical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425" y="2995696"/>
            <a:ext cx="57435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6467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50EC05-0CD2-4630-894C-3BD8E66FB9DC}" type="slidenum">
              <a:rPr lang="en-US" sz="1200" b="0" strike="noStrike" spc="-1">
                <a:solidFill>
                  <a:srgbClr val="000000"/>
                </a:solidFill>
                <a:latin typeface="Garamond"/>
                <a:ea typeface="DejaVu Sans"/>
              </a:rPr>
              <a:t>28</a:t>
            </a:fld>
            <a:endParaRPr lang="en-US" sz="1200" b="0" strike="noStrike" spc="-1">
              <a:latin typeface="Arial"/>
            </a:endParaRPr>
          </a:p>
        </p:txBody>
      </p:sp>
      <p:sp>
        <p:nvSpPr>
          <p:cNvPr id="15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5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366120" y="1554480"/>
            <a:ext cx="11429280" cy="436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Mo </a:t>
            </a:r>
            <a:r>
              <a:rPr lang="en-US" sz="2200" b="1" strike="noStrike" spc="-1" dirty="0" err="1">
                <a:solidFill>
                  <a:srgbClr val="000000"/>
                </a:solidFill>
                <a:latin typeface="Arial"/>
                <a:ea typeface="DejaVu Sans"/>
              </a:rPr>
              <a:t>hinh</a:t>
            </a:r>
            <a:r>
              <a:rPr lang="en-US" sz="2200" b="1" strike="noStrike" spc="-1" dirty="0">
                <a:solidFill>
                  <a:srgbClr val="000000"/>
                </a:solidFill>
                <a:latin typeface="Arial"/>
                <a:ea typeface="DejaVu Sans"/>
              </a:rPr>
              <a:t> </a:t>
            </a:r>
            <a:r>
              <a:rPr lang="en-US" sz="2200" b="1" spc="-1" dirty="0" smtClean="0">
                <a:solidFill>
                  <a:srgbClr val="000000"/>
                </a:solidFill>
                <a:latin typeface="Arial"/>
                <a:ea typeface="DejaVu Sans"/>
              </a:rPr>
              <a:t>OSI</a:t>
            </a:r>
            <a:endParaRPr lang="en-US" sz="2200" b="0" strike="noStrike" spc="-1" dirty="0">
              <a:latin typeface="Arial"/>
            </a:endParaRPr>
          </a:p>
          <a:p>
            <a:pPr>
              <a:spcBef>
                <a:spcPts val="1417"/>
              </a:spcBef>
            </a:pPr>
            <a:endParaRPr lang="en-US" sz="2200" b="0" strike="noStrike" spc="-1" dirty="0">
              <a:latin typeface="Arial"/>
            </a:endParaRPr>
          </a:p>
        </p:txBody>
      </p:sp>
      <p:pic>
        <p:nvPicPr>
          <p:cNvPr id="2" name="Picture 1"/>
          <p:cNvPicPr>
            <a:picLocks noChangeAspect="1"/>
          </p:cNvPicPr>
          <p:nvPr/>
        </p:nvPicPr>
        <p:blipFill>
          <a:blip r:embed="rId2"/>
          <a:stretch>
            <a:fillRect/>
          </a:stretch>
        </p:blipFill>
        <p:spPr>
          <a:xfrm>
            <a:off x="2207233" y="1409700"/>
            <a:ext cx="9809747" cy="5448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AF3DA8B-176D-4873-B300-9E8F99354765}" type="slidenum">
              <a:rPr lang="en-US" sz="1200" b="0" strike="noStrike" spc="-1">
                <a:solidFill>
                  <a:srgbClr val="000000"/>
                </a:solidFill>
                <a:latin typeface="Garamond"/>
                <a:ea typeface="DejaVu Sans"/>
              </a:rPr>
              <a:t>29</a:t>
            </a:fld>
            <a:endParaRPr lang="en-US" sz="1200" b="0" strike="noStrike" spc="-1">
              <a:latin typeface="Arial"/>
            </a:endParaRPr>
          </a:p>
        </p:txBody>
      </p:sp>
      <p:sp>
        <p:nvSpPr>
          <p:cNvPr id="156"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57"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58" name="CustomShape 4"/>
          <p:cNvSpPr/>
          <p:nvPr/>
        </p:nvSpPr>
        <p:spPr>
          <a:xfrm>
            <a:off x="274320" y="1447200"/>
            <a:ext cx="932616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a:solidFill>
                  <a:srgbClr val="000000"/>
                </a:solidFill>
                <a:latin typeface="Arial"/>
                <a:ea typeface="DejaVu Sans"/>
              </a:rPr>
              <a:t>Giao thuc ICP/IP</a:t>
            </a:r>
            <a:endParaRPr lang="en-US" sz="2200" b="0" strike="noStrike" spc="-1">
              <a:latin typeface="Arial"/>
            </a:endParaRPr>
          </a:p>
        </p:txBody>
      </p:sp>
      <p:pic>
        <p:nvPicPr>
          <p:cNvPr id="159" name="Picture 4_2" descr="xns_b01"/>
          <p:cNvPicPr/>
          <p:nvPr/>
        </p:nvPicPr>
        <p:blipFill>
          <a:blip r:embed="rId2"/>
          <a:stretch/>
        </p:blipFill>
        <p:spPr>
          <a:xfrm>
            <a:off x="4389120" y="1600560"/>
            <a:ext cx="7053840" cy="4853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E0A137B-00AA-4129-877E-A2C1C90E6498}" type="slidenum">
              <a:rPr lang="en-US" sz="1200" b="0" strike="noStrike" spc="-1">
                <a:solidFill>
                  <a:srgbClr val="000000"/>
                </a:solidFill>
                <a:latin typeface="Garamond"/>
                <a:ea typeface="DejaVu Sans"/>
              </a:rPr>
              <a:t>3</a:t>
            </a:fld>
            <a:endParaRPr lang="en-US" sz="1200" b="0" strike="noStrike" spc="-1">
              <a:latin typeface="Arial"/>
            </a:endParaRPr>
          </a:p>
        </p:txBody>
      </p:sp>
      <p:sp>
        <p:nvSpPr>
          <p:cNvPr id="8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[Chap1: Introduction]</a:t>
            </a:r>
            <a:endParaRPr lang="en-US" sz="2800" b="0" strike="noStrike" spc="-1">
              <a:latin typeface="Arial"/>
            </a:endParaRPr>
          </a:p>
        </p:txBody>
      </p:sp>
      <p:sp>
        <p:nvSpPr>
          <p:cNvPr id="8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800" b="0" strike="noStrike" spc="-1">
                <a:solidFill>
                  <a:srgbClr val="000000"/>
                </a:solidFill>
                <a:latin typeface="Calibri"/>
                <a:ea typeface="DejaVu Sans"/>
              </a:rPr>
              <a:t>Hiện tại, mạng máy tính đã trở nên phổ biến</a:t>
            </a:r>
            <a:endParaRPr lang="en-US"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a:solidFill>
                  <a:srgbClr val="000000"/>
                </a:solidFill>
                <a:latin typeface="Calibri"/>
                <a:ea typeface="DejaVu Sans"/>
              </a:rPr>
              <a:t>Những thập kỷ qua đã chứng kiến một sự phát triển chưa từng có trong mạng máy tính.</a:t>
            </a:r>
            <a:endParaRPr lang="en-US" sz="2800" b="0" strike="noStrike" spc="-1">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a:solidFill>
                  <a:srgbClr val="000000"/>
                </a:solidFill>
                <a:latin typeface="Calibri"/>
                <a:ea typeface="DejaVu Sans"/>
              </a:rPr>
              <a:t>Internet kết nối các thiết bị mạng trên toàn thế giới.</a:t>
            </a:r>
            <a:endParaRPr lang="en-US" sz="2800" b="0" strike="noStrike" spc="-1">
              <a:latin typeface="Arial"/>
            </a:endParaRPr>
          </a:p>
        </p:txBody>
      </p:sp>
      <p:pic>
        <p:nvPicPr>
          <p:cNvPr id="84" name="Picture 83"/>
          <p:cNvPicPr/>
          <p:nvPr/>
        </p:nvPicPr>
        <p:blipFill>
          <a:blip r:embed="rId2"/>
          <a:stretch/>
        </p:blipFill>
        <p:spPr>
          <a:xfrm>
            <a:off x="3613320" y="3931920"/>
            <a:ext cx="4158720" cy="2339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2FA315-0CA2-422D-BDC2-6778CF05FF76}" type="slidenum">
              <a:rPr lang="en-US" sz="1200" b="0" strike="noStrike" spc="-1">
                <a:solidFill>
                  <a:srgbClr val="000000"/>
                </a:solidFill>
                <a:latin typeface="Garamond"/>
                <a:ea typeface="DejaVu Sans"/>
              </a:rPr>
              <a:t>30</a:t>
            </a:fld>
            <a:endParaRPr lang="en-US" sz="1200" b="0" strike="noStrike" spc="-1">
              <a:latin typeface="Arial"/>
            </a:endParaRPr>
          </a:p>
        </p:txBody>
      </p:sp>
      <p:sp>
        <p:nvSpPr>
          <p:cNvPr id="161"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62"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63" name="CustomShape 4"/>
          <p:cNvSpPr/>
          <p:nvPr/>
        </p:nvSpPr>
        <p:spPr>
          <a:xfrm>
            <a:off x="274320" y="1447200"/>
            <a:ext cx="1161252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a:solidFill>
                  <a:srgbClr val="000000"/>
                </a:solidFill>
                <a:latin typeface="Arial"/>
                <a:ea typeface="DejaVu Sans"/>
              </a:rPr>
              <a:t>Giao thuc ICP/IP</a:t>
            </a:r>
            <a:endParaRPr lang="en-US" sz="2200" b="0" strike="noStrike" spc="-1">
              <a:latin typeface="Arial"/>
            </a:endParaRPr>
          </a:p>
          <a:p>
            <a:pPr>
              <a:lnSpc>
                <a:spcPct val="100000"/>
              </a:lnSpc>
              <a:spcBef>
                <a:spcPts val="1417"/>
              </a:spcBef>
            </a:pPr>
            <a:r>
              <a:rPr lang="en-US" sz="2200" b="0" strike="noStrike" spc="-1">
                <a:solidFill>
                  <a:srgbClr val="000000"/>
                </a:solidFill>
                <a:latin typeface="Arial"/>
                <a:ea typeface="DejaVu Sans"/>
              </a:rPr>
              <a:t>-1: tương ứng với lớp Liên kết dữ liệu và lớp Vật lý từ mô hình OSI</a:t>
            </a:r>
            <a:endParaRPr lang="en-US" sz="2200" b="0" strike="noStrike" spc="-1">
              <a:latin typeface="Arial"/>
            </a:endParaRPr>
          </a:p>
          <a:p>
            <a:pPr>
              <a:lnSpc>
                <a:spcPct val="100000"/>
              </a:lnSpc>
              <a:spcBef>
                <a:spcPts val="1417"/>
              </a:spcBef>
            </a:pPr>
            <a:r>
              <a:rPr lang="en-US" sz="2200" b="0" strike="noStrike" spc="-1">
                <a:solidFill>
                  <a:srgbClr val="000000"/>
                </a:solidFill>
                <a:latin typeface="Arial"/>
                <a:ea typeface="DejaVu Sans"/>
              </a:rPr>
              <a:t>-2: tương ứng với Lớp mạng OSI</a:t>
            </a:r>
            <a:endParaRPr lang="en-US" sz="2200" b="0" strike="noStrike" spc="-1">
              <a:latin typeface="Arial"/>
            </a:endParaRPr>
          </a:p>
          <a:p>
            <a:pPr>
              <a:lnSpc>
                <a:spcPct val="100000"/>
              </a:lnSpc>
              <a:spcBef>
                <a:spcPts val="1417"/>
              </a:spcBef>
            </a:pPr>
            <a:r>
              <a:rPr lang="en-US" sz="2200" b="0" strike="noStrike" spc="-1">
                <a:solidFill>
                  <a:srgbClr val="000000"/>
                </a:solidFill>
                <a:latin typeface="Arial"/>
                <a:ea typeface="DejaVu Sans"/>
              </a:rPr>
              <a:t>-3: Các giao thức nằm ở lớp này là Giao thức điều khiển truyền (TCP) và Giao thức sơ đồ người dùng (UDP).</a:t>
            </a:r>
            <a:endParaRPr lang="en-US" sz="2200" b="0" strike="noStrike" spc="-1">
              <a:latin typeface="Arial"/>
            </a:endParaRPr>
          </a:p>
          <a:p>
            <a:pPr>
              <a:lnSpc>
                <a:spcPct val="100000"/>
              </a:lnSpc>
              <a:spcBef>
                <a:spcPts val="1417"/>
              </a:spcBef>
            </a:pPr>
            <a:r>
              <a:rPr lang="en-US" sz="2200" b="0" strike="noStrike" spc="-1">
                <a:solidFill>
                  <a:srgbClr val="000000"/>
                </a:solidFill>
                <a:latin typeface="Arial"/>
                <a:ea typeface="DejaVu Sans"/>
              </a:rPr>
              <a:t>-4: Giao thức truyền tải tệp (FTP), giao thức thư điện tử (SMTP, IMAP, POP), Giao thức truyền siêu văn bản (HTTP), Hệ thống tên miền (DNS), Secure Shell (SSH), v.v. .</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2FA315-0CA2-422D-BDC2-6778CF05FF76}" type="slidenum">
              <a:rPr lang="en-US" sz="1200" b="0" strike="noStrike" spc="-1">
                <a:solidFill>
                  <a:srgbClr val="000000"/>
                </a:solidFill>
                <a:latin typeface="Garamond"/>
                <a:ea typeface="DejaVu Sans"/>
              </a:rPr>
              <a:t>31</a:t>
            </a:fld>
            <a:endParaRPr lang="en-US" sz="1200" b="0" strike="noStrike" spc="-1">
              <a:latin typeface="Arial"/>
            </a:endParaRPr>
          </a:p>
        </p:txBody>
      </p:sp>
      <p:sp>
        <p:nvSpPr>
          <p:cNvPr id="161"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62"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63" name="CustomShape 4"/>
          <p:cNvSpPr/>
          <p:nvPr/>
        </p:nvSpPr>
        <p:spPr>
          <a:xfrm>
            <a:off x="274320" y="1447200"/>
            <a:ext cx="1161252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err="1"/>
              <a:t>Các</a:t>
            </a:r>
            <a:r>
              <a:rPr lang="en-GB" b="1" dirty="0"/>
              <a:t> </a:t>
            </a:r>
            <a:r>
              <a:rPr lang="en-GB" b="1" dirty="0" err="1"/>
              <a:t>tầng</a:t>
            </a:r>
            <a:r>
              <a:rPr lang="en-GB" b="1" dirty="0"/>
              <a:t> </a:t>
            </a:r>
            <a:r>
              <a:rPr lang="en-GB" b="1" dirty="0" err="1"/>
              <a:t>của</a:t>
            </a:r>
            <a:r>
              <a:rPr lang="en-GB" b="1" dirty="0"/>
              <a:t> </a:t>
            </a:r>
            <a:r>
              <a:rPr lang="en-GB" b="1" dirty="0" smtClean="0"/>
              <a:t>TCP/IP:</a:t>
            </a:r>
          </a:p>
          <a:p>
            <a:endParaRPr lang="en-GB" b="1" dirty="0"/>
          </a:p>
          <a:p>
            <a:r>
              <a:rPr lang="vi-VN" b="1" dirty="0"/>
              <a:t>Tầng ứng dụng</a:t>
            </a:r>
            <a:r>
              <a:rPr lang="vi-VN" dirty="0"/>
              <a:t> cung cấp các ứng dụng với trao đổi dữ liệu được chuẩn hóa. Các giao thức của nó bao gồm Giao thức truyền tải siêu văn bản (HTTP), Giao thức truyền tập tin (File Transfer Protocol - FTP), Giao thức POP3, Giao thức truyền tải thư tín đơn giản (Simple Mail Transfer Protocol - SMTP) và Giao thức quản lý mạng đơn giản (Simple Network Management Protocol - SNMP).</a:t>
            </a:r>
          </a:p>
          <a:p>
            <a:endParaRPr lang="en-GB" b="1" dirty="0"/>
          </a:p>
        </p:txBody>
      </p:sp>
      <p:pic>
        <p:nvPicPr>
          <p:cNvPr id="13314" name="Picture 2" descr="FTP Account là gì? Tài khoản FTP có nghĩa là gì? - Thuật ngữ trên Ho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302" y="3280017"/>
            <a:ext cx="4978355" cy="289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1598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2FA315-0CA2-422D-BDC2-6778CF05FF76}" type="slidenum">
              <a:rPr lang="en-US" sz="1200" b="0" strike="noStrike" spc="-1">
                <a:solidFill>
                  <a:srgbClr val="000000"/>
                </a:solidFill>
                <a:latin typeface="Garamond"/>
                <a:ea typeface="DejaVu Sans"/>
              </a:rPr>
              <a:t>32</a:t>
            </a:fld>
            <a:endParaRPr lang="en-US" sz="1200" b="0" strike="noStrike" spc="-1">
              <a:latin typeface="Arial"/>
            </a:endParaRPr>
          </a:p>
        </p:txBody>
      </p:sp>
      <p:sp>
        <p:nvSpPr>
          <p:cNvPr id="161"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62"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63" name="CustomShape 4"/>
          <p:cNvSpPr/>
          <p:nvPr/>
        </p:nvSpPr>
        <p:spPr>
          <a:xfrm>
            <a:off x="274320" y="1447200"/>
            <a:ext cx="1161252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err="1"/>
              <a:t>Các</a:t>
            </a:r>
            <a:r>
              <a:rPr lang="en-GB" b="1" dirty="0"/>
              <a:t> </a:t>
            </a:r>
            <a:r>
              <a:rPr lang="en-GB" b="1" dirty="0" err="1"/>
              <a:t>tầng</a:t>
            </a:r>
            <a:r>
              <a:rPr lang="en-GB" b="1" dirty="0"/>
              <a:t> </a:t>
            </a:r>
            <a:r>
              <a:rPr lang="en-GB" b="1" dirty="0" err="1"/>
              <a:t>của</a:t>
            </a:r>
            <a:r>
              <a:rPr lang="en-GB" b="1" dirty="0"/>
              <a:t> </a:t>
            </a:r>
            <a:r>
              <a:rPr lang="en-GB" b="1" dirty="0" smtClean="0"/>
              <a:t>TCP/IP:</a:t>
            </a:r>
          </a:p>
          <a:p>
            <a:endParaRPr lang="en-GB" b="1" dirty="0"/>
          </a:p>
          <a:p>
            <a:r>
              <a:rPr lang="vi-VN" b="1" dirty="0"/>
              <a:t>Tầng giao vận</a:t>
            </a:r>
            <a:r>
              <a:rPr lang="vi-VN" dirty="0"/>
              <a:t> chịu trách nhiệm duy trì liên lạc đầu cuối trên toàn mạng. TCP xử lý thông tin liên lạc giữa các máy chủ và cung cấp điều khiển luồng, ghép kênh và độ tin cậy. Các giao thức giao vận gồm giao thức TCP và giao thức UDP (User Datagram Protocol), đôi khi được sử dụng thay thế cho TCP với mục đích đặc biệt.</a:t>
            </a:r>
          </a:p>
          <a:p>
            <a:endParaRPr lang="en-GB" b="1" dirty="0"/>
          </a:p>
        </p:txBody>
      </p:sp>
      <p:pic>
        <p:nvPicPr>
          <p:cNvPr id="14338" name="Picture 2" descr="User Datagram Protocol - UDP là gì? Các ứng dụng và tính năng phổ biến của  UDP - Techblog của VC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226" y="3149291"/>
            <a:ext cx="5696174" cy="370762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20261" y="2936286"/>
            <a:ext cx="11238340" cy="1562100"/>
          </a:xfrm>
          <a:prstGeom prst="rect">
            <a:avLst/>
          </a:prstGeom>
        </p:spPr>
      </p:pic>
    </p:spTree>
    <p:extLst>
      <p:ext uri="{BB962C8B-B14F-4D97-AF65-F5344CB8AC3E}">
        <p14:creationId xmlns:p14="http://schemas.microsoft.com/office/powerpoint/2010/main" val="16077697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2FA315-0CA2-422D-BDC2-6778CF05FF76}" type="slidenum">
              <a:rPr lang="en-US" sz="1200" b="0" strike="noStrike" spc="-1">
                <a:solidFill>
                  <a:srgbClr val="000000"/>
                </a:solidFill>
                <a:latin typeface="Garamond"/>
                <a:ea typeface="DejaVu Sans"/>
              </a:rPr>
              <a:t>33</a:t>
            </a:fld>
            <a:endParaRPr lang="en-US" sz="1200" b="0" strike="noStrike" spc="-1">
              <a:latin typeface="Arial"/>
            </a:endParaRPr>
          </a:p>
        </p:txBody>
      </p:sp>
      <p:sp>
        <p:nvSpPr>
          <p:cNvPr id="161"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62"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63" name="CustomShape 4"/>
          <p:cNvSpPr/>
          <p:nvPr/>
        </p:nvSpPr>
        <p:spPr>
          <a:xfrm>
            <a:off x="274320" y="1447200"/>
            <a:ext cx="1161252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err="1"/>
              <a:t>Các</a:t>
            </a:r>
            <a:r>
              <a:rPr lang="en-GB" b="1" dirty="0"/>
              <a:t> </a:t>
            </a:r>
            <a:r>
              <a:rPr lang="en-GB" b="1" dirty="0" err="1"/>
              <a:t>tầng</a:t>
            </a:r>
            <a:r>
              <a:rPr lang="en-GB" b="1" dirty="0"/>
              <a:t> </a:t>
            </a:r>
            <a:r>
              <a:rPr lang="en-GB" b="1" dirty="0" err="1"/>
              <a:t>của</a:t>
            </a:r>
            <a:r>
              <a:rPr lang="en-GB" b="1" dirty="0"/>
              <a:t> </a:t>
            </a:r>
            <a:r>
              <a:rPr lang="en-GB" b="1" dirty="0" smtClean="0"/>
              <a:t>TCP/IP:</a:t>
            </a:r>
          </a:p>
          <a:p>
            <a:endParaRPr lang="en-GB" b="1" dirty="0"/>
          </a:p>
          <a:p>
            <a:r>
              <a:rPr lang="vi-VN" b="1" dirty="0"/>
              <a:t>Tầng mạng</a:t>
            </a:r>
            <a:r>
              <a:rPr lang="vi-VN" dirty="0"/>
              <a:t>, còn được gọi là tầng Internet, có nhiệm vụ xử lý các gói và kết nối các mạng độc lập để vận chuyển các gói dữ liệu qua các ranh giới mạng. Các giao thức tầng mạng gồm IP và ICMP (Internet Control Message Protocol), được sử dụng để báo cáo lỗi.</a:t>
            </a:r>
          </a:p>
          <a:p>
            <a:endParaRPr lang="en-GB" b="1" dirty="0"/>
          </a:p>
        </p:txBody>
      </p:sp>
      <p:sp>
        <p:nvSpPr>
          <p:cNvPr id="2" name="AutoShape 2" descr="Tự học CCNA - Bài 7: ICMP là gì ? Ping là gì và ứng dụng của ping -  Technology Diver"/>
          <p:cNvSpPr>
            <a:spLocks noChangeAspect="1" noChangeArrowheads="1"/>
          </p:cNvSpPr>
          <p:nvPr/>
        </p:nvSpPr>
        <p:spPr bwMode="auto">
          <a:xfrm>
            <a:off x="155575" y="-1036638"/>
            <a:ext cx="2114550" cy="2171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366" name="Picture 6" descr="Tự học CCNA - Bài 7: ICMP là gì ? Ping là gì và ứng dụng của ping -  Technology D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063" y="2887126"/>
            <a:ext cx="7046337"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830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2FA315-0CA2-422D-BDC2-6778CF05FF76}" type="slidenum">
              <a:rPr lang="en-US" sz="1200" b="0" strike="noStrike" spc="-1">
                <a:solidFill>
                  <a:srgbClr val="000000"/>
                </a:solidFill>
                <a:latin typeface="Garamond"/>
                <a:ea typeface="DejaVu Sans"/>
              </a:rPr>
              <a:t>34</a:t>
            </a:fld>
            <a:endParaRPr lang="en-US" sz="1200" b="0" strike="noStrike" spc="-1">
              <a:latin typeface="Arial"/>
            </a:endParaRPr>
          </a:p>
        </p:txBody>
      </p:sp>
      <p:sp>
        <p:nvSpPr>
          <p:cNvPr id="161"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62"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63" name="CustomShape 4"/>
          <p:cNvSpPr/>
          <p:nvPr/>
        </p:nvSpPr>
        <p:spPr>
          <a:xfrm>
            <a:off x="274320" y="1447200"/>
            <a:ext cx="1161252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GB" b="1" dirty="0" err="1"/>
              <a:t>Các</a:t>
            </a:r>
            <a:r>
              <a:rPr lang="en-GB" b="1" dirty="0"/>
              <a:t> </a:t>
            </a:r>
            <a:r>
              <a:rPr lang="en-GB" b="1" dirty="0" err="1"/>
              <a:t>tầng</a:t>
            </a:r>
            <a:r>
              <a:rPr lang="en-GB" b="1" dirty="0"/>
              <a:t> </a:t>
            </a:r>
            <a:r>
              <a:rPr lang="en-GB" b="1" dirty="0" err="1"/>
              <a:t>của</a:t>
            </a:r>
            <a:r>
              <a:rPr lang="en-GB" b="1" dirty="0"/>
              <a:t> </a:t>
            </a:r>
            <a:r>
              <a:rPr lang="en-GB" b="1" dirty="0" smtClean="0"/>
              <a:t>TCP/IP:</a:t>
            </a:r>
          </a:p>
          <a:p>
            <a:endParaRPr lang="en-GB" b="1" dirty="0"/>
          </a:p>
          <a:p>
            <a:r>
              <a:rPr lang="en-GB" b="1" dirty="0" err="1"/>
              <a:t>Tầng</a:t>
            </a:r>
            <a:r>
              <a:rPr lang="en-GB" b="1" dirty="0"/>
              <a:t> </a:t>
            </a:r>
            <a:r>
              <a:rPr lang="en-GB" b="1" dirty="0" err="1"/>
              <a:t>vật</a:t>
            </a:r>
            <a:r>
              <a:rPr lang="en-GB" b="1" dirty="0"/>
              <a:t> </a:t>
            </a:r>
            <a:r>
              <a:rPr lang="en-GB" b="1" dirty="0" err="1"/>
              <a:t>lý</a:t>
            </a:r>
            <a:r>
              <a:rPr lang="en-GB" dirty="0"/>
              <a:t> </a:t>
            </a:r>
            <a:r>
              <a:rPr lang="en-GB" dirty="0" err="1"/>
              <a:t>bao</a:t>
            </a:r>
            <a:r>
              <a:rPr lang="en-GB" dirty="0"/>
              <a:t> </a:t>
            </a:r>
            <a:r>
              <a:rPr lang="en-GB" dirty="0" err="1"/>
              <a:t>gồm</a:t>
            </a:r>
            <a:r>
              <a:rPr lang="en-GB" dirty="0"/>
              <a:t> </a:t>
            </a:r>
            <a:r>
              <a:rPr lang="en-GB" dirty="0" err="1"/>
              <a:t>các</a:t>
            </a:r>
            <a:r>
              <a:rPr lang="en-GB" dirty="0"/>
              <a:t> </a:t>
            </a:r>
            <a:r>
              <a:rPr lang="en-GB" dirty="0" err="1"/>
              <a:t>giao</a:t>
            </a:r>
            <a:r>
              <a:rPr lang="en-GB" dirty="0"/>
              <a:t> </a:t>
            </a:r>
            <a:r>
              <a:rPr lang="en-GB" dirty="0" err="1"/>
              <a:t>thức</a:t>
            </a:r>
            <a:r>
              <a:rPr lang="en-GB" dirty="0"/>
              <a:t> </a:t>
            </a:r>
            <a:r>
              <a:rPr lang="en-GB" dirty="0" err="1"/>
              <a:t>chỉ</a:t>
            </a:r>
            <a:r>
              <a:rPr lang="en-GB" dirty="0"/>
              <a:t> </a:t>
            </a:r>
            <a:r>
              <a:rPr lang="en-GB" dirty="0" err="1"/>
              <a:t>hoạt</a:t>
            </a:r>
            <a:r>
              <a:rPr lang="en-GB" dirty="0"/>
              <a:t> </a:t>
            </a:r>
            <a:r>
              <a:rPr lang="en-GB" dirty="0" err="1"/>
              <a:t>động</a:t>
            </a:r>
            <a:r>
              <a:rPr lang="en-GB" dirty="0"/>
              <a:t> </a:t>
            </a:r>
            <a:r>
              <a:rPr lang="en-GB" dirty="0" err="1"/>
              <a:t>trên</a:t>
            </a:r>
            <a:r>
              <a:rPr lang="en-GB" dirty="0"/>
              <a:t> </a:t>
            </a:r>
            <a:r>
              <a:rPr lang="en-GB" dirty="0" err="1"/>
              <a:t>một</a:t>
            </a:r>
            <a:r>
              <a:rPr lang="en-GB" dirty="0"/>
              <a:t> </a:t>
            </a:r>
            <a:r>
              <a:rPr lang="en-GB" dirty="0" err="1"/>
              <a:t>liên</a:t>
            </a:r>
            <a:r>
              <a:rPr lang="en-GB" dirty="0"/>
              <a:t> </a:t>
            </a:r>
            <a:r>
              <a:rPr lang="en-GB" dirty="0" err="1"/>
              <a:t>kết</a:t>
            </a:r>
            <a:r>
              <a:rPr lang="en-GB" dirty="0"/>
              <a:t> - </a:t>
            </a:r>
            <a:r>
              <a:rPr lang="en-GB" dirty="0" err="1"/>
              <a:t>thành</a:t>
            </a:r>
            <a:r>
              <a:rPr lang="en-GB" dirty="0"/>
              <a:t> </a:t>
            </a:r>
            <a:r>
              <a:rPr lang="en-GB" dirty="0" err="1"/>
              <a:t>phần</a:t>
            </a:r>
            <a:r>
              <a:rPr lang="en-GB" dirty="0"/>
              <a:t> </a:t>
            </a:r>
            <a:r>
              <a:rPr lang="en-GB" dirty="0" err="1"/>
              <a:t>mạng</a:t>
            </a:r>
            <a:r>
              <a:rPr lang="en-GB" dirty="0"/>
              <a:t> </a:t>
            </a:r>
            <a:r>
              <a:rPr lang="en-GB" dirty="0" err="1"/>
              <a:t>kết</a:t>
            </a:r>
            <a:r>
              <a:rPr lang="en-GB" dirty="0"/>
              <a:t> </a:t>
            </a:r>
            <a:r>
              <a:rPr lang="en-GB" dirty="0" err="1"/>
              <a:t>nối</a:t>
            </a:r>
            <a:r>
              <a:rPr lang="en-GB" dirty="0"/>
              <a:t> </a:t>
            </a:r>
            <a:r>
              <a:rPr lang="en-GB" dirty="0" err="1"/>
              <a:t>các</a:t>
            </a:r>
            <a:r>
              <a:rPr lang="en-GB" dirty="0"/>
              <a:t> </a:t>
            </a:r>
            <a:r>
              <a:rPr lang="en-GB" dirty="0" err="1"/>
              <a:t>nút</a:t>
            </a:r>
            <a:r>
              <a:rPr lang="en-GB" dirty="0"/>
              <a:t> </a:t>
            </a:r>
            <a:r>
              <a:rPr lang="en-GB" dirty="0" err="1"/>
              <a:t>hoặc</a:t>
            </a:r>
            <a:r>
              <a:rPr lang="en-GB" dirty="0"/>
              <a:t> </a:t>
            </a:r>
            <a:r>
              <a:rPr lang="en-GB" dirty="0" err="1"/>
              <a:t>các</a:t>
            </a:r>
            <a:r>
              <a:rPr lang="en-GB" dirty="0"/>
              <a:t> </a:t>
            </a:r>
            <a:r>
              <a:rPr lang="en-GB" dirty="0" err="1"/>
              <a:t>máy</a:t>
            </a:r>
            <a:r>
              <a:rPr lang="en-GB" dirty="0"/>
              <a:t> </a:t>
            </a:r>
            <a:r>
              <a:rPr lang="en-GB" dirty="0" err="1"/>
              <a:t>chủ</a:t>
            </a:r>
            <a:r>
              <a:rPr lang="en-GB" dirty="0"/>
              <a:t> </a:t>
            </a:r>
            <a:r>
              <a:rPr lang="en-GB" dirty="0" err="1"/>
              <a:t>trong</a:t>
            </a:r>
            <a:r>
              <a:rPr lang="en-GB" dirty="0"/>
              <a:t> </a:t>
            </a:r>
            <a:r>
              <a:rPr lang="en-GB" dirty="0" err="1"/>
              <a:t>mạng</a:t>
            </a:r>
            <a:r>
              <a:rPr lang="en-GB" dirty="0"/>
              <a:t>. </a:t>
            </a:r>
            <a:r>
              <a:rPr lang="en-GB" dirty="0" err="1"/>
              <a:t>Các</a:t>
            </a:r>
            <a:r>
              <a:rPr lang="en-GB" dirty="0"/>
              <a:t> </a:t>
            </a:r>
            <a:r>
              <a:rPr lang="en-GB" dirty="0" err="1"/>
              <a:t>giao</a:t>
            </a:r>
            <a:r>
              <a:rPr lang="en-GB" dirty="0"/>
              <a:t> </a:t>
            </a:r>
            <a:r>
              <a:rPr lang="en-GB" dirty="0" err="1"/>
              <a:t>thức</a:t>
            </a:r>
            <a:r>
              <a:rPr lang="en-GB" dirty="0"/>
              <a:t> </a:t>
            </a:r>
            <a:r>
              <a:rPr lang="en-GB" dirty="0" err="1"/>
              <a:t>trong</a:t>
            </a:r>
            <a:r>
              <a:rPr lang="en-GB" dirty="0"/>
              <a:t> </a:t>
            </a:r>
            <a:r>
              <a:rPr lang="en-GB" dirty="0" err="1"/>
              <a:t>lớp</a:t>
            </a:r>
            <a:r>
              <a:rPr lang="en-GB" dirty="0"/>
              <a:t> </a:t>
            </a:r>
            <a:r>
              <a:rPr lang="en-GB" dirty="0" err="1"/>
              <a:t>này</a:t>
            </a:r>
            <a:r>
              <a:rPr lang="en-GB" dirty="0"/>
              <a:t> </a:t>
            </a:r>
            <a:r>
              <a:rPr lang="en-GB" dirty="0" err="1"/>
              <a:t>bao</a:t>
            </a:r>
            <a:r>
              <a:rPr lang="en-GB" dirty="0"/>
              <a:t> </a:t>
            </a:r>
            <a:r>
              <a:rPr lang="en-GB" dirty="0" err="1"/>
              <a:t>gồm</a:t>
            </a:r>
            <a:r>
              <a:rPr lang="en-GB" dirty="0"/>
              <a:t> Ethernet </a:t>
            </a:r>
            <a:r>
              <a:rPr lang="en-GB" dirty="0" err="1"/>
              <a:t>cho</a:t>
            </a:r>
            <a:r>
              <a:rPr lang="en-GB" dirty="0"/>
              <a:t> </a:t>
            </a:r>
            <a:r>
              <a:rPr lang="en-GB" dirty="0" err="1"/>
              <a:t>mạng</a:t>
            </a:r>
            <a:r>
              <a:rPr lang="en-GB" dirty="0"/>
              <a:t> </a:t>
            </a:r>
            <a:r>
              <a:rPr lang="en-GB" dirty="0" err="1"/>
              <a:t>cục</a:t>
            </a:r>
            <a:r>
              <a:rPr lang="en-GB" dirty="0"/>
              <a:t> </a:t>
            </a:r>
            <a:r>
              <a:rPr lang="en-GB" dirty="0" err="1"/>
              <a:t>bộ</a:t>
            </a:r>
            <a:r>
              <a:rPr lang="en-GB" dirty="0"/>
              <a:t> (LAN) </a:t>
            </a:r>
            <a:r>
              <a:rPr lang="en-GB" dirty="0" err="1"/>
              <a:t>và</a:t>
            </a:r>
            <a:r>
              <a:rPr lang="en-GB" dirty="0"/>
              <a:t> </a:t>
            </a:r>
            <a:r>
              <a:rPr lang="en-GB" dirty="0" err="1"/>
              <a:t>Giao</a:t>
            </a:r>
            <a:r>
              <a:rPr lang="en-GB" dirty="0"/>
              <a:t> </a:t>
            </a:r>
            <a:r>
              <a:rPr lang="en-GB" dirty="0" err="1"/>
              <a:t>thức</a:t>
            </a:r>
            <a:r>
              <a:rPr lang="en-GB" dirty="0"/>
              <a:t> </a:t>
            </a:r>
            <a:r>
              <a:rPr lang="en-GB" dirty="0" err="1"/>
              <a:t>phân</a:t>
            </a:r>
            <a:r>
              <a:rPr lang="en-GB" dirty="0"/>
              <a:t> </a:t>
            </a:r>
            <a:r>
              <a:rPr lang="en-GB" dirty="0" err="1"/>
              <a:t>giải</a:t>
            </a:r>
            <a:r>
              <a:rPr lang="en-GB" dirty="0"/>
              <a:t> </a:t>
            </a:r>
            <a:r>
              <a:rPr lang="en-GB" dirty="0" err="1"/>
              <a:t>địa</a:t>
            </a:r>
            <a:r>
              <a:rPr lang="en-GB" dirty="0"/>
              <a:t> </a:t>
            </a:r>
            <a:r>
              <a:rPr lang="en-GB" dirty="0" err="1"/>
              <a:t>chỉ</a:t>
            </a:r>
            <a:r>
              <a:rPr lang="en-GB" dirty="0"/>
              <a:t> (Address Resolution Protocol - ARP).</a:t>
            </a:r>
          </a:p>
          <a:p>
            <a:r>
              <a:rPr lang="en-GB" dirty="0"/>
              <a:t/>
            </a:r>
            <a:br>
              <a:rPr lang="en-GB" dirty="0"/>
            </a:br>
            <a:endParaRPr lang="en-GB" b="1" dirty="0"/>
          </a:p>
        </p:txBody>
      </p:sp>
      <p:sp>
        <p:nvSpPr>
          <p:cNvPr id="2" name="AutoShape 2" descr="Tự học CCNA - Bài 7: ICMP là gì ? Ping là gì và ứng dụng của ping -  Technology Diver"/>
          <p:cNvSpPr>
            <a:spLocks noChangeAspect="1" noChangeArrowheads="1"/>
          </p:cNvSpPr>
          <p:nvPr/>
        </p:nvSpPr>
        <p:spPr bwMode="auto">
          <a:xfrm>
            <a:off x="155575" y="-1036638"/>
            <a:ext cx="2114550" cy="2171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6386" name="Picture 2" descr="ARP (Address Resolution Protocol) chuyển đổi địa chỉ Internet Protocol (IP) thành địa chỉ mạng vật lý tương ứ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360" y="3326648"/>
            <a:ext cx="5895975"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585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35AC644-17DB-4823-9193-2D7777FE7B4A}" type="slidenum">
              <a:rPr lang="en-US" sz="1200" b="0" strike="noStrike" spc="-1">
                <a:solidFill>
                  <a:srgbClr val="000000"/>
                </a:solidFill>
                <a:latin typeface="Garamond"/>
                <a:ea typeface="DejaVu Sans"/>
              </a:rPr>
              <a:t>35</a:t>
            </a:fld>
            <a:endParaRPr lang="en-US" sz="1200" b="0" strike="noStrike" spc="-1">
              <a:latin typeface="Arial"/>
            </a:endParaRPr>
          </a:p>
        </p:txBody>
      </p:sp>
      <p:sp>
        <p:nvSpPr>
          <p:cNvPr id="165"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66"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sp>
        <p:nvSpPr>
          <p:cNvPr id="167" name="CustomShape 4"/>
          <p:cNvSpPr/>
          <p:nvPr/>
        </p:nvSpPr>
        <p:spPr>
          <a:xfrm>
            <a:off x="274320" y="1447200"/>
            <a:ext cx="11612520" cy="55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a:solidFill>
                  <a:srgbClr val="000000"/>
                </a:solidFill>
                <a:latin typeface="Arial"/>
                <a:ea typeface="DejaVu Sans"/>
              </a:rPr>
              <a:t>3.2 Transport Layer</a:t>
            </a:r>
            <a:endParaRPr lang="en-US" sz="2200" b="0" strike="noStrike" spc="-1">
              <a:latin typeface="Arial"/>
            </a:endParaRPr>
          </a:p>
          <a:p>
            <a:pPr>
              <a:lnSpc>
                <a:spcPct val="100000"/>
              </a:lnSpc>
              <a:spcBef>
                <a:spcPts val="1417"/>
              </a:spcBef>
            </a:pPr>
            <a:r>
              <a:rPr lang="en-US" sz="2200" b="0" strike="noStrike" spc="-1">
                <a:solidFill>
                  <a:srgbClr val="000000"/>
                </a:solidFill>
                <a:latin typeface="Arial"/>
                <a:ea typeface="DejaVu Sans"/>
              </a:rPr>
              <a:t>Các giao thức lớp truyền tải cung cấp truyền dữ liệu đầu cuối và các chức năng chuyên nghiệp tùy chọn như tránh tắc nghẽn, độ tin cậy và kiểm soát luồng. Giao thức điều khiển truyền tải (TCP) [1] và Giao thức sơ đồ người dùng (UDP) [2] là hai giao thức phi thực tế được sử dụng ở lớp truyền tải TCP / IP</a:t>
            </a:r>
            <a:endParaRPr lang="en-US" sz="2200" b="0" strike="noStrike" spc="-1">
              <a:latin typeface="Arial"/>
            </a:endParaRPr>
          </a:p>
          <a:p>
            <a:pPr>
              <a:lnSpc>
                <a:spcPct val="100000"/>
              </a:lnSpc>
              <a:spcBef>
                <a:spcPts val="1417"/>
              </a:spcBef>
            </a:pP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79A5F64-93BC-43FB-8A46-9DAC8E5970E7}" type="slidenum">
              <a:rPr lang="en-US" sz="1200" b="0" strike="noStrike" spc="-1">
                <a:solidFill>
                  <a:srgbClr val="000000"/>
                </a:solidFill>
                <a:latin typeface="Garamond"/>
                <a:ea typeface="DejaVu Sans"/>
              </a:rPr>
              <a:t>36</a:t>
            </a:fld>
            <a:endParaRPr lang="en-US" sz="1200" b="0" strike="noStrike" spc="-1">
              <a:latin typeface="Arial"/>
            </a:endParaRPr>
          </a:p>
        </p:txBody>
      </p:sp>
      <p:sp>
        <p:nvSpPr>
          <p:cNvPr id="169"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70" name="CustomShape 3"/>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171" name="CustomShape 4"/>
          <p:cNvSpPr/>
          <p:nvPr/>
        </p:nvSpPr>
        <p:spPr>
          <a:xfrm>
            <a:off x="457200" y="1554480"/>
            <a:ext cx="55774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a:solidFill>
                  <a:srgbClr val="000000"/>
                </a:solidFill>
                <a:latin typeface="Arial"/>
                <a:ea typeface="DejaVu Sans"/>
              </a:rPr>
              <a:t>3.2 Transport Layer</a:t>
            </a:r>
            <a:endParaRPr lang="en-US" sz="2200" b="0" strike="noStrike" spc="-1">
              <a:latin typeface="Arial"/>
            </a:endParaRPr>
          </a:p>
          <a:p>
            <a:pPr>
              <a:lnSpc>
                <a:spcPct val="100000"/>
              </a:lnSpc>
              <a:spcBef>
                <a:spcPts val="1417"/>
              </a:spcBef>
            </a:pPr>
            <a:r>
              <a:rPr lang="en-US" sz="2200" b="1" strike="noStrike" spc="-1">
                <a:solidFill>
                  <a:srgbClr val="000000"/>
                </a:solidFill>
                <a:latin typeface="Arial"/>
                <a:ea typeface="DejaVu Sans"/>
              </a:rPr>
              <a:t>Transport Control Protocol</a:t>
            </a:r>
            <a:endParaRPr lang="en-US" sz="2200" b="0" strike="noStrike" spc="-1">
              <a:latin typeface="Arial"/>
            </a:endParaRPr>
          </a:p>
          <a:p>
            <a:pPr>
              <a:lnSpc>
                <a:spcPct val="100000"/>
              </a:lnSpc>
              <a:spcBef>
                <a:spcPts val="1417"/>
              </a:spcBef>
            </a:pPr>
            <a:r>
              <a:rPr lang="en-US" sz="1800" b="0" strike="noStrike" spc="-1">
                <a:solidFill>
                  <a:srgbClr val="000000"/>
                </a:solidFill>
                <a:latin typeface="Arial"/>
                <a:ea typeface="DejaVu Sans"/>
              </a:rPr>
              <a:t>Giao thức điều khiển truyền tải (TCP) [1, 3] là một giao thức truyền dữ liệu luồng byte được kiểm soát theo định hướng kết nối, đáng tin cậy. Một gói TCP bao gồm một tiêu đề 20 byte theo sau là một trọng tải </a:t>
            </a:r>
            <a:endParaRPr lang="en-US" sz="1800" b="0" strike="noStrike" spc="-1">
              <a:latin typeface="Arial"/>
            </a:endParaRPr>
          </a:p>
          <a:p>
            <a:pPr>
              <a:lnSpc>
                <a:spcPct val="100000"/>
              </a:lnSpc>
              <a:spcBef>
                <a:spcPts val="1417"/>
              </a:spcBef>
            </a:pPr>
            <a:endParaRPr lang="en-US" sz="1800" b="0" strike="noStrike" spc="-1">
              <a:latin typeface="Arial"/>
            </a:endParaRPr>
          </a:p>
        </p:txBody>
      </p:sp>
      <p:pic>
        <p:nvPicPr>
          <p:cNvPr id="172" name="Picture 171"/>
          <p:cNvPicPr/>
          <p:nvPr/>
        </p:nvPicPr>
        <p:blipFill>
          <a:blip r:embed="rId2"/>
          <a:srcRect l="36199"/>
          <a:stretch/>
        </p:blipFill>
        <p:spPr>
          <a:xfrm>
            <a:off x="6949440" y="1264680"/>
            <a:ext cx="3565800" cy="4221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512279C-219F-45C9-9B7E-AE12ED96062A}" type="slidenum">
              <a:rPr lang="en-US" sz="1200" b="0" strike="noStrike" spc="-1">
                <a:solidFill>
                  <a:srgbClr val="000000"/>
                </a:solidFill>
                <a:latin typeface="Garamond"/>
                <a:ea typeface="DejaVu Sans"/>
              </a:rPr>
              <a:t>37</a:t>
            </a:fld>
            <a:endParaRPr lang="en-US" sz="1200" b="0" strike="noStrike" spc="-1">
              <a:latin typeface="Arial"/>
            </a:endParaRPr>
          </a:p>
        </p:txBody>
      </p:sp>
      <p:sp>
        <p:nvSpPr>
          <p:cNvPr id="174"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75" name="CustomShape 3"/>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176" name="CustomShape 4"/>
          <p:cNvSpPr/>
          <p:nvPr/>
        </p:nvSpPr>
        <p:spPr>
          <a:xfrm>
            <a:off x="457200" y="1554480"/>
            <a:ext cx="55774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2200" b="1" strike="noStrike" spc="-1" dirty="0">
                <a:solidFill>
                  <a:srgbClr val="000000"/>
                </a:solidFill>
                <a:latin typeface="Arial"/>
                <a:ea typeface="DejaVu Sans"/>
              </a:rPr>
              <a:t>3.2 Transport Layer</a:t>
            </a:r>
            <a:endParaRPr lang="en-US" sz="2200" b="0" strike="noStrike" spc="-1" dirty="0">
              <a:latin typeface="Arial"/>
            </a:endParaRPr>
          </a:p>
          <a:p>
            <a:pPr>
              <a:lnSpc>
                <a:spcPct val="100000"/>
              </a:lnSpc>
              <a:spcBef>
                <a:spcPts val="1417"/>
              </a:spcBef>
            </a:pPr>
            <a:r>
              <a:rPr lang="en-US" sz="1800" b="1" strike="noStrike" spc="-1" dirty="0">
                <a:solidFill>
                  <a:srgbClr val="000000"/>
                </a:solidFill>
                <a:latin typeface="Arial"/>
                <a:ea typeface="DejaVu Sans"/>
              </a:rPr>
              <a:t>User Datagram Protocol</a:t>
            </a:r>
            <a:endParaRPr lang="en-US" sz="1800" b="0" strike="noStrike" spc="-1" dirty="0">
              <a:latin typeface="Arial"/>
            </a:endParaRPr>
          </a:p>
          <a:p>
            <a:pPr>
              <a:lnSpc>
                <a:spcPct val="100000"/>
              </a:lnSpc>
              <a:spcBef>
                <a:spcPts val="1417"/>
              </a:spcBef>
            </a:pPr>
            <a:r>
              <a:rPr lang="en-US" sz="1800" b="0" strike="noStrike" spc="-1" dirty="0" err="1">
                <a:solidFill>
                  <a:srgbClr val="000000"/>
                </a:solidFill>
                <a:latin typeface="Arial"/>
                <a:ea typeface="DejaVu Sans"/>
              </a:rPr>
              <a:t>Giao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thức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Người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dùng</a:t>
            </a:r>
            <a:r>
              <a:rPr lang="en-US" sz="1800" b="0" strike="noStrike" spc="-1" dirty="0">
                <a:solidFill>
                  <a:srgbClr val="000000"/>
                </a:solidFill>
                <a:latin typeface="Arial"/>
                <a:ea typeface="DejaVu Sans"/>
              </a:rPr>
              <a:t> (UDP) [2] </a:t>
            </a:r>
            <a:r>
              <a:rPr lang="en-US" sz="1800" b="0" strike="noStrike" spc="-1" dirty="0" err="1">
                <a:solidFill>
                  <a:srgbClr val="000000"/>
                </a:solidFill>
                <a:latin typeface="Arial"/>
                <a:ea typeface="DejaVu Sans"/>
              </a:rPr>
              <a:t>là</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một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giao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thức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truyền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tải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không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kết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nối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cung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cấp</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chức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năng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bản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cần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thiết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cho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các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ứng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dụng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để</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gửi</a:t>
            </a:r>
            <a:r>
              <a:rPr lang="en-US" sz="1800" b="0" strike="noStrike" spc="-1" dirty="0">
                <a:solidFill>
                  <a:srgbClr val="000000"/>
                </a:solidFill>
                <a:latin typeface="Arial"/>
                <a:ea typeface="DejaVu Sans"/>
              </a:rPr>
              <a:t> gam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IP </a:t>
            </a:r>
            <a:r>
              <a:rPr lang="en-US" sz="1800" b="0" strike="noStrike" spc="-1" dirty="0" err="1">
                <a:solidFill>
                  <a:srgbClr val="000000"/>
                </a:solidFill>
                <a:latin typeface="Arial"/>
                <a:ea typeface="DejaVu Sans"/>
              </a:rPr>
              <a:t>đóng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gói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mà</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không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cần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phải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thiết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lập</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kết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nối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Một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đồ</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UDP (</a:t>
            </a:r>
            <a:r>
              <a:rPr lang="en-US" sz="1800" b="0" strike="noStrike" spc="-1" dirty="0" err="1">
                <a:solidFill>
                  <a:srgbClr val="000000"/>
                </a:solidFill>
                <a:latin typeface="Arial"/>
                <a:ea typeface="DejaVu Sans"/>
              </a:rPr>
              <a:t>xem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Hình</a:t>
            </a:r>
            <a:r>
              <a:rPr lang="en-US" sz="1800" b="0" strike="noStrike" spc="-1" dirty="0">
                <a:solidFill>
                  <a:srgbClr val="000000"/>
                </a:solidFill>
                <a:latin typeface="Arial"/>
                <a:ea typeface="DejaVu Sans"/>
              </a:rPr>
              <a:t> 3.8) </a:t>
            </a:r>
            <a:r>
              <a:rPr lang="en-US" sz="1800" b="0" strike="noStrike" spc="-1" dirty="0" err="1">
                <a:solidFill>
                  <a:srgbClr val="000000"/>
                </a:solidFill>
                <a:latin typeface="Arial"/>
                <a:ea typeface="DejaVu Sans"/>
              </a:rPr>
              <a:t>bao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gồm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một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tiêu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đề</a:t>
            </a:r>
            <a:r>
              <a:rPr lang="en-US" sz="1800" b="0" strike="noStrike" spc="-1" dirty="0">
                <a:solidFill>
                  <a:srgbClr val="000000"/>
                </a:solidFill>
                <a:latin typeface="Arial"/>
                <a:ea typeface="DejaVu Sans"/>
              </a:rPr>
              <a:t> 8 byte </a:t>
            </a:r>
            <a:r>
              <a:rPr lang="en-US" sz="1800" b="0" strike="noStrike" spc="-1" dirty="0" err="1">
                <a:solidFill>
                  <a:srgbClr val="000000"/>
                </a:solidFill>
                <a:latin typeface="Arial"/>
                <a:ea typeface="DejaVu Sans"/>
              </a:rPr>
              <a:t>theo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sau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là</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một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trọng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tải</a:t>
            </a:r>
            <a:r>
              <a:rPr lang="en-US" sz="1800" b="0" strike="noStrike" spc="-1" dirty="0">
                <a:solidFill>
                  <a:srgbClr val="000000"/>
                </a:solidFill>
                <a:latin typeface="Arial"/>
                <a:ea typeface="DejaVu Sans"/>
              </a:rPr>
              <a:t>.</a:t>
            </a:r>
            <a:endParaRPr lang="en-US" sz="1800" b="0" strike="noStrike" spc="-1" dirty="0">
              <a:latin typeface="Arial"/>
            </a:endParaRPr>
          </a:p>
        </p:txBody>
      </p:sp>
      <p:pic>
        <p:nvPicPr>
          <p:cNvPr id="177" name="Picture 176"/>
          <p:cNvPicPr/>
          <p:nvPr/>
        </p:nvPicPr>
        <p:blipFill>
          <a:blip r:embed="rId2"/>
          <a:stretch/>
        </p:blipFill>
        <p:spPr>
          <a:xfrm>
            <a:off x="6387840" y="2838960"/>
            <a:ext cx="5133240" cy="1732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2FC58B9-48CD-4828-82F4-D459A3BFD432}" type="slidenum">
              <a:rPr lang="en-US" sz="1200" b="0" strike="noStrike" spc="-1">
                <a:solidFill>
                  <a:srgbClr val="000000"/>
                </a:solidFill>
                <a:latin typeface="Garamond"/>
                <a:ea typeface="DejaVu Sans"/>
              </a:rPr>
              <a:t>38</a:t>
            </a:fld>
            <a:endParaRPr lang="en-US" sz="1200" b="0" strike="noStrike" spc="-1">
              <a:latin typeface="Arial"/>
            </a:endParaRPr>
          </a:p>
        </p:txBody>
      </p:sp>
      <p:sp>
        <p:nvSpPr>
          <p:cNvPr id="179"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80" name="CustomShape 3"/>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181" name="CustomShape 4"/>
          <p:cNvSpPr/>
          <p:nvPr/>
        </p:nvSpPr>
        <p:spPr>
          <a:xfrm>
            <a:off x="457200" y="1554480"/>
            <a:ext cx="55774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1800" b="1" strike="noStrike" spc="-1">
                <a:solidFill>
                  <a:srgbClr val="000000"/>
                </a:solidFill>
                <a:latin typeface="Arial"/>
                <a:ea typeface="DejaVu Sans"/>
              </a:rPr>
              <a:t>3.3 Application Layer</a:t>
            </a:r>
            <a:endParaRPr lang="en-US" sz="1800" b="0" strike="noStrike" spc="-1">
              <a:latin typeface="Arial"/>
            </a:endParaRPr>
          </a:p>
          <a:p>
            <a:pPr>
              <a:lnSpc>
                <a:spcPct val="100000"/>
              </a:lnSpc>
              <a:spcBef>
                <a:spcPts val="1417"/>
              </a:spcBef>
            </a:pPr>
            <a:r>
              <a:rPr lang="en-US" sz="1800" b="1" strike="noStrike" spc="-1">
                <a:solidFill>
                  <a:srgbClr val="000000"/>
                </a:solidFill>
                <a:latin typeface="Arial"/>
                <a:ea typeface="DejaVu Sans"/>
              </a:rPr>
              <a:t>The Domain Name System</a:t>
            </a:r>
            <a:endParaRPr lang="en-US" sz="1800" b="0" strike="noStrike" spc="-1">
              <a:latin typeface="Arial"/>
            </a:endParaRPr>
          </a:p>
          <a:p>
            <a:pPr>
              <a:lnSpc>
                <a:spcPct val="100000"/>
              </a:lnSpc>
              <a:spcBef>
                <a:spcPts val="1417"/>
              </a:spcBef>
            </a:pPr>
            <a:r>
              <a:rPr lang="en-US" sz="1800" b="0" strike="noStrike" spc="-1">
                <a:solidFill>
                  <a:srgbClr val="000000"/>
                </a:solidFill>
                <a:latin typeface="Arial"/>
                <a:ea typeface="DejaVu Sans"/>
              </a:rPr>
              <a:t>DNS là viết tắt của cụm từ Domain Name System, mang ý nghĩa đầy đủ là hệ thống phân giải tên miền. Hiểu một cách ngắn gọn nhất, DNS cơ bản là một hệ thống chuyển đổi các tên miền website mà chúng ta đang sử dụng, ở dạng www.tenmien.com sang một địa chỉ IP dạng số tương ứng với tên miền đó và ngược lại.</a:t>
            </a:r>
            <a:endParaRPr lang="en-US" sz="1800" b="0" strike="noStrike" spc="-1">
              <a:latin typeface="Arial"/>
            </a:endParaRPr>
          </a:p>
          <a:p>
            <a:pPr>
              <a:lnSpc>
                <a:spcPct val="100000"/>
              </a:lnSpc>
              <a:spcBef>
                <a:spcPts val="1417"/>
              </a:spcBef>
            </a:pPr>
            <a:endParaRPr lang="en-US" sz="1800" b="0" strike="noStrike" spc="-1">
              <a:latin typeface="Arial"/>
            </a:endParaRPr>
          </a:p>
        </p:txBody>
      </p:sp>
      <p:pic>
        <p:nvPicPr>
          <p:cNvPr id="182" name="Picture 181"/>
          <p:cNvPicPr/>
          <p:nvPr/>
        </p:nvPicPr>
        <p:blipFill>
          <a:blip r:embed="rId2"/>
          <a:stretch/>
        </p:blipFill>
        <p:spPr>
          <a:xfrm>
            <a:off x="6564600" y="1920240"/>
            <a:ext cx="4773600" cy="2784240"/>
          </a:xfrm>
          <a:prstGeom prst="rect">
            <a:avLst/>
          </a:prstGeom>
          <a:ln>
            <a:noFill/>
          </a:ln>
        </p:spPr>
      </p:pic>
      <p:pic>
        <p:nvPicPr>
          <p:cNvPr id="183" name="Picture 182"/>
          <p:cNvPicPr/>
          <p:nvPr/>
        </p:nvPicPr>
        <p:blipFill>
          <a:blip r:embed="rId3"/>
          <a:stretch/>
        </p:blipFill>
        <p:spPr>
          <a:xfrm>
            <a:off x="822960" y="5004720"/>
            <a:ext cx="5600160" cy="847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6449407-827D-42E3-9A9D-0DA66DDD1A15}" type="slidenum">
              <a:rPr lang="en-US" sz="1200" b="0" strike="noStrike" spc="-1">
                <a:solidFill>
                  <a:srgbClr val="000000"/>
                </a:solidFill>
                <a:latin typeface="Garamond"/>
                <a:ea typeface="DejaVu Sans"/>
              </a:rPr>
              <a:t>39</a:t>
            </a:fld>
            <a:endParaRPr lang="en-US" sz="1200" b="0" strike="noStrike" spc="-1">
              <a:latin typeface="Arial"/>
            </a:endParaRPr>
          </a:p>
        </p:txBody>
      </p:sp>
      <p:sp>
        <p:nvSpPr>
          <p:cNvPr id="185"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86" name="CustomShape 3"/>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187" name="CustomShape 4"/>
          <p:cNvSpPr/>
          <p:nvPr/>
        </p:nvSpPr>
        <p:spPr>
          <a:xfrm>
            <a:off x="457200" y="1554480"/>
            <a:ext cx="55774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1800" b="1" strike="noStrike" spc="-1">
                <a:solidFill>
                  <a:srgbClr val="000000"/>
                </a:solidFill>
                <a:latin typeface="Arial"/>
                <a:ea typeface="DejaVu Sans"/>
              </a:rPr>
              <a:t>3.3 Application Layer</a:t>
            </a:r>
            <a:endParaRPr lang="en-US" sz="1800" b="0" strike="noStrike" spc="-1">
              <a:latin typeface="Arial"/>
            </a:endParaRPr>
          </a:p>
          <a:p>
            <a:pPr>
              <a:lnSpc>
                <a:spcPct val="100000"/>
              </a:lnSpc>
              <a:spcBef>
                <a:spcPts val="1417"/>
              </a:spcBef>
            </a:pPr>
            <a:r>
              <a:rPr lang="en-US" sz="1800" b="1" strike="noStrike" spc="-1">
                <a:solidFill>
                  <a:srgbClr val="000000"/>
                </a:solidFill>
                <a:latin typeface="Arial"/>
                <a:ea typeface="DejaVu Sans"/>
              </a:rPr>
              <a:t>File Transfer Protocol</a:t>
            </a:r>
            <a:endParaRPr lang="en-US" sz="1800" b="0" strike="noStrike" spc="-1">
              <a:latin typeface="Arial"/>
            </a:endParaRPr>
          </a:p>
          <a:p>
            <a:pPr>
              <a:lnSpc>
                <a:spcPct val="100000"/>
              </a:lnSpc>
              <a:spcBef>
                <a:spcPts val="1417"/>
              </a:spcBef>
            </a:pPr>
            <a:r>
              <a:rPr lang="en-US" sz="1800" b="0" strike="noStrike" spc="-1">
                <a:solidFill>
                  <a:srgbClr val="000000"/>
                </a:solidFill>
                <a:latin typeface="Arial"/>
                <a:ea typeface="DejaVu Sans"/>
              </a:rPr>
              <a:t>FTP thường được dùng để trao đổi tập tin qua mạng lưới truyền thông dùng giao thức TCP/IP. Hoạt động của FTP cần có hai máy tính, một máy chủ và một máy khách. Máy chủ FTP, dùng chạy phần mềm cung cấp dịch vụ FTP, gọi là trình chủ, lắng nghe yêu cầu về dịch vụ của các máy tính khác trên mạng lưới.</a:t>
            </a:r>
            <a:endParaRPr lang="en-US" sz="1800" b="0" strike="noStrike" spc="-1">
              <a:latin typeface="Arial"/>
            </a:endParaRPr>
          </a:p>
        </p:txBody>
      </p:sp>
      <p:pic>
        <p:nvPicPr>
          <p:cNvPr id="188" name="Picture 187"/>
          <p:cNvPicPr/>
          <p:nvPr/>
        </p:nvPicPr>
        <p:blipFill>
          <a:blip r:embed="rId2"/>
          <a:stretch/>
        </p:blipFill>
        <p:spPr>
          <a:xfrm>
            <a:off x="7223760" y="2194560"/>
            <a:ext cx="4097160" cy="2559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6BF42AA-6875-4106-92B3-E9BF65277469}" type="slidenum">
              <a:rPr lang="en-US" sz="1200" b="0" strike="noStrike" spc="-1">
                <a:solidFill>
                  <a:srgbClr val="000000"/>
                </a:solidFill>
                <a:latin typeface="Garamond"/>
                <a:ea typeface="DejaVu Sans"/>
              </a:rPr>
              <a:t>4</a:t>
            </a:fld>
            <a:endParaRPr lang="en-US" sz="1200" b="0" strike="noStrike" spc="-1">
              <a:latin typeface="Arial"/>
            </a:endParaRPr>
          </a:p>
        </p:txBody>
      </p:sp>
      <p:sp>
        <p:nvSpPr>
          <p:cNvPr id="86" name="CustomShape 2"/>
          <p:cNvSpPr/>
          <p:nvPr/>
        </p:nvSpPr>
        <p:spPr>
          <a:xfrm>
            <a:off x="2572880" y="5018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dirty="0">
                <a:solidFill>
                  <a:srgbClr val="000000"/>
                </a:solidFill>
                <a:latin typeface="Calibri"/>
                <a:ea typeface="DejaVu Sans"/>
              </a:rPr>
              <a:t>[Chap2: Network Architectures]</a:t>
            </a:r>
            <a:endParaRPr lang="en-US" sz="2800" b="0" strike="noStrike" spc="-1" dirty="0">
              <a:latin typeface="Arial"/>
            </a:endParaRPr>
          </a:p>
        </p:txBody>
      </p:sp>
      <p:sp>
        <p:nvSpPr>
          <p:cNvPr id="87"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sp>
      <p:pic>
        <p:nvPicPr>
          <p:cNvPr id="2050" name="Picture 2" descr="What Is Network Architecture? - Cis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935162"/>
            <a:ext cx="5981700" cy="3362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10D9CC9-A0EC-4917-93FE-88A13B0644FD}" type="slidenum">
              <a:rPr lang="en-US" sz="1200" b="0" strike="noStrike" spc="-1">
                <a:solidFill>
                  <a:srgbClr val="000000"/>
                </a:solidFill>
                <a:latin typeface="Garamond"/>
                <a:ea typeface="DejaVu Sans"/>
              </a:rPr>
              <a:t>40</a:t>
            </a:fld>
            <a:endParaRPr lang="en-US" sz="1200" b="0" strike="noStrike" spc="-1">
              <a:latin typeface="Arial"/>
            </a:endParaRPr>
          </a:p>
        </p:txBody>
      </p:sp>
      <p:sp>
        <p:nvSpPr>
          <p:cNvPr id="195"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196" name="CustomShape 3"/>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197" name="CustomShape 4"/>
          <p:cNvSpPr/>
          <p:nvPr/>
        </p:nvSpPr>
        <p:spPr>
          <a:xfrm>
            <a:off x="457200" y="1645920"/>
            <a:ext cx="55774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1800" b="1" strike="noStrike" spc="-1">
                <a:solidFill>
                  <a:srgbClr val="000000"/>
                </a:solidFill>
                <a:latin typeface="Arial"/>
                <a:ea typeface="DejaVu Sans"/>
              </a:rPr>
              <a:t>3.4 Services</a:t>
            </a:r>
            <a:endParaRPr lang="en-US" sz="1800" b="0" strike="noStrike" spc="-1">
              <a:latin typeface="Arial"/>
            </a:endParaRPr>
          </a:p>
          <a:p>
            <a:pPr>
              <a:lnSpc>
                <a:spcPct val="100000"/>
              </a:lnSpc>
              <a:spcBef>
                <a:spcPts val="1417"/>
              </a:spcBef>
            </a:pPr>
            <a:r>
              <a:rPr lang="en-US" sz="1800" b="1" strike="noStrike" spc="-1">
                <a:solidFill>
                  <a:srgbClr val="000000"/>
                </a:solidFill>
                <a:latin typeface="Arial"/>
                <a:ea typeface="DejaVu Sans"/>
              </a:rPr>
              <a:t>The World Wide Web</a:t>
            </a:r>
            <a:endParaRPr lang="en-US" sz="1800" b="0" strike="noStrike" spc="-1">
              <a:latin typeface="Arial"/>
            </a:endParaRPr>
          </a:p>
          <a:p>
            <a:pPr>
              <a:lnSpc>
                <a:spcPct val="100000"/>
              </a:lnSpc>
              <a:spcBef>
                <a:spcPts val="1417"/>
              </a:spcBef>
            </a:pPr>
            <a:r>
              <a:rPr lang="en-US" sz="1800" b="0" strike="noStrike" spc="-1">
                <a:solidFill>
                  <a:srgbClr val="000000"/>
                </a:solidFill>
                <a:latin typeface="Arial"/>
                <a:ea typeface="DejaVu Sans"/>
              </a:rPr>
              <a:t>World Wide Web hay Web, như được biết đến rộng rãi, đại diện cho một khuôn khổ cho phép các máy khách truy cập vào các tài liệu được liên kết trải rộng trên hàng triệu máy chủ trên Internet.</a:t>
            </a:r>
            <a:endParaRPr lang="en-US" sz="1800" b="0" strike="noStrike" spc="-1">
              <a:latin typeface="Arial"/>
            </a:endParaRPr>
          </a:p>
          <a:p>
            <a:pPr>
              <a:lnSpc>
                <a:spcPct val="100000"/>
              </a:lnSpc>
              <a:spcBef>
                <a:spcPts val="1417"/>
              </a:spcBef>
            </a:pPr>
            <a:r>
              <a:rPr lang="en-US" sz="1800" b="0" strike="noStrike" spc="-1">
                <a:solidFill>
                  <a:srgbClr val="000000"/>
                </a:solidFill>
                <a:latin typeface="Arial"/>
                <a:ea typeface="DejaVu Sans"/>
              </a:rPr>
              <a:t>Các trang web hoặc tài liệu có thể được phân thành ba loại: Tĩnh, Hoạt động và Động.</a:t>
            </a:r>
            <a:endParaRPr lang="en-US" sz="1800" b="0" strike="noStrike" spc="-1">
              <a:latin typeface="Arial"/>
            </a:endParaRPr>
          </a:p>
        </p:txBody>
      </p:sp>
      <p:pic>
        <p:nvPicPr>
          <p:cNvPr id="198" name="Picture 197"/>
          <p:cNvPicPr/>
          <p:nvPr/>
        </p:nvPicPr>
        <p:blipFill>
          <a:blip r:embed="rId2"/>
          <a:stretch/>
        </p:blipFill>
        <p:spPr>
          <a:xfrm>
            <a:off x="6213240" y="4480560"/>
            <a:ext cx="5399280" cy="1780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4BCBD20-380C-43AE-A5CF-C670B1AF0F19}" type="slidenum">
              <a:rPr lang="en-US" sz="1200" b="0" strike="noStrike" spc="-1">
                <a:solidFill>
                  <a:srgbClr val="000000"/>
                </a:solidFill>
                <a:latin typeface="Garamond"/>
                <a:ea typeface="DejaVu Sans"/>
              </a:rPr>
              <a:t>41</a:t>
            </a:fld>
            <a:endParaRPr lang="en-US" sz="1200" b="0" strike="noStrike" spc="-1">
              <a:latin typeface="Arial"/>
            </a:endParaRPr>
          </a:p>
        </p:txBody>
      </p:sp>
      <p:sp>
        <p:nvSpPr>
          <p:cNvPr id="200"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[Chap3: Network Communications Protocols and Services]</a:t>
            </a:r>
            <a:endParaRPr lang="en-US" sz="2800" b="0" strike="noStrike" spc="-1">
              <a:latin typeface="Arial"/>
            </a:endParaRPr>
          </a:p>
        </p:txBody>
      </p:sp>
      <p:sp>
        <p:nvSpPr>
          <p:cNvPr id="201" name="CustomShape 3"/>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202" name="CustomShape 4"/>
          <p:cNvSpPr/>
          <p:nvPr/>
        </p:nvSpPr>
        <p:spPr>
          <a:xfrm>
            <a:off x="457200" y="1645920"/>
            <a:ext cx="55774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1800" b="1" strike="noStrike" spc="-1">
                <a:solidFill>
                  <a:srgbClr val="000000"/>
                </a:solidFill>
                <a:latin typeface="Arial"/>
                <a:ea typeface="DejaVu Sans"/>
              </a:rPr>
              <a:t>3.4 Services</a:t>
            </a:r>
            <a:endParaRPr lang="en-US" sz="1800" b="0" strike="noStrike" spc="-1">
              <a:latin typeface="Arial"/>
            </a:endParaRPr>
          </a:p>
          <a:p>
            <a:pPr>
              <a:lnSpc>
                <a:spcPct val="100000"/>
              </a:lnSpc>
              <a:spcBef>
                <a:spcPts val="1417"/>
              </a:spcBef>
            </a:pPr>
            <a:r>
              <a:rPr lang="en-US" sz="1800" b="1" strike="noStrike" spc="-1">
                <a:solidFill>
                  <a:srgbClr val="000000"/>
                </a:solidFill>
                <a:latin typeface="Arial"/>
                <a:ea typeface="DejaVu Sans"/>
              </a:rPr>
              <a:t>Multimedia-Based Services</a:t>
            </a:r>
            <a:endParaRPr lang="en-US" sz="1800" b="0" strike="noStrike" spc="-1">
              <a:latin typeface="Arial"/>
            </a:endParaRPr>
          </a:p>
          <a:p>
            <a:pPr>
              <a:lnSpc>
                <a:spcPct val="100000"/>
              </a:lnSpc>
              <a:spcBef>
                <a:spcPts val="1417"/>
              </a:spcBef>
            </a:pPr>
            <a:r>
              <a:rPr lang="en-US" sz="1800" b="0" strike="noStrike" spc="-1">
                <a:solidFill>
                  <a:srgbClr val="000000"/>
                </a:solidFill>
                <a:latin typeface="Arial"/>
                <a:ea typeface="DejaVu Sans"/>
              </a:rPr>
              <a:t>Đa phương tiện thể hiện nội dung ở các dạng khác nhau bao gồm văn bản, hình ảnh, âm thanh, video và hình ảnh động </a:t>
            </a:r>
            <a:endParaRPr lang="en-US" sz="1800" b="0" strike="noStrike" spc="-1">
              <a:latin typeface="Arial"/>
            </a:endParaRPr>
          </a:p>
          <a:p>
            <a:pPr>
              <a:lnSpc>
                <a:spcPct val="100000"/>
              </a:lnSpc>
              <a:spcBef>
                <a:spcPts val="1417"/>
              </a:spcBef>
            </a:pPr>
            <a:endParaRPr lang="en-US" sz="1800" b="0" strike="noStrike" spc="-1">
              <a:latin typeface="Arial"/>
            </a:endParaRPr>
          </a:p>
        </p:txBody>
      </p:sp>
      <p:pic>
        <p:nvPicPr>
          <p:cNvPr id="203" name="Picture 202"/>
          <p:cNvPicPr/>
          <p:nvPr/>
        </p:nvPicPr>
        <p:blipFill>
          <a:blip r:embed="rId2"/>
          <a:stretch/>
        </p:blipFill>
        <p:spPr>
          <a:xfrm>
            <a:off x="3927600" y="3479400"/>
            <a:ext cx="8050680" cy="2738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3E77354-651D-4064-AAB8-22AD3DFE8DC4}" type="slidenum">
              <a:rPr lang="en-US" sz="1200" b="0" strike="noStrike" spc="-1">
                <a:solidFill>
                  <a:srgbClr val="000000"/>
                </a:solidFill>
                <a:latin typeface="Garamond"/>
                <a:ea typeface="DejaVu Sans"/>
              </a:rPr>
              <a:t>42</a:t>
            </a:fld>
            <a:endParaRPr lang="en-US" sz="1200" b="0" strike="noStrike" spc="-1">
              <a:latin typeface="Arial"/>
            </a:endParaRPr>
          </a:p>
        </p:txBody>
      </p:sp>
      <p:sp>
        <p:nvSpPr>
          <p:cNvPr id="209" name="CustomShape 2"/>
          <p:cNvSpPr/>
          <p:nvPr/>
        </p:nvSpPr>
        <p:spPr>
          <a:xfrm>
            <a:off x="564480" y="1447200"/>
            <a:ext cx="6567480" cy="4728240"/>
          </a:xfrm>
          <a:prstGeom prst="rect">
            <a:avLst/>
          </a:prstGeom>
          <a:noFill/>
          <a:ln>
            <a:noFill/>
          </a:ln>
        </p:spPr>
        <p:style>
          <a:lnRef idx="0">
            <a:scrgbClr r="0" g="0" b="0"/>
          </a:lnRef>
          <a:fillRef idx="0">
            <a:scrgbClr r="0" g="0" b="0"/>
          </a:fillRef>
          <a:effectRef idx="0">
            <a:scrgbClr r="0" g="0" b="0"/>
          </a:effectRef>
          <a:fontRef idx="minor"/>
        </p:style>
      </p:sp>
      <p:sp>
        <p:nvSpPr>
          <p:cNvPr id="210" name="CustomShape 3"/>
          <p:cNvSpPr/>
          <p:nvPr/>
        </p:nvSpPr>
        <p:spPr>
          <a:xfrm>
            <a:off x="457200" y="1645920"/>
            <a:ext cx="11521080" cy="41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417"/>
              </a:spcBef>
            </a:pPr>
            <a:r>
              <a:rPr lang="en-US" sz="1800" b="1" strike="noStrike" spc="-1">
                <a:solidFill>
                  <a:srgbClr val="000000"/>
                </a:solidFill>
                <a:latin typeface="Arial"/>
                <a:ea typeface="DejaVu Sans"/>
              </a:rPr>
              <a:t>							</a:t>
            </a:r>
            <a:endParaRPr lang="en-US" sz="1800" b="0" strike="noStrike" spc="-1">
              <a:latin typeface="Arial"/>
            </a:endParaRPr>
          </a:p>
          <a:p>
            <a:pPr>
              <a:lnSpc>
                <a:spcPct val="100000"/>
              </a:lnSpc>
              <a:spcBef>
                <a:spcPts val="1417"/>
              </a:spcBef>
            </a:pPr>
            <a:endParaRPr lang="en-US" sz="1800" b="0" strike="noStrike" spc="-1">
              <a:latin typeface="Arial"/>
            </a:endParaRPr>
          </a:p>
          <a:p>
            <a:pPr algn="ctr">
              <a:lnSpc>
                <a:spcPct val="100000"/>
              </a:lnSpc>
              <a:spcBef>
                <a:spcPts val="1417"/>
              </a:spcBef>
            </a:pPr>
            <a:r>
              <a:rPr lang="en-US" sz="1800" b="1" strike="noStrike" spc="-1">
                <a:solidFill>
                  <a:srgbClr val="000000"/>
                </a:solidFill>
                <a:latin typeface="Arial"/>
                <a:ea typeface="DejaVu Sans"/>
              </a:rPr>
              <a:t>  </a:t>
            </a:r>
            <a:endParaRPr lang="en-US" sz="1800" b="0" strike="noStrike" spc="-1">
              <a:latin typeface="Arial"/>
            </a:endParaRPr>
          </a:p>
          <a:p>
            <a:pPr algn="ctr">
              <a:lnSpc>
                <a:spcPct val="100000"/>
              </a:lnSpc>
              <a:spcBef>
                <a:spcPts val="1417"/>
              </a:spcBef>
            </a:pPr>
            <a:r>
              <a:rPr lang="en-US" sz="4000" b="1" strike="noStrike" spc="-1">
                <a:solidFill>
                  <a:srgbClr val="000000"/>
                </a:solidFill>
                <a:latin typeface="Arial"/>
                <a:ea typeface="DejaVu Sans"/>
              </a:rPr>
              <a:t>END</a:t>
            </a:r>
            <a:endParaRPr lang="en-U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099DF93-71AC-4C85-9048-F6202AC453E5}" type="slidenum">
              <a:rPr lang="en-US" sz="1200" b="0" strike="noStrike" spc="-1">
                <a:solidFill>
                  <a:srgbClr val="000000"/>
                </a:solidFill>
                <a:latin typeface="Garamond"/>
                <a:ea typeface="DejaVu Sans"/>
              </a:rPr>
              <a:t>5</a:t>
            </a:fld>
            <a:endParaRPr lang="en-US" sz="1200" b="0" strike="noStrike" spc="-1">
              <a:latin typeface="Arial"/>
            </a:endParaRPr>
          </a:p>
        </p:txBody>
      </p:sp>
      <p:sp>
        <p:nvSpPr>
          <p:cNvPr id="89"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90"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800" b="0" strike="noStrike" spc="-1" dirty="0" smtClean="0">
                <a:solidFill>
                  <a:srgbClr val="000000"/>
                </a:solidFill>
                <a:latin typeface="Calibri"/>
                <a:ea typeface="DejaVu Sans"/>
              </a:rPr>
              <a:t>2.1 </a:t>
            </a:r>
            <a:r>
              <a:rPr lang="en-US" sz="2800" b="0" strike="noStrike" spc="-1" dirty="0">
                <a:solidFill>
                  <a:srgbClr val="000000"/>
                </a:solidFill>
                <a:latin typeface="Calibri"/>
                <a:ea typeface="DejaVu Sans"/>
              </a:rPr>
              <a:t>Network Topologies</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err="1">
                <a:solidFill>
                  <a:srgbClr val="000000"/>
                </a:solidFill>
                <a:latin typeface="Calibri"/>
                <a:ea typeface="DejaVu Sans"/>
              </a:rPr>
              <a:t>Cấu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trúc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đề</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đến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sự</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sắp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nút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tức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thiết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giữa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chúng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tính</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a:solidFill>
                  <a:srgbClr val="000000"/>
                </a:solidFill>
                <a:latin typeface="Calibri"/>
                <a:ea typeface="DejaVu Sans"/>
              </a:rPr>
              <a:t>Vi du: </a:t>
            </a:r>
            <a:r>
              <a:rPr lang="en-US" sz="2800" b="0" strike="noStrike" spc="-1" dirty="0" err="1">
                <a:solidFill>
                  <a:srgbClr val="000000"/>
                </a:solidFill>
                <a:latin typeface="Calibri"/>
                <a:ea typeface="DejaVu Sans"/>
              </a:rPr>
              <a:t>vòng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sao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xe</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buýt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cây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biệt</a:t>
            </a:r>
            <a:endParaRPr lang="en-US"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A451280-A1A7-46DD-BF5F-4C353FE9B877}" type="slidenum">
              <a:rPr lang="en-US" sz="1200" b="0" strike="noStrike" spc="-1">
                <a:solidFill>
                  <a:srgbClr val="000000"/>
                </a:solidFill>
                <a:latin typeface="Garamond"/>
                <a:ea typeface="DejaVu Sans"/>
              </a:rPr>
              <a:t>6</a:t>
            </a:fld>
            <a:endParaRPr lang="en-US" sz="1200" b="0" strike="noStrike" spc="-1">
              <a:latin typeface="Arial"/>
            </a:endParaRPr>
          </a:p>
        </p:txBody>
      </p:sp>
      <p:sp>
        <p:nvSpPr>
          <p:cNvPr id="92"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93"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800" b="0" strike="noStrike" spc="-1" dirty="0" smtClean="0">
                <a:solidFill>
                  <a:srgbClr val="000000"/>
                </a:solidFill>
                <a:latin typeface="Calibri"/>
                <a:ea typeface="DejaVu Sans"/>
              </a:rPr>
              <a:t>2.1.1 </a:t>
            </a:r>
            <a:r>
              <a:rPr lang="en-US" sz="2800" b="0" strike="noStrike" spc="-1" dirty="0">
                <a:solidFill>
                  <a:srgbClr val="000000"/>
                </a:solidFill>
                <a:latin typeface="Calibri"/>
                <a:ea typeface="DejaVu Sans"/>
              </a:rPr>
              <a:t>Ring Topology</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cấu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trúc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vòng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nút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nối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chính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hai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nút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dẫn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dữ</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duy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nhất</a:t>
            </a:r>
            <a:r>
              <a:rPr lang="en-US" sz="2800" b="0" strike="noStrike" spc="-1" dirty="0">
                <a:solidFill>
                  <a:srgbClr val="000000"/>
                </a:solidFill>
                <a:latin typeface="Calibri"/>
                <a:ea typeface="DejaVu Sans"/>
              </a:rPr>
              <a:t> ở </a:t>
            </a:r>
            <a:r>
              <a:rPr lang="en-US" sz="2800" b="0" strike="noStrike" spc="-1" dirty="0" err="1">
                <a:solidFill>
                  <a:srgbClr val="000000"/>
                </a:solidFill>
                <a:latin typeface="Calibri"/>
                <a:ea typeface="DejaVu Sans"/>
              </a:rPr>
              <a:t>dạng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vòng</a:t>
            </a:r>
            <a:endParaRPr lang="en-US" sz="2800" b="0" strike="noStrike" spc="-1" dirty="0">
              <a:latin typeface="Arial"/>
            </a:endParaRPr>
          </a:p>
        </p:txBody>
      </p:sp>
      <p:pic>
        <p:nvPicPr>
          <p:cNvPr id="94" name="Picture 93"/>
          <p:cNvPicPr/>
          <p:nvPr/>
        </p:nvPicPr>
        <p:blipFill>
          <a:blip r:embed="rId2"/>
          <a:stretch/>
        </p:blipFill>
        <p:spPr>
          <a:xfrm>
            <a:off x="7118640" y="3749040"/>
            <a:ext cx="2024280" cy="2089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42C4EFF-7508-4148-89FC-21EBD69E3BEC}" type="slidenum">
              <a:rPr lang="en-US" sz="1200" b="0" strike="noStrike" spc="-1">
                <a:solidFill>
                  <a:srgbClr val="000000"/>
                </a:solidFill>
                <a:latin typeface="Garamond"/>
                <a:ea typeface="DejaVu Sans"/>
              </a:rPr>
              <a:t>7</a:t>
            </a:fld>
            <a:endParaRPr lang="en-US" sz="1200" b="0" strike="noStrike" spc="-1">
              <a:latin typeface="Arial"/>
            </a:endParaRPr>
          </a:p>
        </p:txBody>
      </p:sp>
      <p:sp>
        <p:nvSpPr>
          <p:cNvPr id="96"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97"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800" b="0" strike="noStrike" spc="-1" dirty="0" smtClean="0">
                <a:solidFill>
                  <a:srgbClr val="000000"/>
                </a:solidFill>
                <a:latin typeface="Calibri"/>
                <a:ea typeface="DejaVu Sans"/>
              </a:rPr>
              <a:t>2.1.2 </a:t>
            </a:r>
            <a:r>
              <a:rPr lang="en-US" sz="2800" b="0" strike="noStrike" spc="-1" dirty="0">
                <a:solidFill>
                  <a:srgbClr val="000000"/>
                </a:solidFill>
                <a:latin typeface="Calibri"/>
                <a:ea typeface="DejaVu Sans"/>
              </a:rPr>
              <a:t>Star Topology</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cấu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trúc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hình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sao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mọi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chủ</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nối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phần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trung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tâm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hub),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trung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tâm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bộ</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chuyển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bộ</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tuyến</a:t>
            </a:r>
            <a:endParaRPr lang="en-US" sz="2800" b="0" strike="noStrike" spc="-1" dirty="0">
              <a:latin typeface="Arial"/>
            </a:endParaRPr>
          </a:p>
        </p:txBody>
      </p:sp>
      <p:pic>
        <p:nvPicPr>
          <p:cNvPr id="98" name="Picture 97"/>
          <p:cNvPicPr/>
          <p:nvPr/>
        </p:nvPicPr>
        <p:blipFill>
          <a:blip r:embed="rId2"/>
          <a:stretch/>
        </p:blipFill>
        <p:spPr>
          <a:xfrm>
            <a:off x="7932240" y="3657960"/>
            <a:ext cx="3131640" cy="287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317AF62-88D2-4A07-8459-BF5A9A06BF3D}" type="slidenum">
              <a:rPr lang="en-US" sz="1200" b="0" strike="noStrike" spc="-1">
                <a:solidFill>
                  <a:srgbClr val="000000"/>
                </a:solidFill>
                <a:latin typeface="Garamond"/>
                <a:ea typeface="DejaVu Sans"/>
              </a:rPr>
              <a:t>8</a:t>
            </a:fld>
            <a:endParaRPr lang="en-US" sz="1200" b="0" strike="noStrike" spc="-1">
              <a:latin typeface="Arial"/>
            </a:endParaRPr>
          </a:p>
        </p:txBody>
      </p:sp>
      <p:sp>
        <p:nvSpPr>
          <p:cNvPr id="100"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01"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800" b="0" strike="noStrike" spc="-1" dirty="0" smtClean="0">
                <a:solidFill>
                  <a:srgbClr val="000000"/>
                </a:solidFill>
                <a:latin typeface="Calibri"/>
                <a:ea typeface="DejaVu Sans"/>
              </a:rPr>
              <a:t>2.1.3 </a:t>
            </a:r>
            <a:r>
              <a:rPr lang="en-US" sz="2800" b="0" strike="noStrike" spc="-1" dirty="0">
                <a:solidFill>
                  <a:srgbClr val="000000"/>
                </a:solidFill>
                <a:latin typeface="Calibri"/>
                <a:ea typeface="DejaVu Sans"/>
              </a:rPr>
              <a:t>Bus Topology</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cấu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trúc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bus,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nối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thiết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nhau</a:t>
            </a:r>
            <a:r>
              <a:rPr lang="en-US" sz="2800" b="0" strike="noStrike" spc="-1" dirty="0">
                <a:solidFill>
                  <a:srgbClr val="000000"/>
                </a:solidFill>
                <a:latin typeface="Calibri"/>
                <a:ea typeface="DejaVu Sans"/>
              </a:rPr>
              <a:t>,</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a:solidFill>
                  <a:srgbClr val="000000"/>
                </a:solidFill>
                <a:latin typeface="Calibri"/>
                <a:ea typeface="DejaVu Sans"/>
              </a:rPr>
              <a:t> </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a:solidFill>
                  <a:srgbClr val="000000"/>
                </a:solidFill>
                <a:latin typeface="Calibri"/>
                <a:ea typeface="DejaVu Sans"/>
              </a:rPr>
              <a:t> </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2800" b="0" strike="noStrike" spc="-1" dirty="0">
                <a:solidFill>
                  <a:srgbClr val="000000"/>
                </a:solidFill>
                <a:latin typeface="Calibri"/>
                <a:ea typeface="DejaVu Sans"/>
              </a:rPr>
              <a:t> </a:t>
            </a:r>
            <a:endParaRPr lang="en-US" sz="2800" b="0" strike="noStrike" spc="-1" dirty="0">
              <a:latin typeface="Arial"/>
            </a:endParaRPr>
          </a:p>
        </p:txBody>
      </p:sp>
      <p:pic>
        <p:nvPicPr>
          <p:cNvPr id="102" name="Picture 101"/>
          <p:cNvPicPr/>
          <p:nvPr/>
        </p:nvPicPr>
        <p:blipFill>
          <a:blip r:embed="rId2"/>
          <a:stretch/>
        </p:blipFill>
        <p:spPr>
          <a:xfrm>
            <a:off x="5852160" y="3474720"/>
            <a:ext cx="5600160" cy="3066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8610480" y="6528960"/>
            <a:ext cx="274176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76E7989-D3F7-46A0-9E8D-D5C4FA03A05B}" type="slidenum">
              <a:rPr lang="en-US" sz="1200" b="0" strike="noStrike" spc="-1">
                <a:solidFill>
                  <a:srgbClr val="000000"/>
                </a:solidFill>
                <a:latin typeface="Garamond"/>
                <a:ea typeface="DejaVu Sans"/>
              </a:rPr>
              <a:t>9</a:t>
            </a:fld>
            <a:endParaRPr lang="en-US" sz="1200" b="0" strike="noStrike" spc="-1">
              <a:latin typeface="Arial"/>
            </a:endParaRPr>
          </a:p>
        </p:txBody>
      </p:sp>
      <p:sp>
        <p:nvSpPr>
          <p:cNvPr id="104" name="CustomShape 2"/>
          <p:cNvSpPr/>
          <p:nvPr/>
        </p:nvSpPr>
        <p:spPr>
          <a:xfrm>
            <a:off x="2043360" y="365040"/>
            <a:ext cx="9308880" cy="94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spcBef>
                <a:spcPts val="1001"/>
              </a:spcBef>
            </a:pPr>
            <a:r>
              <a:rPr lang="en-US" sz="2800" b="1" strike="noStrike" spc="-1">
                <a:solidFill>
                  <a:srgbClr val="000000"/>
                </a:solidFill>
                <a:latin typeface="Calibri"/>
                <a:ea typeface="DejaVu Sans"/>
              </a:rPr>
              <a:t>[Chap2: Network Architectures]</a:t>
            </a:r>
            <a:endParaRPr lang="en-US" sz="2800" b="0" strike="noStrike" spc="-1">
              <a:latin typeface="Arial"/>
            </a:endParaRPr>
          </a:p>
        </p:txBody>
      </p:sp>
      <p:sp>
        <p:nvSpPr>
          <p:cNvPr id="105" name="CustomShape 3"/>
          <p:cNvSpPr/>
          <p:nvPr/>
        </p:nvSpPr>
        <p:spPr>
          <a:xfrm>
            <a:off x="564480" y="1447200"/>
            <a:ext cx="10787760" cy="47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2920">
              <a:lnSpc>
                <a:spcPct val="100000"/>
              </a:lnSpc>
              <a:spcBef>
                <a:spcPts val="1417"/>
              </a:spcBef>
              <a:buClr>
                <a:srgbClr val="000000"/>
              </a:buClr>
              <a:buSzPct val="45000"/>
              <a:buFont typeface="Wingdings" charset="2"/>
              <a:buChar char=""/>
            </a:pPr>
            <a:r>
              <a:rPr lang="en-US" sz="2800" b="0" strike="noStrike" spc="-1">
                <a:solidFill>
                  <a:srgbClr val="000000"/>
                </a:solidFill>
                <a:latin typeface="Calibri"/>
                <a:ea typeface="DejaVu Sans"/>
              </a:rPr>
              <a:t>2.2.4 Tree Topology</a:t>
            </a:r>
            <a:endParaRPr lang="en-US" sz="2800" b="0" strike="noStrike" spc="-1">
              <a:latin typeface="Arial"/>
            </a:endParaRPr>
          </a:p>
          <a:p>
            <a:pPr>
              <a:lnSpc>
                <a:spcPct val="100000"/>
              </a:lnSpc>
              <a:spcBef>
                <a:spcPts val="1417"/>
              </a:spcBef>
            </a:pPr>
            <a:r>
              <a:rPr lang="en-US" sz="2800" b="0" strike="noStrike" spc="-1">
                <a:solidFill>
                  <a:srgbClr val="000000"/>
                </a:solidFill>
                <a:latin typeface="Calibri"/>
                <a:ea typeface="DejaVu Sans"/>
              </a:rPr>
              <a:t>Cấu trúc liên kết hình cây bao gồm sự kết hợp của cấu trúc liên kết hình xe buýt và hình sao.</a:t>
            </a:r>
            <a:endParaRPr lang="en-US" sz="2800" b="0" strike="noStrike" spc="-1">
              <a:latin typeface="Arial"/>
            </a:endParaRPr>
          </a:p>
        </p:txBody>
      </p:sp>
      <p:pic>
        <p:nvPicPr>
          <p:cNvPr id="106" name="Picture 105"/>
          <p:cNvPicPr/>
          <p:nvPr/>
        </p:nvPicPr>
        <p:blipFill>
          <a:blip r:embed="rId2"/>
          <a:stretch/>
        </p:blipFill>
        <p:spPr>
          <a:xfrm>
            <a:off x="3749040" y="3108960"/>
            <a:ext cx="8400240" cy="3695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2041</Words>
  <Application>Microsoft Office PowerPoint</Application>
  <PresentationFormat>Widescreen</PresentationFormat>
  <Paragraphs>202</Paragraphs>
  <Slides>42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Calibri Light</vt:lpstr>
      <vt:lpstr>DejaVu Sans</vt:lpstr>
      <vt:lpstr>Garamond</vt:lpstr>
      <vt:lpstr>Roboto</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Toan Le</dc:creator>
  <dc:description/>
  <cp:lastModifiedBy>Admin</cp:lastModifiedBy>
  <cp:revision>144</cp:revision>
  <dcterms:created xsi:type="dcterms:W3CDTF">2020-05-27T05:21:30Z</dcterms:created>
  <dcterms:modified xsi:type="dcterms:W3CDTF">2020-09-30T15:09:11Z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179</vt:i4>
  </property>
</Properties>
</file>