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jpeg" ContentType="image/jpeg"/>
  <Override PartName="/ppt/media/image23.png" ContentType="image/png"/>
  <Override PartName="/ppt/media/image8.jpeg" ContentType="image/jpeg"/>
  <Override PartName="/ppt/media/image10.jpeg" ContentType="image/jpeg"/>
  <Override PartName="/ppt/media/image12.jpeg" ContentType="image/jpeg"/>
  <Override PartName="/ppt/media/image7.jpeg" ContentType="image/jpeg"/>
  <Override PartName="/ppt/media/image18.png" ContentType="image/png"/>
  <Override PartName="/ppt/media/image20.png" ContentType="image/png"/>
  <Override PartName="/ppt/media/image11.jpeg" ContentType="image/jpeg"/>
  <Override PartName="/ppt/media/image6.jpeg" ContentType="image/jpeg"/>
  <Override PartName="/ppt/media/image5.jpeg" ContentType="image/jpeg"/>
  <Override PartName="/ppt/media/image19.jpeg" ContentType="image/jpeg"/>
  <Override PartName="/ppt/media/image1.jpeg" ContentType="image/jpeg"/>
  <Override PartName="/ppt/media/image22.png" ContentType="image/png"/>
  <Override PartName="/ppt/media/image21.jpeg" ContentType="image/jpeg"/>
  <Override PartName="/ppt/media/image16.png" ContentType="image/png"/>
  <Override PartName="/ppt/media/image17.png" ContentType="image/png"/>
  <Override PartName="/ppt/media/image24.jpeg" ContentType="image/jpeg"/>
  <Override PartName="/ppt/media/image15.png" ContentType="image/png"/>
  <Override PartName="/ppt/media/image14.jpeg" ContentType="image/jpeg"/>
  <Override PartName="/ppt/media/image2.jpeg" ContentType="image/jpeg"/>
  <Override PartName="/ppt/media/image3.png" ContentType="image/png"/>
  <Override PartName="/ppt/media/image4.jpeg" ContentType="image/jpeg"/>
  <Override PartName="/ppt/media/image25.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527480"/>
            <a:ext cx="9142560" cy="238608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br/>
            <a:r>
              <a:rPr b="0" lang="en-US" sz="6000" spc="-1" strike="noStrike">
                <a:solidFill>
                  <a:srgbClr val="000000"/>
                </a:solidFill>
                <a:latin typeface="Calibri Light"/>
                <a:ea typeface="DejaVu Sans"/>
              </a:rPr>
              <a:t>LẬP TRÌNH MẠNG</a:t>
            </a:r>
            <a:br/>
            <a:r>
              <a:rPr b="0" lang="en-US" sz="6000" spc="-1" strike="noStrike">
                <a:solidFill>
                  <a:srgbClr val="000000"/>
                </a:solidFill>
                <a:latin typeface="Calibri Light"/>
                <a:ea typeface="DejaVu Sans"/>
              </a:rPr>
              <a:t>Network Programming</a:t>
            </a:r>
            <a:endParaRPr b="0" lang="en-US" sz="6000" spc="-1" strike="noStrike">
              <a:latin typeface="Arial"/>
            </a:endParaRPr>
          </a:p>
        </p:txBody>
      </p:sp>
      <p:sp>
        <p:nvSpPr>
          <p:cNvPr id="77" name="CustomShape 2"/>
          <p:cNvSpPr/>
          <p:nvPr/>
        </p:nvSpPr>
        <p:spPr>
          <a:xfrm>
            <a:off x="-2011320" y="6217920"/>
            <a:ext cx="9142560" cy="165420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1" lang="en-US" sz="2400" spc="-1" strike="noStrike">
                <a:solidFill>
                  <a:srgbClr val="000000"/>
                </a:solidFill>
                <a:latin typeface="Calibri"/>
                <a:ea typeface="DejaVu Sans"/>
              </a:rPr>
              <a:t>Nguyen Ngoc Quang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3171AB0-BA8C-439F-8016-8D77058D1BCF}"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08"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09"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2.2.5 Mesh Topology</a:t>
            </a:r>
            <a:endParaRPr b="0" lang="en-US" sz="2800" spc="-1" strike="noStrike">
              <a:latin typeface="Arial"/>
            </a:endParaRPr>
          </a:p>
          <a:p>
            <a:pPr>
              <a:lnSpc>
                <a:spcPct val="100000"/>
              </a:lnSpc>
              <a:spcBef>
                <a:spcPts val="1417"/>
              </a:spcBef>
            </a:pPr>
            <a:r>
              <a:rPr b="0" lang="en-US" sz="2800" spc="-1" strike="noStrike">
                <a:solidFill>
                  <a:srgbClr val="000000"/>
                </a:solidFill>
                <a:latin typeface="Calibri"/>
                <a:ea typeface="DejaVu Sans"/>
              </a:rPr>
              <a:t>Trong cấu trúc liên kết mạng lưới đầy đủ, mỗi máy chủ hoặc thiết bị mạng được kết nối trực tiếp với bất kỳ thiết bị hoặc máy chủ nào khác trong mạng đó.</a:t>
            </a:r>
            <a:endParaRPr b="0" lang="en-US" sz="2800" spc="-1" strike="noStrike">
              <a:latin typeface="Arial"/>
            </a:endParaRPr>
          </a:p>
        </p:txBody>
      </p:sp>
      <p:pic>
        <p:nvPicPr>
          <p:cNvPr id="110" name="" descr=""/>
          <p:cNvPicPr/>
          <p:nvPr/>
        </p:nvPicPr>
        <p:blipFill>
          <a:blip r:embed="rId1"/>
          <a:stretch/>
        </p:blipFill>
        <p:spPr>
          <a:xfrm>
            <a:off x="7637400" y="3108960"/>
            <a:ext cx="4554360" cy="37486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50B33BA-4530-4EC5-8947-F739D7939D35}"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12"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13"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2.3 Network Components</a:t>
            </a:r>
            <a:endParaRPr b="0" lang="en-US" sz="2800" spc="-1" strike="noStrike">
              <a:latin typeface="Arial"/>
            </a:endParaRPr>
          </a:p>
        </p:txBody>
      </p:sp>
      <p:pic>
        <p:nvPicPr>
          <p:cNvPr id="114" name="" descr=""/>
          <p:cNvPicPr/>
          <p:nvPr/>
        </p:nvPicPr>
        <p:blipFill>
          <a:blip r:embed="rId1"/>
          <a:stretch/>
        </p:blipFill>
        <p:spPr>
          <a:xfrm>
            <a:off x="5029200" y="2134080"/>
            <a:ext cx="5713920" cy="38088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4BC4B1D-A3FE-4998-A929-DC5577316B1C}"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16"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17"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2.4 Network Types and Communication Technologies</a:t>
            </a:r>
            <a:endParaRPr b="0" lang="en-US" sz="2800" spc="-1" strike="noStrike">
              <a:latin typeface="Arial"/>
            </a:endParaRPr>
          </a:p>
          <a:p>
            <a:pPr>
              <a:lnSpc>
                <a:spcPct val="100000"/>
              </a:lnSpc>
              <a:spcBef>
                <a:spcPts val="1417"/>
              </a:spcBef>
            </a:pPr>
            <a:r>
              <a:rPr b="0" lang="en-US" sz="2400" spc="-1" strike="noStrike">
                <a:solidFill>
                  <a:srgbClr val="000000"/>
                </a:solidFill>
                <a:latin typeface="Arial"/>
                <a:ea typeface="DejaVu Sans"/>
              </a:rPr>
              <a:t>-Các mạng được phân loai tùy theo công nghệ hoạc quy mô của chúng</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-Dựa trên công nghệ: mạng truyền thông rộng, mạng điểm-điểm</a:t>
            </a:r>
            <a:endParaRPr b="0" lang="en-US" sz="2400" spc="-1" strike="noStrike">
              <a:latin typeface="Arial"/>
            </a:endParaRPr>
          </a:p>
          <a:p>
            <a:pPr>
              <a:lnSpc>
                <a:spcPct val="100000"/>
              </a:lnSpc>
              <a:spcBef>
                <a:spcPts val="1417"/>
              </a:spcBef>
            </a:pPr>
            <a:r>
              <a:rPr b="0" lang="en-US" sz="2400" spc="-1" strike="noStrike">
                <a:solidFill>
                  <a:srgbClr val="000000"/>
                </a:solidFill>
                <a:latin typeface="Arial"/>
                <a:ea typeface="DejaVu Sans"/>
              </a:rPr>
              <a:t>-Dựa trên phạm vi: mạng cá nhân, mạng cục bộ, mạng đô thị, mạng diện rộng intenet  </a:t>
            </a:r>
            <a:endParaRPr b="0" lang="en-US" sz="2400" spc="-1" strike="noStrike">
              <a:latin typeface="Arial"/>
            </a:endParaRPr>
          </a:p>
          <a:p>
            <a:pPr>
              <a:lnSpc>
                <a:spcPct val="100000"/>
              </a:lnSpc>
              <a:spcBef>
                <a:spcPts val="1417"/>
              </a:spcBef>
            </a:pPr>
            <a:endParaRPr b="0" lang="en-US" sz="2400" spc="-1" strike="noStrike">
              <a:latin typeface="Arial"/>
            </a:endParaRPr>
          </a:p>
          <a:p>
            <a:pPr>
              <a:lnSpc>
                <a:spcPct val="100000"/>
              </a:lnSpc>
              <a:spcBef>
                <a:spcPts val="1417"/>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A0CD11D-80AE-4A8F-BCCC-44F1DD1F7E13}"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19"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20"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2.4.1 Personal Area Networks</a:t>
            </a:r>
            <a:endParaRPr b="0" lang="en-US" sz="2800" spc="-1" strike="noStrike">
              <a:latin typeface="Arial"/>
            </a:endParaRPr>
          </a:p>
          <a:p>
            <a:pPr>
              <a:lnSpc>
                <a:spcPct val="100000"/>
              </a:lnSpc>
              <a:spcBef>
                <a:spcPts val="1417"/>
              </a:spcBef>
            </a:pPr>
            <a:r>
              <a:rPr b="0" lang="en-US" sz="2800" spc="-1" strike="noStrike">
                <a:solidFill>
                  <a:srgbClr val="000000"/>
                </a:solidFill>
                <a:latin typeface="Calibri"/>
                <a:ea typeface="DejaVu Sans"/>
              </a:rPr>
              <a:t>Mạng Khu vực Cá nhân, hoặc PAN, sử dụng công nghệ truyền dẫn phạm vi ngắn (1 m) và thường nhằm phục vụ một người, do đó có tên gọi của họ.</a:t>
            </a: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p:txBody>
      </p:sp>
      <p:pic>
        <p:nvPicPr>
          <p:cNvPr id="121" name="" descr=""/>
          <p:cNvPicPr/>
          <p:nvPr/>
        </p:nvPicPr>
        <p:blipFill>
          <a:blip r:embed="rId1"/>
          <a:stretch/>
        </p:blipFill>
        <p:spPr>
          <a:xfrm>
            <a:off x="7315200" y="3165120"/>
            <a:ext cx="3291120" cy="32349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908596F-480B-4D62-AD85-62F476ADA7C4}"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23"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24"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2.4.2 Local Area Networks Mạng cục bộ</a:t>
            </a:r>
            <a:endParaRPr b="0" lang="en-US" sz="2800" spc="-1" strike="noStrike">
              <a:latin typeface="Arial"/>
            </a:endParaRPr>
          </a:p>
          <a:p>
            <a:pPr>
              <a:lnSpc>
                <a:spcPct val="100000"/>
              </a:lnSpc>
              <a:spcBef>
                <a:spcPts val="1417"/>
              </a:spcBef>
            </a:pPr>
            <a:r>
              <a:rPr b="0" lang="en-US" sz="2800" spc="-1" strike="noStrike">
                <a:solidFill>
                  <a:srgbClr val="000000"/>
                </a:solidFill>
                <a:latin typeface="Calibri"/>
                <a:ea typeface="DejaVu Sans"/>
              </a:rPr>
              <a:t>Mạng cục bộ (LAN) thường được chứa trong một tòa nhà, khuôn viên hoặc khu vực địa lý, có kích thước lên đến vài km. </a:t>
            </a: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p:txBody>
      </p:sp>
      <p:pic>
        <p:nvPicPr>
          <p:cNvPr id="125" name="" descr=""/>
          <p:cNvPicPr/>
          <p:nvPr/>
        </p:nvPicPr>
        <p:blipFill>
          <a:blip r:embed="rId1"/>
          <a:stretch/>
        </p:blipFill>
        <p:spPr>
          <a:xfrm>
            <a:off x="7772400" y="3017520"/>
            <a:ext cx="3600360" cy="37818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AC03C0F-6C94-4282-9701-71EA3E926BD2}"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27"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28"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2.4.3 Metropolitan Area Networks</a:t>
            </a:r>
            <a:endParaRPr b="0" lang="en-US" sz="2800" spc="-1" strike="noStrike">
              <a:latin typeface="Arial"/>
            </a:endParaRPr>
          </a:p>
          <a:p>
            <a:pPr>
              <a:lnSpc>
                <a:spcPct val="100000"/>
              </a:lnSpc>
              <a:spcBef>
                <a:spcPts val="1417"/>
              </a:spcBef>
            </a:pPr>
            <a:r>
              <a:rPr b="0" lang="en-US" sz="2800" spc="-1" strike="noStrike">
                <a:solidFill>
                  <a:srgbClr val="000000"/>
                </a:solidFill>
                <a:latin typeface="Calibri"/>
                <a:ea typeface="DejaVu Sans"/>
              </a:rPr>
              <a:t>Mạng Khu vực Đô thị (MAN) thường bao phủ một khu vực có kích thước bằng một thành phố.</a:t>
            </a: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p:txBody>
      </p:sp>
      <p:pic>
        <p:nvPicPr>
          <p:cNvPr id="129" name="" descr=""/>
          <p:cNvPicPr/>
          <p:nvPr/>
        </p:nvPicPr>
        <p:blipFill>
          <a:blip r:embed="rId1"/>
          <a:stretch/>
        </p:blipFill>
        <p:spPr>
          <a:xfrm>
            <a:off x="5120640" y="3200400"/>
            <a:ext cx="4647240" cy="3113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3C91EE3-2AAC-46CA-8719-BB7BDB2C53D7}"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31"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32" name="CustomShape 3"/>
          <p:cNvSpPr/>
          <p:nvPr/>
        </p:nvSpPr>
        <p:spPr>
          <a:xfrm>
            <a:off x="564480" y="1447200"/>
            <a:ext cx="10787760" cy="4728240"/>
          </a:xfrm>
          <a:prstGeom prst="rect">
            <a:avLst/>
          </a:prstGeom>
          <a:noFill/>
          <a:ln>
            <a:noFill/>
          </a:ln>
        </p:spPr>
        <p:style>
          <a:lnRef idx="0"/>
          <a:fillRef idx="0"/>
          <a:effectRef idx="0"/>
          <a:fontRef idx="minor"/>
        </p:style>
      </p:sp>
      <p:pic>
        <p:nvPicPr>
          <p:cNvPr id="133" name="" descr=""/>
          <p:cNvPicPr/>
          <p:nvPr/>
        </p:nvPicPr>
        <p:blipFill>
          <a:blip r:embed="rId1"/>
          <a:stretch/>
        </p:blipFill>
        <p:spPr>
          <a:xfrm>
            <a:off x="6858000" y="1600560"/>
            <a:ext cx="4857840" cy="3976560"/>
          </a:xfrm>
          <a:prstGeom prst="rect">
            <a:avLst/>
          </a:prstGeom>
          <a:ln>
            <a:noFill/>
          </a:ln>
        </p:spPr>
      </p:pic>
      <p:sp>
        <p:nvSpPr>
          <p:cNvPr id="134" name="CustomShape 4"/>
          <p:cNvSpPr/>
          <p:nvPr/>
        </p:nvSpPr>
        <p:spPr>
          <a:xfrm>
            <a:off x="914400" y="1375560"/>
            <a:ext cx="5942880" cy="47588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2.4.4 Wide Area Networks</a:t>
            </a:r>
            <a:endParaRPr b="0" lang="en-US" sz="2800" spc="-1" strike="noStrike">
              <a:latin typeface="Arial"/>
            </a:endParaRPr>
          </a:p>
          <a:p>
            <a:pPr>
              <a:lnSpc>
                <a:spcPct val="100000"/>
              </a:lnSpc>
              <a:spcBef>
                <a:spcPts val="1417"/>
              </a:spcBef>
            </a:pPr>
            <a:r>
              <a:rPr b="0" lang="en-US" sz="2800" spc="-1" strike="noStrike">
                <a:solidFill>
                  <a:srgbClr val="000000"/>
                </a:solidFill>
                <a:latin typeface="Calibri"/>
                <a:ea typeface="DejaVu Sans"/>
              </a:rPr>
              <a:t>Mạng diện rộng (WAN) thường bao phủ các khu vực địa lý lớn hơn như toàn bộ quốc gia hoặc thậm chí một lục địa. Mạng WAN lớn nhất được biết đến hiện nay là Internet, trải</a:t>
            </a:r>
            <a:r>
              <a:rPr b="0" lang="en-US" sz="2800" spc="-1" strike="noStrike">
                <a:solidFill>
                  <a:srgbClr val="000000"/>
                </a:solidFill>
                <a:latin typeface="Calibri"/>
                <a:ea typeface="DejaVu Sans"/>
              </a:rPr>
              <a:t>	</a:t>
            </a:r>
            <a:r>
              <a:rPr b="0" lang="en-US" sz="2800" spc="-1" strike="noStrike">
                <a:solidFill>
                  <a:srgbClr val="000000"/>
                </a:solidFill>
                <a:latin typeface="Calibri"/>
                <a:ea typeface="DejaVu Sans"/>
              </a:rPr>
              <a:t> dài trên toàn cầu.</a:t>
            </a: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1BA1686-A13C-41FA-9CF3-04BAEF5BB22A}"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36"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37" name="CustomShape 3"/>
          <p:cNvSpPr/>
          <p:nvPr/>
        </p:nvSpPr>
        <p:spPr>
          <a:xfrm>
            <a:off x="564480" y="1447200"/>
            <a:ext cx="10787760" cy="4728240"/>
          </a:xfrm>
          <a:prstGeom prst="rect">
            <a:avLst/>
          </a:prstGeom>
          <a:noFill/>
          <a:ln>
            <a:noFill/>
          </a:ln>
        </p:spPr>
        <p:style>
          <a:lnRef idx="0"/>
          <a:fillRef idx="0"/>
          <a:effectRef idx="0"/>
          <a:fontRef idx="minor"/>
        </p:style>
      </p:sp>
      <p:sp>
        <p:nvSpPr>
          <p:cNvPr id="138" name="CustomShape 4"/>
          <p:cNvSpPr/>
          <p:nvPr/>
        </p:nvSpPr>
        <p:spPr>
          <a:xfrm>
            <a:off x="365760" y="1311120"/>
            <a:ext cx="7277400" cy="55846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0" lang="en-US" sz="2800" spc="-1" strike="noStrike">
                <a:solidFill>
                  <a:srgbClr val="000000"/>
                </a:solidFill>
                <a:latin typeface="Calibri"/>
                <a:ea typeface="DejaVu Sans"/>
              </a:rPr>
              <a:t>2.4.5 The Internet</a:t>
            </a:r>
            <a:endParaRPr b="0" lang="en-US" sz="2800" spc="-1" strike="noStrike">
              <a:latin typeface="Arial"/>
            </a:endParaRPr>
          </a:p>
          <a:p>
            <a:pPr>
              <a:lnSpc>
                <a:spcPct val="100000"/>
              </a:lnSpc>
              <a:spcBef>
                <a:spcPts val="1417"/>
              </a:spcBef>
            </a:pPr>
            <a:r>
              <a:rPr b="0" lang="en-US" sz="2800" spc="-1" strike="noStrike">
                <a:solidFill>
                  <a:srgbClr val="000000"/>
                </a:solidFill>
                <a:latin typeface="Calibri"/>
                <a:ea typeface="DejaVu Sans"/>
              </a:rPr>
              <a:t>Internet có thể được mô tả tốt nhất là một mạng lưới các mạng. Internet không phải là một mạng đơn lẻ, mà thay vào đó là một tập hợp nhiều mạng đa dạng về cấu trúc liên kết và công nghệ truyền thông, tuy nhiên, sử dụng một tập hợp các giao thức chung để cung cấp một số dịch vụ nhất định.</a:t>
            </a:r>
            <a:endParaRPr b="0" lang="en-US" sz="2800" spc="-1" strike="noStrike">
              <a:latin typeface="Arial"/>
            </a:endParaRPr>
          </a:p>
          <a:p>
            <a:pPr>
              <a:lnSpc>
                <a:spcPct val="100000"/>
              </a:lnSpc>
              <a:spcBef>
                <a:spcPts val="1417"/>
              </a:spcBef>
            </a:pPr>
            <a:endParaRPr b="0" lang="en-US" sz="2800" spc="-1" strike="noStrike">
              <a:latin typeface="Arial"/>
            </a:endParaRPr>
          </a:p>
          <a:p>
            <a:pPr>
              <a:lnSpc>
                <a:spcPct val="100000"/>
              </a:lnSpc>
              <a:spcBef>
                <a:spcPts val="1417"/>
              </a:spcBef>
            </a:pPr>
            <a:endParaRPr b="0" lang="en-US" sz="2800" spc="-1" strike="noStrike">
              <a:latin typeface="Arial"/>
            </a:endParaRPr>
          </a:p>
        </p:txBody>
      </p:sp>
      <p:pic>
        <p:nvPicPr>
          <p:cNvPr id="139" name="" descr=""/>
          <p:cNvPicPr/>
          <p:nvPr/>
        </p:nvPicPr>
        <p:blipFill>
          <a:blip r:embed="rId1"/>
          <a:stretch/>
        </p:blipFill>
        <p:spPr>
          <a:xfrm>
            <a:off x="7325280" y="1463040"/>
            <a:ext cx="4469760" cy="45612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71000" y="3179880"/>
            <a:ext cx="11845080" cy="50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94A0A82-5D8E-4B41-9DAE-6A80363FCCBB}"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42"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43" name="CustomShape 3"/>
          <p:cNvSpPr/>
          <p:nvPr/>
        </p:nvSpPr>
        <p:spPr>
          <a:xfrm>
            <a:off x="1190520" y="2286000"/>
            <a:ext cx="10787760" cy="4728240"/>
          </a:xfrm>
          <a:prstGeom prst="rect">
            <a:avLst/>
          </a:prstGeom>
          <a:noFill/>
          <a:ln>
            <a:noFill/>
          </a:ln>
        </p:spPr>
        <p:style>
          <a:lnRef idx="0"/>
          <a:fillRef idx="0"/>
          <a:effectRef idx="0"/>
          <a:fontRef idx="minor"/>
        </p:style>
      </p:sp>
      <p:sp>
        <p:nvSpPr>
          <p:cNvPr id="144" name="CustomShape 4"/>
          <p:cNvSpPr/>
          <p:nvPr/>
        </p:nvSpPr>
        <p:spPr>
          <a:xfrm>
            <a:off x="731520" y="1463040"/>
            <a:ext cx="4754160" cy="55846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3.1 Protocol Hierarchy</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3.1.1 Network Reference Models</a:t>
            </a:r>
            <a:endParaRPr b="0" lang="en-US" sz="2200" spc="-1" strike="noStrike">
              <a:latin typeface="Arial"/>
            </a:endParaRPr>
          </a:p>
          <a:p>
            <a:pPr>
              <a:lnSpc>
                <a:spcPct val="100000"/>
              </a:lnSpc>
              <a:spcBef>
                <a:spcPts val="1417"/>
              </a:spcBef>
            </a:pPr>
            <a:r>
              <a:rPr b="0" lang="en-US" sz="2200" spc="-1" strike="noStrike">
                <a:solidFill>
                  <a:srgbClr val="000000"/>
                </a:solidFill>
                <a:latin typeface="Calibri"/>
                <a:ea typeface="DejaVu Sans"/>
              </a:rPr>
              <a:t>các giao thức mạng được tổ chức theo các lớp (hoặc các cấp), mỗi lớp cung cấp một tập hợp các dịch vụ cho lớp ngay phía trên và dựa vào các dịch vụ từ lớp bên dưới</a:t>
            </a:r>
            <a:endParaRPr b="0" lang="en-US" sz="2200" spc="-1" strike="noStrike">
              <a:latin typeface="Arial"/>
            </a:endParaRPr>
          </a:p>
        </p:txBody>
      </p:sp>
      <p:pic>
        <p:nvPicPr>
          <p:cNvPr id="145" name="" descr=""/>
          <p:cNvPicPr/>
          <p:nvPr/>
        </p:nvPicPr>
        <p:blipFill>
          <a:blip r:embed="rId1"/>
          <a:stretch/>
        </p:blipFill>
        <p:spPr>
          <a:xfrm>
            <a:off x="4297680" y="3749040"/>
            <a:ext cx="5856840" cy="2892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14413CD-8F9A-47B7-8E62-1BA29310268B}"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79"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Contents</a:t>
            </a:r>
            <a:endParaRPr b="0" lang="en-US" sz="4400" spc="-1" strike="noStrike">
              <a:latin typeface="Arial"/>
            </a:endParaRPr>
          </a:p>
        </p:txBody>
      </p:sp>
      <p:sp>
        <p:nvSpPr>
          <p:cNvPr id="80"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1" lang="en-US" sz="2800" spc="-1" strike="noStrike">
                <a:solidFill>
                  <a:srgbClr val="000000"/>
                </a:solidFill>
                <a:latin typeface="Calibri"/>
                <a:ea typeface="DejaVu Sans"/>
              </a:rPr>
              <a:t>[Chap1: Introduction]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44C50A9-D3D2-4DAE-9093-BD295DC5D53C}"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47"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48" name="CustomShape 3"/>
          <p:cNvSpPr/>
          <p:nvPr/>
        </p:nvSpPr>
        <p:spPr>
          <a:xfrm>
            <a:off x="564480" y="1447200"/>
            <a:ext cx="10787760" cy="4728240"/>
          </a:xfrm>
          <a:prstGeom prst="rect">
            <a:avLst/>
          </a:prstGeom>
          <a:noFill/>
          <a:ln>
            <a:noFill/>
          </a:ln>
        </p:spPr>
        <p:style>
          <a:lnRef idx="0"/>
          <a:fillRef idx="0"/>
          <a:effectRef idx="0"/>
          <a:fontRef idx="minor"/>
        </p:style>
      </p:sp>
      <p:sp>
        <p:nvSpPr>
          <p:cNvPr id="149" name="CustomShape 4"/>
          <p:cNvSpPr/>
          <p:nvPr/>
        </p:nvSpPr>
        <p:spPr>
          <a:xfrm>
            <a:off x="366120" y="1554480"/>
            <a:ext cx="4845600" cy="43642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Mo hinh TCP / IP</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Mô hình tham chiếu OSI bao gồm bảy lớp: Vật lý, Liên kết dữ liệu, Mạng, Truyền tải, Phiên, Trình bày và Ứng dụng. Có các lớp được giới thiệu ngắn gọn tiếp theo.</a:t>
            </a:r>
            <a:endParaRPr b="0" lang="en-US" sz="2200" spc="-1" strike="noStrike">
              <a:latin typeface="Arial"/>
            </a:endParaRPr>
          </a:p>
        </p:txBody>
      </p:sp>
      <p:pic>
        <p:nvPicPr>
          <p:cNvPr id="150" name="Picture 4_1" descr=""/>
          <p:cNvPicPr/>
          <p:nvPr/>
        </p:nvPicPr>
        <p:blipFill>
          <a:blip r:embed="rId1"/>
          <a:srcRect l="39999" t="14002" r="21874" b="14998"/>
          <a:stretch/>
        </p:blipFill>
        <p:spPr>
          <a:xfrm>
            <a:off x="5197680" y="1310760"/>
            <a:ext cx="6872040" cy="47239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250EC05-0CD2-4630-894C-3BD8E66FB9DC}"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52"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53" name="CustomShape 3"/>
          <p:cNvSpPr/>
          <p:nvPr/>
        </p:nvSpPr>
        <p:spPr>
          <a:xfrm>
            <a:off x="564480" y="1447200"/>
            <a:ext cx="10787760" cy="4728240"/>
          </a:xfrm>
          <a:prstGeom prst="rect">
            <a:avLst/>
          </a:prstGeom>
          <a:noFill/>
          <a:ln>
            <a:noFill/>
          </a:ln>
        </p:spPr>
        <p:style>
          <a:lnRef idx="0"/>
          <a:fillRef idx="0"/>
          <a:effectRef idx="0"/>
          <a:fontRef idx="minor"/>
        </p:style>
      </p:sp>
      <p:sp>
        <p:nvSpPr>
          <p:cNvPr id="154" name="CustomShape 4"/>
          <p:cNvSpPr/>
          <p:nvPr/>
        </p:nvSpPr>
        <p:spPr>
          <a:xfrm>
            <a:off x="366120" y="1554480"/>
            <a:ext cx="11429280" cy="43642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Mo hinh TCP / IP</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-Lớp- vật lý chịu trách nhiệm truyền các bit thô qua kênh truyền thông</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-Lớp Liên kết Dữ liệu phụ trách một số nhiệm vụ như độ tin cậy, kiểm soát luồng và kiểm soát truy cập phương tiện để truyền dữ liệu điểm-điểm.</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 Lớp Mạng chủ yếu phụ trách việc định tuyến các gói thông qua các mạng con.</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-Tầng Giao vận cung cấp các dịch vụ truyền thông dữ liệu end-to-end cho các tầng lớp trên.</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-Lớp Session cho phép người dùng thiết lập các phiên giữa chúng, mỗi phiên cung cấp các dịch vụ như điều khiển hộp thoại và đồng bộ hóa.</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-Lớp Trình bày liên quan đến cú pháp và ngữ nghĩa của thông tin (dữ liệu) được trao đổi.</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-Lớp Ứng dụng chứa nhiều giao thức dành riêng cho các ứng dụng của người dùng.</a:t>
            </a:r>
            <a:endParaRPr b="0" lang="en-US" sz="2200" spc="-1" strike="noStrike">
              <a:latin typeface="Arial"/>
            </a:endParaRPr>
          </a:p>
          <a:p>
            <a:pPr>
              <a:lnSpc>
                <a:spcPct val="100000"/>
              </a:lnSpc>
              <a:spcBef>
                <a:spcPts val="1417"/>
              </a:spcBef>
            </a:pPr>
            <a:endParaRPr b="0" lang="en-US" sz="2200" spc="-1" strike="noStrike">
              <a:latin typeface="Arial"/>
            </a:endParaRPr>
          </a:p>
          <a:p>
            <a:pPr>
              <a:lnSpc>
                <a:spcPct val="100000"/>
              </a:lnSpc>
              <a:spcBef>
                <a:spcPts val="1417"/>
              </a:spcBef>
            </a:pPr>
            <a:endParaRPr b="0" lang="en-US" sz="2200" spc="-1" strike="noStrike">
              <a:latin typeface="Arial"/>
            </a:endParaRPr>
          </a:p>
          <a:p>
            <a:pPr>
              <a:lnSpc>
                <a:spcPct val="100000"/>
              </a:lnSpc>
              <a:spcBef>
                <a:spcPts val="1417"/>
              </a:spcBef>
            </a:pPr>
            <a:endParaRPr b="0" lang="en-US" sz="2200" spc="-1" strike="noStrike">
              <a:latin typeface="Arial"/>
            </a:endParaRPr>
          </a:p>
          <a:p>
            <a:pPr>
              <a:lnSpc>
                <a:spcPct val="100000"/>
              </a:lnSpc>
              <a:spcBef>
                <a:spcPts val="1417"/>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AF3DA8B-176D-4873-B300-9E8F99354765}"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56"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57" name="CustomShape 3"/>
          <p:cNvSpPr/>
          <p:nvPr/>
        </p:nvSpPr>
        <p:spPr>
          <a:xfrm>
            <a:off x="564480" y="1447200"/>
            <a:ext cx="10787760" cy="4728240"/>
          </a:xfrm>
          <a:prstGeom prst="rect">
            <a:avLst/>
          </a:prstGeom>
          <a:noFill/>
          <a:ln>
            <a:noFill/>
          </a:ln>
        </p:spPr>
        <p:style>
          <a:lnRef idx="0"/>
          <a:fillRef idx="0"/>
          <a:effectRef idx="0"/>
          <a:fontRef idx="minor"/>
        </p:style>
      </p:sp>
      <p:sp>
        <p:nvSpPr>
          <p:cNvPr id="158" name="CustomShape 4"/>
          <p:cNvSpPr/>
          <p:nvPr/>
        </p:nvSpPr>
        <p:spPr>
          <a:xfrm>
            <a:off x="274320" y="1447200"/>
            <a:ext cx="9326160" cy="55846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Giao thuc ICP/IP</a:t>
            </a:r>
            <a:endParaRPr b="0" lang="en-US" sz="2200" spc="-1" strike="noStrike">
              <a:latin typeface="Arial"/>
            </a:endParaRPr>
          </a:p>
        </p:txBody>
      </p:sp>
      <p:pic>
        <p:nvPicPr>
          <p:cNvPr id="159" name="Picture 4_2" descr="xns_b01"/>
          <p:cNvPicPr/>
          <p:nvPr/>
        </p:nvPicPr>
        <p:blipFill>
          <a:blip r:embed="rId1"/>
          <a:stretch/>
        </p:blipFill>
        <p:spPr>
          <a:xfrm>
            <a:off x="4389120" y="1600560"/>
            <a:ext cx="7053840" cy="4853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32FA315-0CA2-422D-BDC2-6778CF05FF76}"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61"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62" name="CustomShape 3"/>
          <p:cNvSpPr/>
          <p:nvPr/>
        </p:nvSpPr>
        <p:spPr>
          <a:xfrm>
            <a:off x="564480" y="1447200"/>
            <a:ext cx="10787760" cy="4728240"/>
          </a:xfrm>
          <a:prstGeom prst="rect">
            <a:avLst/>
          </a:prstGeom>
          <a:noFill/>
          <a:ln>
            <a:noFill/>
          </a:ln>
        </p:spPr>
        <p:style>
          <a:lnRef idx="0"/>
          <a:fillRef idx="0"/>
          <a:effectRef idx="0"/>
          <a:fontRef idx="minor"/>
        </p:style>
      </p:sp>
      <p:sp>
        <p:nvSpPr>
          <p:cNvPr id="163" name="CustomShape 4"/>
          <p:cNvSpPr/>
          <p:nvPr/>
        </p:nvSpPr>
        <p:spPr>
          <a:xfrm>
            <a:off x="274320" y="1447200"/>
            <a:ext cx="11612520" cy="55846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Giao thuc ICP/IP</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-1: tương ứng với lớp Liên kết dữ liệu và lớp Vật lý từ mô hình OSI</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-2: tương ứng với Lớp mạng OSI</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-3: Các giao thức nằm ở lớp này là Giao thức điều khiển truyền (TCP) và Giao thức sơ đồ người dùng (UDP).</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-4: Giao thức truyền tải tệp (FTP), giao thức thư điện tử (SMTP, IMAP, POP), Giao thức truyền siêu văn bản (HTTP), Hệ thống tên miền (DNS), Secure Shell (SSH), v.v. .</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35AC644-17DB-4823-9193-2D7777FE7B4A}"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65"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66" name="CustomShape 3"/>
          <p:cNvSpPr/>
          <p:nvPr/>
        </p:nvSpPr>
        <p:spPr>
          <a:xfrm>
            <a:off x="564480" y="1447200"/>
            <a:ext cx="10787760" cy="4728240"/>
          </a:xfrm>
          <a:prstGeom prst="rect">
            <a:avLst/>
          </a:prstGeom>
          <a:noFill/>
          <a:ln>
            <a:noFill/>
          </a:ln>
        </p:spPr>
        <p:style>
          <a:lnRef idx="0"/>
          <a:fillRef idx="0"/>
          <a:effectRef idx="0"/>
          <a:fontRef idx="minor"/>
        </p:style>
      </p:sp>
      <p:sp>
        <p:nvSpPr>
          <p:cNvPr id="167" name="CustomShape 4"/>
          <p:cNvSpPr/>
          <p:nvPr/>
        </p:nvSpPr>
        <p:spPr>
          <a:xfrm>
            <a:off x="274320" y="1447200"/>
            <a:ext cx="11612520" cy="55846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3.2 Transport Layer</a:t>
            </a:r>
            <a:endParaRPr b="0" lang="en-US" sz="2200" spc="-1" strike="noStrike">
              <a:latin typeface="Arial"/>
            </a:endParaRPr>
          </a:p>
          <a:p>
            <a:pPr>
              <a:lnSpc>
                <a:spcPct val="100000"/>
              </a:lnSpc>
              <a:spcBef>
                <a:spcPts val="1417"/>
              </a:spcBef>
            </a:pPr>
            <a:r>
              <a:rPr b="0" lang="en-US" sz="2200" spc="-1" strike="noStrike">
                <a:solidFill>
                  <a:srgbClr val="000000"/>
                </a:solidFill>
                <a:latin typeface="Arial"/>
                <a:ea typeface="DejaVu Sans"/>
              </a:rPr>
              <a:t>Các giao thức lớp truyền tải cung cấp truyền dữ liệu đầu cuối và các chức năng chuyên nghiệp tùy chọn như tránh tắc nghẽn, độ tin cậy và kiểm soát luồng. Giao thức điều khiển truyền tải (TCP) [1] và Giao thức sơ đồ người dùng (UDP) [2] là hai giao thức phi thực tế được sử dụng ở lớp truyền tải TCP / IP</a:t>
            </a:r>
            <a:endParaRPr b="0" lang="en-US" sz="2200" spc="-1" strike="noStrike">
              <a:latin typeface="Arial"/>
            </a:endParaRPr>
          </a:p>
          <a:p>
            <a:pPr>
              <a:lnSpc>
                <a:spcPct val="100000"/>
              </a:lnSpc>
              <a:spcBef>
                <a:spcPts val="1417"/>
              </a:spcBef>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79A5F64-93BC-43FB-8A46-9DAC8E5970E7}"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69"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70" name="CustomShape 3"/>
          <p:cNvSpPr/>
          <p:nvPr/>
        </p:nvSpPr>
        <p:spPr>
          <a:xfrm>
            <a:off x="564480" y="1447200"/>
            <a:ext cx="6567480" cy="4728240"/>
          </a:xfrm>
          <a:prstGeom prst="rect">
            <a:avLst/>
          </a:prstGeom>
          <a:noFill/>
          <a:ln>
            <a:noFill/>
          </a:ln>
        </p:spPr>
        <p:style>
          <a:lnRef idx="0"/>
          <a:fillRef idx="0"/>
          <a:effectRef idx="0"/>
          <a:fontRef idx="minor"/>
        </p:style>
      </p:sp>
      <p:sp>
        <p:nvSpPr>
          <p:cNvPr id="171" name="CustomShape 4"/>
          <p:cNvSpPr/>
          <p:nvPr/>
        </p:nvSpPr>
        <p:spPr>
          <a:xfrm>
            <a:off x="457200" y="1554480"/>
            <a:ext cx="55774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3.2 Transport Layer</a:t>
            </a:r>
            <a:endParaRPr b="0" lang="en-US" sz="2200" spc="-1" strike="noStrike">
              <a:latin typeface="Arial"/>
            </a:endParaRPr>
          </a:p>
          <a:p>
            <a:pPr>
              <a:lnSpc>
                <a:spcPct val="100000"/>
              </a:lnSpc>
              <a:spcBef>
                <a:spcPts val="1417"/>
              </a:spcBef>
            </a:pPr>
            <a:r>
              <a:rPr b="1" lang="en-US" sz="2200" spc="-1" strike="noStrike">
                <a:solidFill>
                  <a:srgbClr val="000000"/>
                </a:solidFill>
                <a:latin typeface="Arial"/>
                <a:ea typeface="DejaVu Sans"/>
              </a:rPr>
              <a:t>Transport Control Protocol</a:t>
            </a:r>
            <a:endParaRPr b="0" lang="en-US" sz="2200" spc="-1" strike="noStrike">
              <a:latin typeface="Arial"/>
            </a:endParaRPr>
          </a:p>
          <a:p>
            <a:pPr>
              <a:lnSpc>
                <a:spcPct val="100000"/>
              </a:lnSpc>
              <a:spcBef>
                <a:spcPts val="1417"/>
              </a:spcBef>
            </a:pPr>
            <a:r>
              <a:rPr b="0" lang="en-US" sz="1800" spc="-1" strike="noStrike">
                <a:solidFill>
                  <a:srgbClr val="000000"/>
                </a:solidFill>
                <a:latin typeface="Arial"/>
                <a:ea typeface="DejaVu Sans"/>
              </a:rPr>
              <a:t>Giao thức điều khiển truyền tải (TCP) [1, 3] là một giao thức truyền dữ liệu luồng byte được kiểm soát theo định hướng kết nối, đáng tin cậy. Một gói TCP bao gồm một tiêu đề 20 byte theo sau là một trọng tải </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172" name="" descr=""/>
          <p:cNvPicPr/>
          <p:nvPr/>
        </p:nvPicPr>
        <p:blipFill>
          <a:blip r:embed="rId1"/>
          <a:srcRect l="36199" t="0" r="0" b="0"/>
          <a:stretch/>
        </p:blipFill>
        <p:spPr>
          <a:xfrm>
            <a:off x="6949440" y="1264680"/>
            <a:ext cx="3565800" cy="42213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512279C-219F-45C9-9B7E-AE12ED96062A}"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74"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75" name="CustomShape 3"/>
          <p:cNvSpPr/>
          <p:nvPr/>
        </p:nvSpPr>
        <p:spPr>
          <a:xfrm>
            <a:off x="564480" y="1447200"/>
            <a:ext cx="6567480" cy="4728240"/>
          </a:xfrm>
          <a:prstGeom prst="rect">
            <a:avLst/>
          </a:prstGeom>
          <a:noFill/>
          <a:ln>
            <a:noFill/>
          </a:ln>
        </p:spPr>
        <p:style>
          <a:lnRef idx="0"/>
          <a:fillRef idx="0"/>
          <a:effectRef idx="0"/>
          <a:fontRef idx="minor"/>
        </p:style>
      </p:sp>
      <p:sp>
        <p:nvSpPr>
          <p:cNvPr id="176" name="CustomShape 4"/>
          <p:cNvSpPr/>
          <p:nvPr/>
        </p:nvSpPr>
        <p:spPr>
          <a:xfrm>
            <a:off x="457200" y="1554480"/>
            <a:ext cx="55774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2200" spc="-1" strike="noStrike">
                <a:solidFill>
                  <a:srgbClr val="000000"/>
                </a:solidFill>
                <a:latin typeface="Arial"/>
                <a:ea typeface="DejaVu Sans"/>
              </a:rPr>
              <a:t>3.2 Transport Layer</a:t>
            </a:r>
            <a:endParaRPr b="0" lang="en-US" sz="2200" spc="-1" strike="noStrike">
              <a:latin typeface="Arial"/>
            </a:endParaRPr>
          </a:p>
          <a:p>
            <a:pPr>
              <a:lnSpc>
                <a:spcPct val="100000"/>
              </a:lnSpc>
              <a:spcBef>
                <a:spcPts val="1417"/>
              </a:spcBef>
            </a:pPr>
            <a:r>
              <a:rPr b="1" lang="en-US" sz="1800" spc="-1" strike="noStrike">
                <a:solidFill>
                  <a:srgbClr val="000000"/>
                </a:solidFill>
                <a:latin typeface="Arial"/>
                <a:ea typeface="DejaVu Sans"/>
              </a:rPr>
              <a:t>User Datagram Protocol</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Giao thức Dữ liệu Người dùng (UDP) [2] là một giao thức truyền tải không kết nối. Nó cung cấp chức năng cơ bản cần thiết cho các ứng dụng để gửi gam dữ liệu IP đóng gói mà không cần phải thiết lập kết nối. Một sơ đồ dữ liệu UDP (xem Hình 3.8) bao gồm một tiêu đề 8 byte theo sau là một trọng tải.</a:t>
            </a:r>
            <a:endParaRPr b="0" lang="en-US" sz="1800" spc="-1" strike="noStrike">
              <a:latin typeface="Arial"/>
            </a:endParaRPr>
          </a:p>
        </p:txBody>
      </p:sp>
      <p:pic>
        <p:nvPicPr>
          <p:cNvPr id="177" name="" descr=""/>
          <p:cNvPicPr/>
          <p:nvPr/>
        </p:nvPicPr>
        <p:blipFill>
          <a:blip r:embed="rId1"/>
          <a:stretch/>
        </p:blipFill>
        <p:spPr>
          <a:xfrm>
            <a:off x="6387840" y="2838960"/>
            <a:ext cx="5133240" cy="173268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2FC58B9-48CD-4828-82F4-D459A3BFD432}"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79"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80" name="CustomShape 3"/>
          <p:cNvSpPr/>
          <p:nvPr/>
        </p:nvSpPr>
        <p:spPr>
          <a:xfrm>
            <a:off x="564480" y="1447200"/>
            <a:ext cx="6567480" cy="4728240"/>
          </a:xfrm>
          <a:prstGeom prst="rect">
            <a:avLst/>
          </a:prstGeom>
          <a:noFill/>
          <a:ln>
            <a:noFill/>
          </a:ln>
        </p:spPr>
        <p:style>
          <a:lnRef idx="0"/>
          <a:fillRef idx="0"/>
          <a:effectRef idx="0"/>
          <a:fontRef idx="minor"/>
        </p:style>
      </p:sp>
      <p:sp>
        <p:nvSpPr>
          <p:cNvPr id="181" name="CustomShape 4"/>
          <p:cNvSpPr/>
          <p:nvPr/>
        </p:nvSpPr>
        <p:spPr>
          <a:xfrm>
            <a:off x="457200" y="1554480"/>
            <a:ext cx="55774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1800" spc="-1" strike="noStrike">
                <a:solidFill>
                  <a:srgbClr val="000000"/>
                </a:solidFill>
                <a:latin typeface="Arial"/>
                <a:ea typeface="DejaVu Sans"/>
              </a:rPr>
              <a:t>3.3 Application Layer</a:t>
            </a:r>
            <a:endParaRPr b="0" lang="en-US" sz="1800" spc="-1" strike="noStrike">
              <a:latin typeface="Arial"/>
            </a:endParaRPr>
          </a:p>
          <a:p>
            <a:pPr>
              <a:lnSpc>
                <a:spcPct val="100000"/>
              </a:lnSpc>
              <a:spcBef>
                <a:spcPts val="1417"/>
              </a:spcBef>
            </a:pPr>
            <a:r>
              <a:rPr b="1" lang="en-US" sz="1800" spc="-1" strike="noStrike">
                <a:solidFill>
                  <a:srgbClr val="000000"/>
                </a:solidFill>
                <a:latin typeface="Arial"/>
                <a:ea typeface="DejaVu Sans"/>
              </a:rPr>
              <a:t>The Domain Name System</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DNS là viết tắt của cụm từ Domain Name System, mang ý nghĩa đầy đủ là hệ thống phân giải tên miền. Hiểu một cách ngắn gọn nhất, DNS cơ bản là một hệ thống chuyển đổi các tên miền website mà chúng ta đang sử dụng, ở dạng www.tenmien.com sang một địa chỉ IP dạng số tương ứng với tên miền đó và ngược lại.</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182" name="" descr=""/>
          <p:cNvPicPr/>
          <p:nvPr/>
        </p:nvPicPr>
        <p:blipFill>
          <a:blip r:embed="rId1"/>
          <a:stretch/>
        </p:blipFill>
        <p:spPr>
          <a:xfrm>
            <a:off x="6564600" y="1920240"/>
            <a:ext cx="4773600" cy="2784240"/>
          </a:xfrm>
          <a:prstGeom prst="rect">
            <a:avLst/>
          </a:prstGeom>
          <a:ln>
            <a:noFill/>
          </a:ln>
        </p:spPr>
      </p:pic>
      <p:pic>
        <p:nvPicPr>
          <p:cNvPr id="183" name="" descr=""/>
          <p:cNvPicPr/>
          <p:nvPr/>
        </p:nvPicPr>
        <p:blipFill>
          <a:blip r:embed="rId2"/>
          <a:stretch/>
        </p:blipFill>
        <p:spPr>
          <a:xfrm>
            <a:off x="822960" y="5004720"/>
            <a:ext cx="5600160" cy="8470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6449407-827D-42E3-9A9D-0DA66DDD1A15}"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85"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86" name="CustomShape 3"/>
          <p:cNvSpPr/>
          <p:nvPr/>
        </p:nvSpPr>
        <p:spPr>
          <a:xfrm>
            <a:off x="564480" y="1447200"/>
            <a:ext cx="6567480" cy="4728240"/>
          </a:xfrm>
          <a:prstGeom prst="rect">
            <a:avLst/>
          </a:prstGeom>
          <a:noFill/>
          <a:ln>
            <a:noFill/>
          </a:ln>
        </p:spPr>
        <p:style>
          <a:lnRef idx="0"/>
          <a:fillRef idx="0"/>
          <a:effectRef idx="0"/>
          <a:fontRef idx="minor"/>
        </p:style>
      </p:sp>
      <p:sp>
        <p:nvSpPr>
          <p:cNvPr id="187" name="CustomShape 4"/>
          <p:cNvSpPr/>
          <p:nvPr/>
        </p:nvSpPr>
        <p:spPr>
          <a:xfrm>
            <a:off x="457200" y="1554480"/>
            <a:ext cx="55774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1800" spc="-1" strike="noStrike">
                <a:solidFill>
                  <a:srgbClr val="000000"/>
                </a:solidFill>
                <a:latin typeface="Arial"/>
                <a:ea typeface="DejaVu Sans"/>
              </a:rPr>
              <a:t>3.3 Application Layer</a:t>
            </a:r>
            <a:endParaRPr b="0" lang="en-US" sz="1800" spc="-1" strike="noStrike">
              <a:latin typeface="Arial"/>
            </a:endParaRPr>
          </a:p>
          <a:p>
            <a:pPr>
              <a:lnSpc>
                <a:spcPct val="100000"/>
              </a:lnSpc>
              <a:spcBef>
                <a:spcPts val="1417"/>
              </a:spcBef>
            </a:pPr>
            <a:r>
              <a:rPr b="1" lang="en-US" sz="1800" spc="-1" strike="noStrike">
                <a:solidFill>
                  <a:srgbClr val="000000"/>
                </a:solidFill>
                <a:latin typeface="Arial"/>
                <a:ea typeface="DejaVu Sans"/>
              </a:rPr>
              <a:t>File Transfer Protocol</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FTP thường được dùng để trao đổi tập tin qua mạng lưới truyền thông dùng giao thức TCP/IP. Hoạt động của FTP cần có hai máy tính, một máy chủ và một máy khách. Máy chủ FTP, dùng chạy phần mềm cung cấp dịch vụ FTP, gọi là trình chủ, lắng nghe yêu cầu về dịch vụ của các máy tính khác trên mạng lưới.</a:t>
            </a:r>
            <a:endParaRPr b="0" lang="en-US" sz="1800" spc="-1" strike="noStrike">
              <a:latin typeface="Arial"/>
            </a:endParaRPr>
          </a:p>
        </p:txBody>
      </p:sp>
      <p:pic>
        <p:nvPicPr>
          <p:cNvPr id="188" name="" descr=""/>
          <p:cNvPicPr/>
          <p:nvPr/>
        </p:nvPicPr>
        <p:blipFill>
          <a:blip r:embed="rId1"/>
          <a:stretch/>
        </p:blipFill>
        <p:spPr>
          <a:xfrm>
            <a:off x="7223760" y="2194560"/>
            <a:ext cx="4097160" cy="255996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1CA5BC2-CA50-48F6-B046-06E02DD56AEB}"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90"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91" name="CustomShape 3"/>
          <p:cNvSpPr/>
          <p:nvPr/>
        </p:nvSpPr>
        <p:spPr>
          <a:xfrm>
            <a:off x="564480" y="1447200"/>
            <a:ext cx="6567480" cy="4728240"/>
          </a:xfrm>
          <a:prstGeom prst="rect">
            <a:avLst/>
          </a:prstGeom>
          <a:noFill/>
          <a:ln>
            <a:noFill/>
          </a:ln>
        </p:spPr>
        <p:style>
          <a:lnRef idx="0"/>
          <a:fillRef idx="0"/>
          <a:effectRef idx="0"/>
          <a:fontRef idx="minor"/>
        </p:style>
      </p:sp>
      <p:sp>
        <p:nvSpPr>
          <p:cNvPr id="192" name="CustomShape 4"/>
          <p:cNvSpPr/>
          <p:nvPr/>
        </p:nvSpPr>
        <p:spPr>
          <a:xfrm>
            <a:off x="457200" y="1645920"/>
            <a:ext cx="55774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1800" spc="-1" strike="noStrike">
                <a:solidFill>
                  <a:srgbClr val="000000"/>
                </a:solidFill>
                <a:latin typeface="Arial"/>
                <a:ea typeface="DejaVu Sans"/>
              </a:rPr>
              <a:t>3.4 Services</a:t>
            </a:r>
            <a:endParaRPr b="0" lang="en-US" sz="1800" spc="-1" strike="noStrike">
              <a:latin typeface="Arial"/>
            </a:endParaRPr>
          </a:p>
          <a:p>
            <a:pPr>
              <a:lnSpc>
                <a:spcPct val="100000"/>
              </a:lnSpc>
              <a:spcBef>
                <a:spcPts val="1417"/>
              </a:spcBef>
            </a:pPr>
            <a:r>
              <a:rPr b="1" lang="en-US" sz="1800" spc="-1" strike="noStrike">
                <a:solidFill>
                  <a:srgbClr val="000000"/>
                </a:solidFill>
                <a:latin typeface="Arial"/>
                <a:ea typeface="DejaVu Sans"/>
              </a:rPr>
              <a:t>Electronic Mail</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Thư điện tử là một phương thức trao đổi tin nhắn giữa những người sử dụng các thiết bị điện tử. Thư điện tử lần đầu tiên được đưa vào sử dụng hạn chế trong thập niên 60 và đến giữa những năm 1970 có dạng như ngày nay gọi là email. </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193" name="" descr=""/>
          <p:cNvPicPr/>
          <p:nvPr/>
        </p:nvPicPr>
        <p:blipFill>
          <a:blip r:embed="rId1"/>
          <a:stretch/>
        </p:blipFill>
        <p:spPr>
          <a:xfrm>
            <a:off x="6550200" y="2468880"/>
            <a:ext cx="5016240" cy="29257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E0A137B-00AA-4129-877E-A2C1C90E6498}"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82"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[Chap1: Introduction]</a:t>
            </a:r>
            <a:endParaRPr b="0" lang="en-US" sz="2800" spc="-1" strike="noStrike">
              <a:latin typeface="Arial"/>
            </a:endParaRPr>
          </a:p>
        </p:txBody>
      </p:sp>
      <p:sp>
        <p:nvSpPr>
          <p:cNvPr id="83"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Hiện tại, mạng máy tính đã trở nên phổ biến</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Những thập kỷ qua đã chứng kiến một sự phát triển chưa từng có trong mạng máy tính.</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Internet kết nối các thiết bị mạng trên toàn thế giới.</a:t>
            </a:r>
            <a:endParaRPr b="0" lang="en-US" sz="2800" spc="-1" strike="noStrike">
              <a:latin typeface="Arial"/>
            </a:endParaRPr>
          </a:p>
        </p:txBody>
      </p:sp>
      <p:pic>
        <p:nvPicPr>
          <p:cNvPr id="84" name="" descr=""/>
          <p:cNvPicPr/>
          <p:nvPr/>
        </p:nvPicPr>
        <p:blipFill>
          <a:blip r:embed="rId1"/>
          <a:stretch/>
        </p:blipFill>
        <p:spPr>
          <a:xfrm>
            <a:off x="3613320" y="3931920"/>
            <a:ext cx="4158720" cy="233964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10D9CC9-A0EC-4917-93FE-88A13B0644FD}"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95"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196" name="CustomShape 3"/>
          <p:cNvSpPr/>
          <p:nvPr/>
        </p:nvSpPr>
        <p:spPr>
          <a:xfrm>
            <a:off x="564480" y="1447200"/>
            <a:ext cx="6567480" cy="4728240"/>
          </a:xfrm>
          <a:prstGeom prst="rect">
            <a:avLst/>
          </a:prstGeom>
          <a:noFill/>
          <a:ln>
            <a:noFill/>
          </a:ln>
        </p:spPr>
        <p:style>
          <a:lnRef idx="0"/>
          <a:fillRef idx="0"/>
          <a:effectRef idx="0"/>
          <a:fontRef idx="minor"/>
        </p:style>
      </p:sp>
      <p:sp>
        <p:nvSpPr>
          <p:cNvPr id="197" name="CustomShape 4"/>
          <p:cNvSpPr/>
          <p:nvPr/>
        </p:nvSpPr>
        <p:spPr>
          <a:xfrm>
            <a:off x="457200" y="1645920"/>
            <a:ext cx="55774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1800" spc="-1" strike="noStrike">
                <a:solidFill>
                  <a:srgbClr val="000000"/>
                </a:solidFill>
                <a:latin typeface="Arial"/>
                <a:ea typeface="DejaVu Sans"/>
              </a:rPr>
              <a:t>3.4 Services</a:t>
            </a:r>
            <a:endParaRPr b="0" lang="en-US" sz="1800" spc="-1" strike="noStrike">
              <a:latin typeface="Arial"/>
            </a:endParaRPr>
          </a:p>
          <a:p>
            <a:pPr>
              <a:lnSpc>
                <a:spcPct val="100000"/>
              </a:lnSpc>
              <a:spcBef>
                <a:spcPts val="1417"/>
              </a:spcBef>
            </a:pPr>
            <a:r>
              <a:rPr b="1" lang="en-US" sz="1800" spc="-1" strike="noStrike">
                <a:solidFill>
                  <a:srgbClr val="000000"/>
                </a:solidFill>
                <a:latin typeface="Arial"/>
                <a:ea typeface="DejaVu Sans"/>
              </a:rPr>
              <a:t>The World Wide Web</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World Wide Web hay Web, như được biết đến rộng rãi, đại diện cho một khuôn khổ cho phép các máy khách truy cập vào các tài liệu được liên kết trải rộng trên hàng triệu máy chủ trên Internet.</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Các trang web hoặc tài liệu có thể được phân thành ba loại: Tĩnh, Hoạt động và Động.</a:t>
            </a:r>
            <a:endParaRPr b="0" lang="en-US" sz="1800" spc="-1" strike="noStrike">
              <a:latin typeface="Arial"/>
            </a:endParaRPr>
          </a:p>
        </p:txBody>
      </p:sp>
      <p:pic>
        <p:nvPicPr>
          <p:cNvPr id="198" name="" descr=""/>
          <p:cNvPicPr/>
          <p:nvPr/>
        </p:nvPicPr>
        <p:blipFill>
          <a:blip r:embed="rId1"/>
          <a:stretch/>
        </p:blipFill>
        <p:spPr>
          <a:xfrm>
            <a:off x="6213240" y="4480560"/>
            <a:ext cx="5399280" cy="17809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4BCBD20-380C-43AE-A5CF-C670B1AF0F19}"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200"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201" name="CustomShape 3"/>
          <p:cNvSpPr/>
          <p:nvPr/>
        </p:nvSpPr>
        <p:spPr>
          <a:xfrm>
            <a:off x="564480" y="1447200"/>
            <a:ext cx="6567480" cy="4728240"/>
          </a:xfrm>
          <a:prstGeom prst="rect">
            <a:avLst/>
          </a:prstGeom>
          <a:noFill/>
          <a:ln>
            <a:noFill/>
          </a:ln>
        </p:spPr>
        <p:style>
          <a:lnRef idx="0"/>
          <a:fillRef idx="0"/>
          <a:effectRef idx="0"/>
          <a:fontRef idx="minor"/>
        </p:style>
      </p:sp>
      <p:sp>
        <p:nvSpPr>
          <p:cNvPr id="202" name="CustomShape 4"/>
          <p:cNvSpPr/>
          <p:nvPr/>
        </p:nvSpPr>
        <p:spPr>
          <a:xfrm>
            <a:off x="457200" y="1645920"/>
            <a:ext cx="55774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1800" spc="-1" strike="noStrike">
                <a:solidFill>
                  <a:srgbClr val="000000"/>
                </a:solidFill>
                <a:latin typeface="Arial"/>
                <a:ea typeface="DejaVu Sans"/>
              </a:rPr>
              <a:t>3.4 Services</a:t>
            </a:r>
            <a:endParaRPr b="0" lang="en-US" sz="1800" spc="-1" strike="noStrike">
              <a:latin typeface="Arial"/>
            </a:endParaRPr>
          </a:p>
          <a:p>
            <a:pPr>
              <a:lnSpc>
                <a:spcPct val="100000"/>
              </a:lnSpc>
              <a:spcBef>
                <a:spcPts val="1417"/>
              </a:spcBef>
            </a:pPr>
            <a:r>
              <a:rPr b="1" lang="en-US" sz="1800" spc="-1" strike="noStrike">
                <a:solidFill>
                  <a:srgbClr val="000000"/>
                </a:solidFill>
                <a:latin typeface="Arial"/>
                <a:ea typeface="DejaVu Sans"/>
              </a:rPr>
              <a:t>Multimedia-Based Services</a:t>
            </a:r>
            <a:endParaRPr b="0" lang="en-US" sz="1800" spc="-1" strike="noStrike">
              <a:latin typeface="Arial"/>
            </a:endParaRPr>
          </a:p>
          <a:p>
            <a:pPr>
              <a:lnSpc>
                <a:spcPct val="100000"/>
              </a:lnSpc>
              <a:spcBef>
                <a:spcPts val="1417"/>
              </a:spcBef>
            </a:pPr>
            <a:r>
              <a:rPr b="0" lang="en-US" sz="1800" spc="-1" strike="noStrike">
                <a:solidFill>
                  <a:srgbClr val="000000"/>
                </a:solidFill>
                <a:latin typeface="Arial"/>
                <a:ea typeface="DejaVu Sans"/>
              </a:rPr>
              <a:t>Đa phương tiện thể hiện nội dung ở các dạng khác nhau bao gồm văn bản, hình ảnh, âm thanh, video và hình ảnh động </a:t>
            </a:r>
            <a:endParaRPr b="0" lang="en-US" sz="1800" spc="-1" strike="noStrike">
              <a:latin typeface="Arial"/>
            </a:endParaRPr>
          </a:p>
          <a:p>
            <a:pPr>
              <a:lnSpc>
                <a:spcPct val="100000"/>
              </a:lnSpc>
              <a:spcBef>
                <a:spcPts val="1417"/>
              </a:spcBef>
            </a:pPr>
            <a:endParaRPr b="0" lang="en-US" sz="1800" spc="-1" strike="noStrike">
              <a:latin typeface="Arial"/>
            </a:endParaRPr>
          </a:p>
        </p:txBody>
      </p:sp>
      <p:pic>
        <p:nvPicPr>
          <p:cNvPr id="203" name="" descr=""/>
          <p:cNvPicPr/>
          <p:nvPr/>
        </p:nvPicPr>
        <p:blipFill>
          <a:blip r:embed="rId1"/>
          <a:stretch/>
        </p:blipFill>
        <p:spPr>
          <a:xfrm>
            <a:off x="3927600" y="3479400"/>
            <a:ext cx="8050680" cy="27381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B2DBE34-7B1D-46F0-A8BD-32F461C401BE}"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205"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[Chap3: Network Communications Protocols and Services]</a:t>
            </a:r>
            <a:endParaRPr b="0" lang="en-US" sz="2800" spc="-1" strike="noStrike">
              <a:latin typeface="Arial"/>
            </a:endParaRPr>
          </a:p>
        </p:txBody>
      </p:sp>
      <p:sp>
        <p:nvSpPr>
          <p:cNvPr id="206" name="CustomShape 3"/>
          <p:cNvSpPr/>
          <p:nvPr/>
        </p:nvSpPr>
        <p:spPr>
          <a:xfrm>
            <a:off x="564480" y="1447200"/>
            <a:ext cx="6567480" cy="4728240"/>
          </a:xfrm>
          <a:prstGeom prst="rect">
            <a:avLst/>
          </a:prstGeom>
          <a:noFill/>
          <a:ln>
            <a:noFill/>
          </a:ln>
        </p:spPr>
        <p:style>
          <a:lnRef idx="0"/>
          <a:fillRef idx="0"/>
          <a:effectRef idx="0"/>
          <a:fontRef idx="minor"/>
        </p:style>
      </p:sp>
      <p:sp>
        <p:nvSpPr>
          <p:cNvPr id="207" name="CustomShape 4"/>
          <p:cNvSpPr/>
          <p:nvPr/>
        </p:nvSpPr>
        <p:spPr>
          <a:xfrm>
            <a:off x="457200" y="1645920"/>
            <a:ext cx="1051524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1800" spc="-1" strike="noStrike">
                <a:solidFill>
                  <a:srgbClr val="000000"/>
                </a:solidFill>
                <a:latin typeface="Arial"/>
                <a:ea typeface="DejaVu Sans"/>
              </a:rPr>
              <a:t>3.4 Services</a:t>
            </a:r>
            <a:endParaRPr b="0" lang="en-US" sz="1800" spc="-1" strike="noStrike">
              <a:latin typeface="Arial"/>
            </a:endParaRPr>
          </a:p>
          <a:p>
            <a:pPr>
              <a:lnSpc>
                <a:spcPct val="100000"/>
              </a:lnSpc>
              <a:spcBef>
                <a:spcPts val="1417"/>
              </a:spcBef>
            </a:pPr>
            <a:r>
              <a:rPr b="1" lang="en-US" sz="1800" spc="-1" strike="noStrike">
                <a:solidFill>
                  <a:srgbClr val="000000"/>
                </a:solidFill>
                <a:latin typeface="Arial"/>
                <a:ea typeface="DejaVu Sans"/>
              </a:rPr>
              <a:t>Multimedia-Based Services</a:t>
            </a:r>
            <a:endParaRPr b="0" lang="en-US" sz="1800" spc="-1" strike="noStrike">
              <a:latin typeface="Arial"/>
            </a:endParaRPr>
          </a:p>
          <a:p>
            <a:pPr>
              <a:lnSpc>
                <a:spcPct val="100000"/>
              </a:lnSpc>
              <a:spcBef>
                <a:spcPts val="1417"/>
              </a:spcBef>
            </a:pPr>
            <a:r>
              <a:rPr b="1" lang="en-US" sz="1800" spc="-1" strike="noStrike">
                <a:solidFill>
                  <a:srgbClr val="000000"/>
                </a:solidFill>
                <a:latin typeface="Arial"/>
                <a:ea typeface="DejaVu Sans"/>
              </a:rPr>
              <a:t>Giao thức truyền tải thời gian thực (RTP) được sử dụng để cung cấp dữ liệu đa phương tiện qua mạng IP. RTP sử dụng các giao thức lớp truyền tải như UDP và được coi là giao thức lớp ứng dụng tự cung cấp dữ liệu đa phương tiện.</a:t>
            </a:r>
            <a:endParaRPr b="0" lang="en-US" sz="1800" spc="-1" strike="noStrike">
              <a:latin typeface="Arial"/>
            </a:endParaRPr>
          </a:p>
          <a:p>
            <a:pPr>
              <a:lnSpc>
                <a:spcPct val="100000"/>
              </a:lnSpc>
              <a:spcBef>
                <a:spcPts val="1417"/>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3E77354-651D-4064-AAB8-22AD3DFE8DC4}"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209" name="CustomShape 2"/>
          <p:cNvSpPr/>
          <p:nvPr/>
        </p:nvSpPr>
        <p:spPr>
          <a:xfrm>
            <a:off x="564480" y="1447200"/>
            <a:ext cx="6567480" cy="4728240"/>
          </a:xfrm>
          <a:prstGeom prst="rect">
            <a:avLst/>
          </a:prstGeom>
          <a:noFill/>
          <a:ln>
            <a:noFill/>
          </a:ln>
        </p:spPr>
        <p:style>
          <a:lnRef idx="0"/>
          <a:fillRef idx="0"/>
          <a:effectRef idx="0"/>
          <a:fontRef idx="minor"/>
        </p:style>
      </p:sp>
      <p:sp>
        <p:nvSpPr>
          <p:cNvPr id="210" name="CustomShape 3"/>
          <p:cNvSpPr/>
          <p:nvPr/>
        </p:nvSpPr>
        <p:spPr>
          <a:xfrm>
            <a:off x="457200" y="1645920"/>
            <a:ext cx="11521080" cy="41972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417"/>
              </a:spcBef>
            </a:pP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	</a:t>
            </a:r>
            <a:endParaRPr b="0" lang="en-US" sz="1800" spc="-1" strike="noStrike">
              <a:latin typeface="Arial"/>
            </a:endParaRPr>
          </a:p>
          <a:p>
            <a:pPr>
              <a:lnSpc>
                <a:spcPct val="100000"/>
              </a:lnSpc>
              <a:spcBef>
                <a:spcPts val="1417"/>
              </a:spcBef>
            </a:pPr>
            <a:endParaRPr b="0" lang="en-US" sz="1800" spc="-1" strike="noStrike">
              <a:latin typeface="Arial"/>
            </a:endParaRPr>
          </a:p>
          <a:p>
            <a:pPr algn="ctr">
              <a:lnSpc>
                <a:spcPct val="100000"/>
              </a:lnSpc>
              <a:spcBef>
                <a:spcPts val="1417"/>
              </a:spcBef>
            </a:pPr>
            <a:r>
              <a:rPr b="1" lang="en-US" sz="1800" spc="-1" strike="noStrike">
                <a:solidFill>
                  <a:srgbClr val="000000"/>
                </a:solidFill>
                <a:latin typeface="Arial"/>
                <a:ea typeface="DejaVu Sans"/>
              </a:rPr>
              <a:t>  </a:t>
            </a:r>
            <a:endParaRPr b="0" lang="en-US" sz="1800" spc="-1" strike="noStrike">
              <a:latin typeface="Arial"/>
            </a:endParaRPr>
          </a:p>
          <a:p>
            <a:pPr algn="ctr">
              <a:lnSpc>
                <a:spcPct val="100000"/>
              </a:lnSpc>
              <a:spcBef>
                <a:spcPts val="1417"/>
              </a:spcBef>
            </a:pPr>
            <a:r>
              <a:rPr b="1" lang="en-US" sz="4000" spc="-1" strike="noStrike">
                <a:solidFill>
                  <a:srgbClr val="000000"/>
                </a:solidFill>
                <a:latin typeface="Arial"/>
                <a:ea typeface="DejaVu Sans"/>
              </a:rPr>
              <a:t>END</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6BF42AA-6875-4106-92B3-E9BF65277469}"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86" name="CustomShape 2"/>
          <p:cNvSpPr/>
          <p:nvPr/>
        </p:nvSpPr>
        <p:spPr>
          <a:xfrm>
            <a:off x="1937880" y="298620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87" name="CustomShape 3"/>
          <p:cNvSpPr/>
          <p:nvPr/>
        </p:nvSpPr>
        <p:spPr>
          <a:xfrm>
            <a:off x="564480" y="1447200"/>
            <a:ext cx="10787760" cy="47282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099DF93-71AC-4C85-9048-F6202AC453E5}"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89"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90"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2.2 Network Topologies</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Cấu trúc liên kết mạng đề cập đến sự sắp xếp của các nút (tức là thiết bị mạng, máy chủ và máy chủ) và các liên kết giữa chúng để tạo thành một mạng máy tính</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Vi du: vòng, sao, xe buýt, cây, lưới và đặc biệt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A451280-A1A7-46DD-BF5F-4C353FE9B877}"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92"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93"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2.2.1 Ring Topology</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Trong cấu trúc liên kết vòng, mỗi nút được kết nối với chính xác hai nút khác tạo thành một đường dẫn dữ liệu duy nhất ở dạng một vòng</a:t>
            </a:r>
            <a:endParaRPr b="0" lang="en-US" sz="2800" spc="-1" strike="noStrike">
              <a:latin typeface="Arial"/>
            </a:endParaRPr>
          </a:p>
        </p:txBody>
      </p:sp>
      <p:pic>
        <p:nvPicPr>
          <p:cNvPr id="94" name="" descr=""/>
          <p:cNvPicPr/>
          <p:nvPr/>
        </p:nvPicPr>
        <p:blipFill>
          <a:blip r:embed="rId1"/>
          <a:stretch/>
        </p:blipFill>
        <p:spPr>
          <a:xfrm>
            <a:off x="7118640" y="3749040"/>
            <a:ext cx="2024280" cy="2089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42C4EFF-7508-4148-89FC-21EBD69E3BEC}"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96"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97"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2.2.2 Star Topology</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Trong cấu trúc liên kết hình sao, mọi máy chủ được kết nối với một thành phần mạng trung tâm (được ký hiệu là hub), có thể là một trung tâm mạng, một bộ chuyển mạch hoặc một bộ định tuyến</a:t>
            </a:r>
            <a:endParaRPr b="0" lang="en-US" sz="2800" spc="-1" strike="noStrike">
              <a:latin typeface="Arial"/>
            </a:endParaRPr>
          </a:p>
        </p:txBody>
      </p:sp>
      <p:pic>
        <p:nvPicPr>
          <p:cNvPr id="98" name="" descr=""/>
          <p:cNvPicPr/>
          <p:nvPr/>
        </p:nvPicPr>
        <p:blipFill>
          <a:blip r:embed="rId1"/>
          <a:stretch/>
        </p:blipFill>
        <p:spPr>
          <a:xfrm>
            <a:off x="7932240" y="3657960"/>
            <a:ext cx="3131640" cy="28706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317AF62-88D2-4A07-8459-BF5A9A06BF3D}"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00"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01"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2.2.3 Bus Topology</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Trong cấu trúc liên kết bus, một liên kết đường trục chung được sử dụng để kết nối tất cả các thiết bị trong mạng với nhau,</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 </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 </a:t>
            </a:r>
            <a:endParaRPr b="0" lang="en-US" sz="28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 </a:t>
            </a:r>
            <a:endParaRPr b="0" lang="en-US" sz="2800" spc="-1" strike="noStrike">
              <a:latin typeface="Arial"/>
            </a:endParaRPr>
          </a:p>
        </p:txBody>
      </p:sp>
      <p:pic>
        <p:nvPicPr>
          <p:cNvPr id="102" name="" descr=""/>
          <p:cNvPicPr/>
          <p:nvPr/>
        </p:nvPicPr>
        <p:blipFill>
          <a:blip r:embed="rId1"/>
          <a:stretch/>
        </p:blipFill>
        <p:spPr>
          <a:xfrm>
            <a:off x="5852160" y="3474720"/>
            <a:ext cx="5600160" cy="30664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610480" y="6528960"/>
            <a:ext cx="2741760" cy="327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76E7989-D3F7-46A0-9E8D-D5C4FA03A05B}" type="slidenum">
              <a:rPr b="0" lang="en-US" sz="1200" spc="-1" strike="noStrike">
                <a:solidFill>
                  <a:srgbClr val="000000"/>
                </a:solidFill>
                <a:latin typeface="Garamond"/>
                <a:ea typeface="DejaVu Sans"/>
              </a:rPr>
              <a:t>&lt;number&gt;</a:t>
            </a:fld>
            <a:endParaRPr b="0" lang="en-US" sz="1200" spc="-1" strike="noStrike">
              <a:latin typeface="Arial"/>
            </a:endParaRPr>
          </a:p>
        </p:txBody>
      </p:sp>
      <p:sp>
        <p:nvSpPr>
          <p:cNvPr id="104" name="CustomShape 2"/>
          <p:cNvSpPr/>
          <p:nvPr/>
        </p:nvSpPr>
        <p:spPr>
          <a:xfrm>
            <a:off x="2043360" y="365040"/>
            <a:ext cx="9308880" cy="945360"/>
          </a:xfrm>
          <a:prstGeom prst="rect">
            <a:avLst/>
          </a:prstGeom>
          <a:noFill/>
          <a:ln>
            <a:noFill/>
          </a:ln>
        </p:spPr>
        <p:style>
          <a:lnRef idx="0"/>
          <a:fillRef idx="0"/>
          <a:effectRef idx="0"/>
          <a:fontRef idx="minor"/>
        </p:style>
        <p:txBody>
          <a:bodyPr lIns="90000" rIns="90000" tIns="45000" bIns="45000" anchor="ctr">
            <a:noAutofit/>
          </a:bodyPr>
          <a:p>
            <a:pPr>
              <a:lnSpc>
                <a:spcPct val="90000"/>
              </a:lnSpc>
              <a:spcBef>
                <a:spcPts val="1001"/>
              </a:spcBef>
            </a:pPr>
            <a:r>
              <a:rPr b="1" lang="en-US" sz="2800" spc="-1" strike="noStrike">
                <a:solidFill>
                  <a:srgbClr val="000000"/>
                </a:solidFill>
                <a:latin typeface="Calibri"/>
                <a:ea typeface="DejaVu Sans"/>
              </a:rPr>
              <a:t>[Chap2: Network Architectures]</a:t>
            </a:r>
            <a:endParaRPr b="0" lang="en-US" sz="2800" spc="-1" strike="noStrike">
              <a:latin typeface="Arial"/>
            </a:endParaRPr>
          </a:p>
        </p:txBody>
      </p:sp>
      <p:sp>
        <p:nvSpPr>
          <p:cNvPr id="105" name="CustomShape 3"/>
          <p:cNvSpPr/>
          <p:nvPr/>
        </p:nvSpPr>
        <p:spPr>
          <a:xfrm>
            <a:off x="564480" y="1447200"/>
            <a:ext cx="10787760" cy="4728240"/>
          </a:xfrm>
          <a:prstGeom prst="rect">
            <a:avLst/>
          </a:prstGeom>
          <a:noFill/>
          <a:ln>
            <a:noFill/>
          </a:ln>
        </p:spPr>
        <p:style>
          <a:lnRef idx="0"/>
          <a:fillRef idx="0"/>
          <a:effectRef idx="0"/>
          <a:fontRef idx="minor"/>
        </p:style>
        <p:txBody>
          <a:bodyPr lIns="90000" rIns="90000" tIns="45000" bIns="45000">
            <a:noAutofit/>
          </a:bodyPr>
          <a:p>
            <a:pPr marL="432000" indent="-322920">
              <a:lnSpc>
                <a:spcPct val="100000"/>
              </a:lnSpc>
              <a:spcBef>
                <a:spcPts val="1417"/>
              </a:spcBef>
              <a:buClr>
                <a:srgbClr val="000000"/>
              </a:buClr>
              <a:buSzPct val="45000"/>
              <a:buFont typeface="Wingdings" charset="2"/>
              <a:buChar char=""/>
            </a:pPr>
            <a:r>
              <a:rPr b="0" lang="en-US" sz="2800" spc="-1" strike="noStrike">
                <a:solidFill>
                  <a:srgbClr val="000000"/>
                </a:solidFill>
                <a:latin typeface="Calibri"/>
                <a:ea typeface="DejaVu Sans"/>
              </a:rPr>
              <a:t>2.2.4 Tree Topology</a:t>
            </a:r>
            <a:endParaRPr b="0" lang="en-US" sz="2800" spc="-1" strike="noStrike">
              <a:latin typeface="Arial"/>
            </a:endParaRPr>
          </a:p>
          <a:p>
            <a:pPr>
              <a:lnSpc>
                <a:spcPct val="100000"/>
              </a:lnSpc>
              <a:spcBef>
                <a:spcPts val="1417"/>
              </a:spcBef>
            </a:pPr>
            <a:r>
              <a:rPr b="0" lang="en-US" sz="2800" spc="-1" strike="noStrike">
                <a:solidFill>
                  <a:srgbClr val="000000"/>
                </a:solidFill>
                <a:latin typeface="Calibri"/>
                <a:ea typeface="DejaVu Sans"/>
              </a:rPr>
              <a:t>Cấu trúc liên kết hình cây bao gồm sự kết hợp của cấu trúc liên kết hình xe buýt và hình sao.</a:t>
            </a:r>
            <a:endParaRPr b="0" lang="en-US" sz="2800" spc="-1" strike="noStrike">
              <a:latin typeface="Arial"/>
            </a:endParaRPr>
          </a:p>
        </p:txBody>
      </p:sp>
      <p:pic>
        <p:nvPicPr>
          <p:cNvPr id="106" name="" descr=""/>
          <p:cNvPicPr/>
          <p:nvPr/>
        </p:nvPicPr>
        <p:blipFill>
          <a:blip r:embed="rId1"/>
          <a:stretch/>
        </p:blipFill>
        <p:spPr>
          <a:xfrm>
            <a:off x="3749040" y="3108960"/>
            <a:ext cx="8400240" cy="3695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659</TotalTime>
  <Application>LibreOffice/6.4.4.2$Linux_X86_64 LibreOffice_project/40$Build-2</Application>
  <Words>10246</Words>
  <Paragraphs>1576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2020-05-27T05:21:30Z</dcterms:created>
  <dc:creator>Toan Le</dc:creator>
  <dc:description/>
  <dc:language>en-US</dc:language>
  <cp:lastModifiedBy/>
  <dcterms:modified xsi:type="dcterms:W3CDTF">2020-09-10T21:13:08Z</dcterms:modified>
  <cp:revision>128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161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179</vt:i4>
  </property>
</Properties>
</file>