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7" r:id="rId13"/>
    <p:sldId id="264" r:id="rId14"/>
    <p:sldId id="265" r:id="rId15"/>
    <p:sldId id="266" r:id="rId1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952920" y="1423800"/>
            <a:ext cx="10285560" cy="26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Xây</a:t>
            </a:r>
            <a:r>
              <a:rPr lang="en-US" sz="4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 dựng hệ thống Nhận diện và Điểm danh khuôn mặt bằnng Python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767480" y="4788000"/>
            <a:ext cx="6752880" cy="14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            </a:t>
            </a:r>
            <a:r>
              <a:rPr lang="en-US" sz="2400" b="0" strike="noStrike" spc="-1" smtClean="0">
                <a:solidFill>
                  <a:srgbClr val="000000"/>
                </a:solidFill>
                <a:latin typeface="Times New Roman"/>
                <a:ea typeface="DejaVu Sans"/>
              </a:rPr>
              <a:t>Students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: Nguyen Ngoc Quang 18IT5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                            Nguyen Trong Tam 18IT5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    Instructor  : Ts. Nguyen Si Thin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434343"/>
                </a:solidFill>
                <a:latin typeface="Muli"/>
                <a:ea typeface="Muli"/>
              </a:rPr>
              <a:t>Kết quả và hướng phát triển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618840" y="1418400"/>
            <a:ext cx="5559840" cy="2665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Kết quả: 	</a:t>
            </a:r>
            <a:r>
              <a:rPr lang="en-US" sz="25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- Nhận diện được khuôn mặt </a:t>
            </a:r>
            <a:endParaRPr lang="en-US" sz="2500" b="0" strike="noStrike" spc="-1">
              <a:latin typeface="Arial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-"/>
            </a:pPr>
            <a:r>
              <a:rPr lang="en-US" sz="25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Xác định danh tính</a:t>
            </a:r>
            <a:endParaRPr lang="en-US" sz="2500" b="0" strike="noStrike" spc="-1">
              <a:latin typeface="Arial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-"/>
            </a:pPr>
            <a:r>
              <a:rPr lang="en-US" sz="25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Tìm kiếm </a:t>
            </a:r>
            <a:endParaRPr lang="en-US" sz="2500" b="0" strike="noStrike" spc="-1">
              <a:latin typeface="Arial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-"/>
            </a:pPr>
            <a:r>
              <a:rPr lang="en-US" sz="25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Gữi Email</a:t>
            </a:r>
            <a:endParaRPr lang="en-US" sz="25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lang="en-US" sz="2500" b="0" strike="noStrike" spc="-1">
              <a:latin typeface="Arial"/>
            </a:endParaRPr>
          </a:p>
        </p:txBody>
      </p:sp>
      <p:pic>
        <p:nvPicPr>
          <p:cNvPr id="175" name="Picture 6"/>
          <p:cNvPicPr/>
          <p:nvPr/>
        </p:nvPicPr>
        <p:blipFill>
          <a:blip r:embed="rId2"/>
          <a:stretch/>
        </p:blipFill>
        <p:spPr>
          <a:xfrm>
            <a:off x="6395760" y="4084200"/>
            <a:ext cx="5315760" cy="2600280"/>
          </a:xfrm>
          <a:prstGeom prst="rect">
            <a:avLst/>
          </a:prstGeom>
          <a:ln>
            <a:noFill/>
          </a:ln>
        </p:spPr>
      </p:pic>
      <p:pic>
        <p:nvPicPr>
          <p:cNvPr id="176" name="Picture 175"/>
          <p:cNvPicPr/>
          <p:nvPr/>
        </p:nvPicPr>
        <p:blipFill>
          <a:blip r:embed="rId3"/>
          <a:stretch/>
        </p:blipFill>
        <p:spPr>
          <a:xfrm>
            <a:off x="5972400" y="1418400"/>
            <a:ext cx="5914800" cy="3390480"/>
          </a:xfrm>
          <a:prstGeom prst="rect">
            <a:avLst/>
          </a:prstGeom>
          <a:ln>
            <a:noFill/>
          </a:ln>
        </p:spPr>
      </p:pic>
      <p:pic>
        <p:nvPicPr>
          <p:cNvPr id="177" name="Picture 176"/>
          <p:cNvPicPr/>
          <p:nvPr/>
        </p:nvPicPr>
        <p:blipFill>
          <a:blip r:embed="rId4"/>
          <a:stretch/>
        </p:blipFill>
        <p:spPr>
          <a:xfrm>
            <a:off x="15480" y="3223440"/>
            <a:ext cx="6933960" cy="354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434343"/>
                </a:solidFill>
                <a:latin typeface="Muli"/>
                <a:ea typeface="Muli"/>
              </a:rPr>
              <a:t>Kết quả và hướng phát triển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609480" y="2096640"/>
            <a:ext cx="10972080" cy="34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Hướng phát triển: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-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Cải thiện thuật toán để việc nhận diện được nhanh hơn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-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Cải thiện góc nhìn để camera bắt được đầy đủ góc khía cạnh khuôn mặt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-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Phát triển thêm nhiều chức năng hơn như điểm danh dựa trên nhận diện </a:t>
            </a:r>
            <a:endParaRPr lang="en-US" sz="2400" b="0" strike="noStrike" spc="-1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khuôn mặt, dự đoán tuổi, dự đoán giới tính.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1" name="Picture 148"/>
          <p:cNvPicPr/>
          <p:nvPr/>
        </p:nvPicPr>
        <p:blipFill>
          <a:blip r:embed="rId2"/>
          <a:srcRect l="21913" t="22576" r="10063" b="9302"/>
          <a:stretch/>
        </p:blipFill>
        <p:spPr>
          <a:xfrm>
            <a:off x="365760" y="365760"/>
            <a:ext cx="11429280" cy="6126120"/>
          </a:xfrm>
          <a:prstGeom prst="rect">
            <a:avLst/>
          </a:prstGeom>
          <a:ln>
            <a:noFill/>
          </a:ln>
        </p:spPr>
      </p:pic>
      <p:sp>
        <p:nvSpPr>
          <p:cNvPr id="182" name="CustomShape 2"/>
          <p:cNvSpPr/>
          <p:nvPr/>
        </p:nvSpPr>
        <p:spPr>
          <a:xfrm>
            <a:off x="6020640" y="3319200"/>
            <a:ext cx="180360" cy="23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043360" y="365040"/>
            <a:ext cx="930888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Nội Dung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2458800" y="1992960"/>
            <a:ext cx="7497000" cy="48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571680" indent="-571320">
              <a:lnSpc>
                <a:spcPct val="100000"/>
              </a:lnSpc>
              <a:buClr>
                <a:srgbClr val="434343"/>
              </a:buClr>
              <a:buFont typeface="Wingdings" charset="2"/>
              <a:buChar char=""/>
            </a:pPr>
            <a:r>
              <a:rPr lang="en-US" sz="3600" b="0" strike="noStrike" spc="-1">
                <a:solidFill>
                  <a:srgbClr val="434343"/>
                </a:solidFill>
                <a:latin typeface="Muli"/>
                <a:ea typeface="Muli"/>
              </a:rPr>
              <a:t>Giới thiệu tổng quan đề tài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600" b="0" strike="noStrike" spc="-1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434343"/>
              </a:buClr>
              <a:buFont typeface="Wingdings" charset="2"/>
              <a:buChar char=""/>
            </a:pPr>
            <a:r>
              <a:rPr lang="en-US" sz="3600" b="0" strike="noStrike" spc="-1">
                <a:solidFill>
                  <a:srgbClr val="434343"/>
                </a:solidFill>
                <a:latin typeface="Muli"/>
                <a:ea typeface="Muli"/>
              </a:rPr>
              <a:t>Các thuật toán áp dụng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600" b="0" strike="noStrike" spc="-1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434343"/>
              </a:buClr>
              <a:buFont typeface="Wingdings" charset="2"/>
              <a:buChar char=""/>
            </a:pPr>
            <a:r>
              <a:rPr lang="en-US" sz="3600" b="0" strike="noStrike" spc="-1">
                <a:solidFill>
                  <a:srgbClr val="434343"/>
                </a:solidFill>
                <a:latin typeface="Muli"/>
                <a:ea typeface="Muli"/>
              </a:rPr>
              <a:t>Phân tích thiết kế hệ thống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600" b="0" strike="noStrike" spc="-1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434343"/>
              </a:buClr>
              <a:buFont typeface="Wingdings" charset="2"/>
              <a:buChar char=""/>
            </a:pPr>
            <a:r>
              <a:rPr lang="en-US" sz="3600" b="0" strike="noStrike" spc="-1">
                <a:solidFill>
                  <a:srgbClr val="434343"/>
                </a:solidFill>
                <a:latin typeface="Muli"/>
                <a:ea typeface="Muli"/>
              </a:rPr>
              <a:t>Kết quả và hướng phát triển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t/>
            </a:r>
            <a:br/>
            <a:r>
              <a:rPr lang="en-US" sz="4400" b="0" strike="noStrike" spc="-1">
                <a:solidFill>
                  <a:srgbClr val="434343"/>
                </a:solidFill>
                <a:latin typeface="Muli"/>
                <a:ea typeface="Muli"/>
              </a:rPr>
              <a:t>Giới thiệu tổng quan đề tài</a:t>
            </a:r>
            <a:r>
              <a:t/>
            </a:r>
            <a:br/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609480" y="1973160"/>
            <a:ext cx="77950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Hệ thống nhận dạng khuôn mặt là kỹ thuật nhằm xác định người từ một hình ảnh hoặc khung hình trong video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Được áp dụng phổ biến trong các hệ thống an ninh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Hệ thống của chúng em giải quyết vấn đề điểm danh sinh viên bằng cách nhận diện khuôn mặt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158" name="Picture 3"/>
          <p:cNvPicPr/>
          <p:nvPr/>
        </p:nvPicPr>
        <p:blipFill>
          <a:blip r:embed="rId2"/>
          <a:stretch/>
        </p:blipFill>
        <p:spPr>
          <a:xfrm>
            <a:off x="8404920" y="1483200"/>
            <a:ext cx="3306960" cy="4531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434343"/>
                </a:solidFill>
                <a:latin typeface="Muli"/>
                <a:ea typeface="Muli"/>
              </a:rPr>
              <a:t>Giới thiệu tổng quan đề tài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609480" y="1927800"/>
            <a:ext cx="844164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Quy trình nhận diện khuôn mặt: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Bước 1:  Chuẩn bị dữ liệu khuôn mặt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Bước 2: Đào tạo trình nhận dạng khuôn mặt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Bước 3: Nhận dạng khuôn mặt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161" name="Picture 3"/>
          <p:cNvPicPr/>
          <p:nvPr/>
        </p:nvPicPr>
        <p:blipFill>
          <a:blip r:embed="rId2"/>
          <a:stretch/>
        </p:blipFill>
        <p:spPr>
          <a:xfrm>
            <a:off x="8340480" y="1796760"/>
            <a:ext cx="3481920" cy="446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434343"/>
                </a:solidFill>
                <a:latin typeface="Muli"/>
                <a:ea typeface="Muli"/>
              </a:rPr>
              <a:t>Các</a:t>
            </a:r>
            <a:r>
              <a:rPr lang="en-US" sz="4400" b="0" strike="noStrike" spc="-1">
                <a:solidFill>
                  <a:srgbClr val="434343"/>
                </a:solidFill>
                <a:latin typeface="Muli"/>
                <a:ea typeface="Muli"/>
              </a:rPr>
              <a:t> thuật toán áp dụng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609480" y="1764000"/>
            <a:ext cx="10572480" cy="1200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ocal </a:t>
            </a: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inary </a:t>
            </a: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atterns: được rút trích sẽ tiếp tục được tiến hành chọn lọc (feature selection) thu gọn thành vector đặc trưng.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166" name="Picture 4"/>
          <p:cNvPicPr/>
          <p:nvPr/>
        </p:nvPicPr>
        <p:blipFill>
          <a:blip r:embed="rId2"/>
          <a:stretch/>
        </p:blipFill>
        <p:spPr>
          <a:xfrm>
            <a:off x="609480" y="3310560"/>
            <a:ext cx="10572480" cy="314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434343"/>
                </a:solidFill>
                <a:latin typeface="Muli"/>
                <a:ea typeface="Muli"/>
              </a:rPr>
              <a:t>Các thuật toán áp dụng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609480" y="2216880"/>
            <a:ext cx="7139829" cy="394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Bộ phân loại Haar: </a:t>
            </a:r>
            <a:endParaRPr lang="en-US" sz="2800" b="0" strike="noStrike" spc="-1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b="0" strike="noStrike" spc="-1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360" algn="just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smtClean="0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lang="en-US" sz="28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Sử 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dụng các đặc trưng </a:t>
            </a:r>
            <a:r>
              <a:rPr lang="en-US" sz="28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loại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lang="en-US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Haar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 và sau đó sử dụng thật nhiều </a:t>
            </a:r>
            <a:r>
              <a:rPr lang="en-US" sz="28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đặc trưng 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đó qua nhiều lượt (</a:t>
            </a:r>
            <a:r>
              <a:rPr lang="en-US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cascade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) để </a:t>
            </a:r>
            <a:r>
              <a:rPr lang="en-US" sz="28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tạo thành 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một cỗ máy nhận diện hoàn chỉnh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908" y="2039359"/>
            <a:ext cx="3602183" cy="3629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434343"/>
                </a:solidFill>
                <a:latin typeface="Muli"/>
                <a:ea typeface="Muli"/>
              </a:rPr>
              <a:t>Phân tích thiết kế hệ thống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Picture 3"/>
          <p:cNvPicPr/>
          <p:nvPr/>
        </p:nvPicPr>
        <p:blipFill>
          <a:blip r:embed="rId2"/>
          <a:stretch/>
        </p:blipFill>
        <p:spPr>
          <a:xfrm>
            <a:off x="609480" y="1604520"/>
            <a:ext cx="10861560" cy="4666680"/>
          </a:xfrm>
          <a:prstGeom prst="rect">
            <a:avLst/>
          </a:prstGeom>
          <a:ln>
            <a:noFill/>
          </a:ln>
        </p:spPr>
      </p:pic>
      <p:sp>
        <p:nvSpPr>
          <p:cNvPr id="169" name="TextShape 2"/>
          <p:cNvSpPr txBox="1"/>
          <p:nvPr/>
        </p:nvSpPr>
        <p:spPr>
          <a:xfrm>
            <a:off x="609480" y="2207520"/>
            <a:ext cx="10972080" cy="3373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32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Sơ đồ usecase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434343"/>
                </a:solidFill>
                <a:latin typeface="Muli"/>
                <a:ea typeface="Muli"/>
              </a:rPr>
              <a:t>Phân tích thiết kế hệ thống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609480" y="1641465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Sơ đồ hoạt </a:t>
            </a:r>
            <a:r>
              <a:rPr lang="en-US" sz="28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động nhận diện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172" name="Picture 3"/>
          <p:cNvPicPr/>
          <p:nvPr/>
        </p:nvPicPr>
        <p:blipFill>
          <a:blip r:embed="rId2"/>
          <a:stretch/>
        </p:blipFill>
        <p:spPr>
          <a:xfrm>
            <a:off x="822100" y="2299855"/>
            <a:ext cx="10861900" cy="399428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1">
                <a:solidFill>
                  <a:srgbClr val="434343"/>
                </a:solidFill>
                <a:latin typeface="Muli"/>
                <a:ea typeface="Muli"/>
              </a:rPr>
              <a:t>Phân tích thiết kế </a:t>
            </a:r>
            <a:r>
              <a:rPr lang="en-US" spc="-1">
                <a:solidFill>
                  <a:srgbClr val="434343"/>
                </a:solidFill>
                <a:latin typeface="Muli"/>
                <a:ea typeface="Muli"/>
              </a:rPr>
              <a:t>hệ </a:t>
            </a:r>
            <a:r>
              <a:rPr lang="en-US" spc="-1" smtClean="0">
                <a:solidFill>
                  <a:srgbClr val="434343"/>
                </a:solidFill>
                <a:latin typeface="Muli"/>
                <a:ea typeface="Muli"/>
              </a:rPr>
              <a:t>thống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09" y="2017643"/>
            <a:ext cx="9762836" cy="43462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4096" y="1418040"/>
            <a:ext cx="6261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mtClean="0"/>
              <a:t>Sợ đồ hoạt động điểm danh</a:t>
            </a:r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18128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1388</TotalTime>
  <Words>233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DejaVu Sans</vt:lpstr>
      <vt:lpstr>Muli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Phân tích thiết kế hệ thống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Toan Le</dc:creator>
  <dc:description/>
  <cp:lastModifiedBy>Tâm Nguyễn Trọng</cp:lastModifiedBy>
  <cp:revision>237</cp:revision>
  <dcterms:created xsi:type="dcterms:W3CDTF">2020-05-27T05:21:30Z</dcterms:created>
  <dcterms:modified xsi:type="dcterms:W3CDTF">2021-07-10T00:59:56Z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