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jpeg" ContentType="image/jpeg"/>
  <Override PartName="/ppt/media/image13.png" ContentType="image/png"/>
  <Override PartName="/ppt/media/image8.png" ContentType="image/png"/>
  <Override PartName="/ppt/media/image14.jpeg" ContentType="image/jpe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29.wmf" ContentType="image/x-wmf"/>
  <Override PartName="/ppt/media/image6.png" ContentType="image/png"/>
  <Override PartName="/ppt/media/image5.jpeg" ContentType="image/jpeg"/>
  <Override PartName="/ppt/media/image4.png" ContentType="image/png"/>
  <Override PartName="/ppt/media/image3.jpeg" ContentType="image/jpeg"/>
  <Override PartName="/ppt/media/image15.png" ContentType="image/png"/>
  <Override PartName="/ppt/media/image2.jpeg" ContentType="image/jpeg"/>
  <Override PartName="/ppt/media/image26.png" ContentType="image/png"/>
  <Override PartName="/ppt/media/image25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jpeg" ContentType="image/jpeg"/>
  <Override PartName="/ppt/media/image18.png" ContentType="image/png"/>
  <Override PartName="/ppt/media/image17.png" ContentType="image/png"/>
  <Override PartName="/ppt/media/image10.png" ContentType="image/png"/>
  <Override PartName="/ppt/media/image27.jpeg" ContentType="image/jpeg"/>
  <Override PartName="/ppt/media/image1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</a:t>
            </a: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A1F4914-721B-4A0C-B576-E2B5F99806E9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9/12/20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C3B4CD3-47C8-4708-AC99-00AB57648993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231C3F9-17B6-4CB9-892A-E5F2B5298358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9/12/20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ABCA0F-1571-4C6C-B8E6-6876BB301B9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C28B79-7DC0-4FAC-B2FB-F7431D3CCABF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9/12/20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44BEBC-BC0E-46AE-86B4-538ED912830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wmf"/><Relationship Id="rId4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" descr=""/>
          <p:cNvPicPr/>
          <p:nvPr/>
        </p:nvPicPr>
        <p:blipFill>
          <a:blip r:embed="rId1"/>
          <a:stretch/>
        </p:blipFill>
        <p:spPr>
          <a:xfrm>
            <a:off x="1219320" y="435960"/>
            <a:ext cx="8548920" cy="1196640"/>
          </a:xfrm>
          <a:prstGeom prst="rect">
            <a:avLst/>
          </a:prstGeom>
          <a:ln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2101680" y="2538360"/>
            <a:ext cx="7478640" cy="10054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MÔ HÌNH ĐIỀU KHIỂN THIẾT BỊ  TRONG NHÀ THÔNG MINH QUA WIFI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82000" y="4449960"/>
            <a:ext cx="4767840" cy="178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 cap="all">
                <a:solidFill>
                  <a:srgbClr val="000000"/>
                </a:solidFill>
                <a:latin typeface="Arial"/>
                <a:ea typeface="Arial"/>
              </a:rPr>
              <a:t>Thành viên: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 cap="all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 cap="all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 cap="all">
                <a:solidFill>
                  <a:srgbClr val="000000"/>
                </a:solidFill>
                <a:latin typeface="Arial"/>
                <a:ea typeface="Arial"/>
              </a:rPr>
              <a:t>Lương Tuấn Anh(18CE)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 cap="all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 cap="all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 cap="all">
                <a:solidFill>
                  <a:srgbClr val="000000"/>
                </a:solidFill>
                <a:latin typeface="Arial"/>
                <a:ea typeface="Arial"/>
              </a:rPr>
              <a:t>Nguyễn Ngọc Quang(18IT5)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600" spc="-1" strike="noStrike" cap="all">
                <a:solidFill>
                  <a:srgbClr val="000000"/>
                </a:solidFill>
                <a:latin typeface="Arial"/>
                <a:ea typeface="Arial"/>
              </a:rPr>
              <a:t>Giáo viên hướng dẫn: Nguyễn Tuấn Anh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69920" y="1869840"/>
            <a:ext cx="1042020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080">
              <a:lnSpc>
                <a:spcPct val="90000"/>
              </a:lnSpc>
              <a:buClr>
                <a:srgbClr val="9e3611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Cản trở, kiểm soát dòng điện, tránh làm hỏng thiết bị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5" name="Google Shape;171;p11" descr="https://lh6.googleusercontent.com/jSog3Ivx9R0O5falOMfrWsJ-NiY_bZKnoKs04vgzakDt_idxqaDTjver3s4C6z5LWHJMXuEKaIFwTWmf-hWccX3Vxy-qjm5b_VupYDfZ7fCoplLcOHjblbiemeuJ9A"/>
          <p:cNvPicPr/>
          <p:nvPr/>
        </p:nvPicPr>
        <p:blipFill>
          <a:blip r:embed="rId1"/>
          <a:stretch/>
        </p:blipFill>
        <p:spPr>
          <a:xfrm>
            <a:off x="2829600" y="2504520"/>
            <a:ext cx="6531480" cy="344304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ĐIỆN TRỞ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79280" y="1801800"/>
            <a:ext cx="1022256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1080">
              <a:lnSpc>
                <a:spcPct val="90000"/>
              </a:lnSpc>
              <a:buClr>
                <a:srgbClr val="9e3611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Có khả năng thay đổi điện trở theo cường độ ánh sáng chiếu vào</a:t>
            </a:r>
            <a:endParaRPr b="0" lang="en-US" sz="24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Giá thành rẻ, sử dụng quang trở, tương thích với arduino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8" name="Google Shape;178;p12" descr="https://lh3.googleusercontent.com/rB5WMY-vERUQqZLGNCe4cDUaW3dXTTEWrSIYB-q0MDIu-WTzeDlO_gUnqtl_xYq09FPuCgP1Vxm49bDXoqPTfFkrJOfL_p7_CLGHZH1_oaVgooPk4pf3LgTufOyOBg"/>
          <p:cNvPicPr/>
          <p:nvPr/>
        </p:nvPicPr>
        <p:blipFill>
          <a:blip r:embed="rId1"/>
          <a:stretch/>
        </p:blipFill>
        <p:spPr>
          <a:xfrm>
            <a:off x="3084480" y="3070800"/>
            <a:ext cx="5868000" cy="324900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MODULE CẢM BIẾN ÁNH SÁNG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51960" y="2400480"/>
            <a:ext cx="445212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Motor được dùng để làm quạt quay và tạo ròng rọc để đẩy cách cửa lên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MOTOR QUẠT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2" name="Picture 113" descr=""/>
          <p:cNvPicPr/>
          <p:nvPr/>
        </p:nvPicPr>
        <p:blipFill>
          <a:blip r:embed="rId1"/>
          <a:stretch/>
        </p:blipFill>
        <p:spPr>
          <a:xfrm>
            <a:off x="5759280" y="1733400"/>
            <a:ext cx="5786280" cy="458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89720" y="2830320"/>
            <a:ext cx="450000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Lưu đồ thuật toán lấy trạng thái của đèn và cảm biến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4" name="image2.png" descr=""/>
          <p:cNvPicPr/>
          <p:nvPr/>
        </p:nvPicPr>
        <p:blipFill>
          <a:blip r:embed="rId1"/>
          <a:stretch/>
        </p:blipFill>
        <p:spPr>
          <a:xfrm>
            <a:off x="6396120" y="1747080"/>
            <a:ext cx="4008240" cy="451620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IV. LẬP TRÌNH VÀ MÔ PHỎNG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8.png" descr=""/>
          <p:cNvPicPr/>
          <p:nvPr/>
        </p:nvPicPr>
        <p:blipFill>
          <a:blip r:embed="rId1"/>
          <a:stretch/>
        </p:blipFill>
        <p:spPr>
          <a:xfrm>
            <a:off x="6095880" y="1706040"/>
            <a:ext cx="4753080" cy="451008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IV. LẬP TRÌNH VÀ MÔ PHỎNG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980640" y="2935440"/>
            <a:ext cx="450000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Lưu đồ thuật toán điều khiển các đèn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3.png" descr=""/>
          <p:cNvPicPr/>
          <p:nvPr/>
        </p:nvPicPr>
        <p:blipFill>
          <a:blip r:embed="rId1"/>
          <a:stretch/>
        </p:blipFill>
        <p:spPr>
          <a:xfrm>
            <a:off x="6368760" y="1833840"/>
            <a:ext cx="4560480" cy="444348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IV. LẬP TRÌNH VÀ MÔ PHỎNG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035360" y="2898360"/>
            <a:ext cx="450000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Rockwell"/>
              </a:rPr>
              <a:t>Lưu đồ thuật toán điều khiển đèn bởi cảm biến ánh sáng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IV. LẬP TRÌNH VÀ MÔ PHỎNG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308240" y="2993040"/>
            <a:ext cx="450000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Lưu đồ thuật toán điều khiển quạt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4" name="Picture 125" descr=""/>
          <p:cNvPicPr/>
          <p:nvPr/>
        </p:nvPicPr>
        <p:blipFill>
          <a:blip r:embed="rId1"/>
          <a:stretch/>
        </p:blipFill>
        <p:spPr>
          <a:xfrm>
            <a:off x="6580800" y="1694880"/>
            <a:ext cx="4047120" cy="464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IV. LẬP TRÌNH VÀ MÔ PHỎNG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308240" y="2993040"/>
            <a:ext cx="450000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7000"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ậ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ì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ử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ụ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đ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ể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â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ì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ế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ậ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ấ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ì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á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ế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ế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à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ậ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ì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ế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ó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5789880" y="1920240"/>
            <a:ext cx="4908600" cy="432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IV. LẬP TRÌNH VÀ MÔ PHỎNG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94960" y="2194560"/>
            <a:ext cx="450000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6000"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Lập trình web: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-Sử dụng nodejs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-Áp dụng mô hình MVC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-Sử dụng dialogflow để tạo chatbot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5481720" y="1920240"/>
            <a:ext cx="2839320" cy="283932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8656200" y="1920240"/>
            <a:ext cx="2590920" cy="292608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1097280" y="4206240"/>
            <a:ext cx="336528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IV. LẬP TRÌNH VÀ MÔ PHỎNG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308240" y="2993040"/>
            <a:ext cx="450000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8000"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Lập trình Android: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-Lập trình bằng 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-Kết nối api bằng retrofit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9052560" y="1828800"/>
            <a:ext cx="2965680" cy="295992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7315200" y="4770720"/>
            <a:ext cx="4827240" cy="144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50720" y="457920"/>
            <a:ext cx="768888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NỘI DUNG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69920" y="2121480"/>
            <a:ext cx="5658120" cy="40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212760">
              <a:lnSpc>
                <a:spcPct val="90000"/>
              </a:lnSpc>
              <a:buClr>
                <a:srgbClr val="9e3611"/>
              </a:buClr>
              <a:buFont typeface="Arial"/>
              <a:buAutoNum type="romanU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Ý tưởng thiết kế</a:t>
            </a:r>
            <a:endParaRPr b="0" lang="en-US" sz="2800" spc="-1" strike="noStrike">
              <a:latin typeface="Arial"/>
            </a:endParaRPr>
          </a:p>
          <a:p>
            <a:pPr marL="182880" indent="-21276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romanU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Sơ đồ mạch</a:t>
            </a:r>
            <a:endParaRPr b="0" lang="en-US" sz="2800" spc="-1" strike="noStrike">
              <a:latin typeface="Arial"/>
            </a:endParaRPr>
          </a:p>
          <a:p>
            <a:pPr marL="182880" indent="-21276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romanU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Mô tả các phần</a:t>
            </a:r>
            <a:endParaRPr b="0" lang="en-US" sz="2800" spc="-1" strike="noStrike">
              <a:latin typeface="Arial"/>
            </a:endParaRPr>
          </a:p>
          <a:p>
            <a:pPr marL="182880" indent="-21276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romanU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Lập trình và mô phỏng</a:t>
            </a:r>
            <a:endParaRPr b="0" lang="en-US" sz="2800" spc="-1" strike="noStrike">
              <a:latin typeface="Arial"/>
            </a:endParaRPr>
          </a:p>
          <a:p>
            <a:pPr marL="182880" indent="-21276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romanU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Ứng dụng</a:t>
            </a:r>
            <a:endParaRPr b="0" lang="en-US" sz="2800" spc="-1" strike="noStrike">
              <a:latin typeface="Arial"/>
            </a:endParaRPr>
          </a:p>
          <a:p>
            <a:pPr marL="182880" indent="-21276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romanU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Kết quả đạt được và hướng phát triển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4" name="Picture 85" descr=""/>
          <p:cNvPicPr/>
          <p:nvPr/>
        </p:nvPicPr>
        <p:blipFill>
          <a:blip r:embed="rId1"/>
          <a:stretch/>
        </p:blipFill>
        <p:spPr>
          <a:xfrm>
            <a:off x="7675200" y="1773720"/>
            <a:ext cx="3769920" cy="439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69920" y="2121480"/>
            <a:ext cx="10056600" cy="40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Ứng dụng vào ngôi nhà, nông trại, văn phòng 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Cảm biến tự động bật đèn khi trời tối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Bật tắt đèn trên 2 môi trường: web và app android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Điều khiển trung tâm, chỉ với một nút ấn có thể bật, tắt nhiều thiết bị cùng một lúc.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V. ỨNG DỤNG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250720" y="41184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V. KẾT QUẢ ĐẠT ĐƯỢC VÀ HƯỚNG PHÁT TRIỂN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0" name="Picture 130" descr=""/>
          <p:cNvPicPr/>
          <p:nvPr/>
        </p:nvPicPr>
        <p:blipFill>
          <a:blip r:embed="rId1"/>
          <a:stretch/>
        </p:blipFill>
        <p:spPr>
          <a:xfrm>
            <a:off x="8682120" y="1774080"/>
            <a:ext cx="2621880" cy="4248720"/>
          </a:xfrm>
          <a:prstGeom prst="rect">
            <a:avLst/>
          </a:prstGeom>
          <a:ln>
            <a:noFill/>
          </a:ln>
        </p:spPr>
      </p:pic>
      <p:pic>
        <p:nvPicPr>
          <p:cNvPr id="201" name="Picture 1" descr=""/>
          <p:cNvPicPr/>
          <p:nvPr/>
        </p:nvPicPr>
        <p:blipFill>
          <a:blip r:embed="rId2"/>
          <a:stretch/>
        </p:blipFill>
        <p:spPr>
          <a:xfrm>
            <a:off x="598320" y="1774080"/>
            <a:ext cx="7954560" cy="4248720"/>
          </a:xfrm>
          <a:prstGeom prst="rect">
            <a:avLst/>
          </a:prstGeom>
          <a:ln>
            <a:noFill/>
          </a:ln>
        </p:spPr>
      </p:pic>
      <p:sp>
        <p:nvSpPr>
          <p:cNvPr id="202" name="TextShape 2"/>
          <p:cNvSpPr txBox="1"/>
          <p:nvPr/>
        </p:nvSpPr>
        <p:spPr>
          <a:xfrm>
            <a:off x="4343760" y="1126440"/>
            <a:ext cx="3326040" cy="647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3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vi-VN" sz="3600" spc="199" strike="noStrike" cap="all">
                <a:solidFill>
                  <a:srgbClr val="637052"/>
                </a:solidFill>
                <a:latin typeface="Calibri Light"/>
              </a:rPr>
              <a:t>Mô hình web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V. KẾT QUẢ ĐẠT ĐƯỢC VÀ HƯỚNG PHÁT TRIỂN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4" name="Picture 134" descr=""/>
          <p:cNvPicPr/>
          <p:nvPr/>
        </p:nvPicPr>
        <p:blipFill>
          <a:blip r:embed="rId1"/>
          <a:stretch/>
        </p:blipFill>
        <p:spPr>
          <a:xfrm>
            <a:off x="6093000" y="1707840"/>
            <a:ext cx="4043880" cy="4568760"/>
          </a:xfrm>
          <a:prstGeom prst="rect">
            <a:avLst/>
          </a:prstGeom>
          <a:ln>
            <a:noFill/>
          </a:ln>
        </p:spPr>
      </p:pic>
      <p:pic>
        <p:nvPicPr>
          <p:cNvPr id="205" name="Picture 1" descr=""/>
          <p:cNvPicPr/>
          <p:nvPr/>
        </p:nvPicPr>
        <p:blipFill>
          <a:blip r:embed="rId2"/>
          <a:stretch/>
        </p:blipFill>
        <p:spPr>
          <a:xfrm>
            <a:off x="2054520" y="1707840"/>
            <a:ext cx="3213000" cy="4568760"/>
          </a:xfrm>
          <a:prstGeom prst="rect">
            <a:avLst/>
          </a:prstGeom>
          <a:ln>
            <a:noFill/>
          </a:ln>
        </p:spPr>
      </p:pic>
      <p:sp>
        <p:nvSpPr>
          <p:cNvPr id="206" name="TextShape 2"/>
          <p:cNvSpPr txBox="1"/>
          <p:nvPr/>
        </p:nvSpPr>
        <p:spPr>
          <a:xfrm>
            <a:off x="3860280" y="1356840"/>
            <a:ext cx="4464720" cy="70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vi-VN" sz="2400" spc="199" strike="noStrike" cap="all">
                <a:solidFill>
                  <a:srgbClr val="637052"/>
                </a:solidFill>
                <a:latin typeface="Calibri Light"/>
              </a:rPr>
              <a:t>Mô hình app android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3022560" y="3124080"/>
            <a:ext cx="6108840" cy="10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69920" y="2043000"/>
            <a:ext cx="10056600" cy="35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Tối ưu code và phần cứng giúp độ trễ bật tắt giảm thiểu tối đa</a:t>
            </a:r>
            <a:endParaRPr b="0" lang="en-US" sz="2800" spc="-1" strike="noStrike"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Bổ sung thêm giao diện người dùng đẹp hơn, có thống kê số liệu cụ thể, chi tiết và bảo mật người dung</a:t>
            </a:r>
            <a:endParaRPr b="0" lang="en-US" sz="2800" spc="-1" strike="noStrike"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Thêm các chức năng tạo lịch biểu, hẹn giờ bật tắt đèn qua App</a:t>
            </a:r>
            <a:endParaRPr b="0" lang="en-US" sz="2800" spc="-1" strike="noStrike"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Noto Sans Symbols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ckwell"/>
              </a:rPr>
              <a:t>Thêm các cảm biến chuyển động, cảm biến âm thanh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Rockwell"/>
              </a:rPr>
              <a:t>HƯỚNG PHÁT TRIỂN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135320" y="2917080"/>
            <a:ext cx="349344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vi-VN" sz="6000" spc="-1" strike="noStrike">
                <a:solidFill>
                  <a:srgbClr val="000000"/>
                </a:solidFill>
                <a:latin typeface="Arial"/>
                <a:ea typeface="Rockwell"/>
              </a:rPr>
              <a:t>THANKS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16280" y="1566360"/>
            <a:ext cx="4701600" cy="42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Bắt kịp xu thế cách mạng công nghiệp 4.0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Ứng dụng lý thuyết học lập trình về IoT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Tự động hóa các hoạt động trong nhà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469240" y="482760"/>
            <a:ext cx="768888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I.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Ý TƯỞNG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Picture 88" descr=""/>
          <p:cNvPicPr/>
          <p:nvPr/>
        </p:nvPicPr>
        <p:blipFill>
          <a:blip r:embed="rId1"/>
          <a:stretch/>
        </p:blipFill>
        <p:spPr>
          <a:xfrm>
            <a:off x="6096600" y="1463400"/>
            <a:ext cx="5332320" cy="405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250720" y="457920"/>
            <a:ext cx="768888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II. SƠ ĐỒ MẠCH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9" name="Picture 90" descr=""/>
          <p:cNvPicPr/>
          <p:nvPr/>
        </p:nvPicPr>
        <p:blipFill>
          <a:blip r:embed="rId1"/>
          <a:stretch/>
        </p:blipFill>
        <p:spPr>
          <a:xfrm>
            <a:off x="1366920" y="1756800"/>
            <a:ext cx="9456480" cy="450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250720" y="457920"/>
            <a:ext cx="768888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II. NGUYÊN LÝ HOẠT ĐỘNG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1" name="Picture 92" descr=""/>
          <p:cNvPicPr/>
          <p:nvPr/>
        </p:nvPicPr>
        <p:blipFill>
          <a:blip r:embed="rId1"/>
          <a:stretch/>
        </p:blipFill>
        <p:spPr>
          <a:xfrm>
            <a:off x="3831120" y="1761840"/>
            <a:ext cx="7922880" cy="457956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1178640" y="2499120"/>
            <a:ext cx="2546640" cy="24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Có 3 khối chính: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-Arduino Uno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-Web API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-Android App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69920" y="2121480"/>
            <a:ext cx="10056600" cy="40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219240">
              <a:lnSpc>
                <a:spcPct val="90000"/>
              </a:lnSpc>
              <a:buClr>
                <a:srgbClr val="9e3611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Arduino</a:t>
            </a:r>
            <a:endParaRPr b="0" lang="en-US" sz="2800" spc="-1" strike="noStrike">
              <a:latin typeface="Arial"/>
            </a:endParaRPr>
          </a:p>
          <a:p>
            <a:pPr marL="182880" indent="-2192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Module relay</a:t>
            </a:r>
            <a:endParaRPr b="0" lang="en-US" sz="2800" spc="-1" strike="noStrike">
              <a:latin typeface="Arial"/>
            </a:endParaRPr>
          </a:p>
          <a:p>
            <a:pPr marL="182880" indent="-2192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Module ESP-01</a:t>
            </a:r>
            <a:endParaRPr b="0" lang="en-US" sz="2800" spc="-1" strike="noStrike">
              <a:latin typeface="Arial"/>
            </a:endParaRPr>
          </a:p>
          <a:p>
            <a:pPr marL="182880" indent="-2192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Điện trở</a:t>
            </a:r>
            <a:endParaRPr b="0" lang="en-US" sz="2800" spc="-1" strike="noStrike">
              <a:latin typeface="Arial"/>
            </a:endParaRPr>
          </a:p>
          <a:p>
            <a:pPr marL="182880" indent="-2192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Đèn</a:t>
            </a:r>
            <a:endParaRPr b="0" lang="en-US" sz="2800" spc="-1" strike="noStrike">
              <a:latin typeface="Arial"/>
            </a:endParaRPr>
          </a:p>
          <a:p>
            <a:pPr marL="182880" indent="-2192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Module cảm biến ánh sáng</a:t>
            </a:r>
            <a:endParaRPr b="0" lang="en-US" sz="2800" spc="-1" strike="noStrike">
              <a:latin typeface="Arial"/>
            </a:endParaRPr>
          </a:p>
          <a:p>
            <a:pPr marL="182880" indent="-2192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Motor quạt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III.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MÔ TẢ CÁC THÀNH PHẦN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101240" y="1883520"/>
            <a:ext cx="437112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1080">
              <a:lnSpc>
                <a:spcPct val="90000"/>
              </a:lnSpc>
              <a:buClr>
                <a:srgbClr val="9e3611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Là bo mạch vi xử lý dùng để lập trình tương tác với các thiết bị phần cứng như cảm biến, đèn … </a:t>
            </a:r>
            <a:endParaRPr b="0" lang="en-US" sz="28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Nhờ arduino phát triển ứng dụng dễ dàng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6" name="Google Shape;143;p7" descr="Arduino UNO R3 ATMEGA328P chip cắm (kèm cáp) – dientuquangsang"/>
          <p:cNvPicPr/>
          <p:nvPr/>
        </p:nvPicPr>
        <p:blipFill>
          <a:blip r:embed="rId1"/>
          <a:stretch/>
        </p:blipFill>
        <p:spPr>
          <a:xfrm>
            <a:off x="6073200" y="1719720"/>
            <a:ext cx="5053320" cy="438048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ARDUINO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88200" y="1842120"/>
            <a:ext cx="1021428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080">
              <a:lnSpc>
                <a:spcPct val="90000"/>
              </a:lnSpc>
              <a:buClr>
                <a:srgbClr val="9e3611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Tính năng: Khắc phục vấn đề về công suất. Cần sự ổn định và dễ bảo trì</a:t>
            </a:r>
            <a:endParaRPr b="0" lang="en-US" sz="20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Là 1 công tắc (khóa K) , kích hoạt bằng điện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9" name="Google Shape;157;p9" descr="https://lh6.googleusercontent.com/pQtDSgQCqYgTtY7VFWdzZxzHESZzprKZxLVnV2cxdBUKwX3uwNDhadadxtHjAsdVkbrHlrKo-vGVR-M7izZlprzF44F8j-NQQk5_MweakvANmu9OxVAEJbgAwcWkVw"/>
          <p:cNvPicPr/>
          <p:nvPr/>
        </p:nvPicPr>
        <p:blipFill>
          <a:blip r:embed="rId1"/>
          <a:stretch/>
        </p:blipFill>
        <p:spPr>
          <a:xfrm>
            <a:off x="2608200" y="2775600"/>
            <a:ext cx="6974280" cy="317448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MODULE RELAY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84880" y="1815120"/>
            <a:ext cx="1042020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2880" indent="-181080">
              <a:lnSpc>
                <a:spcPct val="90000"/>
              </a:lnSpc>
              <a:buClr>
                <a:srgbClr val="9e3611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Sử dụng on-board PCB antenna. Có 2 LED trên board để báo nguồn và TX</a:t>
            </a:r>
            <a:endParaRPr b="0" lang="en-US" sz="2000" spc="-1" strike="noStrike">
              <a:latin typeface="Arial"/>
            </a:endParaRPr>
          </a:p>
          <a:p>
            <a:pPr marL="182880" indent="-1810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Cung cấp 3 chân GPIO (GPIO0, GPIO2 và GPIO6) và 2 chân TXD/RXD cho UART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2" name="Google Shape;164;p10" descr="https://lh6.googleusercontent.com/hnbzFVF_TJTk5UIWcDT6Fzqb7x01QyKBOYIQPpfffz4nnfk5h5bHALVAZXljzkIfJ6eI3dPhNOrXYTEhGL2YihrSP7IywIFUe4zu4n0HL6RBGD4722-szGGdshW7YA"/>
          <p:cNvPicPr/>
          <p:nvPr/>
        </p:nvPicPr>
        <p:blipFill>
          <a:blip r:embed="rId1"/>
          <a:stretch/>
        </p:blipFill>
        <p:spPr>
          <a:xfrm>
            <a:off x="2124720" y="2667960"/>
            <a:ext cx="7940880" cy="366948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2250720" y="457920"/>
            <a:ext cx="8875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MODULE ESP-01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Application>LibreOffice/6.4.4.2$Linux_X86_64 LibreOffice_project/40$Build-2</Application>
  <Words>506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2020-06-23T13:12:52Z</dcterms:created>
  <dc:creator>LAPTOP</dc:creator>
  <dc:description/>
  <dc:language>en-US</dc:language>
  <cp:lastModifiedBy/>
  <dcterms:modified xsi:type="dcterms:W3CDTF">2020-09-12T06:02:14Z</dcterms:modified>
  <cp:revision>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