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5" r:id="rId4"/>
    <p:sldId id="268" r:id="rId5"/>
    <p:sldId id="271" r:id="rId6"/>
    <p:sldId id="276" r:id="rId7"/>
    <p:sldId id="275" r:id="rId8"/>
    <p:sldId id="277" r:id="rId9"/>
    <p:sldId id="262" r:id="rId10"/>
    <p:sldId id="267" r:id="rId11"/>
    <p:sldId id="283" r:id="rId12"/>
    <p:sldId id="285"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6446B5-168E-4AF6-9A74-9A15F6601D43}" v="1559" dt="2018-12-12T02:48:57.304"/>
    <p1510:client id="{5985B309-9701-59BF-F14E-66CC5D01F24F}" v="3627" dt="2018-12-12T04:24:13.235"/>
    <p1510:client id="{8CCF8F3C-728C-E3EB-ADFA-754949D55A53}" v="685" dt="2018-12-12T04:35:05.547"/>
    <p1510:client id="{ADDC3F81-29EA-0E4B-A0D2-5F0F9FB167B5}" v="1252" dt="2018-12-12T04:32:47.0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1/31/2020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1/31/2020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1/31/2020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NBA trade analysis</a:t>
            </a:r>
          </a:p>
        </p:txBody>
      </p:sp>
      <p:sp>
        <p:nvSpPr>
          <p:cNvPr id="3" name="Subtitle 2"/>
          <p:cNvSpPr>
            <a:spLocks noGrp="1"/>
          </p:cNvSpPr>
          <p:nvPr>
            <p:ph type="subTitle" idx="1"/>
          </p:nvPr>
        </p:nvSpPr>
        <p:spPr/>
        <p:txBody>
          <a:bodyPr vert="horz" lIns="91440" tIns="91440" rIns="91440" bIns="91440" rtlCol="0" anchor="t">
            <a:normAutofit/>
          </a:bodyPr>
          <a:lstStyle/>
          <a:p>
            <a:r>
              <a:rPr lang="en-US"/>
              <a:t>Neel </a:t>
            </a:r>
            <a:r>
              <a:rPr lang="en-US" err="1"/>
              <a:t>lal</a:t>
            </a:r>
            <a:r>
              <a:rPr lang="en-US"/>
              <a:t>, James Lim, Quang Nguyen</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1464-753D-477B-A88C-58989ACAB759}"/>
              </a:ext>
            </a:extLst>
          </p:cNvPr>
          <p:cNvSpPr>
            <a:spLocks noGrp="1"/>
          </p:cNvSpPr>
          <p:nvPr>
            <p:ph type="title"/>
          </p:nvPr>
        </p:nvSpPr>
        <p:spPr/>
        <p:txBody>
          <a:bodyPr/>
          <a:lstStyle/>
          <a:p>
            <a:pPr algn="ctr"/>
            <a:r>
              <a:rPr lang="en-US"/>
              <a:t>Bringing the project together:</a:t>
            </a:r>
            <a:br>
              <a:rPr lang="en-US"/>
            </a:br>
            <a:r>
              <a:rPr lang="en-US"/>
              <a:t>evaluating the trade</a:t>
            </a:r>
          </a:p>
        </p:txBody>
      </p:sp>
      <p:sp>
        <p:nvSpPr>
          <p:cNvPr id="3" name="Content Placeholder 2">
            <a:extLst>
              <a:ext uri="{FF2B5EF4-FFF2-40B4-BE49-F238E27FC236}">
                <a16:creationId xmlns:a16="http://schemas.microsoft.com/office/drawing/2014/main" id="{8EEF9A11-A537-4BB0-82EF-D0B05493BF27}"/>
              </a:ext>
            </a:extLst>
          </p:cNvPr>
          <p:cNvSpPr>
            <a:spLocks noGrp="1"/>
          </p:cNvSpPr>
          <p:nvPr>
            <p:ph idx="1"/>
          </p:nvPr>
        </p:nvSpPr>
        <p:spPr>
          <a:xfrm>
            <a:off x="1987361" y="2134795"/>
            <a:ext cx="8531713" cy="1950426"/>
          </a:xfrm>
        </p:spPr>
        <p:txBody>
          <a:bodyPr/>
          <a:lstStyle/>
          <a:p>
            <a:r>
              <a:rPr lang="en-US"/>
              <a:t>Our evaluation method uses team record as a proxy for team quality</a:t>
            </a:r>
          </a:p>
          <a:p>
            <a:pPr lvl="1"/>
            <a:r>
              <a:rPr lang="en-US"/>
              <a:t>If the team increases its projected rank in the standings, the trade is good</a:t>
            </a:r>
          </a:p>
          <a:p>
            <a:pPr lvl="1"/>
            <a:r>
              <a:rPr lang="en-US"/>
              <a:t>If the team's projected standings decreases, the trade is bad</a:t>
            </a:r>
          </a:p>
          <a:p>
            <a:pPr lvl="1"/>
            <a:r>
              <a:rPr lang="en-US"/>
              <a:t>If the team's projected standings stay the same, then the trade is not significant</a:t>
            </a:r>
          </a:p>
        </p:txBody>
      </p:sp>
      <p:pic>
        <p:nvPicPr>
          <p:cNvPr id="6" name="Picture 6" descr="A screenshot of a cell phone&#10;&#10;Description generated with very high confidence">
            <a:extLst>
              <a:ext uri="{FF2B5EF4-FFF2-40B4-BE49-F238E27FC236}">
                <a16:creationId xmlns:a16="http://schemas.microsoft.com/office/drawing/2014/main" id="{19BBCD6B-B230-400F-B4DB-F1A9E9E95C00}"/>
              </a:ext>
            </a:extLst>
          </p:cNvPr>
          <p:cNvPicPr>
            <a:picLocks noChangeAspect="1"/>
          </p:cNvPicPr>
          <p:nvPr/>
        </p:nvPicPr>
        <p:blipFill>
          <a:blip r:embed="rId2"/>
          <a:stretch>
            <a:fillRect/>
          </a:stretch>
        </p:blipFill>
        <p:spPr>
          <a:xfrm>
            <a:off x="1450182" y="4159747"/>
            <a:ext cx="9589293" cy="1741286"/>
          </a:xfrm>
          <a:prstGeom prst="rect">
            <a:avLst/>
          </a:prstGeom>
        </p:spPr>
      </p:pic>
    </p:spTree>
    <p:extLst>
      <p:ext uri="{BB962C8B-B14F-4D97-AF65-F5344CB8AC3E}">
        <p14:creationId xmlns:p14="http://schemas.microsoft.com/office/powerpoint/2010/main" val="245937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0316-2AE2-45F7-9FA1-50A5050D49B8}"/>
              </a:ext>
            </a:extLst>
          </p:cNvPr>
          <p:cNvSpPr>
            <a:spLocks noGrp="1"/>
          </p:cNvSpPr>
          <p:nvPr>
            <p:ph type="title"/>
          </p:nvPr>
        </p:nvSpPr>
        <p:spPr/>
        <p:txBody>
          <a:bodyPr/>
          <a:lstStyle/>
          <a:p>
            <a:pPr algn="ctr"/>
            <a:r>
              <a:rPr lang="en-US">
                <a:ea typeface="+mj-lt"/>
                <a:cs typeface="+mj-lt"/>
              </a:rPr>
              <a:t>Defending rank-based trade evaluation:</a:t>
            </a:r>
            <a:br>
              <a:rPr lang="en-US">
                <a:ea typeface="+mj-lt"/>
                <a:cs typeface="+mj-lt"/>
              </a:rPr>
            </a:br>
            <a:r>
              <a:rPr lang="en-US">
                <a:ea typeface="+mj-lt"/>
                <a:cs typeface="+mj-lt"/>
              </a:rPr>
              <a:t>responding to critics</a:t>
            </a:r>
          </a:p>
        </p:txBody>
      </p:sp>
      <p:sp>
        <p:nvSpPr>
          <p:cNvPr id="5" name="Text Placeholder 4">
            <a:extLst>
              <a:ext uri="{FF2B5EF4-FFF2-40B4-BE49-F238E27FC236}">
                <a16:creationId xmlns:a16="http://schemas.microsoft.com/office/drawing/2014/main" id="{D456E228-FE51-43D1-B6A2-117157264FD7}"/>
              </a:ext>
            </a:extLst>
          </p:cNvPr>
          <p:cNvSpPr>
            <a:spLocks noGrp="1"/>
          </p:cNvSpPr>
          <p:nvPr>
            <p:ph type="body" idx="4294967295"/>
          </p:nvPr>
        </p:nvSpPr>
        <p:spPr>
          <a:xfrm>
            <a:off x="367393" y="2656114"/>
            <a:ext cx="4645025" cy="2460172"/>
          </a:xfrm>
        </p:spPr>
        <p:txBody>
          <a:bodyPr vert="horz" lIns="91440" tIns="45720" rIns="91440" bIns="45720" rtlCol="0" anchor="t">
            <a:noAutofit/>
          </a:bodyPr>
          <a:lstStyle/>
          <a:p>
            <a:pPr marL="0" indent="0">
              <a:buNone/>
            </a:pPr>
            <a:r>
              <a:rPr lang="en-US" sz="2400"/>
              <a:t>Because the top team cannot move up and the bottom team cannot move down, trade evaluation based of standings is inaccurate for those teams</a:t>
            </a:r>
            <a:endParaRPr lang="en-US"/>
          </a:p>
        </p:txBody>
      </p:sp>
      <p:sp>
        <p:nvSpPr>
          <p:cNvPr id="10" name="TextBox 9">
            <a:extLst>
              <a:ext uri="{FF2B5EF4-FFF2-40B4-BE49-F238E27FC236}">
                <a16:creationId xmlns:a16="http://schemas.microsoft.com/office/drawing/2014/main" id="{CFFD840A-79BB-4932-B2EE-06206A537B53}"/>
              </a:ext>
            </a:extLst>
          </p:cNvPr>
          <p:cNvSpPr txBox="1"/>
          <p:nvPr/>
        </p:nvSpPr>
        <p:spPr>
          <a:xfrm>
            <a:off x="7350578" y="1989364"/>
            <a:ext cx="2743200"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Responses</a:t>
            </a:r>
          </a:p>
        </p:txBody>
      </p:sp>
      <p:sp>
        <p:nvSpPr>
          <p:cNvPr id="11" name="TextBox 10">
            <a:extLst>
              <a:ext uri="{FF2B5EF4-FFF2-40B4-BE49-F238E27FC236}">
                <a16:creationId xmlns:a16="http://schemas.microsoft.com/office/drawing/2014/main" id="{1B01254D-E304-42FC-B512-DD5115FD4E82}"/>
              </a:ext>
            </a:extLst>
          </p:cNvPr>
          <p:cNvSpPr txBox="1"/>
          <p:nvPr/>
        </p:nvSpPr>
        <p:spPr>
          <a:xfrm>
            <a:off x="5295900" y="2615293"/>
            <a:ext cx="6213021"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The most fundamental measure of team success is team ranking. Therefore, in determining the quality of a trade, team ranking should be used as a proxy</a:t>
            </a:r>
          </a:p>
        </p:txBody>
      </p:sp>
      <p:sp>
        <p:nvSpPr>
          <p:cNvPr id="12" name="TextBox 11">
            <a:extLst>
              <a:ext uri="{FF2B5EF4-FFF2-40B4-BE49-F238E27FC236}">
                <a16:creationId xmlns:a16="http://schemas.microsoft.com/office/drawing/2014/main" id="{9C65E981-D14C-4034-857C-AE7B81973B1D}"/>
              </a:ext>
            </a:extLst>
          </p:cNvPr>
          <p:cNvSpPr txBox="1"/>
          <p:nvPr/>
        </p:nvSpPr>
        <p:spPr>
          <a:xfrm>
            <a:off x="5295899" y="4193721"/>
            <a:ext cx="5750379" cy="19389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2. If ranking is the determining factor, then the result is correct. GS cannot increase in ranking and ATL cannot go down. If the rank doesn't change, the trade is, by definition, not significant</a:t>
            </a:r>
          </a:p>
        </p:txBody>
      </p:sp>
      <p:sp>
        <p:nvSpPr>
          <p:cNvPr id="13" name="TextBox 12">
            <a:extLst>
              <a:ext uri="{FF2B5EF4-FFF2-40B4-BE49-F238E27FC236}">
                <a16:creationId xmlns:a16="http://schemas.microsoft.com/office/drawing/2014/main" id="{ABE09191-16FB-4453-A5C2-5FF4DBE32657}"/>
              </a:ext>
            </a:extLst>
          </p:cNvPr>
          <p:cNvSpPr txBox="1"/>
          <p:nvPr/>
        </p:nvSpPr>
        <p:spPr>
          <a:xfrm>
            <a:off x="1907722" y="1989364"/>
            <a:ext cx="1559379"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Problem</a:t>
            </a:r>
          </a:p>
        </p:txBody>
      </p:sp>
    </p:spTree>
    <p:extLst>
      <p:ext uri="{BB962C8B-B14F-4D97-AF65-F5344CB8AC3E}">
        <p14:creationId xmlns:p14="http://schemas.microsoft.com/office/powerpoint/2010/main" val="3947276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1C3A-7F47-45A2-B18F-EC8463421FD2}"/>
              </a:ext>
            </a:extLst>
          </p:cNvPr>
          <p:cNvSpPr>
            <a:spLocks noGrp="1"/>
          </p:cNvSpPr>
          <p:nvPr>
            <p:ph type="title"/>
          </p:nvPr>
        </p:nvSpPr>
        <p:spPr/>
        <p:txBody>
          <a:bodyPr/>
          <a:lstStyle/>
          <a:p>
            <a:pPr algn="ctr"/>
            <a:r>
              <a:rPr lang="en-US"/>
              <a:t>Key findings</a:t>
            </a:r>
          </a:p>
        </p:txBody>
      </p:sp>
      <p:sp>
        <p:nvSpPr>
          <p:cNvPr id="3" name="Content Placeholder 2">
            <a:extLst>
              <a:ext uri="{FF2B5EF4-FFF2-40B4-BE49-F238E27FC236}">
                <a16:creationId xmlns:a16="http://schemas.microsoft.com/office/drawing/2014/main" id="{A0CC9163-9505-41ED-9C0D-8BE86ECF263D}"/>
              </a:ext>
            </a:extLst>
          </p:cNvPr>
          <p:cNvSpPr>
            <a:spLocks noGrp="1"/>
          </p:cNvSpPr>
          <p:nvPr>
            <p:ph idx="1"/>
          </p:nvPr>
        </p:nvSpPr>
        <p:spPr/>
        <p:txBody>
          <a:bodyPr>
            <a:normAutofit lnSpcReduction="10000"/>
          </a:bodyPr>
          <a:lstStyle/>
          <a:p>
            <a:r>
              <a:rPr lang="en-US"/>
              <a:t>Rankings of teams</a:t>
            </a:r>
          </a:p>
          <a:p>
            <a:r>
              <a:rPr lang="en-US"/>
              <a:t>1. The top teams in order should have been (in order) were the Golden State Warriors, the Toronto Raptors, the New Orleans Pelicans, the Miami Heat, the Milwaukee Bucks, the San Antonio Spurs, the Philadelphia 76ers, the Oklahoma City Thunders, the Houston Rockets, the Utah Jazz, the Denver Nuggets, the Indiana Pacers, the Minnesota Timberwolves, the Boston Celtics, the Portland Trail Blazers, the Washington Wizards, the Charlotte Bobcats, the Detroit Pistons, the Los Angeles Clippers, the Orlando Magic, the Brooklyn Nets, the Memphis Grizzlies, the Phoenix Suns, the Sacramento Kings, the Chicago Bulls, and the Atlanta Hawks.</a:t>
            </a:r>
          </a:p>
        </p:txBody>
      </p:sp>
    </p:spTree>
    <p:extLst>
      <p:ext uri="{BB962C8B-B14F-4D97-AF65-F5344CB8AC3E}">
        <p14:creationId xmlns:p14="http://schemas.microsoft.com/office/powerpoint/2010/main" val="414721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868B-6B67-49D6-AB6A-03F3865E9F25}"/>
              </a:ext>
            </a:extLst>
          </p:cNvPr>
          <p:cNvSpPr>
            <a:spLocks noGrp="1"/>
          </p:cNvSpPr>
          <p:nvPr>
            <p:ph type="title"/>
          </p:nvPr>
        </p:nvSpPr>
        <p:spPr/>
        <p:txBody>
          <a:bodyPr/>
          <a:lstStyle/>
          <a:p>
            <a:pPr algn="ctr"/>
            <a:r>
              <a:rPr lang="en-US"/>
              <a:t>KeY findings</a:t>
            </a:r>
          </a:p>
        </p:txBody>
      </p:sp>
      <p:pic>
        <p:nvPicPr>
          <p:cNvPr id="6" name="Picture 6" descr="A screenshot of a cell phone&#10;&#10;Description generated with very high confidence">
            <a:extLst>
              <a:ext uri="{FF2B5EF4-FFF2-40B4-BE49-F238E27FC236}">
                <a16:creationId xmlns:a16="http://schemas.microsoft.com/office/drawing/2014/main" id="{E359E488-B8AB-432E-8C3E-56D45CE325DA}"/>
              </a:ext>
            </a:extLst>
          </p:cNvPr>
          <p:cNvPicPr>
            <a:picLocks noChangeAspect="1"/>
          </p:cNvPicPr>
          <p:nvPr/>
        </p:nvPicPr>
        <p:blipFill>
          <a:blip r:embed="rId2"/>
          <a:stretch>
            <a:fillRect/>
          </a:stretch>
        </p:blipFill>
        <p:spPr>
          <a:xfrm>
            <a:off x="-14286" y="2261744"/>
            <a:ext cx="12208667" cy="858134"/>
          </a:xfrm>
          <a:prstGeom prst="rect">
            <a:avLst/>
          </a:prstGeom>
        </p:spPr>
      </p:pic>
      <p:pic>
        <p:nvPicPr>
          <p:cNvPr id="10" name="Picture 10" descr="A screenshot of a cell phone&#10;&#10;Description generated with very high confidence">
            <a:extLst>
              <a:ext uri="{FF2B5EF4-FFF2-40B4-BE49-F238E27FC236}">
                <a16:creationId xmlns:a16="http://schemas.microsoft.com/office/drawing/2014/main" id="{15CAC9F6-FB9B-4252-9CAD-CA889A7AAD7A}"/>
              </a:ext>
            </a:extLst>
          </p:cNvPr>
          <p:cNvPicPr>
            <a:picLocks noChangeAspect="1"/>
          </p:cNvPicPr>
          <p:nvPr/>
        </p:nvPicPr>
        <p:blipFill>
          <a:blip r:embed="rId3"/>
          <a:stretch>
            <a:fillRect/>
          </a:stretch>
        </p:blipFill>
        <p:spPr>
          <a:xfrm>
            <a:off x="-2381" y="3759978"/>
            <a:ext cx="12196761" cy="850136"/>
          </a:xfrm>
          <a:prstGeom prst="rect">
            <a:avLst/>
          </a:prstGeom>
        </p:spPr>
      </p:pic>
    </p:spTree>
    <p:extLst>
      <p:ext uri="{BB962C8B-B14F-4D97-AF65-F5344CB8AC3E}">
        <p14:creationId xmlns:p14="http://schemas.microsoft.com/office/powerpoint/2010/main" val="152213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6D57-FE17-4A94-8BA1-32340227287E}"/>
              </a:ext>
            </a:extLst>
          </p:cNvPr>
          <p:cNvSpPr>
            <a:spLocks noGrp="1"/>
          </p:cNvSpPr>
          <p:nvPr>
            <p:ph type="title"/>
          </p:nvPr>
        </p:nvSpPr>
        <p:spPr/>
        <p:txBody>
          <a:bodyPr>
            <a:normAutofit/>
          </a:bodyPr>
          <a:lstStyle/>
          <a:p>
            <a:pPr algn="ctr"/>
            <a:r>
              <a:rPr lang="en-US"/>
              <a:t>An introduction</a:t>
            </a:r>
          </a:p>
        </p:txBody>
      </p:sp>
      <p:sp>
        <p:nvSpPr>
          <p:cNvPr id="3" name="Content Placeholder 2">
            <a:extLst>
              <a:ext uri="{FF2B5EF4-FFF2-40B4-BE49-F238E27FC236}">
                <a16:creationId xmlns:a16="http://schemas.microsoft.com/office/drawing/2014/main" id="{CBA899D2-3944-47BF-969E-E1AB60EC6255}"/>
              </a:ext>
            </a:extLst>
          </p:cNvPr>
          <p:cNvSpPr>
            <a:spLocks noGrp="1"/>
          </p:cNvSpPr>
          <p:nvPr>
            <p:ph idx="1"/>
          </p:nvPr>
        </p:nvSpPr>
        <p:spPr/>
        <p:txBody>
          <a:bodyPr/>
          <a:lstStyle/>
          <a:p>
            <a:r>
              <a:rPr lang="en-US"/>
              <a:t>Our project's theme is evaluating quality through data; our implementation evaluates the quality of a trade through statistics like PPG, APG, SPG etc.</a:t>
            </a:r>
          </a:p>
          <a:p>
            <a:r>
              <a:rPr lang="en-US"/>
              <a:t>Our project goals were to determine whether a trade between two players is beneficial for an inputted team. During the project, we expanded our goal to statistically predict a team's record post-trade. This is our satisficing goal.</a:t>
            </a:r>
          </a:p>
          <a:p>
            <a:r>
              <a:rPr lang="en-US"/>
              <a:t>Our reach goal was to include trades with multiple players and include things like salary caps</a:t>
            </a:r>
          </a:p>
        </p:txBody>
      </p:sp>
    </p:spTree>
    <p:extLst>
      <p:ext uri="{BB962C8B-B14F-4D97-AF65-F5344CB8AC3E}">
        <p14:creationId xmlns:p14="http://schemas.microsoft.com/office/powerpoint/2010/main" val="3939246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5C1E-970E-4454-84FF-EFF3F856A145}"/>
              </a:ext>
            </a:extLst>
          </p:cNvPr>
          <p:cNvSpPr>
            <a:spLocks noGrp="1"/>
          </p:cNvSpPr>
          <p:nvPr>
            <p:ph type="title"/>
          </p:nvPr>
        </p:nvSpPr>
        <p:spPr/>
        <p:txBody>
          <a:bodyPr/>
          <a:lstStyle/>
          <a:p>
            <a:pPr algn="ctr"/>
            <a:r>
              <a:rPr lang="en-US"/>
              <a:t>Achievements</a:t>
            </a:r>
          </a:p>
        </p:txBody>
      </p:sp>
      <p:sp>
        <p:nvSpPr>
          <p:cNvPr id="3" name="Content Placeholder 2">
            <a:extLst>
              <a:ext uri="{FF2B5EF4-FFF2-40B4-BE49-F238E27FC236}">
                <a16:creationId xmlns:a16="http://schemas.microsoft.com/office/drawing/2014/main" id="{C61C5CF9-BE93-4366-8CDA-2B71E50BD129}"/>
              </a:ext>
            </a:extLst>
          </p:cNvPr>
          <p:cNvSpPr>
            <a:spLocks noGrp="1"/>
          </p:cNvSpPr>
          <p:nvPr>
            <p:ph idx="1"/>
          </p:nvPr>
        </p:nvSpPr>
        <p:spPr/>
        <p:txBody>
          <a:bodyPr/>
          <a:lstStyle/>
          <a:p>
            <a:pPr marL="342900" indent="-342900"/>
            <a:r>
              <a:rPr lang="en-US"/>
              <a:t>An algorithm predicted 15 of the 16 playoff teams (a rate of 93.75%) during the 2017-2018 season</a:t>
            </a:r>
          </a:p>
          <a:p>
            <a:pPr marL="342900" indent="-342900"/>
            <a:r>
              <a:rPr lang="en-US"/>
              <a:t>Project a team's statistics after a trade</a:t>
            </a:r>
          </a:p>
          <a:p>
            <a:pPr marL="342900" indent="-342900"/>
            <a:r>
              <a:rPr lang="en-US"/>
              <a:t>Determine the team's ranking before and after the trade</a:t>
            </a:r>
          </a:p>
        </p:txBody>
      </p:sp>
    </p:spTree>
    <p:extLst>
      <p:ext uri="{BB962C8B-B14F-4D97-AF65-F5344CB8AC3E}">
        <p14:creationId xmlns:p14="http://schemas.microsoft.com/office/powerpoint/2010/main" val="246116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E9DC-E398-4793-B877-4B1A6CE1F1D0}"/>
              </a:ext>
            </a:extLst>
          </p:cNvPr>
          <p:cNvSpPr>
            <a:spLocks noGrp="1"/>
          </p:cNvSpPr>
          <p:nvPr>
            <p:ph type="title"/>
          </p:nvPr>
        </p:nvSpPr>
        <p:spPr/>
        <p:txBody>
          <a:bodyPr/>
          <a:lstStyle/>
          <a:p>
            <a:r>
              <a:rPr lang="en-US"/>
              <a:t>Database: </a:t>
            </a:r>
          </a:p>
        </p:txBody>
      </p:sp>
      <p:sp>
        <p:nvSpPr>
          <p:cNvPr id="3" name="Content Placeholder 2">
            <a:extLst>
              <a:ext uri="{FF2B5EF4-FFF2-40B4-BE49-F238E27FC236}">
                <a16:creationId xmlns:a16="http://schemas.microsoft.com/office/drawing/2014/main" id="{BF6AE374-4F3C-408B-816A-CC1C58657748}"/>
              </a:ext>
            </a:extLst>
          </p:cNvPr>
          <p:cNvSpPr>
            <a:spLocks noGrp="1"/>
          </p:cNvSpPr>
          <p:nvPr>
            <p:ph idx="1"/>
          </p:nvPr>
        </p:nvSpPr>
        <p:spPr/>
        <p:txBody>
          <a:bodyPr/>
          <a:lstStyle/>
          <a:p>
            <a:r>
              <a:rPr lang="en-US"/>
              <a:t>Each records in this database contains </a:t>
            </a:r>
            <a:r>
              <a:rPr lang="en"/>
              <a:t>all statistics for every single player in the NBA in every regular game of the 2017-2018 season.</a:t>
            </a:r>
            <a:endParaRPr lang="en-US"/>
          </a:p>
          <a:p>
            <a:r>
              <a:rPr lang="en"/>
              <a:t>26,110 rows and 13 columns. Sorted in alphabetical order by </a:t>
            </a:r>
            <a:r>
              <a:rPr lang="en" b="1"/>
              <a:t>player's name</a:t>
            </a:r>
            <a:r>
              <a:rPr lang="en"/>
              <a:t>, then sorted by the date of the game, latest game at the end.</a:t>
            </a:r>
          </a:p>
          <a:p>
            <a:r>
              <a:rPr lang="en"/>
              <a:t>The format of each record is: </a:t>
            </a:r>
          </a:p>
          <a:p>
            <a:pPr lvl="1"/>
            <a:r>
              <a:rPr lang="en" sz="2000"/>
              <a:t>player name, team, play-minutes, points, assists, rebounds, blocks , steals, turnovers, field goal attempts, field goals made, height, player’s position.</a:t>
            </a:r>
          </a:p>
          <a:p>
            <a:pPr lvl="1"/>
            <a:endParaRPr lang="en"/>
          </a:p>
          <a:p>
            <a:pPr lvl="1"/>
            <a:endParaRPr lang="en"/>
          </a:p>
          <a:p>
            <a:endParaRPr lang="en-US"/>
          </a:p>
        </p:txBody>
      </p:sp>
    </p:spTree>
    <p:extLst>
      <p:ext uri="{BB962C8B-B14F-4D97-AF65-F5344CB8AC3E}">
        <p14:creationId xmlns:p14="http://schemas.microsoft.com/office/powerpoint/2010/main" val="35070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CED4-C6A0-4FE2-AF93-93EEF51CDE63}"/>
              </a:ext>
            </a:extLst>
          </p:cNvPr>
          <p:cNvSpPr>
            <a:spLocks noGrp="1"/>
          </p:cNvSpPr>
          <p:nvPr>
            <p:ph type="title"/>
          </p:nvPr>
        </p:nvSpPr>
        <p:spPr>
          <a:xfrm>
            <a:off x="632070" y="804519"/>
            <a:ext cx="10897236" cy="689802"/>
          </a:xfrm>
        </p:spPr>
        <p:txBody>
          <a:bodyPr/>
          <a:lstStyle/>
          <a:p>
            <a:r>
              <a:rPr lang="en-US"/>
              <a:t>An example of a record in our database </a:t>
            </a:r>
          </a:p>
        </p:txBody>
      </p:sp>
      <p:pic>
        <p:nvPicPr>
          <p:cNvPr id="3" name="Picture 3" descr="A screenshot of a computer&#10;&#10;Description generated with high confidence">
            <a:extLst>
              <a:ext uri="{FF2B5EF4-FFF2-40B4-BE49-F238E27FC236}">
                <a16:creationId xmlns:a16="http://schemas.microsoft.com/office/drawing/2014/main" id="{62248422-32B7-496E-9FC6-92ADDD3B8606}"/>
              </a:ext>
            </a:extLst>
          </p:cNvPr>
          <p:cNvPicPr>
            <a:picLocks noChangeAspect="1"/>
          </p:cNvPicPr>
          <p:nvPr/>
        </p:nvPicPr>
        <p:blipFill>
          <a:blip r:embed="rId2"/>
          <a:stretch>
            <a:fillRect/>
          </a:stretch>
        </p:blipFill>
        <p:spPr>
          <a:xfrm>
            <a:off x="368060" y="2111784"/>
            <a:ext cx="11427124" cy="1628016"/>
          </a:xfrm>
          <a:prstGeom prst="rect">
            <a:avLst/>
          </a:prstGeom>
        </p:spPr>
      </p:pic>
      <p:sp>
        <p:nvSpPr>
          <p:cNvPr id="5" name="TextBox 4">
            <a:extLst>
              <a:ext uri="{FF2B5EF4-FFF2-40B4-BE49-F238E27FC236}">
                <a16:creationId xmlns:a16="http://schemas.microsoft.com/office/drawing/2014/main" id="{51A95E48-0344-4F23-B518-367CF3F3CA6B}"/>
              </a:ext>
            </a:extLst>
          </p:cNvPr>
          <p:cNvSpPr txBox="1"/>
          <p:nvPr/>
        </p:nvSpPr>
        <p:spPr>
          <a:xfrm>
            <a:off x="368060" y="3940834"/>
            <a:ext cx="11427124" cy="110799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libri"/>
                <a:cs typeface="Calibri"/>
              </a:rPr>
              <a:t>For example we have record of Stephen Curry in one game:</a:t>
            </a:r>
          </a:p>
          <a:p>
            <a:r>
              <a:rPr lang="en-US" sz="2400">
                <a:latin typeface="Calibri"/>
                <a:cs typeface="Calibri"/>
              </a:rPr>
              <a:t>- His name: Stephen Curry, abbreviated team's name "GS". </a:t>
            </a:r>
          </a:p>
          <a:p>
            <a:r>
              <a:rPr lang="en-US">
                <a:latin typeface="Calibri"/>
                <a:cs typeface="Calibri"/>
              </a:rPr>
              <a:t>Stats: 35 minutes played, 28 points, 8 assists, 3 rebounds, 0 blocks, 0 steals, 1 turnover, 7/16 from the field</a:t>
            </a:r>
            <a:endParaRPr lang="en-US" sz="2400">
              <a:latin typeface="Calibri"/>
              <a:cs typeface="Calibri"/>
            </a:endParaRPr>
          </a:p>
        </p:txBody>
      </p:sp>
    </p:spTree>
    <p:extLst>
      <p:ext uri="{BB962C8B-B14F-4D97-AF65-F5344CB8AC3E}">
        <p14:creationId xmlns:p14="http://schemas.microsoft.com/office/powerpoint/2010/main" val="192272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2587BB3-0527-D848-ABD6-506407CE05F6}"/>
              </a:ext>
            </a:extLst>
          </p:cNvPr>
          <p:cNvSpPr/>
          <p:nvPr/>
        </p:nvSpPr>
        <p:spPr>
          <a:xfrm>
            <a:off x="280891" y="255990"/>
            <a:ext cx="3554011" cy="2313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Player’s statistics </a:t>
            </a:r>
          </a:p>
          <a:p>
            <a:pPr marL="285750" indent="-285750" algn="ctr">
              <a:buFontTx/>
              <a:buChar char="-"/>
            </a:pPr>
            <a:r>
              <a:rPr lang="en-US" sz="1800">
                <a:effectLst/>
                <a:latin typeface="Times New Roman" panose="020F0502020204030204" pitchFamily="34" charset="0"/>
                <a:ea typeface="Times New Roman" panose="020F0502020204030204" pitchFamily="34" charset="0"/>
              </a:rPr>
              <a:t>filter player-records belong to a specific player from a database containing player-records.</a:t>
            </a:r>
          </a:p>
          <a:p>
            <a:pPr marL="285750" indent="-285750" algn="ctr">
              <a:buFontTx/>
              <a:buChar char="-"/>
            </a:pPr>
            <a:r>
              <a:rPr lang="en-US" sz="1800">
                <a:effectLst/>
                <a:latin typeface="Times New Roman" panose="020F0502020204030204" pitchFamily="34" charset="0"/>
                <a:ea typeface="Times New Roman" panose="020F0502020204030204" pitchFamily="34" charset="0"/>
              </a:rPr>
              <a:t>sum up the stats of that player from a database containing that player’s records.</a:t>
            </a:r>
            <a:r>
              <a:rPr lang="en-US">
                <a:effectLst/>
              </a:rPr>
              <a:t> </a:t>
            </a:r>
            <a:endParaRPr lang="en-US"/>
          </a:p>
        </p:txBody>
      </p:sp>
      <p:sp>
        <p:nvSpPr>
          <p:cNvPr id="3" name="Rectangle: Rounded Corners 2">
            <a:extLst>
              <a:ext uri="{FF2B5EF4-FFF2-40B4-BE49-F238E27FC236}">
                <a16:creationId xmlns:a16="http://schemas.microsoft.com/office/drawing/2014/main" id="{900546F9-E646-9047-A1B6-4E32FA84269E}"/>
              </a:ext>
            </a:extLst>
          </p:cNvPr>
          <p:cNvSpPr/>
          <p:nvPr/>
        </p:nvSpPr>
        <p:spPr>
          <a:xfrm>
            <a:off x="275640" y="3685491"/>
            <a:ext cx="3559262" cy="1920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effectLst/>
                <a:latin typeface="Times New Roman" panose="02020603050405020304" pitchFamily="18" charset="0"/>
                <a:ea typeface="Times New Roman" panose="02020603050405020304" pitchFamily="18" charset="0"/>
              </a:rPr>
              <a:t>Teams’ statistic: </a:t>
            </a:r>
            <a:endParaRPr lang="en-US">
              <a:latin typeface="Times New Roman" panose="02020603050405020304" pitchFamily="18" charset="0"/>
              <a:ea typeface="Times New Roman" panose="02020603050405020304" pitchFamily="18" charset="0"/>
            </a:endParaRPr>
          </a:p>
          <a:p>
            <a:pPr marL="285750" indent="-285750" algn="ctr">
              <a:buFontTx/>
              <a:buChar char="-"/>
            </a:pPr>
            <a:r>
              <a:rPr lang="en-US" sz="1800">
                <a:effectLst/>
                <a:latin typeface="Times New Roman" panose="02020603050405020304" pitchFamily="18" charset="0"/>
                <a:ea typeface="Times New Roman" panose="02020603050405020304" pitchFamily="18" charset="0"/>
              </a:rPr>
              <a:t>filter from the database of player-records to get player-records of 1 specific team.</a:t>
            </a:r>
          </a:p>
          <a:p>
            <a:pPr marL="285750" indent="-285750" algn="ctr">
              <a:buFontTx/>
              <a:buChar char="-"/>
            </a:pPr>
            <a:r>
              <a:rPr lang="en-US" sz="1800">
                <a:effectLst/>
                <a:latin typeface="Times New Roman" panose="02020603050405020304" pitchFamily="18" charset="0"/>
                <a:ea typeface="Times New Roman" panose="02020603050405020304" pitchFamily="18" charset="0"/>
              </a:rPr>
              <a:t>add up stats of a team’s players to achieve the team-record.</a:t>
            </a:r>
            <a:r>
              <a:rPr lang="en-US">
                <a:effectLst/>
              </a:rPr>
              <a:t> </a:t>
            </a:r>
            <a:r>
              <a:rPr lang="en-US" sz="1800">
                <a:effectLst/>
                <a:latin typeface="Times New Roman" panose="02020603050405020304" pitchFamily="18" charset="0"/>
                <a:ea typeface="Times New Roman" panose="02020603050405020304" pitchFamily="18" charset="0"/>
              </a:rPr>
              <a:t>   </a:t>
            </a:r>
            <a:endParaRPr lang="en-US"/>
          </a:p>
        </p:txBody>
      </p:sp>
      <p:sp>
        <p:nvSpPr>
          <p:cNvPr id="4" name="Rectangle: Rounded Corners 3">
            <a:extLst>
              <a:ext uri="{FF2B5EF4-FFF2-40B4-BE49-F238E27FC236}">
                <a16:creationId xmlns:a16="http://schemas.microsoft.com/office/drawing/2014/main" id="{0259C78B-2A0F-384E-A4DE-B939D074B745}"/>
              </a:ext>
            </a:extLst>
          </p:cNvPr>
          <p:cNvSpPr/>
          <p:nvPr/>
        </p:nvSpPr>
        <p:spPr>
          <a:xfrm>
            <a:off x="4602628" y="841805"/>
            <a:ext cx="3432485" cy="1142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Dilute algorithms</a:t>
            </a:r>
          </a:p>
          <a:p>
            <a:pPr algn="ctr"/>
            <a:r>
              <a:rPr lang="en-US"/>
              <a:t>– apply dilute algorithm on players’ record (with applicable entries)</a:t>
            </a:r>
          </a:p>
        </p:txBody>
      </p:sp>
      <p:sp>
        <p:nvSpPr>
          <p:cNvPr id="5" name="Rectangle: Rounded Corners 4">
            <a:extLst>
              <a:ext uri="{FF2B5EF4-FFF2-40B4-BE49-F238E27FC236}">
                <a16:creationId xmlns:a16="http://schemas.microsoft.com/office/drawing/2014/main" id="{B919C8FA-AECA-484F-A223-9AFDE9E491BD}"/>
              </a:ext>
            </a:extLst>
          </p:cNvPr>
          <p:cNvSpPr/>
          <p:nvPr/>
        </p:nvSpPr>
        <p:spPr>
          <a:xfrm>
            <a:off x="4602628" y="4074582"/>
            <a:ext cx="3432484" cy="1142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effectLst/>
                <a:latin typeface="Times New Roman" panose="02020603050405020304" pitchFamily="18" charset="0"/>
                <a:ea typeface="Times New Roman" panose="02020603050405020304" pitchFamily="18" charset="0"/>
              </a:rPr>
              <a:t>Predicting algorithm: This sector has procedures that predict the stats of teams next season if they keep their current players</a:t>
            </a:r>
            <a:r>
              <a:rPr lang="en-US">
                <a:effectLst/>
              </a:rPr>
              <a:t> </a:t>
            </a:r>
            <a:endParaRPr lang="en-US"/>
          </a:p>
        </p:txBody>
      </p:sp>
      <p:sp>
        <p:nvSpPr>
          <p:cNvPr id="6" name="Rectangle: Rounded Corners 5">
            <a:extLst>
              <a:ext uri="{FF2B5EF4-FFF2-40B4-BE49-F238E27FC236}">
                <a16:creationId xmlns:a16="http://schemas.microsoft.com/office/drawing/2014/main" id="{70DB4F07-8048-8A48-AFFA-53C50BEACD68}"/>
              </a:ext>
            </a:extLst>
          </p:cNvPr>
          <p:cNvSpPr/>
          <p:nvPr/>
        </p:nvSpPr>
        <p:spPr>
          <a:xfrm>
            <a:off x="8802839" y="1221559"/>
            <a:ext cx="3000686" cy="382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Trading simulation</a:t>
            </a:r>
          </a:p>
        </p:txBody>
      </p:sp>
      <p:sp>
        <p:nvSpPr>
          <p:cNvPr id="7" name="Rectangle: Rounded Corners 6">
            <a:extLst>
              <a:ext uri="{FF2B5EF4-FFF2-40B4-BE49-F238E27FC236}">
                <a16:creationId xmlns:a16="http://schemas.microsoft.com/office/drawing/2014/main" id="{D3C4C760-CBC7-FE4B-A387-451E4FE5453C}"/>
              </a:ext>
            </a:extLst>
          </p:cNvPr>
          <p:cNvSpPr/>
          <p:nvPr/>
        </p:nvSpPr>
        <p:spPr>
          <a:xfrm>
            <a:off x="8802838" y="4252630"/>
            <a:ext cx="3000685" cy="786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Ranking and assessment:</a:t>
            </a:r>
          </a:p>
          <a:p>
            <a:pPr algn="ctr"/>
            <a:r>
              <a:rPr lang="en-US"/>
              <a:t>Calculate ranked point of team-record</a:t>
            </a:r>
          </a:p>
        </p:txBody>
      </p:sp>
      <p:cxnSp>
        <p:nvCxnSpPr>
          <p:cNvPr id="8" name="Straight Arrow Connector 7">
            <a:extLst>
              <a:ext uri="{FF2B5EF4-FFF2-40B4-BE49-F238E27FC236}">
                <a16:creationId xmlns:a16="http://schemas.microsoft.com/office/drawing/2014/main" id="{8A710247-3946-4C4E-BBFE-3361293F2C88}"/>
              </a:ext>
            </a:extLst>
          </p:cNvPr>
          <p:cNvCxnSpPr>
            <a:cxnSpLocks/>
            <a:stCxn id="2" idx="3"/>
            <a:endCxn id="4" idx="1"/>
          </p:cNvCxnSpPr>
          <p:nvPr/>
        </p:nvCxnSpPr>
        <p:spPr>
          <a:xfrm flipV="1">
            <a:off x="3834902" y="1412933"/>
            <a:ext cx="767726"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0D178D4-CEC5-2C46-AEF6-E5D2442FD107}"/>
              </a:ext>
            </a:extLst>
          </p:cNvPr>
          <p:cNvCxnSpPr>
            <a:cxnSpLocks/>
            <a:stCxn id="2" idx="2"/>
            <a:endCxn id="3" idx="0"/>
          </p:cNvCxnSpPr>
          <p:nvPr/>
        </p:nvCxnSpPr>
        <p:spPr>
          <a:xfrm flipH="1">
            <a:off x="2055271" y="2569881"/>
            <a:ext cx="2626" cy="1115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514CE15-A04F-6546-972D-15E2731F2669}"/>
              </a:ext>
            </a:extLst>
          </p:cNvPr>
          <p:cNvCxnSpPr>
            <a:cxnSpLocks/>
            <a:stCxn id="3" idx="3"/>
            <a:endCxn id="5" idx="1"/>
          </p:cNvCxnSpPr>
          <p:nvPr/>
        </p:nvCxnSpPr>
        <p:spPr>
          <a:xfrm flipV="1">
            <a:off x="3834902" y="4645710"/>
            <a:ext cx="7677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A3A466-0CD0-724C-A641-3655D8E19D39}"/>
              </a:ext>
            </a:extLst>
          </p:cNvPr>
          <p:cNvCxnSpPr>
            <a:cxnSpLocks/>
            <a:stCxn id="5" idx="0"/>
          </p:cNvCxnSpPr>
          <p:nvPr/>
        </p:nvCxnSpPr>
        <p:spPr>
          <a:xfrm flipV="1">
            <a:off x="6318870" y="1604306"/>
            <a:ext cx="2483967" cy="2470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418AA6C-91EB-A145-B90E-0DEBAE5603DB}"/>
              </a:ext>
            </a:extLst>
          </p:cNvPr>
          <p:cNvCxnSpPr>
            <a:cxnSpLocks/>
            <a:stCxn id="4" idx="3"/>
            <a:endCxn id="6" idx="1"/>
          </p:cNvCxnSpPr>
          <p:nvPr/>
        </p:nvCxnSpPr>
        <p:spPr>
          <a:xfrm>
            <a:off x="8035113" y="1412933"/>
            <a:ext cx="767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F9C7EAF-80A1-F149-BEB7-594CC8697908}"/>
              </a:ext>
            </a:extLst>
          </p:cNvPr>
          <p:cNvCxnSpPr>
            <a:cxnSpLocks/>
            <a:stCxn id="5" idx="3"/>
            <a:endCxn id="7" idx="1"/>
          </p:cNvCxnSpPr>
          <p:nvPr/>
        </p:nvCxnSpPr>
        <p:spPr>
          <a:xfrm>
            <a:off x="8035112" y="4645710"/>
            <a:ext cx="767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27D58C5-0220-6D42-857C-AE68AB0F7642}"/>
              </a:ext>
            </a:extLst>
          </p:cNvPr>
          <p:cNvSpPr/>
          <p:nvPr/>
        </p:nvSpPr>
        <p:spPr>
          <a:xfrm>
            <a:off x="8802837" y="1832534"/>
            <a:ext cx="3000685" cy="22420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effectLst/>
                <a:ea typeface="Times New Roman" panose="02020603050405020304" pitchFamily="18" charset="0"/>
              </a:rPr>
              <a:t>(</a:t>
            </a:r>
            <a:r>
              <a:rPr lang="en-US" sz="1600" b="1">
                <a:effectLst/>
                <a:ea typeface="Times New Roman" panose="02020603050405020304" pitchFamily="18" charset="0"/>
              </a:rPr>
              <a:t>trade</a:t>
            </a:r>
            <a:r>
              <a:rPr lang="en-US" sz="1600">
                <a:effectLst/>
                <a:ea typeface="Times New Roman" panose="02020603050405020304" pitchFamily="18" charset="0"/>
              </a:rPr>
              <a:t> “player-name1” “player-name2”)</a:t>
            </a:r>
          </a:p>
          <a:p>
            <a:pPr algn="ctr"/>
            <a:r>
              <a:rPr lang="en-US" sz="1600">
                <a:effectLst/>
                <a:ea typeface="Times New Roman" panose="02020603050405020304" pitchFamily="18" charset="0"/>
              </a:rPr>
              <a:t>(</a:t>
            </a:r>
            <a:r>
              <a:rPr lang="en-US" sz="1600" b="1">
                <a:effectLst/>
                <a:ea typeface="Times New Roman" panose="02020603050405020304" pitchFamily="18" charset="0"/>
              </a:rPr>
              <a:t>calculate-rank-trade</a:t>
            </a:r>
            <a:r>
              <a:rPr lang="en-US" sz="1600">
                <a:effectLst/>
                <a:ea typeface="Times New Roman" panose="02020603050405020304" pitchFamily="18" charset="0"/>
              </a:rPr>
              <a:t> “team-name1” “player-name1” “team-name2” “player-name2”)</a:t>
            </a:r>
          </a:p>
          <a:p>
            <a:pPr algn="ctr"/>
            <a:r>
              <a:rPr lang="en-US" sz="1600">
                <a:effectLst/>
                <a:ea typeface="Times New Roman" panose="02020603050405020304" pitchFamily="18" charset="0"/>
              </a:rPr>
              <a:t>(</a:t>
            </a:r>
            <a:r>
              <a:rPr lang="en-US" sz="1600" b="1">
                <a:effectLst/>
                <a:ea typeface="Times New Roman" panose="02020603050405020304" pitchFamily="18" charset="0"/>
              </a:rPr>
              <a:t>trade-result</a:t>
            </a:r>
            <a:r>
              <a:rPr lang="en-US" sz="1600">
                <a:effectLst/>
                <a:ea typeface="Times New Roman" panose="02020603050405020304" pitchFamily="18" charset="0"/>
              </a:rPr>
              <a:t> “team-name1” “player-name1” “team-name2” “player-name2”)</a:t>
            </a:r>
            <a:endParaRPr lang="en-US" sz="1600">
              <a:effectLst/>
              <a:ea typeface="Arial" panose="020B0604020202020204" pitchFamily="34" charset="0"/>
            </a:endParaRPr>
          </a:p>
        </p:txBody>
      </p:sp>
      <p:cxnSp>
        <p:nvCxnSpPr>
          <p:cNvPr id="40" name="Straight Arrow Connector 39">
            <a:extLst>
              <a:ext uri="{FF2B5EF4-FFF2-40B4-BE49-F238E27FC236}">
                <a16:creationId xmlns:a16="http://schemas.microsoft.com/office/drawing/2014/main" id="{0599BFD3-AD09-D845-A7D8-ECDEC3424350}"/>
              </a:ext>
            </a:extLst>
          </p:cNvPr>
          <p:cNvCxnSpPr>
            <a:cxnSpLocks/>
            <a:stCxn id="6" idx="2"/>
            <a:endCxn id="31" idx="0"/>
          </p:cNvCxnSpPr>
          <p:nvPr/>
        </p:nvCxnSpPr>
        <p:spPr>
          <a:xfrm flipH="1">
            <a:off x="10303180" y="1604306"/>
            <a:ext cx="2" cy="22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D129E57-21A3-934E-ACFA-7CE97B03490B}"/>
              </a:ext>
            </a:extLst>
          </p:cNvPr>
          <p:cNvCxnSpPr>
            <a:cxnSpLocks/>
            <a:stCxn id="7" idx="0"/>
            <a:endCxn id="31" idx="2"/>
          </p:cNvCxnSpPr>
          <p:nvPr/>
        </p:nvCxnSpPr>
        <p:spPr>
          <a:xfrm flipH="1" flipV="1">
            <a:off x="10303180" y="4074582"/>
            <a:ext cx="1" cy="17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5AA349A-02C7-EB41-A40F-1C7EB844A603}"/>
              </a:ext>
            </a:extLst>
          </p:cNvPr>
          <p:cNvCxnSpPr>
            <a:cxnSpLocks/>
            <a:stCxn id="5" idx="3"/>
            <a:endCxn id="31" idx="1"/>
          </p:cNvCxnSpPr>
          <p:nvPr/>
        </p:nvCxnSpPr>
        <p:spPr>
          <a:xfrm flipV="1">
            <a:off x="8035112" y="2953558"/>
            <a:ext cx="767725" cy="169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11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FEB8-C882-401C-BBFC-9D4C787AE9CB}"/>
              </a:ext>
            </a:extLst>
          </p:cNvPr>
          <p:cNvSpPr>
            <a:spLocks noGrp="1"/>
          </p:cNvSpPr>
          <p:nvPr>
            <p:ph type="title"/>
          </p:nvPr>
        </p:nvSpPr>
        <p:spPr/>
        <p:txBody>
          <a:bodyPr/>
          <a:lstStyle/>
          <a:p>
            <a:pPr algn="ctr"/>
            <a:r>
              <a:rPr lang="en-US"/>
              <a:t>Accounting for injuries:</a:t>
            </a:r>
            <a:br>
              <a:rPr lang="en-US"/>
            </a:br>
            <a:r>
              <a:rPr lang="en-US"/>
              <a:t>Dilution algorithm</a:t>
            </a:r>
          </a:p>
        </p:txBody>
      </p:sp>
      <p:sp>
        <p:nvSpPr>
          <p:cNvPr id="5" name="Text Placeholder 4">
            <a:extLst>
              <a:ext uri="{FF2B5EF4-FFF2-40B4-BE49-F238E27FC236}">
                <a16:creationId xmlns:a16="http://schemas.microsoft.com/office/drawing/2014/main" id="{F35A74C2-033D-46FE-BA32-CD648E3C24C1}"/>
              </a:ext>
            </a:extLst>
          </p:cNvPr>
          <p:cNvSpPr>
            <a:spLocks noGrp="1"/>
          </p:cNvSpPr>
          <p:nvPr>
            <p:ph type="body" idx="1"/>
          </p:nvPr>
        </p:nvSpPr>
        <p:spPr/>
        <p:txBody>
          <a:bodyPr/>
          <a:lstStyle/>
          <a:p>
            <a:r>
              <a:rPr lang="en-US"/>
              <a:t>Using per game efficiency</a:t>
            </a:r>
          </a:p>
        </p:txBody>
      </p:sp>
      <p:sp>
        <p:nvSpPr>
          <p:cNvPr id="3" name="Content Placeholder 2">
            <a:extLst>
              <a:ext uri="{FF2B5EF4-FFF2-40B4-BE49-F238E27FC236}">
                <a16:creationId xmlns:a16="http://schemas.microsoft.com/office/drawing/2014/main" id="{C5BF6A10-E084-4E4A-B29C-7EAD11416F01}"/>
              </a:ext>
            </a:extLst>
          </p:cNvPr>
          <p:cNvSpPr>
            <a:spLocks noGrp="1"/>
          </p:cNvSpPr>
          <p:nvPr>
            <p:ph sz="half" idx="2"/>
          </p:nvPr>
        </p:nvSpPr>
        <p:spPr/>
        <p:txBody>
          <a:bodyPr vert="horz" lIns="91440" tIns="45720" rIns="91440" bIns="45720" rtlCol="0" anchor="t">
            <a:normAutofit/>
          </a:bodyPr>
          <a:lstStyle/>
          <a:p>
            <a:r>
              <a:rPr lang="en-US"/>
              <a:t>We would overvalue injury prone players like Joel Embiid;</a:t>
            </a:r>
          </a:p>
          <a:p>
            <a:pPr lvl="1"/>
            <a:r>
              <a:rPr lang="en-US"/>
              <a:t>Joel Embiid is efficient when he plays, but is not a reliable player</a:t>
            </a:r>
          </a:p>
        </p:txBody>
      </p:sp>
      <p:sp>
        <p:nvSpPr>
          <p:cNvPr id="6" name="Text Placeholder 5">
            <a:extLst>
              <a:ext uri="{FF2B5EF4-FFF2-40B4-BE49-F238E27FC236}">
                <a16:creationId xmlns:a16="http://schemas.microsoft.com/office/drawing/2014/main" id="{61A3BDEE-3EF6-4ED8-8901-B050BA192A59}"/>
              </a:ext>
            </a:extLst>
          </p:cNvPr>
          <p:cNvSpPr>
            <a:spLocks noGrp="1"/>
          </p:cNvSpPr>
          <p:nvPr>
            <p:ph type="body" sz="quarter" idx="3"/>
          </p:nvPr>
        </p:nvSpPr>
        <p:spPr/>
        <p:txBody>
          <a:bodyPr/>
          <a:lstStyle/>
          <a:p>
            <a:r>
              <a:rPr lang="en-US"/>
              <a:t>End of season stats</a:t>
            </a:r>
          </a:p>
        </p:txBody>
      </p:sp>
      <p:sp>
        <p:nvSpPr>
          <p:cNvPr id="4" name="Content Placeholder 3">
            <a:extLst>
              <a:ext uri="{FF2B5EF4-FFF2-40B4-BE49-F238E27FC236}">
                <a16:creationId xmlns:a16="http://schemas.microsoft.com/office/drawing/2014/main" id="{8D16E42D-6929-4FF8-A671-C9BE22EADEEA}"/>
              </a:ext>
            </a:extLst>
          </p:cNvPr>
          <p:cNvSpPr>
            <a:spLocks noGrp="1"/>
          </p:cNvSpPr>
          <p:nvPr>
            <p:ph sz="quarter" idx="4"/>
          </p:nvPr>
        </p:nvSpPr>
        <p:spPr/>
        <p:txBody>
          <a:bodyPr vert="horz" lIns="91440" tIns="45720" rIns="91440" bIns="45720" rtlCol="0" anchor="t">
            <a:normAutofit/>
          </a:bodyPr>
          <a:lstStyle/>
          <a:p>
            <a:r>
              <a:rPr lang="en-US"/>
              <a:t>We undervalue star players like Stephen Curry</a:t>
            </a:r>
          </a:p>
          <a:p>
            <a:pPr lvl="1"/>
            <a:r>
              <a:rPr lang="en-US"/>
              <a:t>Steph Curry's end of season stats would not account for his dominance</a:t>
            </a:r>
          </a:p>
        </p:txBody>
      </p:sp>
    </p:spTree>
    <p:extLst>
      <p:ext uri="{BB962C8B-B14F-4D97-AF65-F5344CB8AC3E}">
        <p14:creationId xmlns:p14="http://schemas.microsoft.com/office/powerpoint/2010/main" val="211993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9C0E-94E7-4F7E-BE2D-6BAA2E5ECCF2}"/>
              </a:ext>
            </a:extLst>
          </p:cNvPr>
          <p:cNvSpPr>
            <a:spLocks noGrp="1"/>
          </p:cNvSpPr>
          <p:nvPr>
            <p:ph type="title"/>
          </p:nvPr>
        </p:nvSpPr>
        <p:spPr/>
        <p:txBody>
          <a:bodyPr/>
          <a:lstStyle/>
          <a:p>
            <a:pPr algn="ctr"/>
            <a:r>
              <a:rPr lang="en-US"/>
              <a:t>Our solution:</a:t>
            </a:r>
            <a:br>
              <a:rPr lang="en-US"/>
            </a:br>
            <a:r>
              <a:rPr lang="en-US"/>
              <a:t>Split the difference</a:t>
            </a:r>
          </a:p>
        </p:txBody>
      </p:sp>
      <p:pic>
        <p:nvPicPr>
          <p:cNvPr id="11" name="Picture 11" descr="A screenshot of a cell phone&#10;&#10;Description generated with high confidence">
            <a:extLst>
              <a:ext uri="{FF2B5EF4-FFF2-40B4-BE49-F238E27FC236}">
                <a16:creationId xmlns:a16="http://schemas.microsoft.com/office/drawing/2014/main" id="{0DF1CCB0-B1E8-422C-B6A9-8D2FF3B3B632}"/>
              </a:ext>
            </a:extLst>
          </p:cNvPr>
          <p:cNvPicPr>
            <a:picLocks noGrp="1" noChangeAspect="1"/>
          </p:cNvPicPr>
          <p:nvPr>
            <p:ph sz="half" idx="1"/>
          </p:nvPr>
        </p:nvPicPr>
        <p:blipFill>
          <a:blip r:embed="rId2"/>
          <a:stretch>
            <a:fillRect/>
          </a:stretch>
        </p:blipFill>
        <p:spPr>
          <a:xfrm>
            <a:off x="5456812" y="2193274"/>
            <a:ext cx="5871497" cy="2304672"/>
          </a:xfrm>
          <a:prstGeom prst="rect">
            <a:avLst/>
          </a:prstGeom>
        </p:spPr>
      </p:pic>
      <p:sp>
        <p:nvSpPr>
          <p:cNvPr id="8" name="Content Placeholder 7">
            <a:extLst>
              <a:ext uri="{FF2B5EF4-FFF2-40B4-BE49-F238E27FC236}">
                <a16:creationId xmlns:a16="http://schemas.microsoft.com/office/drawing/2014/main" id="{1DF348B2-3665-497D-94EE-1468971742D1}"/>
              </a:ext>
            </a:extLst>
          </p:cNvPr>
          <p:cNvSpPr>
            <a:spLocks noGrp="1"/>
          </p:cNvSpPr>
          <p:nvPr>
            <p:ph sz="half" idx="2"/>
          </p:nvPr>
        </p:nvSpPr>
        <p:spPr>
          <a:xfrm>
            <a:off x="770209" y="2195937"/>
            <a:ext cx="4645152" cy="3441520"/>
          </a:xfrm>
        </p:spPr>
        <p:txBody>
          <a:bodyPr vert="horz" lIns="91440" tIns="45720" rIns="91440" bIns="45720" rtlCol="0" anchor="t">
            <a:normAutofit/>
          </a:bodyPr>
          <a:lstStyle/>
          <a:p>
            <a:r>
              <a:rPr lang="en-US"/>
              <a:t>We add the end of season stats with the per game efficiency and multiply by the number of games</a:t>
            </a:r>
          </a:p>
          <a:p>
            <a:r>
              <a:rPr lang="en-US"/>
              <a:t>Our solution only effect players who were injured. For players who were healthy, </a:t>
            </a:r>
          </a:p>
        </p:txBody>
      </p:sp>
    </p:spTree>
    <p:extLst>
      <p:ext uri="{BB962C8B-B14F-4D97-AF65-F5344CB8AC3E}">
        <p14:creationId xmlns:p14="http://schemas.microsoft.com/office/powerpoint/2010/main" val="196058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D64E-2119-46A7-A451-4EBF808D224E}"/>
              </a:ext>
            </a:extLst>
          </p:cNvPr>
          <p:cNvSpPr>
            <a:spLocks noGrp="1"/>
          </p:cNvSpPr>
          <p:nvPr>
            <p:ph type="title"/>
          </p:nvPr>
        </p:nvSpPr>
        <p:spPr/>
        <p:txBody>
          <a:bodyPr/>
          <a:lstStyle/>
          <a:p>
            <a:pPr algn="ctr"/>
            <a:r>
              <a:rPr lang="en-US"/>
              <a:t>Different weighting for each statistic</a:t>
            </a:r>
          </a:p>
        </p:txBody>
      </p:sp>
      <p:pic>
        <p:nvPicPr>
          <p:cNvPr id="4" name="Picture 4">
            <a:extLst>
              <a:ext uri="{FF2B5EF4-FFF2-40B4-BE49-F238E27FC236}">
                <a16:creationId xmlns:a16="http://schemas.microsoft.com/office/drawing/2014/main" id="{44FD7D18-A141-4968-AAF1-A5F4B651A7C4}"/>
              </a:ext>
            </a:extLst>
          </p:cNvPr>
          <p:cNvPicPr>
            <a:picLocks noGrp="1" noChangeAspect="1"/>
          </p:cNvPicPr>
          <p:nvPr>
            <p:ph idx="1"/>
          </p:nvPr>
        </p:nvPicPr>
        <p:blipFill>
          <a:blip r:embed="rId2"/>
          <a:stretch>
            <a:fillRect/>
          </a:stretch>
        </p:blipFill>
        <p:spPr>
          <a:xfrm>
            <a:off x="204332" y="3323556"/>
            <a:ext cx="11734243" cy="1516757"/>
          </a:xfrm>
          <a:prstGeom prst="rect">
            <a:avLst/>
          </a:prstGeom>
        </p:spPr>
      </p:pic>
      <p:sp>
        <p:nvSpPr>
          <p:cNvPr id="5" name="TextBox 4">
            <a:extLst>
              <a:ext uri="{FF2B5EF4-FFF2-40B4-BE49-F238E27FC236}">
                <a16:creationId xmlns:a16="http://schemas.microsoft.com/office/drawing/2014/main" id="{48E4D8FF-1546-4918-B0E3-9F36F7146797}"/>
              </a:ext>
            </a:extLst>
          </p:cNvPr>
          <p:cNvSpPr txBox="1"/>
          <p:nvPr/>
        </p:nvSpPr>
        <p:spPr>
          <a:xfrm>
            <a:off x="1529347" y="2003926"/>
            <a:ext cx="4146884"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Ranking method: multiplied each team’s totals for each statistic by our artificial weighting system and added the totals together.</a:t>
            </a:r>
          </a:p>
        </p:txBody>
      </p:sp>
      <p:sp>
        <p:nvSpPr>
          <p:cNvPr id="8" name="TextBox 7">
            <a:extLst>
              <a:ext uri="{FF2B5EF4-FFF2-40B4-BE49-F238E27FC236}">
                <a16:creationId xmlns:a16="http://schemas.microsoft.com/office/drawing/2014/main" id="{1097169A-6403-491F-8771-929E9E69DB16}"/>
              </a:ext>
            </a:extLst>
          </p:cNvPr>
          <p:cNvSpPr txBox="1"/>
          <p:nvPr/>
        </p:nvSpPr>
        <p:spPr>
          <a:xfrm>
            <a:off x="6375399" y="2003927"/>
            <a:ext cx="414020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Points and rebounds are given lower weights than blocks and steals because there are significantly fewer blocks and steals in a single season.</a:t>
            </a:r>
          </a:p>
        </p:txBody>
      </p:sp>
    </p:spTree>
    <p:extLst>
      <p:ext uri="{BB962C8B-B14F-4D97-AF65-F5344CB8AC3E}">
        <p14:creationId xmlns:p14="http://schemas.microsoft.com/office/powerpoint/2010/main" val="7459937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NBA trade analysis</vt:lpstr>
      <vt:lpstr>An introduction</vt:lpstr>
      <vt:lpstr>Achievements</vt:lpstr>
      <vt:lpstr>Database: </vt:lpstr>
      <vt:lpstr>An example of a record in our database </vt:lpstr>
      <vt:lpstr>PowerPoint Presentation</vt:lpstr>
      <vt:lpstr>Accounting for injuries: Dilution algorithm</vt:lpstr>
      <vt:lpstr>Our solution: Split the difference</vt:lpstr>
      <vt:lpstr>Different weighting for each statistic</vt:lpstr>
      <vt:lpstr>Bringing the project together: evaluating the trade</vt:lpstr>
      <vt:lpstr>Defending rank-based trade evaluation: responding to critics</vt:lpstr>
      <vt:lpstr>Key findings</vt:lpstr>
      <vt:lpstr>KeY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revision>5</cp:revision>
  <dcterms:created xsi:type="dcterms:W3CDTF">2016-01-13T19:04:32Z</dcterms:created>
  <dcterms:modified xsi:type="dcterms:W3CDTF">2020-01-31T18:21:17Z</dcterms:modified>
</cp:coreProperties>
</file>