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62" r:id="rId5"/>
    <p:sldId id="259" r:id="rId6"/>
    <p:sldId id="260" r:id="rId7"/>
    <p:sldId id="261" r:id="rId8"/>
    <p:sldId id="270" r:id="rId9"/>
    <p:sldId id="272" r:id="rId10"/>
    <p:sldId id="271" r:id="rId11"/>
    <p:sldId id="273" r:id="rId12"/>
    <p:sldId id="264" r:id="rId13"/>
    <p:sldId id="265" r:id="rId14"/>
    <p:sldId id="274" r:id="rId15"/>
    <p:sldId id="266" r:id="rId16"/>
    <p:sldId id="267" r:id="rId17"/>
    <p:sldId id="276" r:id="rId18"/>
    <p:sldId id="268" r:id="rId19"/>
    <p:sldId id="275" r:id="rId20"/>
    <p:sldId id="277" r:id="rId21"/>
    <p:sldId id="278" r:id="rId22"/>
    <p:sldId id="279" r:id="rId23"/>
    <p:sldId id="280" r:id="rId24"/>
    <p:sldId id="281" r:id="rId25"/>
    <p:sldId id="282" r:id="rId26"/>
    <p:sldId id="283" r:id="rId27"/>
    <p:sldId id="284"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66E6-C064-4D8A-AE16-D03F0FB94D32}"/>
              </a:ext>
            </a:extLst>
          </p:cNvPr>
          <p:cNvSpPr txBox="1">
            <a:spLocks/>
          </p:cNvSpPr>
          <p:nvPr/>
        </p:nvSpPr>
        <p:spPr>
          <a:xfrm>
            <a:off x="793255" y="563597"/>
            <a:ext cx="10280212" cy="862532"/>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US" b="1"/>
              <a:t>Machine-Learning</a:t>
            </a:r>
            <a:endParaRPr lang="en-US" sz="8000" b="1" dirty="0"/>
          </a:p>
        </p:txBody>
      </p:sp>
      <p:sp>
        <p:nvSpPr>
          <p:cNvPr id="3" name="Subtitle 2">
            <a:extLst>
              <a:ext uri="{FF2B5EF4-FFF2-40B4-BE49-F238E27FC236}">
                <a16:creationId xmlns:a16="http://schemas.microsoft.com/office/drawing/2014/main" id="{B9742B8E-EBDC-4C0E-A602-870B11FA225A}"/>
              </a:ext>
            </a:extLst>
          </p:cNvPr>
          <p:cNvSpPr txBox="1">
            <a:spLocks/>
          </p:cNvSpPr>
          <p:nvPr/>
        </p:nvSpPr>
        <p:spPr>
          <a:xfrm>
            <a:off x="793255" y="1426129"/>
            <a:ext cx="10280212" cy="526427"/>
          </a:xfrm>
          <a:prstGeom prst="rect">
            <a:avLst/>
          </a:prstGeom>
        </p:spPr>
        <p:txBody>
          <a:bodyP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b="1">
                <a:solidFill>
                  <a:schemeClr val="tx1">
                    <a:lumMod val="85000"/>
                    <a:lumOff val="15000"/>
                  </a:schemeClr>
                </a:solidFill>
                <a:latin typeface="+mj-lt"/>
              </a:rPr>
              <a:t>Dự Đoán Giá Vàng</a:t>
            </a:r>
            <a:endParaRPr lang="en-US" sz="2400" b="1" dirty="0">
              <a:solidFill>
                <a:schemeClr val="tx1">
                  <a:lumMod val="85000"/>
                  <a:lumOff val="15000"/>
                </a:schemeClr>
              </a:solidFill>
              <a:latin typeface="+mj-lt"/>
            </a:endParaRPr>
          </a:p>
        </p:txBody>
      </p:sp>
      <p:pic>
        <p:nvPicPr>
          <p:cNvPr id="5" name="Picture 4">
            <a:extLst>
              <a:ext uri="{FF2B5EF4-FFF2-40B4-BE49-F238E27FC236}">
                <a16:creationId xmlns:a16="http://schemas.microsoft.com/office/drawing/2014/main" id="{0495C9B5-B740-42FD-8FA6-3C9FC17A7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528" y="1900212"/>
            <a:ext cx="8363666" cy="4394191"/>
          </a:xfrm>
          <a:prstGeom prst="rect">
            <a:avLst/>
          </a:prstGeom>
        </p:spPr>
      </p:pic>
    </p:spTree>
    <p:extLst>
      <p:ext uri="{BB962C8B-B14F-4D97-AF65-F5344CB8AC3E}">
        <p14:creationId xmlns:p14="http://schemas.microsoft.com/office/powerpoint/2010/main" val="1723617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674C-E799-4EE2-89FB-54C862BC2B78}"/>
              </a:ext>
            </a:extLst>
          </p:cNvPr>
          <p:cNvSpPr>
            <a:spLocks noGrp="1"/>
          </p:cNvSpPr>
          <p:nvPr>
            <p:ph type="title"/>
          </p:nvPr>
        </p:nvSpPr>
        <p:spPr/>
        <p:txBody>
          <a:bodyPr>
            <a:normAutofit/>
          </a:bodyPr>
          <a:lstStyle/>
          <a:p>
            <a:r>
              <a:rPr lang="en-US" sz="4400" b="1"/>
              <a:t>Giới Thiệu Bài Toán – Machine Learning</a:t>
            </a:r>
          </a:p>
        </p:txBody>
      </p:sp>
      <p:sp>
        <p:nvSpPr>
          <p:cNvPr id="3" name="Content Placeholder 2">
            <a:extLst>
              <a:ext uri="{FF2B5EF4-FFF2-40B4-BE49-F238E27FC236}">
                <a16:creationId xmlns:a16="http://schemas.microsoft.com/office/drawing/2014/main" id="{D39894A8-931F-4792-9233-A2C59F248628}"/>
              </a:ext>
            </a:extLst>
          </p:cNvPr>
          <p:cNvSpPr>
            <a:spLocks noGrp="1"/>
          </p:cNvSpPr>
          <p:nvPr>
            <p:ph idx="1"/>
          </p:nvPr>
        </p:nvSpPr>
        <p:spPr/>
        <p:txBody>
          <a:bodyPr>
            <a:normAutofit/>
          </a:bodyPr>
          <a:lstStyle/>
          <a:p>
            <a:pPr lvl="1" algn="just">
              <a:buFont typeface="Arial" panose="020B0604020202020204" pitchFamily="34" charset="0"/>
              <a:buChar char="•"/>
            </a:pPr>
            <a:r>
              <a:rPr lang="en-US" sz="3200">
                <a:effectLst/>
                <a:latin typeface="Times New Roman" panose="02020603050405020304" pitchFamily="18" charset="0"/>
                <a:ea typeface="Times New Roman" panose="02020603050405020304" pitchFamily="18" charset="0"/>
              </a:rPr>
              <a:t>Giá vàng, trong bối cảnh tài chính và kinh tế, luôn thu hút sự quan tâm và theo dõi rất sát sao từ cả những nhà đầu tư cá nhân đến các chuyên gia tài chính và cả chính phủ. Sự biến động của giá vàng có thể ảnh hưởng đến nhiều khía cạnh của cuộc sống, từ đầu tư và thương mại quốc tế đến sự ổn định kinh tế toàn cầu.</a:t>
            </a:r>
          </a:p>
          <a:p>
            <a:endParaRPr lang="en-US"/>
          </a:p>
        </p:txBody>
      </p:sp>
    </p:spTree>
    <p:extLst>
      <p:ext uri="{BB962C8B-B14F-4D97-AF65-F5344CB8AC3E}">
        <p14:creationId xmlns:p14="http://schemas.microsoft.com/office/powerpoint/2010/main" val="1297975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674C-E799-4EE2-89FB-54C862BC2B78}"/>
              </a:ext>
            </a:extLst>
          </p:cNvPr>
          <p:cNvSpPr>
            <a:spLocks noGrp="1"/>
          </p:cNvSpPr>
          <p:nvPr>
            <p:ph type="title"/>
          </p:nvPr>
        </p:nvSpPr>
        <p:spPr/>
        <p:txBody>
          <a:bodyPr>
            <a:normAutofit/>
          </a:bodyPr>
          <a:lstStyle/>
          <a:p>
            <a:r>
              <a:rPr lang="en-US" sz="4400" b="1"/>
              <a:t>Giới Thiệu Bài Toán – Machine Learning</a:t>
            </a:r>
          </a:p>
        </p:txBody>
      </p:sp>
      <p:sp>
        <p:nvSpPr>
          <p:cNvPr id="3" name="Content Placeholder 2">
            <a:extLst>
              <a:ext uri="{FF2B5EF4-FFF2-40B4-BE49-F238E27FC236}">
                <a16:creationId xmlns:a16="http://schemas.microsoft.com/office/drawing/2014/main" id="{D39894A8-931F-4792-9233-A2C59F248628}"/>
              </a:ext>
            </a:extLst>
          </p:cNvPr>
          <p:cNvSpPr>
            <a:spLocks noGrp="1"/>
          </p:cNvSpPr>
          <p:nvPr>
            <p:ph idx="1"/>
          </p:nvPr>
        </p:nvSpPr>
        <p:spPr/>
        <p:txBody>
          <a:bodyPr>
            <a:normAutofit/>
          </a:bodyPr>
          <a:lstStyle/>
          <a:p>
            <a:pPr lvl="1" algn="just">
              <a:buFont typeface="Arial" panose="020B0604020202020204" pitchFamily="34" charset="0"/>
              <a:buChar char="•"/>
            </a:pPr>
            <a:r>
              <a:rPr lang="en-US" sz="3200">
                <a:effectLst/>
                <a:latin typeface="Times New Roman" panose="02020603050405020304" pitchFamily="18" charset="0"/>
                <a:ea typeface="Calibri" panose="020F0502020204030204" pitchFamily="34" charset="0"/>
              </a:rPr>
              <a:t>Bài báo cáo này sẽ giới thiệu về việc xây dựng một hệ thống học máy dự đoán giá vàng, tập trung vào việc thu thập dữ liệu, tiền xử lý dữ liệu, lựa chọn mô hình, và đánh giá hiệu suất của mô hình. Chúng ta sẽ khám phá các phương pháp học máy phù hợp để dự đoán giá vàng và những thách thức đặc biệt của bài toán này.</a:t>
            </a:r>
            <a:endParaRPr lang="en-US" sz="3600">
              <a:effectLst/>
              <a:latin typeface="Times New Roman" panose="02020603050405020304" pitchFamily="18" charset="0"/>
              <a:ea typeface="Times New Roman" panose="02020603050405020304" pitchFamily="18" charset="0"/>
            </a:endParaRPr>
          </a:p>
          <a:p>
            <a:endParaRPr lang="en-US"/>
          </a:p>
        </p:txBody>
      </p:sp>
    </p:spTree>
    <p:extLst>
      <p:ext uri="{BB962C8B-B14F-4D97-AF65-F5344CB8AC3E}">
        <p14:creationId xmlns:p14="http://schemas.microsoft.com/office/powerpoint/2010/main" val="392206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1FB28-485B-4327-9E95-13704C5C3883}"/>
              </a:ext>
            </a:extLst>
          </p:cNvPr>
          <p:cNvSpPr>
            <a:spLocks noGrp="1"/>
          </p:cNvSpPr>
          <p:nvPr>
            <p:ph type="title"/>
          </p:nvPr>
        </p:nvSpPr>
        <p:spPr>
          <a:xfrm>
            <a:off x="1097280" y="286603"/>
            <a:ext cx="10058400" cy="1450757"/>
          </a:xfrm>
        </p:spPr>
        <p:txBody>
          <a:bodyPr>
            <a:normAutofit/>
          </a:bodyPr>
          <a:lstStyle/>
          <a:p>
            <a:r>
              <a:rPr lang="en-US" sz="4800" b="1"/>
              <a:t>Các Phương pháp Dự đoán giá vàng</a:t>
            </a:r>
          </a:p>
        </p:txBody>
      </p:sp>
      <p:sp>
        <p:nvSpPr>
          <p:cNvPr id="3" name="Content Placeholder 2">
            <a:extLst>
              <a:ext uri="{FF2B5EF4-FFF2-40B4-BE49-F238E27FC236}">
                <a16:creationId xmlns:a16="http://schemas.microsoft.com/office/drawing/2014/main" id="{F471B144-C640-42D4-A81B-A56257603A17}"/>
              </a:ext>
            </a:extLst>
          </p:cNvPr>
          <p:cNvSpPr>
            <a:spLocks noGrp="1"/>
          </p:cNvSpPr>
          <p:nvPr>
            <p:ph idx="1"/>
          </p:nvPr>
        </p:nvSpPr>
        <p:spPr/>
        <p:txBody>
          <a:bodyPr>
            <a:normAutofit/>
          </a:bodyPr>
          <a:lstStyle/>
          <a:p>
            <a:pPr>
              <a:buFont typeface="Courier New" panose="02070309020205020404" pitchFamily="49" charset="0"/>
              <a:buChar char="o"/>
            </a:pPr>
            <a:r>
              <a:rPr lang="en-US" sz="3600">
                <a:effectLst/>
                <a:ea typeface="Calibri" panose="020F0502020204030204" pitchFamily="34" charset="0"/>
              </a:rPr>
              <a:t>Hồi quy (Regression)</a:t>
            </a:r>
          </a:p>
          <a:p>
            <a:pPr>
              <a:buFont typeface="Courier New" panose="02070309020205020404" pitchFamily="49" charset="0"/>
              <a:buChar char="o"/>
            </a:pPr>
            <a:r>
              <a:rPr lang="en-US" sz="3600">
                <a:effectLst/>
                <a:ea typeface="Calibri" panose="020F0502020204030204" pitchFamily="34" charset="0"/>
              </a:rPr>
              <a:t>Mạng Nơ-ron (Neural Networks)</a:t>
            </a:r>
            <a:endParaRPr lang="en-US" sz="3600">
              <a:ea typeface="Calibri" panose="020F0502020204030204" pitchFamily="34" charset="0"/>
            </a:endParaRPr>
          </a:p>
          <a:p>
            <a:pPr>
              <a:buFont typeface="Courier New" panose="02070309020205020404" pitchFamily="49" charset="0"/>
              <a:buChar char="o"/>
            </a:pPr>
            <a:r>
              <a:rPr lang="en-US" sz="3600">
                <a:effectLst/>
                <a:ea typeface="Calibri" panose="020F0502020204030204" pitchFamily="34" charset="0"/>
              </a:rPr>
              <a:t>Mô hình chuỗi thời gian (Time Series Models)</a:t>
            </a:r>
          </a:p>
          <a:p>
            <a:pPr>
              <a:buFont typeface="Courier New" panose="02070309020205020404" pitchFamily="49" charset="0"/>
              <a:buChar char="o"/>
            </a:pPr>
            <a:r>
              <a:rPr lang="en-US" sz="3600">
                <a:effectLst/>
                <a:ea typeface="Calibri" panose="020F0502020204030204" pitchFamily="34" charset="0"/>
              </a:rPr>
              <a:t>Phân tích cơ bản (Fundamental Analysis)</a:t>
            </a:r>
            <a:endParaRPr lang="en-US" sz="2000"/>
          </a:p>
        </p:txBody>
      </p:sp>
    </p:spTree>
    <p:extLst>
      <p:ext uri="{BB962C8B-B14F-4D97-AF65-F5344CB8AC3E}">
        <p14:creationId xmlns:p14="http://schemas.microsoft.com/office/powerpoint/2010/main" val="4154170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C1DB-9A35-487C-AF84-875A7385C7CA}"/>
              </a:ext>
            </a:extLst>
          </p:cNvPr>
          <p:cNvSpPr>
            <a:spLocks noGrp="1"/>
          </p:cNvSpPr>
          <p:nvPr>
            <p:ph type="title"/>
          </p:nvPr>
        </p:nvSpPr>
        <p:spPr/>
        <p:txBody>
          <a:bodyPr/>
          <a:lstStyle/>
          <a:p>
            <a:r>
              <a:rPr lang="en-US" b="1"/>
              <a:t>Phương Pháp Chính </a:t>
            </a:r>
          </a:p>
        </p:txBody>
      </p:sp>
      <p:sp>
        <p:nvSpPr>
          <p:cNvPr id="3" name="Content Placeholder 2">
            <a:extLst>
              <a:ext uri="{FF2B5EF4-FFF2-40B4-BE49-F238E27FC236}">
                <a16:creationId xmlns:a16="http://schemas.microsoft.com/office/drawing/2014/main" id="{5B48B274-3C7D-41DE-9F8D-9D6B365A4363}"/>
              </a:ext>
            </a:extLst>
          </p:cNvPr>
          <p:cNvSpPr>
            <a:spLocks noGrp="1"/>
          </p:cNvSpPr>
          <p:nvPr>
            <p:ph idx="1"/>
          </p:nvPr>
        </p:nvSpPr>
        <p:spPr/>
        <p:txBody>
          <a:bodyPr>
            <a:normAutofit fontScale="92500" lnSpcReduction="10000"/>
          </a:bodyPr>
          <a:lstStyle/>
          <a:p>
            <a:pPr marL="201168" lvl="1" indent="0">
              <a:buNone/>
            </a:pPr>
            <a:r>
              <a:rPr lang="en-US" sz="3800">
                <a:effectLst/>
                <a:ea typeface="Calibri" panose="020F0502020204030204" pitchFamily="34" charset="0"/>
              </a:rPr>
              <a:t>Trong bài toán dự đoán giá vàng, chúng em đã chọn sử dụng phương pháp Hồi quy vì:</a:t>
            </a:r>
          </a:p>
          <a:p>
            <a:pPr lvl="1">
              <a:buFont typeface="Wingdings" panose="05000000000000000000" pitchFamily="2" charset="2"/>
              <a:buChar char="q"/>
            </a:pPr>
            <a:r>
              <a:rPr lang="en-US" sz="3600"/>
              <a:t> </a:t>
            </a:r>
            <a:r>
              <a:rPr lang="en-US" sz="3600">
                <a:effectLst/>
                <a:ea typeface="Calibri" panose="020F0502020204030204" pitchFamily="34" charset="0"/>
              </a:rPr>
              <a:t>Tính đơn giản và diễn giải</a:t>
            </a:r>
          </a:p>
          <a:p>
            <a:pPr lvl="1">
              <a:buFont typeface="Wingdings" panose="05000000000000000000" pitchFamily="2" charset="2"/>
              <a:buChar char="q"/>
            </a:pPr>
            <a:r>
              <a:rPr lang="en-US" sz="3600">
                <a:ea typeface="Calibri" panose="020F0502020204030204" pitchFamily="34" charset="0"/>
              </a:rPr>
              <a:t> Phù hợp với dữ liệu liên tục</a:t>
            </a:r>
          </a:p>
          <a:p>
            <a:pPr lvl="1">
              <a:buFont typeface="Wingdings" panose="05000000000000000000" pitchFamily="2" charset="2"/>
              <a:buChar char="q"/>
            </a:pPr>
            <a:r>
              <a:rPr lang="en-US" sz="3600">
                <a:effectLst/>
                <a:ea typeface="Calibri" panose="020F0502020204030204" pitchFamily="34" charset="0"/>
              </a:rPr>
              <a:t> Khả năng xử lý biến động thời gian thực</a:t>
            </a:r>
          </a:p>
          <a:p>
            <a:pPr lvl="1">
              <a:buFont typeface="Wingdings" panose="05000000000000000000" pitchFamily="2" charset="2"/>
              <a:buChar char="q"/>
            </a:pPr>
            <a:r>
              <a:rPr lang="en-US" sz="3600">
                <a:effectLst/>
                <a:ea typeface="Calibri" panose="020F0502020204030204" pitchFamily="34" charset="0"/>
              </a:rPr>
              <a:t> Khả năng đối mặt với nhiễu và biến động</a:t>
            </a:r>
          </a:p>
          <a:p>
            <a:pPr lvl="1">
              <a:buFont typeface="Wingdings" panose="05000000000000000000" pitchFamily="2" charset="2"/>
              <a:buChar char="q"/>
            </a:pPr>
            <a:r>
              <a:rPr lang="en-US" sz="3600"/>
              <a:t> Áp dụng cho việc dự doán thời gian thực </a:t>
            </a:r>
          </a:p>
        </p:txBody>
      </p:sp>
    </p:spTree>
    <p:extLst>
      <p:ext uri="{BB962C8B-B14F-4D97-AF65-F5344CB8AC3E}">
        <p14:creationId xmlns:p14="http://schemas.microsoft.com/office/powerpoint/2010/main" val="221899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72515-E83E-4CBE-AE82-D366E5632F31}"/>
              </a:ext>
            </a:extLst>
          </p:cNvPr>
          <p:cNvSpPr>
            <a:spLocks noGrp="1"/>
          </p:cNvSpPr>
          <p:nvPr>
            <p:ph type="title"/>
          </p:nvPr>
        </p:nvSpPr>
        <p:spPr/>
        <p:txBody>
          <a:bodyPr/>
          <a:lstStyle/>
          <a:p>
            <a:r>
              <a:rPr lang="en-US" b="1"/>
              <a:t>Áp Dụng vào mô hình Dự đoán giá vàng</a:t>
            </a:r>
          </a:p>
        </p:txBody>
      </p:sp>
      <p:sp>
        <p:nvSpPr>
          <p:cNvPr id="3" name="Content Placeholder 2">
            <a:extLst>
              <a:ext uri="{FF2B5EF4-FFF2-40B4-BE49-F238E27FC236}">
                <a16:creationId xmlns:a16="http://schemas.microsoft.com/office/drawing/2014/main" id="{2DD34A3F-239A-419A-89EB-6F4829EFC8A1}"/>
              </a:ext>
            </a:extLst>
          </p:cNvPr>
          <p:cNvSpPr>
            <a:spLocks noGrp="1"/>
          </p:cNvSpPr>
          <p:nvPr>
            <p:ph idx="1"/>
          </p:nvPr>
        </p:nvSpPr>
        <p:spPr/>
        <p:txBody>
          <a:bodyPr>
            <a:normAutofit fontScale="92500" lnSpcReduction="10000"/>
          </a:bodyPr>
          <a:lstStyle/>
          <a:p>
            <a:pPr marL="457200" indent="-457200">
              <a:buFont typeface="+mj-lt"/>
              <a:buAutoNum type="arabicParenR"/>
            </a:pPr>
            <a:r>
              <a:rPr lang="en-US" sz="2000" b="1" i="0">
                <a:effectLst/>
                <a:latin typeface="Söhne"/>
              </a:rPr>
              <a:t>Thu thập Dữ liệu</a:t>
            </a:r>
          </a:p>
          <a:p>
            <a:pPr marL="457200" indent="-457200">
              <a:buFont typeface="+mj-lt"/>
              <a:buAutoNum type="arabicParenR"/>
            </a:pPr>
            <a:r>
              <a:rPr lang="en-US" sz="2000" b="1" i="0">
                <a:effectLst/>
                <a:latin typeface="Söhne"/>
              </a:rPr>
              <a:t>Tiền xử lý Dữ liệu (Trực quan hóa dữ liệu)</a:t>
            </a:r>
            <a:endParaRPr lang="en-US" sz="2000" b="1">
              <a:latin typeface="Söhne"/>
            </a:endParaRPr>
          </a:p>
          <a:p>
            <a:pPr marL="457200" indent="-457200">
              <a:buFont typeface="+mj-lt"/>
              <a:buAutoNum type="arabicParenR"/>
            </a:pPr>
            <a:r>
              <a:rPr lang="en-US" sz="2000" b="1" i="0">
                <a:effectLst/>
                <a:latin typeface="Söhne"/>
              </a:rPr>
              <a:t>Chọn Biến Độc Lập (Features)</a:t>
            </a:r>
          </a:p>
          <a:p>
            <a:pPr marL="457200" indent="-457200">
              <a:buFont typeface="+mj-lt"/>
              <a:buAutoNum type="arabicParenR"/>
            </a:pPr>
            <a:r>
              <a:rPr lang="en-US" sz="2000" b="1" i="0">
                <a:effectLst/>
                <a:latin typeface="Söhne"/>
              </a:rPr>
              <a:t>Tạo mô hình Hồi quy Tuyến tính</a:t>
            </a:r>
          </a:p>
          <a:p>
            <a:pPr marL="457200" indent="-457200">
              <a:buFont typeface="+mj-lt"/>
              <a:buAutoNum type="arabicParenR"/>
            </a:pPr>
            <a:r>
              <a:rPr lang="en-US" sz="2000" b="1" i="0">
                <a:effectLst/>
                <a:latin typeface="Söhne"/>
              </a:rPr>
              <a:t>Huấn luyện Mô hình</a:t>
            </a:r>
            <a:endParaRPr lang="en-US" sz="2000" b="1">
              <a:latin typeface="Söhne"/>
            </a:endParaRPr>
          </a:p>
          <a:p>
            <a:pPr marL="457200" indent="-457200">
              <a:buFont typeface="+mj-lt"/>
              <a:buAutoNum type="arabicParenR"/>
            </a:pPr>
            <a:r>
              <a:rPr lang="en-US" sz="2000" b="1" i="0">
                <a:effectLst/>
                <a:latin typeface="Söhne"/>
              </a:rPr>
              <a:t>Đánh giá Mô hình</a:t>
            </a:r>
          </a:p>
          <a:p>
            <a:pPr marL="457200" indent="-457200">
              <a:buFont typeface="+mj-lt"/>
              <a:buAutoNum type="arabicParenR"/>
            </a:pPr>
            <a:r>
              <a:rPr lang="en-US" sz="2000" b="1" i="0">
                <a:effectLst/>
                <a:latin typeface="Söhne"/>
              </a:rPr>
              <a:t>Dự đoán Giá vàng</a:t>
            </a:r>
            <a:endParaRPr lang="en-US" sz="2000" b="1">
              <a:latin typeface="Söhne"/>
            </a:endParaRPr>
          </a:p>
          <a:p>
            <a:pPr marL="457200" indent="-457200">
              <a:buFont typeface="+mj-lt"/>
              <a:buAutoNum type="arabicParenR"/>
            </a:pPr>
            <a:r>
              <a:rPr lang="en-US" sz="2000" b="1" i="0">
                <a:effectLst/>
                <a:latin typeface="Söhne"/>
              </a:rPr>
              <a:t>Cập Nhật và Giám Sát</a:t>
            </a:r>
            <a:endParaRPr lang="en-US" sz="2000"/>
          </a:p>
        </p:txBody>
      </p:sp>
    </p:spTree>
    <p:extLst>
      <p:ext uri="{BB962C8B-B14F-4D97-AF65-F5344CB8AC3E}">
        <p14:creationId xmlns:p14="http://schemas.microsoft.com/office/powerpoint/2010/main" val="2439404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B640-2E73-4FEE-8ECC-AF82BB335474}"/>
              </a:ext>
            </a:extLst>
          </p:cNvPr>
          <p:cNvSpPr>
            <a:spLocks noGrp="1"/>
          </p:cNvSpPr>
          <p:nvPr>
            <p:ph type="title"/>
          </p:nvPr>
        </p:nvSpPr>
        <p:spPr/>
        <p:txBody>
          <a:bodyPr/>
          <a:lstStyle/>
          <a:p>
            <a:r>
              <a:rPr lang="en-US" b="1"/>
              <a:t>Ý Nghĩa Của Bài Toán</a:t>
            </a:r>
          </a:p>
        </p:txBody>
      </p:sp>
      <p:sp>
        <p:nvSpPr>
          <p:cNvPr id="3" name="Content Placeholder 2">
            <a:extLst>
              <a:ext uri="{FF2B5EF4-FFF2-40B4-BE49-F238E27FC236}">
                <a16:creationId xmlns:a16="http://schemas.microsoft.com/office/drawing/2014/main" id="{9EF8B0C2-5367-4BF1-B799-6273B5BA5954}"/>
              </a:ext>
            </a:extLst>
          </p:cNvPr>
          <p:cNvSpPr>
            <a:spLocks noGrp="1"/>
          </p:cNvSpPr>
          <p:nvPr>
            <p:ph idx="1"/>
          </p:nvPr>
        </p:nvSpPr>
        <p:spPr/>
        <p:txBody>
          <a:bodyPr>
            <a:normAutofit/>
          </a:bodyPr>
          <a:lstStyle/>
          <a:p>
            <a:pPr>
              <a:buFont typeface="Wingdings" panose="05000000000000000000" pitchFamily="2" charset="2"/>
              <a:buChar char="q"/>
            </a:pPr>
            <a:r>
              <a:rPr lang="en-US" sz="2800"/>
              <a:t> </a:t>
            </a:r>
            <a:r>
              <a:rPr lang="en-US" sz="2800" i="0">
                <a:effectLst/>
              </a:rPr>
              <a:t>Quản lý rủi ro tài chính</a:t>
            </a:r>
          </a:p>
          <a:p>
            <a:pPr>
              <a:buFont typeface="Wingdings" panose="05000000000000000000" pitchFamily="2" charset="2"/>
              <a:buChar char="q"/>
            </a:pPr>
            <a:r>
              <a:rPr lang="en-US" sz="2800" i="0">
                <a:effectLst/>
              </a:rPr>
              <a:t> </a:t>
            </a:r>
            <a:r>
              <a:rPr lang="vi-VN" sz="2800" i="0">
                <a:effectLst/>
              </a:rPr>
              <a:t>Dự báo thị trường tài chính</a:t>
            </a:r>
            <a:endParaRPr lang="en-US" sz="2800"/>
          </a:p>
          <a:p>
            <a:pPr>
              <a:buFont typeface="Wingdings" panose="05000000000000000000" pitchFamily="2" charset="2"/>
              <a:buChar char="q"/>
            </a:pPr>
            <a:r>
              <a:rPr lang="en-US" sz="2800" i="0">
                <a:effectLst/>
              </a:rPr>
              <a:t> Nghiên cứu tài chính và kinh tế</a:t>
            </a:r>
          </a:p>
          <a:p>
            <a:pPr>
              <a:buFont typeface="Wingdings" panose="05000000000000000000" pitchFamily="2" charset="2"/>
              <a:buChar char="q"/>
            </a:pPr>
            <a:r>
              <a:rPr lang="en-US" sz="2800" i="0">
                <a:effectLst/>
              </a:rPr>
              <a:t> </a:t>
            </a:r>
            <a:r>
              <a:rPr lang="vi-VN" sz="2800" i="0">
                <a:effectLst/>
              </a:rPr>
              <a:t>Cải thiện quản lý đầu tư cá nhân</a:t>
            </a:r>
            <a:endParaRPr lang="en-US" sz="2800"/>
          </a:p>
          <a:p>
            <a:pPr>
              <a:buFont typeface="Wingdings" panose="05000000000000000000" pitchFamily="2" charset="2"/>
              <a:buChar char="q"/>
            </a:pPr>
            <a:r>
              <a:rPr lang="en-US" sz="2800" i="0">
                <a:effectLst/>
              </a:rPr>
              <a:t> Ứng dụng trong ngân hàng và tài chính</a:t>
            </a:r>
          </a:p>
        </p:txBody>
      </p:sp>
    </p:spTree>
    <p:extLst>
      <p:ext uri="{BB962C8B-B14F-4D97-AF65-F5344CB8AC3E}">
        <p14:creationId xmlns:p14="http://schemas.microsoft.com/office/powerpoint/2010/main" val="3570139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B640-2E73-4FEE-8ECC-AF82BB335474}"/>
              </a:ext>
            </a:extLst>
          </p:cNvPr>
          <p:cNvSpPr>
            <a:spLocks noGrp="1"/>
          </p:cNvSpPr>
          <p:nvPr>
            <p:ph type="title"/>
          </p:nvPr>
        </p:nvSpPr>
        <p:spPr/>
        <p:txBody>
          <a:bodyPr/>
          <a:lstStyle/>
          <a:p>
            <a:r>
              <a:rPr lang="en-US" b="1"/>
              <a:t>Ý Nghĩa Của Bài Toán</a:t>
            </a:r>
          </a:p>
        </p:txBody>
      </p:sp>
      <p:sp>
        <p:nvSpPr>
          <p:cNvPr id="3" name="Content Placeholder 2">
            <a:extLst>
              <a:ext uri="{FF2B5EF4-FFF2-40B4-BE49-F238E27FC236}">
                <a16:creationId xmlns:a16="http://schemas.microsoft.com/office/drawing/2014/main" id="{9EF8B0C2-5367-4BF1-B799-6273B5BA5954}"/>
              </a:ext>
            </a:extLst>
          </p:cNvPr>
          <p:cNvSpPr>
            <a:spLocks noGrp="1"/>
          </p:cNvSpPr>
          <p:nvPr>
            <p:ph idx="1"/>
          </p:nvPr>
        </p:nvSpPr>
        <p:spPr/>
        <p:txBody>
          <a:bodyPr>
            <a:normAutofit lnSpcReduction="10000"/>
          </a:bodyPr>
          <a:lstStyle/>
          <a:p>
            <a:pPr marL="0" indent="0" algn="just">
              <a:buNone/>
            </a:pPr>
            <a:r>
              <a:rPr lang="en-US" sz="3200"/>
              <a:t>=&gt; </a:t>
            </a:r>
            <a:r>
              <a:rPr lang="vi-VN" sz="3200"/>
              <a:t>Tóm lại, việc xây dựng một mô hình học máy dự đoán giá vàng mang ý nghĩa quan trọng trong lĩnh vực tài chính và kinh tế, giúp cải thiện quản lý rủi ro, dự báo thị trường, và cung cấp thông tin quan trọng cho nghiên cứu và ứng dụng thực tế. Tuy nhiên, nó cũng đặt ra nhiều thách thức do tính phức tạp và biến đổi của dữ liệu giá vàng.</a:t>
            </a:r>
            <a:endParaRPr lang="en-US" sz="3200">
              <a:latin typeface="Franklin Gothic Medium" panose="020B0603020102020204" pitchFamily="34" charset="0"/>
            </a:endParaRPr>
          </a:p>
        </p:txBody>
      </p:sp>
    </p:spTree>
    <p:extLst>
      <p:ext uri="{BB962C8B-B14F-4D97-AF65-F5344CB8AC3E}">
        <p14:creationId xmlns:p14="http://schemas.microsoft.com/office/powerpoint/2010/main" val="409080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E21B-1F4E-41CB-87B3-CD7B72768AFA}"/>
              </a:ext>
            </a:extLst>
          </p:cNvPr>
          <p:cNvSpPr>
            <a:spLocks noGrp="1"/>
          </p:cNvSpPr>
          <p:nvPr>
            <p:ph type="title"/>
          </p:nvPr>
        </p:nvSpPr>
        <p:spPr>
          <a:xfrm>
            <a:off x="1097280" y="286603"/>
            <a:ext cx="10058400" cy="1433140"/>
          </a:xfrm>
        </p:spPr>
        <p:txBody>
          <a:bodyPr>
            <a:normAutofit/>
          </a:bodyPr>
          <a:lstStyle/>
          <a:p>
            <a:r>
              <a:rPr lang="en-US" sz="4000" b="1"/>
              <a:t>Những yếu tố ảnh hưởng đến giá vàng</a:t>
            </a:r>
          </a:p>
        </p:txBody>
      </p:sp>
      <p:sp>
        <p:nvSpPr>
          <p:cNvPr id="3" name="Content Placeholder 2">
            <a:extLst>
              <a:ext uri="{FF2B5EF4-FFF2-40B4-BE49-F238E27FC236}">
                <a16:creationId xmlns:a16="http://schemas.microsoft.com/office/drawing/2014/main" id="{104558D5-576C-43F7-A23D-76791FDCDB5A}"/>
              </a:ext>
            </a:extLst>
          </p:cNvPr>
          <p:cNvSpPr>
            <a:spLocks noGrp="1"/>
          </p:cNvSpPr>
          <p:nvPr>
            <p:ph idx="1"/>
          </p:nvPr>
        </p:nvSpPr>
        <p:spPr/>
        <p:txBody>
          <a:bodyPr>
            <a:normAutofit lnSpcReduction="10000"/>
          </a:bodyPr>
          <a:lstStyle/>
          <a:p>
            <a:pPr marL="457200" indent="-457200">
              <a:buFont typeface="+mj-lt"/>
              <a:buAutoNum type="arabicParenR"/>
            </a:pPr>
            <a:r>
              <a:rPr lang="en-US" b="1"/>
              <a:t>Tỉ giá ngoại tệ</a:t>
            </a:r>
          </a:p>
          <a:p>
            <a:pPr marL="457200" indent="-457200">
              <a:buFont typeface="+mj-lt"/>
              <a:buAutoNum type="arabicParenR"/>
            </a:pPr>
            <a:r>
              <a:rPr lang="en-US" b="1"/>
              <a:t>Tình hình kinh tế toàn cầu</a:t>
            </a:r>
          </a:p>
          <a:p>
            <a:pPr marL="457200" indent="-457200">
              <a:buFont typeface="+mj-lt"/>
              <a:buAutoNum type="arabicParenR"/>
            </a:pPr>
            <a:r>
              <a:rPr lang="en-US" b="1"/>
              <a:t>Chính trị và sự bất ổn</a:t>
            </a:r>
          </a:p>
          <a:p>
            <a:pPr marL="457200" indent="-457200">
              <a:buFont typeface="+mj-lt"/>
              <a:buAutoNum type="arabicParenR"/>
            </a:pPr>
            <a:r>
              <a:rPr lang="en-US" b="1"/>
              <a:t>Lãi suất</a:t>
            </a:r>
          </a:p>
          <a:p>
            <a:pPr marL="457200" indent="-457200">
              <a:buFont typeface="+mj-lt"/>
              <a:buAutoNum type="arabicParenR"/>
            </a:pPr>
            <a:r>
              <a:rPr lang="en-US" b="1"/>
              <a:t>Cung cấp và cầu</a:t>
            </a:r>
          </a:p>
          <a:p>
            <a:pPr marL="457200" indent="-457200">
              <a:buFont typeface="+mj-lt"/>
              <a:buAutoNum type="arabicParenR"/>
            </a:pPr>
            <a:r>
              <a:rPr lang="en-US" b="1"/>
              <a:t>Biến động và thị trường tài chính</a:t>
            </a:r>
          </a:p>
          <a:p>
            <a:pPr marL="457200" indent="-457200">
              <a:buFont typeface="+mj-lt"/>
              <a:buAutoNum type="arabicParenR"/>
            </a:pPr>
            <a:r>
              <a:rPr lang="en-US" b="1"/>
              <a:t>Chính sách của ngân hang trung ương</a:t>
            </a:r>
          </a:p>
          <a:p>
            <a:pPr marL="457200" indent="-457200">
              <a:buFont typeface="+mj-lt"/>
              <a:buAutoNum type="arabicParenR"/>
            </a:pPr>
            <a:r>
              <a:rPr lang="en-US" b="1"/>
              <a:t>Thay đổi tâm lý thị trường</a:t>
            </a:r>
          </a:p>
        </p:txBody>
      </p:sp>
    </p:spTree>
    <p:extLst>
      <p:ext uri="{BB962C8B-B14F-4D97-AF65-F5344CB8AC3E}">
        <p14:creationId xmlns:p14="http://schemas.microsoft.com/office/powerpoint/2010/main" val="317780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2EDA-FD19-44A3-9D2D-9ED35D12E875}"/>
              </a:ext>
            </a:extLst>
          </p:cNvPr>
          <p:cNvSpPr>
            <a:spLocks noGrp="1"/>
          </p:cNvSpPr>
          <p:nvPr>
            <p:ph type="title"/>
          </p:nvPr>
        </p:nvSpPr>
        <p:spPr/>
        <p:txBody>
          <a:bodyPr/>
          <a:lstStyle/>
          <a:p>
            <a:r>
              <a:rPr lang="en-US" b="1"/>
              <a:t>Quy Trình Xây Dựng Đề Tài</a:t>
            </a:r>
          </a:p>
        </p:txBody>
      </p:sp>
      <p:pic>
        <p:nvPicPr>
          <p:cNvPr id="4" name="Picture 3">
            <a:extLst>
              <a:ext uri="{FF2B5EF4-FFF2-40B4-BE49-F238E27FC236}">
                <a16:creationId xmlns:a16="http://schemas.microsoft.com/office/drawing/2014/main" id="{D0E1B6AE-ACE1-4E18-866E-323102B00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897" y="2224713"/>
            <a:ext cx="5748206" cy="3832137"/>
          </a:xfrm>
          <a:prstGeom prst="rect">
            <a:avLst/>
          </a:prstGeom>
        </p:spPr>
      </p:pic>
    </p:spTree>
    <p:extLst>
      <p:ext uri="{BB962C8B-B14F-4D97-AF65-F5344CB8AC3E}">
        <p14:creationId xmlns:p14="http://schemas.microsoft.com/office/powerpoint/2010/main" val="87062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ECD2-A781-4A00-914F-DFCA99D3A69C}"/>
              </a:ext>
            </a:extLst>
          </p:cNvPr>
          <p:cNvSpPr>
            <a:spLocks noGrp="1"/>
          </p:cNvSpPr>
          <p:nvPr>
            <p:ph type="title"/>
          </p:nvPr>
        </p:nvSpPr>
        <p:spPr/>
        <p:txBody>
          <a:bodyPr/>
          <a:lstStyle/>
          <a:p>
            <a:r>
              <a:rPr lang="en-US" b="1"/>
              <a:t>Thu Thập Dữ Liệu</a:t>
            </a:r>
          </a:p>
        </p:txBody>
      </p:sp>
      <p:sp>
        <p:nvSpPr>
          <p:cNvPr id="3" name="Content Placeholder 2">
            <a:extLst>
              <a:ext uri="{FF2B5EF4-FFF2-40B4-BE49-F238E27FC236}">
                <a16:creationId xmlns:a16="http://schemas.microsoft.com/office/drawing/2014/main" id="{9D14B1E2-2A5D-4EDC-82D8-5B78C7698D69}"/>
              </a:ext>
            </a:extLst>
          </p:cNvPr>
          <p:cNvSpPr>
            <a:spLocks noGrp="1"/>
          </p:cNvSpPr>
          <p:nvPr>
            <p:ph idx="1"/>
          </p:nvPr>
        </p:nvSpPr>
        <p:spPr>
          <a:xfrm>
            <a:off x="1097280" y="2133368"/>
            <a:ext cx="4715850" cy="3760891"/>
          </a:xfrm>
        </p:spPr>
        <p:txBody>
          <a:bodyPr>
            <a:normAutofit/>
          </a:bodyPr>
          <a:lstStyle/>
          <a:p>
            <a:pPr lvl="1"/>
            <a:r>
              <a:rPr lang="vi-VN" sz="2000" b="0" i="0">
                <a:solidFill>
                  <a:schemeClr val="tx1"/>
                </a:solidFill>
                <a:effectLst/>
              </a:rPr>
              <a:t>Thu thập dữ liệu là bước quan trọng đầu tiên trong quá trình dự đoán giá vàng. Dữ liệu chất lượng và đáng tin cậy là quyết định quan trọng đối với khả năng xây dựng một mô hình dự đoán hiệu quả.</a:t>
            </a:r>
            <a:endParaRPr lang="en-US" sz="2000" b="0" i="0">
              <a:solidFill>
                <a:schemeClr val="tx1"/>
              </a:solidFill>
              <a:effectLst/>
            </a:endParaRPr>
          </a:p>
          <a:p>
            <a:pPr lvl="1"/>
            <a:r>
              <a:rPr lang="en-US" sz="2000">
                <a:solidFill>
                  <a:schemeClr val="tx1"/>
                </a:solidFill>
                <a:latin typeface="Arial" panose="020B0604020202020204" pitchFamily="34" charset="0"/>
                <a:cs typeface="Arial" panose="020B0604020202020204" pitchFamily="34" charset="0"/>
              </a:rPr>
              <a:t>Dữ liệu được lấy trên Yahoo Finase và Investing.com</a:t>
            </a:r>
          </a:p>
        </p:txBody>
      </p:sp>
      <p:pic>
        <p:nvPicPr>
          <p:cNvPr id="5" name="Picture 4">
            <a:extLst>
              <a:ext uri="{FF2B5EF4-FFF2-40B4-BE49-F238E27FC236}">
                <a16:creationId xmlns:a16="http://schemas.microsoft.com/office/drawing/2014/main" id="{FDC6FEA0-DF44-4B7F-A7F8-592B18E16E60}"/>
              </a:ext>
            </a:extLst>
          </p:cNvPr>
          <p:cNvPicPr>
            <a:picLocks noChangeAspect="1"/>
          </p:cNvPicPr>
          <p:nvPr/>
        </p:nvPicPr>
        <p:blipFill>
          <a:blip r:embed="rId2"/>
          <a:stretch>
            <a:fillRect/>
          </a:stretch>
        </p:blipFill>
        <p:spPr>
          <a:xfrm>
            <a:off x="5967259" y="2133368"/>
            <a:ext cx="5188421" cy="3486619"/>
          </a:xfrm>
          <a:prstGeom prst="rect">
            <a:avLst/>
          </a:prstGeom>
        </p:spPr>
      </p:pic>
    </p:spTree>
    <p:extLst>
      <p:ext uri="{BB962C8B-B14F-4D97-AF65-F5344CB8AC3E}">
        <p14:creationId xmlns:p14="http://schemas.microsoft.com/office/powerpoint/2010/main" val="397014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88FF-3D4D-4E52-8224-810C22432E99}"/>
              </a:ext>
            </a:extLst>
          </p:cNvPr>
          <p:cNvSpPr>
            <a:spLocks noGrp="1"/>
          </p:cNvSpPr>
          <p:nvPr>
            <p:ph type="title"/>
          </p:nvPr>
        </p:nvSpPr>
        <p:spPr/>
        <p:txBody>
          <a:bodyPr/>
          <a:lstStyle/>
          <a:p>
            <a:pPr algn="ctr"/>
            <a:r>
              <a:rPr lang="en-US" b="1"/>
              <a:t>Team 12</a:t>
            </a:r>
          </a:p>
        </p:txBody>
      </p:sp>
      <p:sp>
        <p:nvSpPr>
          <p:cNvPr id="3" name="Content Placeholder 2">
            <a:extLst>
              <a:ext uri="{FF2B5EF4-FFF2-40B4-BE49-F238E27FC236}">
                <a16:creationId xmlns:a16="http://schemas.microsoft.com/office/drawing/2014/main" id="{94B33334-7513-4815-816C-7999ABB4CC9C}"/>
              </a:ext>
            </a:extLst>
          </p:cNvPr>
          <p:cNvSpPr>
            <a:spLocks noGrp="1"/>
          </p:cNvSpPr>
          <p:nvPr>
            <p:ph idx="1"/>
          </p:nvPr>
        </p:nvSpPr>
        <p:spPr/>
        <p:txBody>
          <a:bodyPr>
            <a:normAutofit/>
          </a:bodyPr>
          <a:lstStyle/>
          <a:p>
            <a:pPr algn="ctr"/>
            <a:r>
              <a:rPr lang="en-US" sz="4800"/>
              <a:t>Trần Anh Tú</a:t>
            </a:r>
          </a:p>
          <a:p>
            <a:pPr algn="ctr"/>
            <a:r>
              <a:rPr lang="en-US" sz="4800"/>
              <a:t>Nguyễn Xuân Viễn</a:t>
            </a:r>
          </a:p>
          <a:p>
            <a:pPr algn="ctr"/>
            <a:r>
              <a:rPr lang="en-US" sz="4800"/>
              <a:t>Phạm Duy Quang</a:t>
            </a:r>
          </a:p>
        </p:txBody>
      </p:sp>
    </p:spTree>
    <p:extLst>
      <p:ext uri="{BB962C8B-B14F-4D97-AF65-F5344CB8AC3E}">
        <p14:creationId xmlns:p14="http://schemas.microsoft.com/office/powerpoint/2010/main" val="25395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53C9-DD80-4B96-8977-06A15453A7A0}"/>
              </a:ext>
            </a:extLst>
          </p:cNvPr>
          <p:cNvSpPr>
            <a:spLocks noGrp="1"/>
          </p:cNvSpPr>
          <p:nvPr>
            <p:ph type="title"/>
          </p:nvPr>
        </p:nvSpPr>
        <p:spPr/>
        <p:txBody>
          <a:bodyPr/>
          <a:lstStyle/>
          <a:p>
            <a:r>
              <a:rPr lang="en-US" b="1"/>
              <a:t>Trực Quan Hóa Dữ Liệu</a:t>
            </a:r>
          </a:p>
        </p:txBody>
      </p:sp>
      <p:sp>
        <p:nvSpPr>
          <p:cNvPr id="3" name="Content Placeholder 2">
            <a:extLst>
              <a:ext uri="{FF2B5EF4-FFF2-40B4-BE49-F238E27FC236}">
                <a16:creationId xmlns:a16="http://schemas.microsoft.com/office/drawing/2014/main" id="{130BD47B-83D5-488D-A243-6B65864C7A65}"/>
              </a:ext>
            </a:extLst>
          </p:cNvPr>
          <p:cNvSpPr>
            <a:spLocks noGrp="1"/>
          </p:cNvSpPr>
          <p:nvPr>
            <p:ph idx="1"/>
          </p:nvPr>
        </p:nvSpPr>
        <p:spPr/>
        <p:txBody>
          <a:bodyPr>
            <a:normAutofit lnSpcReduction="10000"/>
          </a:bodyPr>
          <a:lstStyle/>
          <a:p>
            <a:pPr marL="457200" indent="-457200">
              <a:buFont typeface="+mj-lt"/>
              <a:buAutoNum type="arabicPeriod"/>
            </a:pPr>
            <a:r>
              <a:rPr lang="en-US" sz="2800"/>
              <a:t>Xử lý dữ liệu thiếu</a:t>
            </a:r>
          </a:p>
          <a:p>
            <a:pPr marL="749808" lvl="1" indent="-457200">
              <a:buFont typeface="Arial" panose="020B0604020202020204" pitchFamily="34" charset="0"/>
              <a:buChar char="•"/>
            </a:pPr>
            <a:r>
              <a:rPr lang="en-US" sz="2400"/>
              <a:t>Loại bỏ dòng cột có dữ liệu thiếu</a:t>
            </a:r>
          </a:p>
          <a:p>
            <a:pPr marL="749808" lvl="1" indent="-457200">
              <a:buFont typeface="Arial" panose="020B0604020202020204" pitchFamily="34" charset="0"/>
              <a:buChar char="•"/>
            </a:pPr>
            <a:r>
              <a:rPr lang="en-US" sz="2400"/>
              <a:t>Điền giá trị thiếu bằng giá trị trung bình/median/mode</a:t>
            </a:r>
          </a:p>
          <a:p>
            <a:pPr marL="749808" lvl="1" indent="-457200">
              <a:buFont typeface="Arial" panose="020B0604020202020204" pitchFamily="34" charset="0"/>
              <a:buChar char="•"/>
            </a:pPr>
            <a:r>
              <a:rPr lang="en-US" sz="2400"/>
              <a:t>Sử dụng kỹ thuật Machine Learning</a:t>
            </a:r>
          </a:p>
          <a:p>
            <a:pPr marL="457200" indent="-457200">
              <a:buFont typeface="+mj-lt"/>
              <a:buAutoNum type="arabicPeriod"/>
            </a:pPr>
            <a:r>
              <a:rPr lang="en-US" sz="2800"/>
              <a:t>Chuẩn hóa và biến đổi dữ liệu</a:t>
            </a:r>
          </a:p>
          <a:p>
            <a:pPr marL="749808" lvl="1" indent="-457200">
              <a:buFont typeface="Arial" panose="020B0604020202020204" pitchFamily="34" charset="0"/>
              <a:buChar char="•"/>
            </a:pPr>
            <a:r>
              <a:rPr lang="en-US" sz="2400"/>
              <a:t>Chuyển đổi ngày tháng thành biến thời gian</a:t>
            </a:r>
          </a:p>
          <a:p>
            <a:pPr marL="749808" lvl="1" indent="-457200">
              <a:buFont typeface="Arial" panose="020B0604020202020204" pitchFamily="34" charset="0"/>
              <a:buChar char="•"/>
            </a:pPr>
            <a:r>
              <a:rPr lang="en-US" sz="2400"/>
              <a:t>Chuẩn hóa giá trị</a:t>
            </a:r>
          </a:p>
          <a:p>
            <a:pPr marL="749808" lvl="1" indent="-457200">
              <a:buFont typeface="Arial" panose="020B0604020202020204" pitchFamily="34" charset="0"/>
              <a:buChar char="•"/>
            </a:pPr>
            <a:r>
              <a:rPr lang="en-US" sz="2400"/>
              <a:t>Biến đổi logarit</a:t>
            </a:r>
          </a:p>
        </p:txBody>
      </p:sp>
    </p:spTree>
    <p:extLst>
      <p:ext uri="{BB962C8B-B14F-4D97-AF65-F5344CB8AC3E}">
        <p14:creationId xmlns:p14="http://schemas.microsoft.com/office/powerpoint/2010/main" val="200862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6360A-5B2F-4192-9F65-6EA34E32816F}"/>
              </a:ext>
            </a:extLst>
          </p:cNvPr>
          <p:cNvSpPr>
            <a:spLocks noGrp="1"/>
          </p:cNvSpPr>
          <p:nvPr>
            <p:ph type="title"/>
          </p:nvPr>
        </p:nvSpPr>
        <p:spPr/>
        <p:txBody>
          <a:bodyPr/>
          <a:lstStyle/>
          <a:p>
            <a:r>
              <a:rPr lang="en-US" b="1"/>
              <a:t>Chọn Biến Độc Lập (</a:t>
            </a:r>
            <a:r>
              <a:rPr lang="en-US" sz="4800" b="1" i="0">
                <a:effectLst/>
                <a:latin typeface="Söhne"/>
              </a:rPr>
              <a:t>Features)</a:t>
            </a:r>
            <a:endParaRPr lang="en-US" b="1"/>
          </a:p>
        </p:txBody>
      </p:sp>
      <p:sp>
        <p:nvSpPr>
          <p:cNvPr id="3" name="Content Placeholder 2">
            <a:extLst>
              <a:ext uri="{FF2B5EF4-FFF2-40B4-BE49-F238E27FC236}">
                <a16:creationId xmlns:a16="http://schemas.microsoft.com/office/drawing/2014/main" id="{B02F98EB-9A9D-4838-B665-BA67EF29DE87}"/>
              </a:ext>
            </a:extLst>
          </p:cNvPr>
          <p:cNvSpPr>
            <a:spLocks noGrp="1"/>
          </p:cNvSpPr>
          <p:nvPr>
            <p:ph idx="1"/>
          </p:nvPr>
        </p:nvSpPr>
        <p:spPr/>
        <p:txBody>
          <a:bodyPr>
            <a:normAutofit/>
          </a:bodyPr>
          <a:lstStyle/>
          <a:p>
            <a:r>
              <a:rPr lang="en-US" sz="3200"/>
              <a:t>Khi dự đoán giá vàng ta có một số biến độc lập sau:</a:t>
            </a:r>
          </a:p>
          <a:p>
            <a:pPr lvl="1">
              <a:buFont typeface="Arial" panose="020B0604020202020204" pitchFamily="34" charset="0"/>
              <a:buChar char="•"/>
            </a:pPr>
            <a:r>
              <a:rPr lang="en-US" sz="2800"/>
              <a:t>Thời gian (*)</a:t>
            </a:r>
          </a:p>
          <a:p>
            <a:pPr lvl="1">
              <a:buFont typeface="Arial" panose="020B0604020202020204" pitchFamily="34" charset="0"/>
              <a:buChar char="•"/>
            </a:pPr>
            <a:r>
              <a:rPr lang="en-US" sz="2800"/>
              <a:t>Giá mở cửa, đóng cửa và khối lượng giao dịch (**)</a:t>
            </a:r>
          </a:p>
          <a:p>
            <a:pPr lvl="1">
              <a:buFont typeface="Arial" panose="020B0604020202020204" pitchFamily="34" charset="0"/>
              <a:buChar char="•"/>
            </a:pPr>
            <a:r>
              <a:rPr lang="en-US" sz="2800"/>
              <a:t>Tỷ giá ngoại tệ (***)</a:t>
            </a:r>
          </a:p>
          <a:p>
            <a:pPr lvl="1">
              <a:buFont typeface="Arial" panose="020B0604020202020204" pitchFamily="34" charset="0"/>
              <a:buChar char="•"/>
            </a:pPr>
            <a:r>
              <a:rPr lang="en-US" sz="2800"/>
              <a:t>Chỉ số kinh tế</a:t>
            </a:r>
          </a:p>
          <a:p>
            <a:pPr lvl="1">
              <a:buFont typeface="Arial" panose="020B0604020202020204" pitchFamily="34" charset="0"/>
              <a:buChar char="•"/>
            </a:pPr>
            <a:r>
              <a:rPr lang="en-US" sz="2800"/>
              <a:t>Sự kiện chính trị và tài chính quốc tế</a:t>
            </a:r>
          </a:p>
          <a:p>
            <a:pPr lvl="1">
              <a:buFont typeface="Arial" panose="020B0604020202020204" pitchFamily="34" charset="0"/>
              <a:buChar char="•"/>
            </a:pPr>
            <a:r>
              <a:rPr lang="en-US" sz="2800"/>
              <a:t>Chỉ số thị trường tài chính</a:t>
            </a:r>
          </a:p>
        </p:txBody>
      </p:sp>
    </p:spTree>
    <p:extLst>
      <p:ext uri="{BB962C8B-B14F-4D97-AF65-F5344CB8AC3E}">
        <p14:creationId xmlns:p14="http://schemas.microsoft.com/office/powerpoint/2010/main" val="11200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D31C-E231-40B8-8317-729A9D3BEF66}"/>
              </a:ext>
            </a:extLst>
          </p:cNvPr>
          <p:cNvSpPr>
            <a:spLocks noGrp="1"/>
          </p:cNvSpPr>
          <p:nvPr>
            <p:ph type="title"/>
          </p:nvPr>
        </p:nvSpPr>
        <p:spPr/>
        <p:txBody>
          <a:bodyPr>
            <a:normAutofit fontScale="90000"/>
          </a:bodyPr>
          <a:lstStyle/>
          <a:p>
            <a:r>
              <a:rPr lang="en-US" b="1"/>
              <a:t>Tạo Mô Hình Hồi Quy Tuyến Tính, Huấn Luyện Mô Hình, Đánh Giá</a:t>
            </a:r>
          </a:p>
        </p:txBody>
      </p:sp>
      <p:sp>
        <p:nvSpPr>
          <p:cNvPr id="3" name="Content Placeholder 2">
            <a:extLst>
              <a:ext uri="{FF2B5EF4-FFF2-40B4-BE49-F238E27FC236}">
                <a16:creationId xmlns:a16="http://schemas.microsoft.com/office/drawing/2014/main" id="{FFDF9505-70FF-42C9-8451-59FFB7BC3DBC}"/>
              </a:ext>
            </a:extLst>
          </p:cNvPr>
          <p:cNvSpPr>
            <a:spLocks noGrp="1"/>
          </p:cNvSpPr>
          <p:nvPr>
            <p:ph idx="1"/>
          </p:nvPr>
        </p:nvSpPr>
        <p:spPr/>
        <p:txBody>
          <a:bodyPr>
            <a:normAutofit lnSpcReduction="10000"/>
          </a:bodyPr>
          <a:lstStyle/>
          <a:p>
            <a:pPr marL="457200" indent="-457200" algn="just">
              <a:buFont typeface="+mj-lt"/>
              <a:buAutoNum type="arabicPeriod"/>
            </a:pPr>
            <a:r>
              <a:rPr lang="en-US" sz="2400" b="1">
                <a:latin typeface="Arial" panose="020B0604020202020204" pitchFamily="34" charset="0"/>
                <a:cs typeface="Arial" panose="020B0604020202020204" pitchFamily="34" charset="0"/>
              </a:rPr>
              <a:t>Mô hình</a:t>
            </a:r>
            <a:r>
              <a:rPr lang="en-US" sz="2400">
                <a:latin typeface="Arial" panose="020B0604020202020204" pitchFamily="34" charset="0"/>
                <a:cs typeface="Arial" panose="020B0604020202020204" pitchFamily="34" charset="0"/>
              </a:rPr>
              <a:t>: Chọn mô hình hồi quy đa biến </a:t>
            </a:r>
            <a:r>
              <a:rPr lang="en-US" sz="2400">
                <a:solidFill>
                  <a:schemeClr val="tx1"/>
                </a:solidFill>
              </a:rPr>
              <a:t>(</a:t>
            </a:r>
            <a:r>
              <a:rPr lang="en-US" sz="2400" b="0" i="0">
                <a:solidFill>
                  <a:schemeClr val="tx1"/>
                </a:solidFill>
                <a:effectLst/>
                <a:latin typeface="Franklin Gothic Medium" panose="020B0603020102020204" pitchFamily="34" charset="0"/>
              </a:rPr>
              <a:t>multiple linear regression</a:t>
            </a:r>
            <a:r>
              <a:rPr lang="en-US" sz="2400" b="0" i="0">
                <a:solidFill>
                  <a:schemeClr val="tx1"/>
                </a:solidFill>
                <a:effectLst/>
                <a:latin typeface="Söhne"/>
              </a:rPr>
              <a:t>)    </a:t>
            </a:r>
            <a:r>
              <a:rPr lang="vi-VN" sz="2400" b="1"/>
              <a:t>Y= </a:t>
            </a:r>
            <a:r>
              <a:rPr lang="el-GR" sz="2400" b="1"/>
              <a:t>β0</a:t>
            </a:r>
            <a:r>
              <a:rPr lang="vi-VN" sz="2400" b="1"/>
              <a:t> + </a:t>
            </a:r>
            <a:r>
              <a:rPr lang="el-GR" sz="2400" b="1"/>
              <a:t>β1</a:t>
            </a:r>
            <a:r>
              <a:rPr lang="vi-VN" sz="2400" b="1"/>
              <a:t>X1 + </a:t>
            </a:r>
            <a:r>
              <a:rPr lang="el-GR" sz="2400" b="1"/>
              <a:t>β2</a:t>
            </a:r>
            <a:r>
              <a:rPr lang="vi-VN" sz="2400" b="1"/>
              <a:t>X2+…… </a:t>
            </a:r>
            <a:r>
              <a:rPr lang="el-GR" sz="2400" b="1"/>
              <a:t>β</a:t>
            </a:r>
            <a:r>
              <a:rPr lang="vi-VN" sz="2400" b="1"/>
              <a:t>nXn+ </a:t>
            </a:r>
            <a:r>
              <a:rPr lang="el-GR" sz="2400" b="1"/>
              <a:t>ε </a:t>
            </a:r>
            <a:endParaRPr lang="en-US" sz="2400" b="0" i="0">
              <a:solidFill>
                <a:schemeClr val="tx1"/>
              </a:solidFill>
              <a:effectLst/>
              <a:latin typeface="Söhne"/>
            </a:endParaRPr>
          </a:p>
          <a:p>
            <a:pPr marL="457200" indent="-457200" algn="just">
              <a:buFont typeface="+mj-lt"/>
              <a:buAutoNum type="arabicPeriod"/>
            </a:pPr>
            <a:r>
              <a:rPr lang="vi-VN" b="1" i="0">
                <a:effectLst/>
                <a:latin typeface="Söhne"/>
              </a:rPr>
              <a:t>Chọn hàm mất mát (loss function):</a:t>
            </a:r>
            <a:r>
              <a:rPr lang="vi-VN" b="0" i="0">
                <a:solidFill>
                  <a:srgbClr val="D1D5DB"/>
                </a:solidFill>
                <a:effectLst/>
                <a:latin typeface="Söhne"/>
              </a:rPr>
              <a:t> </a:t>
            </a:r>
            <a:r>
              <a:rPr lang="vi-VN" b="0" i="0">
                <a:solidFill>
                  <a:schemeClr val="tx1"/>
                </a:solidFill>
                <a:effectLst/>
              </a:rPr>
              <a:t>Trong hồi quy tuyến tính, phổ biến nhất là sử dụng hàm mất mát bình phương (mean squared error) để đo lường sai số giữa giá vàng thực tế và giá vàng được dự đoán bởi mô hình. Mục tiêu là tối thiểu hóa hàm mất mát này thông qua việc điều chỉnh các hệ số trong mô hình.</a:t>
            </a:r>
            <a:endParaRPr lang="en-US" b="0" i="0">
              <a:solidFill>
                <a:schemeClr val="tx1"/>
              </a:solidFill>
              <a:effectLst/>
            </a:endParaRPr>
          </a:p>
          <a:p>
            <a:pPr marL="457200" indent="-457200" algn="just">
              <a:buFont typeface="+mj-lt"/>
              <a:buAutoNum type="arabicPeriod"/>
            </a:pPr>
            <a:r>
              <a:rPr lang="en-US" b="1">
                <a:solidFill>
                  <a:schemeClr val="tx1"/>
                </a:solidFill>
              </a:rPr>
              <a:t>Đánh giá mô hình</a:t>
            </a:r>
            <a:r>
              <a:rPr lang="en-US">
                <a:solidFill>
                  <a:schemeClr val="tx1"/>
                </a:solidFill>
              </a:rPr>
              <a:t>: Sử dụng S-squared đánh giá độ phù hợp của mô hình hồi quy đa biến với đề tài Dự đoán giá vàng. Tỉ lệ lên đến 0.6 là tỉ lệ độ phù hợp của mô hình. (Có tỉ lệ khá cao ngoài ra các bạn có thể thử các mô hình khác như: </a:t>
            </a:r>
            <a:r>
              <a:rPr lang="en-US">
                <a:effectLst/>
                <a:ea typeface="Calibri" panose="020F0502020204030204" pitchFamily="34" charset="0"/>
                <a:cs typeface="Arial" panose="020B0604020202020204" pitchFamily="34" charset="0"/>
              </a:rPr>
              <a:t>Mô hình chuỗi thời gian (Time Series Models), </a:t>
            </a:r>
            <a:r>
              <a:rPr lang="en-US" sz="2000">
                <a:effectLst/>
                <a:ea typeface="Calibri" panose="020F0502020204030204" pitchFamily="34" charset="0"/>
              </a:rPr>
              <a:t>Mạng Nơ-ron (Neural Networks),…)</a:t>
            </a:r>
            <a:endParaRPr lang="en-US" sz="2000">
              <a:ea typeface="Calibri" panose="020F0502020204030204" pitchFamily="34" charset="0"/>
            </a:endParaRPr>
          </a:p>
          <a:p>
            <a:pPr marL="457200" indent="-457200" algn="just">
              <a:buFont typeface="+mj-lt"/>
              <a:buAutoNum type="arabicPeriod"/>
            </a:pPr>
            <a:endParaRPr lang="en-US">
              <a:effectLst/>
              <a:ea typeface="Calibri" panose="020F0502020204030204" pitchFamily="34" charset="0"/>
              <a:cs typeface="Arial" panose="020B0604020202020204" pitchFamily="34" charset="0"/>
            </a:endParaRPr>
          </a:p>
          <a:p>
            <a:pPr marL="457200" indent="-457200" algn="just">
              <a:buFont typeface="+mj-lt"/>
              <a:buAutoNum type="arabicPeriod"/>
            </a:pPr>
            <a:endParaRPr lang="en-US">
              <a:solidFill>
                <a:schemeClr val="tx1"/>
              </a:solidFill>
            </a:endParaRPr>
          </a:p>
        </p:txBody>
      </p:sp>
    </p:spTree>
    <p:extLst>
      <p:ext uri="{BB962C8B-B14F-4D97-AF65-F5344CB8AC3E}">
        <p14:creationId xmlns:p14="http://schemas.microsoft.com/office/powerpoint/2010/main" val="1998154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F02A-F4CA-4455-AA9C-12F43EC8728E}"/>
              </a:ext>
            </a:extLst>
          </p:cNvPr>
          <p:cNvSpPr>
            <a:spLocks noGrp="1"/>
          </p:cNvSpPr>
          <p:nvPr>
            <p:ph type="title"/>
          </p:nvPr>
        </p:nvSpPr>
        <p:spPr/>
        <p:txBody>
          <a:bodyPr/>
          <a:lstStyle/>
          <a:p>
            <a:r>
              <a:rPr lang="en-US" b="1"/>
              <a:t>Dự Đoán Giá Vàng</a:t>
            </a:r>
          </a:p>
        </p:txBody>
      </p:sp>
      <p:sp>
        <p:nvSpPr>
          <p:cNvPr id="3" name="Content Placeholder 2">
            <a:extLst>
              <a:ext uri="{FF2B5EF4-FFF2-40B4-BE49-F238E27FC236}">
                <a16:creationId xmlns:a16="http://schemas.microsoft.com/office/drawing/2014/main" id="{27EA0189-F43C-45DF-BE17-B05CF579C493}"/>
              </a:ext>
            </a:extLst>
          </p:cNvPr>
          <p:cNvSpPr>
            <a:spLocks noGrp="1"/>
          </p:cNvSpPr>
          <p:nvPr>
            <p:ph idx="1"/>
          </p:nvPr>
        </p:nvSpPr>
        <p:spPr>
          <a:xfrm>
            <a:off x="1097280" y="2108201"/>
            <a:ext cx="3835447" cy="3760891"/>
          </a:xfrm>
        </p:spPr>
        <p:txBody>
          <a:bodyPr>
            <a:normAutofit fontScale="92500"/>
          </a:bodyPr>
          <a:lstStyle/>
          <a:p>
            <a:pPr marL="457200" indent="-457200">
              <a:buFont typeface="+mj-lt"/>
              <a:buAutoNum type="arabicPeriod"/>
            </a:pPr>
            <a:r>
              <a:rPr lang="en-US" sz="2400"/>
              <a:t>Chuẩn bị dữ liệu dự đoán</a:t>
            </a:r>
          </a:p>
          <a:p>
            <a:pPr marL="457200" indent="-457200">
              <a:buFont typeface="+mj-lt"/>
              <a:buAutoNum type="arabicPeriod"/>
            </a:pPr>
            <a:r>
              <a:rPr lang="en-US" sz="2400"/>
              <a:t>Áp dụng vào mô hình</a:t>
            </a:r>
          </a:p>
          <a:p>
            <a:pPr marL="457200" indent="-457200">
              <a:buFont typeface="+mj-lt"/>
              <a:buAutoNum type="arabicPeriod"/>
            </a:pPr>
            <a:r>
              <a:rPr lang="en-US" sz="2400"/>
              <a:t>Thu thập kết quả dự đoán</a:t>
            </a:r>
          </a:p>
          <a:p>
            <a:pPr marL="457200" indent="-457200">
              <a:buFont typeface="+mj-lt"/>
              <a:buAutoNum type="arabicPeriod"/>
            </a:pPr>
            <a:r>
              <a:rPr lang="en-US" sz="2400"/>
              <a:t>Đánh giá mô hình dự đoán</a:t>
            </a:r>
          </a:p>
          <a:p>
            <a:pPr marL="457200" indent="-457200">
              <a:buFont typeface="+mj-lt"/>
              <a:buAutoNum type="arabicPeriod"/>
            </a:pPr>
            <a:r>
              <a:rPr lang="en-US" sz="2400"/>
              <a:t>Thực hiện cập nhật và giám sát</a:t>
            </a:r>
          </a:p>
          <a:p>
            <a:pPr marL="457200" indent="-457200">
              <a:buFont typeface="+mj-lt"/>
              <a:buAutoNum type="arabicPeriod"/>
            </a:pPr>
            <a:r>
              <a:rPr lang="en-US" sz="2400"/>
              <a:t>Kết quả và báo cáo</a:t>
            </a:r>
          </a:p>
        </p:txBody>
      </p:sp>
      <p:pic>
        <p:nvPicPr>
          <p:cNvPr id="5" name="Picture 4">
            <a:extLst>
              <a:ext uri="{FF2B5EF4-FFF2-40B4-BE49-F238E27FC236}">
                <a16:creationId xmlns:a16="http://schemas.microsoft.com/office/drawing/2014/main" id="{E40EF36E-AF5C-413D-90DF-A9D8717F7A04}"/>
              </a:ext>
            </a:extLst>
          </p:cNvPr>
          <p:cNvPicPr>
            <a:picLocks noChangeAspect="1"/>
          </p:cNvPicPr>
          <p:nvPr/>
        </p:nvPicPr>
        <p:blipFill>
          <a:blip r:embed="rId2"/>
          <a:stretch>
            <a:fillRect/>
          </a:stretch>
        </p:blipFill>
        <p:spPr>
          <a:xfrm>
            <a:off x="4860010" y="1973978"/>
            <a:ext cx="6295670" cy="4129014"/>
          </a:xfrm>
          <a:prstGeom prst="rect">
            <a:avLst/>
          </a:prstGeom>
        </p:spPr>
      </p:pic>
    </p:spTree>
    <p:extLst>
      <p:ext uri="{BB962C8B-B14F-4D97-AF65-F5344CB8AC3E}">
        <p14:creationId xmlns:p14="http://schemas.microsoft.com/office/powerpoint/2010/main" val="3666060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B181-20EC-4670-AED9-FC4F4DCDBF47}"/>
              </a:ext>
            </a:extLst>
          </p:cNvPr>
          <p:cNvSpPr>
            <a:spLocks noGrp="1"/>
          </p:cNvSpPr>
          <p:nvPr>
            <p:ph type="title"/>
          </p:nvPr>
        </p:nvSpPr>
        <p:spPr/>
        <p:txBody>
          <a:bodyPr/>
          <a:lstStyle/>
          <a:p>
            <a:r>
              <a:rPr lang="en-US" b="1"/>
              <a:t>Cập Nhật Và Giám Sát</a:t>
            </a:r>
          </a:p>
        </p:txBody>
      </p:sp>
      <p:sp>
        <p:nvSpPr>
          <p:cNvPr id="3" name="Content Placeholder 2">
            <a:extLst>
              <a:ext uri="{FF2B5EF4-FFF2-40B4-BE49-F238E27FC236}">
                <a16:creationId xmlns:a16="http://schemas.microsoft.com/office/drawing/2014/main" id="{72A28C5C-A587-40CC-AD7D-D22D791BD6D2}"/>
              </a:ext>
            </a:extLst>
          </p:cNvPr>
          <p:cNvSpPr>
            <a:spLocks noGrp="1"/>
          </p:cNvSpPr>
          <p:nvPr>
            <p:ph idx="1"/>
          </p:nvPr>
        </p:nvSpPr>
        <p:spPr/>
        <p:txBody>
          <a:bodyPr>
            <a:normAutofit lnSpcReduction="10000"/>
          </a:bodyPr>
          <a:lstStyle/>
          <a:p>
            <a:pPr marL="457200" indent="-457200">
              <a:buFont typeface="+mj-lt"/>
              <a:buAutoNum type="arabicPeriod"/>
            </a:pPr>
            <a:r>
              <a:rPr lang="en-US" sz="2400"/>
              <a:t>Thu thập dữ liệu mới</a:t>
            </a:r>
          </a:p>
          <a:p>
            <a:pPr marL="457200" indent="-457200">
              <a:buFont typeface="+mj-lt"/>
              <a:buAutoNum type="arabicPeriod"/>
            </a:pPr>
            <a:r>
              <a:rPr lang="en-US" sz="2400"/>
              <a:t>Cập nhật mô hình</a:t>
            </a:r>
          </a:p>
          <a:p>
            <a:pPr marL="457200" indent="-457200">
              <a:buFont typeface="+mj-lt"/>
              <a:buAutoNum type="arabicPeriod"/>
            </a:pPr>
            <a:r>
              <a:rPr lang="en-US" sz="2400"/>
              <a:t>Sử dụng kỹ thuật học máy tang cường</a:t>
            </a:r>
          </a:p>
          <a:p>
            <a:pPr marL="457200" indent="-457200">
              <a:buFont typeface="+mj-lt"/>
              <a:buAutoNum type="arabicPeriod"/>
            </a:pPr>
            <a:r>
              <a:rPr lang="en-US" sz="2400"/>
              <a:t>Thực hiện kiểm tra chéo định kỳ</a:t>
            </a:r>
          </a:p>
          <a:p>
            <a:pPr marL="457200" indent="-457200">
              <a:buFont typeface="+mj-lt"/>
              <a:buAutoNum type="arabicPeriod"/>
            </a:pPr>
            <a:r>
              <a:rPr lang="en-US" sz="2400"/>
              <a:t>Theo dõi các yếu tố ảnh hưởng</a:t>
            </a:r>
          </a:p>
          <a:p>
            <a:pPr marL="457200" indent="-457200">
              <a:buFont typeface="+mj-lt"/>
              <a:buAutoNum type="arabicPeriod"/>
            </a:pPr>
            <a:r>
              <a:rPr lang="en-US" sz="2400"/>
              <a:t>Xác định ngưỡng hiệu suất</a:t>
            </a:r>
          </a:p>
          <a:p>
            <a:pPr marL="457200" indent="-457200">
              <a:buFont typeface="+mj-lt"/>
              <a:buAutoNum type="arabicPeriod"/>
            </a:pPr>
            <a:r>
              <a:rPr lang="en-US" sz="2400"/>
              <a:t>Báo cáo đưa ra kết quả quyết định</a:t>
            </a:r>
          </a:p>
          <a:p>
            <a:pPr marL="457200" indent="-457200">
              <a:buFont typeface="+mj-lt"/>
              <a:buAutoNum type="arabicPeriod"/>
            </a:pPr>
            <a:endParaRPr lang="en-US"/>
          </a:p>
        </p:txBody>
      </p:sp>
    </p:spTree>
    <p:extLst>
      <p:ext uri="{BB962C8B-B14F-4D97-AF65-F5344CB8AC3E}">
        <p14:creationId xmlns:p14="http://schemas.microsoft.com/office/powerpoint/2010/main" val="508835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402672"/>
            <a:ext cx="10058400" cy="4060568"/>
          </a:xfrm>
        </p:spPr>
        <p:txBody>
          <a:bodyPr anchor="ctr">
            <a:normAutofit/>
          </a:bodyPr>
          <a:lstStyle/>
          <a:p>
            <a:pPr lvl="0" algn="ctr"/>
            <a:r>
              <a:rPr lang="en-US" sz="4800" i="1">
                <a:solidFill>
                  <a:srgbClr val="FFFFFF"/>
                </a:solidFill>
              </a:rPr>
              <a:t>Thank you for watching</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a:solidFill>
                  <a:srgbClr val="FFFFFF"/>
                </a:solidFill>
              </a:rPr>
              <a:t>- Team 12</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8D983-1328-4312-8E43-192E2550E50D}"/>
              </a:ext>
            </a:extLst>
          </p:cNvPr>
          <p:cNvSpPr>
            <a:spLocks noGrp="1"/>
          </p:cNvSpPr>
          <p:nvPr>
            <p:ph type="title"/>
          </p:nvPr>
        </p:nvSpPr>
        <p:spPr/>
        <p:txBody>
          <a:bodyPr/>
          <a:lstStyle/>
          <a:p>
            <a:r>
              <a:rPr lang="en-US" b="1"/>
              <a:t>Machine-Learning</a:t>
            </a:r>
          </a:p>
        </p:txBody>
      </p:sp>
      <p:sp>
        <p:nvSpPr>
          <p:cNvPr id="3" name="Content Placeholder 2">
            <a:extLst>
              <a:ext uri="{FF2B5EF4-FFF2-40B4-BE49-F238E27FC236}">
                <a16:creationId xmlns:a16="http://schemas.microsoft.com/office/drawing/2014/main" id="{4DF6790F-C477-4A0A-BE9E-8C9DA52C3823}"/>
              </a:ext>
            </a:extLst>
          </p:cNvPr>
          <p:cNvSpPr>
            <a:spLocks noGrp="1"/>
          </p:cNvSpPr>
          <p:nvPr>
            <p:ph idx="1"/>
          </p:nvPr>
        </p:nvSpPr>
        <p:spPr/>
        <p:txBody>
          <a:bodyPr>
            <a:normAutofit fontScale="92500" lnSpcReduction="10000"/>
          </a:bodyPr>
          <a:lstStyle/>
          <a:p>
            <a:pPr lvl="1"/>
            <a:r>
              <a:rPr lang="vi-VN" sz="3500" spc="-50">
                <a:latin typeface="+mj-lt"/>
                <a:ea typeface="+mj-ea"/>
                <a:cs typeface="+mj-cs"/>
              </a:rPr>
              <a:t>Học máy (machine learning) là một lĩnh vực của </a:t>
            </a:r>
            <a:r>
              <a:rPr lang="en-US" sz="3500" spc="-50">
                <a:latin typeface="+mj-lt"/>
                <a:ea typeface="+mj-ea"/>
                <a:cs typeface="+mj-cs"/>
              </a:rPr>
              <a:t>trí tuệ nhân tạo (AI) </a:t>
            </a:r>
            <a:r>
              <a:rPr lang="vi-VN" sz="3500" spc="-50">
                <a:latin typeface="+mj-lt"/>
                <a:ea typeface="+mj-ea"/>
                <a:cs typeface="+mj-cs"/>
              </a:rPr>
              <a:t>liên quan đến việc nghiên cứu và xây dựng các kĩ thuật cho phép các hệ thống "học" tự động từ dữ liệu để giải quyết những vấn đề cụ thể. Các thuật toán học máy xây dựng một mô hình dựa trên dữ liệu mẫu, được gọi là dữ liệu huấn luyện, để đưa ra dự đoán hoặc quyết định mà không cần được lập trình chi tiết về việc đưa ra dự đoán hoặc quyết định</a:t>
            </a:r>
            <a:r>
              <a:rPr lang="en-US" sz="3500" spc="-50">
                <a:latin typeface="+mj-lt"/>
                <a:ea typeface="+mj-ea"/>
                <a:cs typeface="+mj-cs"/>
              </a:rPr>
              <a:t>.</a:t>
            </a:r>
          </a:p>
        </p:txBody>
      </p:sp>
    </p:spTree>
    <p:extLst>
      <p:ext uri="{BB962C8B-B14F-4D97-AF65-F5344CB8AC3E}">
        <p14:creationId xmlns:p14="http://schemas.microsoft.com/office/powerpoint/2010/main" val="258127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A84D-67E9-4B11-994C-F1873A4A7394}"/>
              </a:ext>
            </a:extLst>
          </p:cNvPr>
          <p:cNvSpPr>
            <a:spLocks noGrp="1"/>
          </p:cNvSpPr>
          <p:nvPr>
            <p:ph type="title"/>
          </p:nvPr>
        </p:nvSpPr>
        <p:spPr>
          <a:xfrm>
            <a:off x="1066800" y="151002"/>
            <a:ext cx="10058400" cy="1627464"/>
          </a:xfrm>
        </p:spPr>
        <p:txBody>
          <a:bodyPr>
            <a:normAutofit/>
          </a:bodyPr>
          <a:lstStyle/>
          <a:p>
            <a:r>
              <a:rPr lang="en-US" sz="3600" b="1"/>
              <a:t>Các Bước Cơ Bản Trong Machine-Learning</a:t>
            </a:r>
          </a:p>
        </p:txBody>
      </p:sp>
      <p:pic>
        <p:nvPicPr>
          <p:cNvPr id="5" name="Content Placeholder 4">
            <a:extLst>
              <a:ext uri="{FF2B5EF4-FFF2-40B4-BE49-F238E27FC236}">
                <a16:creationId xmlns:a16="http://schemas.microsoft.com/office/drawing/2014/main" id="{02EE3951-20F1-43CA-93BE-E8CBF6A90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3191" y="2089884"/>
            <a:ext cx="6585617" cy="4109580"/>
          </a:xfrm>
        </p:spPr>
      </p:pic>
    </p:spTree>
    <p:extLst>
      <p:ext uri="{BB962C8B-B14F-4D97-AF65-F5344CB8AC3E}">
        <p14:creationId xmlns:p14="http://schemas.microsoft.com/office/powerpoint/2010/main" val="160741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4DF4-05A7-468E-8DB9-A7D8735ECF91}"/>
              </a:ext>
            </a:extLst>
          </p:cNvPr>
          <p:cNvSpPr>
            <a:spLocks noGrp="1"/>
          </p:cNvSpPr>
          <p:nvPr>
            <p:ph type="title"/>
          </p:nvPr>
        </p:nvSpPr>
        <p:spPr/>
        <p:txBody>
          <a:bodyPr/>
          <a:lstStyle/>
          <a:p>
            <a:r>
              <a:rPr lang="en-US" b="1"/>
              <a:t>Các Loại Machine-Learning</a:t>
            </a:r>
            <a:endParaRPr lang="en-US"/>
          </a:p>
        </p:txBody>
      </p:sp>
      <p:sp>
        <p:nvSpPr>
          <p:cNvPr id="3" name="Content Placeholder 2">
            <a:extLst>
              <a:ext uri="{FF2B5EF4-FFF2-40B4-BE49-F238E27FC236}">
                <a16:creationId xmlns:a16="http://schemas.microsoft.com/office/drawing/2014/main" id="{14BA427B-327E-47E5-B0DD-B9EDB825A44B}"/>
              </a:ext>
            </a:extLst>
          </p:cNvPr>
          <p:cNvSpPr>
            <a:spLocks noGrp="1"/>
          </p:cNvSpPr>
          <p:nvPr>
            <p:ph idx="1"/>
          </p:nvPr>
        </p:nvSpPr>
        <p:spPr/>
        <p:txBody>
          <a:bodyPr/>
          <a:lstStyle/>
          <a:p>
            <a:pPr marL="201168" lvl="1" indent="0">
              <a:buNone/>
            </a:pPr>
            <a:r>
              <a:rPr lang="en-US" sz="2800" b="1"/>
              <a:t>Học Có Giám Sát:</a:t>
            </a:r>
          </a:p>
          <a:p>
            <a:pPr marL="201168" lvl="1" indent="0" algn="just">
              <a:buNone/>
            </a:pPr>
            <a:r>
              <a:rPr lang="en-US" sz="3200" b="0" i="0">
                <a:solidFill>
                  <a:srgbClr val="0A0A0A"/>
                </a:solidFill>
                <a:effectLst/>
                <a:latin typeface="Open Sans" panose="020B0604020202020204" pitchFamily="34" charset="0"/>
              </a:rPr>
              <a:t>	</a:t>
            </a:r>
            <a:r>
              <a:rPr lang="vi-VN" sz="3200" b="0" i="0">
                <a:solidFill>
                  <a:srgbClr val="0A0A0A"/>
                </a:solidFill>
                <a:effectLst/>
                <a:latin typeface="Open Sans" panose="020B0604020202020204" pitchFamily="34" charset="0"/>
              </a:rPr>
              <a:t>Học có giám sát hay Supervised learning là việc để cho máy tiến hành học trên dữ liệu đã được gán nhãn (label) trước đó, nói đơn giản đó là mỗi đầu vào A1 sẽ có đầu ra tương ứng là B1.</a:t>
            </a:r>
            <a:endParaRPr lang="en-US" sz="3200"/>
          </a:p>
          <a:p>
            <a:pPr marL="201168" lvl="1" indent="0">
              <a:buNone/>
            </a:pPr>
            <a:endParaRPr lang="en-US" b="1"/>
          </a:p>
          <a:p>
            <a:endParaRPr lang="en-US"/>
          </a:p>
        </p:txBody>
      </p:sp>
    </p:spTree>
    <p:extLst>
      <p:ext uri="{BB962C8B-B14F-4D97-AF65-F5344CB8AC3E}">
        <p14:creationId xmlns:p14="http://schemas.microsoft.com/office/powerpoint/2010/main" val="219569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E8CE-D76C-429B-8A67-D2D443C4A861}"/>
              </a:ext>
            </a:extLst>
          </p:cNvPr>
          <p:cNvSpPr>
            <a:spLocks noGrp="1"/>
          </p:cNvSpPr>
          <p:nvPr>
            <p:ph type="title"/>
          </p:nvPr>
        </p:nvSpPr>
        <p:spPr/>
        <p:txBody>
          <a:bodyPr/>
          <a:lstStyle/>
          <a:p>
            <a:r>
              <a:rPr lang="en-US" b="1"/>
              <a:t>Học Có Giám Sát</a:t>
            </a:r>
          </a:p>
        </p:txBody>
      </p:sp>
      <p:pic>
        <p:nvPicPr>
          <p:cNvPr id="5" name="Content Placeholder 4">
            <a:extLst>
              <a:ext uri="{FF2B5EF4-FFF2-40B4-BE49-F238E27FC236}">
                <a16:creationId xmlns:a16="http://schemas.microsoft.com/office/drawing/2014/main" id="{D4BB3004-C394-41B7-985A-E905192816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6131" y="2064558"/>
            <a:ext cx="7559737" cy="4252352"/>
          </a:xfrm>
        </p:spPr>
      </p:pic>
    </p:spTree>
    <p:extLst>
      <p:ext uri="{BB962C8B-B14F-4D97-AF65-F5344CB8AC3E}">
        <p14:creationId xmlns:p14="http://schemas.microsoft.com/office/powerpoint/2010/main" val="229383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14DF4-05A7-468E-8DB9-A7D8735ECF91}"/>
              </a:ext>
            </a:extLst>
          </p:cNvPr>
          <p:cNvSpPr>
            <a:spLocks noGrp="1"/>
          </p:cNvSpPr>
          <p:nvPr>
            <p:ph type="title"/>
          </p:nvPr>
        </p:nvSpPr>
        <p:spPr/>
        <p:txBody>
          <a:bodyPr/>
          <a:lstStyle/>
          <a:p>
            <a:r>
              <a:rPr lang="en-US" b="1"/>
              <a:t>Các Loại Machine-Learning</a:t>
            </a:r>
            <a:endParaRPr lang="en-US"/>
          </a:p>
        </p:txBody>
      </p:sp>
      <p:sp>
        <p:nvSpPr>
          <p:cNvPr id="3" name="Content Placeholder 2">
            <a:extLst>
              <a:ext uri="{FF2B5EF4-FFF2-40B4-BE49-F238E27FC236}">
                <a16:creationId xmlns:a16="http://schemas.microsoft.com/office/drawing/2014/main" id="{14BA427B-327E-47E5-B0DD-B9EDB825A44B}"/>
              </a:ext>
            </a:extLst>
          </p:cNvPr>
          <p:cNvSpPr>
            <a:spLocks noGrp="1"/>
          </p:cNvSpPr>
          <p:nvPr>
            <p:ph idx="1"/>
          </p:nvPr>
        </p:nvSpPr>
        <p:spPr/>
        <p:txBody>
          <a:bodyPr>
            <a:normAutofit/>
          </a:bodyPr>
          <a:lstStyle/>
          <a:p>
            <a:pPr marL="201168" lvl="1" indent="0">
              <a:buNone/>
            </a:pPr>
            <a:r>
              <a:rPr lang="en-US" sz="2800" b="1"/>
              <a:t>Học Không Giám Sát:</a:t>
            </a:r>
          </a:p>
          <a:p>
            <a:pPr marL="201168" lvl="1" indent="0" algn="just">
              <a:buNone/>
            </a:pPr>
            <a:r>
              <a:rPr lang="en-US" sz="2400" b="0" i="0">
                <a:solidFill>
                  <a:srgbClr val="0A0A0A"/>
                </a:solidFill>
                <a:effectLst/>
                <a:latin typeface="Open Sans" panose="020B0606030504020204" pitchFamily="34" charset="0"/>
              </a:rPr>
              <a:t>	</a:t>
            </a:r>
            <a:r>
              <a:rPr lang="vi-VN" sz="2400" b="0" i="0">
                <a:solidFill>
                  <a:srgbClr val="0A0A0A"/>
                </a:solidFill>
                <a:effectLst/>
                <a:latin typeface="Open Sans" panose="020B0606030504020204" pitchFamily="34" charset="0"/>
              </a:rPr>
              <a:t>Học không có giám sát hay Unsupervised learning là việc cho máy tiến hành học trên những dữ liệu cung cấp chưa được gán nhãn (label). Những thuật toán sử dụng trong Machine Learning sẽ tìm ra điểm tương quan dữ liệu, thực hiện mô hình hóa dữ liệu, nói cách khác là làm cho máy có kiến thức về dữ liệu. Từ đó, máy sẽ phân loại được dữ liệu thành các nhóm tương đồng nhau, trong đó chúng đã được học hay giảm số chiều của dữ liệu.</a:t>
            </a:r>
            <a:endParaRPr lang="en-US" sz="1300" b="1">
              <a:latin typeface="Franklin Gothic Medium" panose="020B0603020102020204" pitchFamily="34" charset="0"/>
            </a:endParaRPr>
          </a:p>
          <a:p>
            <a:endParaRPr lang="en-US"/>
          </a:p>
        </p:txBody>
      </p:sp>
    </p:spTree>
    <p:extLst>
      <p:ext uri="{BB962C8B-B14F-4D97-AF65-F5344CB8AC3E}">
        <p14:creationId xmlns:p14="http://schemas.microsoft.com/office/powerpoint/2010/main" val="3894142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5B6C-0076-4075-B650-4CFE0AF8D8A2}"/>
              </a:ext>
            </a:extLst>
          </p:cNvPr>
          <p:cNvSpPr>
            <a:spLocks noGrp="1"/>
          </p:cNvSpPr>
          <p:nvPr>
            <p:ph type="title"/>
          </p:nvPr>
        </p:nvSpPr>
        <p:spPr/>
        <p:txBody>
          <a:bodyPr/>
          <a:lstStyle/>
          <a:p>
            <a:r>
              <a:rPr lang="en-US" b="1"/>
              <a:t>Học Không Giám Sát</a:t>
            </a:r>
          </a:p>
        </p:txBody>
      </p:sp>
      <p:pic>
        <p:nvPicPr>
          <p:cNvPr id="5" name="Content Placeholder 4">
            <a:extLst>
              <a:ext uri="{FF2B5EF4-FFF2-40B4-BE49-F238E27FC236}">
                <a16:creationId xmlns:a16="http://schemas.microsoft.com/office/drawing/2014/main" id="{4F56027F-AB31-4B2A-A1F8-299EF83300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5121" y="2046915"/>
            <a:ext cx="5521757" cy="4241524"/>
          </a:xfrm>
        </p:spPr>
      </p:pic>
    </p:spTree>
    <p:extLst>
      <p:ext uri="{BB962C8B-B14F-4D97-AF65-F5344CB8AC3E}">
        <p14:creationId xmlns:p14="http://schemas.microsoft.com/office/powerpoint/2010/main" val="3779527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FB8B-8E4E-47DD-A913-E8FF20B7F389}"/>
              </a:ext>
            </a:extLst>
          </p:cNvPr>
          <p:cNvSpPr>
            <a:spLocks noGrp="1"/>
          </p:cNvSpPr>
          <p:nvPr>
            <p:ph type="title"/>
          </p:nvPr>
        </p:nvSpPr>
        <p:spPr/>
        <p:txBody>
          <a:bodyPr/>
          <a:lstStyle/>
          <a:p>
            <a:r>
              <a:rPr lang="en-US" b="1"/>
              <a:t>Các bài toán cơ bản trong Machine-Learning</a:t>
            </a:r>
          </a:p>
        </p:txBody>
      </p:sp>
      <p:sp>
        <p:nvSpPr>
          <p:cNvPr id="3" name="Text Placeholder 2">
            <a:extLst>
              <a:ext uri="{FF2B5EF4-FFF2-40B4-BE49-F238E27FC236}">
                <a16:creationId xmlns:a16="http://schemas.microsoft.com/office/drawing/2014/main" id="{BAEDFDD4-CDFB-4A06-A785-BE14B2EF5E2F}"/>
              </a:ext>
            </a:extLst>
          </p:cNvPr>
          <p:cNvSpPr>
            <a:spLocks noGrp="1"/>
          </p:cNvSpPr>
          <p:nvPr>
            <p:ph type="body" idx="1"/>
          </p:nvPr>
        </p:nvSpPr>
        <p:spPr/>
        <p:txBody>
          <a:bodyPr/>
          <a:lstStyle/>
          <a:p>
            <a:r>
              <a:rPr lang="en-US"/>
              <a:t>Các bài toán cơ bản</a:t>
            </a:r>
          </a:p>
        </p:txBody>
      </p:sp>
      <p:sp>
        <p:nvSpPr>
          <p:cNvPr id="4" name="Content Placeholder 3">
            <a:extLst>
              <a:ext uri="{FF2B5EF4-FFF2-40B4-BE49-F238E27FC236}">
                <a16:creationId xmlns:a16="http://schemas.microsoft.com/office/drawing/2014/main" id="{203B77FF-560E-4427-BAE3-9C034D2B5244}"/>
              </a:ext>
            </a:extLst>
          </p:cNvPr>
          <p:cNvSpPr>
            <a:spLocks noGrp="1"/>
          </p:cNvSpPr>
          <p:nvPr>
            <p:ph sz="half" idx="2"/>
          </p:nvPr>
        </p:nvSpPr>
        <p:spPr/>
        <p:txBody>
          <a:bodyPr/>
          <a:lstStyle/>
          <a:p>
            <a:pPr lvl="1">
              <a:buFont typeface="Wingdings" panose="05000000000000000000" pitchFamily="2" charset="2"/>
              <a:buChar char="q"/>
            </a:pPr>
            <a:r>
              <a:rPr lang="en-US" sz="2800"/>
              <a:t>Phân cụm (Clustering)</a:t>
            </a:r>
          </a:p>
          <a:p>
            <a:pPr lvl="1">
              <a:buFont typeface="Wingdings" panose="05000000000000000000" pitchFamily="2" charset="2"/>
              <a:buChar char="q"/>
            </a:pPr>
            <a:r>
              <a:rPr lang="en-US" sz="2800"/>
              <a:t>Phân lớp (Classification)</a:t>
            </a:r>
          </a:p>
          <a:p>
            <a:pPr lvl="1">
              <a:buFont typeface="Wingdings" panose="05000000000000000000" pitchFamily="2" charset="2"/>
              <a:buChar char="q"/>
            </a:pPr>
            <a:r>
              <a:rPr lang="en-US" sz="2800"/>
              <a:t>Hồi quy (Regression)</a:t>
            </a:r>
          </a:p>
          <a:p>
            <a:pPr lvl="1">
              <a:buFont typeface="Wingdings" panose="05000000000000000000" pitchFamily="2" charset="2"/>
              <a:buChar char="q"/>
            </a:pPr>
            <a:r>
              <a:rPr lang="en-US" sz="2800"/>
              <a:t>Học tăng cường (reinforcenment learing)</a:t>
            </a:r>
          </a:p>
          <a:p>
            <a:endParaRPr lang="en-US"/>
          </a:p>
        </p:txBody>
      </p:sp>
      <p:sp>
        <p:nvSpPr>
          <p:cNvPr id="5" name="Text Placeholder 4">
            <a:extLst>
              <a:ext uri="{FF2B5EF4-FFF2-40B4-BE49-F238E27FC236}">
                <a16:creationId xmlns:a16="http://schemas.microsoft.com/office/drawing/2014/main" id="{AECB96FD-7066-4ACE-8D20-F399DEBDBA1C}"/>
              </a:ext>
            </a:extLst>
          </p:cNvPr>
          <p:cNvSpPr>
            <a:spLocks noGrp="1"/>
          </p:cNvSpPr>
          <p:nvPr>
            <p:ph type="body" sz="quarter" idx="3"/>
          </p:nvPr>
        </p:nvSpPr>
        <p:spPr/>
        <p:txBody>
          <a:bodyPr/>
          <a:lstStyle/>
          <a:p>
            <a:r>
              <a:rPr lang="en-US"/>
              <a:t>Một số bài toán khác</a:t>
            </a:r>
          </a:p>
        </p:txBody>
      </p:sp>
      <p:sp>
        <p:nvSpPr>
          <p:cNvPr id="6" name="Content Placeholder 5">
            <a:extLst>
              <a:ext uri="{FF2B5EF4-FFF2-40B4-BE49-F238E27FC236}">
                <a16:creationId xmlns:a16="http://schemas.microsoft.com/office/drawing/2014/main" id="{92AA097E-CF1C-4D01-98DB-2518C59AFBDD}"/>
              </a:ext>
            </a:extLst>
          </p:cNvPr>
          <p:cNvSpPr>
            <a:spLocks noGrp="1"/>
          </p:cNvSpPr>
          <p:nvPr>
            <p:ph sz="quarter" idx="4"/>
          </p:nvPr>
        </p:nvSpPr>
        <p:spPr/>
        <p:txBody>
          <a:bodyPr/>
          <a:lstStyle/>
          <a:p>
            <a:pPr lvl="1">
              <a:buFont typeface="Wingdings" panose="05000000000000000000" pitchFamily="2" charset="2"/>
              <a:buChar char="q"/>
            </a:pPr>
            <a:r>
              <a:rPr lang="en-US" sz="2400"/>
              <a:t> Trích rút luật (Rule Extraction)</a:t>
            </a:r>
          </a:p>
          <a:p>
            <a:pPr lvl="1">
              <a:buFont typeface="Wingdings" panose="05000000000000000000" pitchFamily="2" charset="2"/>
              <a:buChar char="q"/>
            </a:pPr>
            <a:r>
              <a:rPr lang="en-US" sz="2400"/>
              <a:t> Ước lượng mật độ (Density estimation)</a:t>
            </a:r>
          </a:p>
          <a:p>
            <a:pPr lvl="1">
              <a:buFont typeface="Wingdings" panose="05000000000000000000" pitchFamily="2" charset="2"/>
              <a:buChar char="q"/>
            </a:pPr>
            <a:r>
              <a:rPr lang="en-US" sz="2400"/>
              <a:t> Giảm chiều (Dimensionality reduction)</a:t>
            </a:r>
          </a:p>
          <a:p>
            <a:pPr lvl="1">
              <a:buFont typeface="Wingdings" panose="05000000000000000000" pitchFamily="2" charset="2"/>
              <a:buChar char="q"/>
            </a:pPr>
            <a:r>
              <a:rPr lang="en-US" sz="2400"/>
              <a:t> Học để học (meta-learning)</a:t>
            </a:r>
          </a:p>
          <a:p>
            <a:endParaRPr lang="en-US"/>
          </a:p>
        </p:txBody>
      </p:sp>
    </p:spTree>
    <p:extLst>
      <p:ext uri="{BB962C8B-B14F-4D97-AF65-F5344CB8AC3E}">
        <p14:creationId xmlns:p14="http://schemas.microsoft.com/office/powerpoint/2010/main" val="406372755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{9A762E78-A2CD-4BA6-BAF0-A41A43B71A8F}tf56160789_win32</Template>
  <TotalTime>440</TotalTime>
  <Words>1351</Words>
  <Application>Microsoft Office PowerPoint</Application>
  <PresentationFormat>Widescreen</PresentationFormat>
  <Paragraphs>112</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Bookman Old Style</vt:lpstr>
      <vt:lpstr>Calibri</vt:lpstr>
      <vt:lpstr>Courier New</vt:lpstr>
      <vt:lpstr>Franklin Gothic Book</vt:lpstr>
      <vt:lpstr>Franklin Gothic Medium</vt:lpstr>
      <vt:lpstr>Open Sans</vt:lpstr>
      <vt:lpstr>Söhne</vt:lpstr>
      <vt:lpstr>Times New Roman</vt:lpstr>
      <vt:lpstr>Wingdings</vt:lpstr>
      <vt:lpstr>Custom</vt:lpstr>
      <vt:lpstr>PowerPoint Presentation</vt:lpstr>
      <vt:lpstr>Team 12</vt:lpstr>
      <vt:lpstr>Machine-Learning</vt:lpstr>
      <vt:lpstr>Các Bước Cơ Bản Trong Machine-Learning</vt:lpstr>
      <vt:lpstr>Các Loại Machine-Learning</vt:lpstr>
      <vt:lpstr>Học Có Giám Sát</vt:lpstr>
      <vt:lpstr>Các Loại Machine-Learning</vt:lpstr>
      <vt:lpstr>Học Không Giám Sát</vt:lpstr>
      <vt:lpstr>Các bài toán cơ bản trong Machine-Learning</vt:lpstr>
      <vt:lpstr>Giới Thiệu Bài Toán – Machine Learning</vt:lpstr>
      <vt:lpstr>Giới Thiệu Bài Toán – Machine Learning</vt:lpstr>
      <vt:lpstr>Các Phương pháp Dự đoán giá vàng</vt:lpstr>
      <vt:lpstr>Phương Pháp Chính </vt:lpstr>
      <vt:lpstr>Áp Dụng vào mô hình Dự đoán giá vàng</vt:lpstr>
      <vt:lpstr>Ý Nghĩa Của Bài Toán</vt:lpstr>
      <vt:lpstr>Ý Nghĩa Của Bài Toán</vt:lpstr>
      <vt:lpstr>Những yếu tố ảnh hưởng đến giá vàng</vt:lpstr>
      <vt:lpstr>Quy Trình Xây Dựng Đề Tài</vt:lpstr>
      <vt:lpstr>Thu Thập Dữ Liệu</vt:lpstr>
      <vt:lpstr>Trực Quan Hóa Dữ Liệu</vt:lpstr>
      <vt:lpstr>Chọn Biến Độc Lập (Features)</vt:lpstr>
      <vt:lpstr>Tạo Mô Hình Hồi Quy Tuyến Tính, Huấn Luyện Mô Hình, Đánh Giá</vt:lpstr>
      <vt:lpstr>Dự Đoán Giá Vàng</vt:lpstr>
      <vt:lpstr>Cập Nhật Và Giám Sát</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Machine-Learning</dc:title>
  <dc:creator>Anh Tú Trần</dc:creator>
  <cp:lastModifiedBy>Anh Tú Trần</cp:lastModifiedBy>
  <cp:revision>23</cp:revision>
  <dcterms:created xsi:type="dcterms:W3CDTF">2023-10-02T09:25:10Z</dcterms:created>
  <dcterms:modified xsi:type="dcterms:W3CDTF">2023-10-17T03:50:10Z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