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309" r:id="rId3"/>
    <p:sldId id="333" r:id="rId4"/>
    <p:sldId id="331" r:id="rId5"/>
    <p:sldId id="332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3" r:id="rId15"/>
    <p:sldId id="342" r:id="rId16"/>
    <p:sldId id="344" r:id="rId17"/>
    <p:sldId id="345" r:id="rId18"/>
    <p:sldId id="346" r:id="rId19"/>
    <p:sldId id="347" r:id="rId20"/>
    <p:sldId id="348" r:id="rId21"/>
    <p:sldId id="349" r:id="rId22"/>
    <p:sldId id="350" r:id="rId23"/>
  </p:sldIdLst>
  <p:sldSz cx="9144000" cy="6858000" type="screen4x3"/>
  <p:notesSz cx="6950075" cy="9236075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36" autoAdjust="0"/>
  </p:normalViewPr>
  <p:slideViewPr>
    <p:cSldViewPr>
      <p:cViewPr varScale="1">
        <p:scale>
          <a:sx n="93" d="100"/>
          <a:sy n="93" d="100"/>
        </p:scale>
        <p:origin x="-5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E7AF4A68-0A7A-41DD-81A3-E1D25698EEF2}" type="datetimeFigureOut">
              <a:rPr lang="en-US" smtClean="0"/>
              <a:pPr/>
              <a:t>4/8/2014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F2A554E-F8A3-451C-8227-DDB614CE21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6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3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68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001</a:t>
            </a:r>
            <a:r>
              <a:rPr lang="en-US" baseline="0" dirty="0" smtClean="0"/>
              <a:t> event external interrupt (INT0)</a:t>
            </a:r>
          </a:p>
          <a:p>
            <a:r>
              <a:rPr lang="en-US" baseline="0" dirty="0" smtClean="0"/>
              <a:t>010, 100 Timer Interrupt Trigger</a:t>
            </a:r>
          </a:p>
          <a:p>
            <a:r>
              <a:rPr lang="en-US" baseline="0" dirty="0" smtClean="0"/>
              <a:t>011 Motor Control PWM Special Event Trigger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56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Can’t do 12 bit simultaneous</a:t>
            </a:r>
            <a:r>
              <a:rPr lang="en-US" baseline="0" dirty="0" smtClean="0"/>
              <a:t> samples. </a:t>
            </a:r>
            <a:endParaRPr lang="en-US" baseline="0" dirty="0" smtClean="0"/>
          </a:p>
          <a:p>
            <a:r>
              <a:rPr lang="en-US" baseline="0" dirty="0" smtClean="0"/>
              <a:t>CHPS – </a:t>
            </a:r>
            <a:r>
              <a:rPr lang="en-US" b="1" baseline="0" dirty="0" smtClean="0"/>
              <a:t>Channel Select Bits</a:t>
            </a:r>
            <a:r>
              <a:rPr lang="en-US" b="0" baseline="0" dirty="0" smtClean="0"/>
              <a:t> found in ADxCON2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important</a:t>
            </a:r>
            <a:r>
              <a:rPr lang="en-US" baseline="0" dirty="0" smtClean="0"/>
              <a:t> to notice the two sequence times.  The multiplexers are set up to select the input channel for sample A then for Sample 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43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63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confusing</a:t>
            </a:r>
            <a:r>
              <a:rPr lang="en-US" baseline="0" dirty="0" smtClean="0"/>
              <a:t> but if the SSRC (SOC TRIGGER SOURCE) is not set to 111 automatic trigger, you must add 2 or 3 Tad (data sheet gives min and max)to the sampling time.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88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62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03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15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VCFG </a:t>
            </a:r>
            <a:r>
              <a:rPr lang="en-US" b="1" dirty="0" smtClean="0"/>
              <a:t>Voltage</a:t>
            </a:r>
            <a:r>
              <a:rPr lang="en-US" b="1" baseline="0" dirty="0" smtClean="0"/>
              <a:t> Reference Configuration Bits </a:t>
            </a:r>
            <a:r>
              <a:rPr lang="en-US" b="0" baseline="0" dirty="0" smtClean="0"/>
              <a:t>found in ADxCON2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5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configure how</a:t>
            </a:r>
            <a:r>
              <a:rPr lang="en-US" baseline="0" dirty="0" smtClean="0"/>
              <a:t> many sample and hold channels are going to be active for any mode.  Choices are:</a:t>
            </a:r>
          </a:p>
          <a:p>
            <a:r>
              <a:rPr lang="en-US" baseline="0" dirty="0" smtClean="0"/>
              <a:t>CH0 Only or </a:t>
            </a:r>
          </a:p>
          <a:p>
            <a:r>
              <a:rPr lang="en-US" baseline="0" dirty="0" smtClean="0"/>
              <a:t>CH0, and CH1 or </a:t>
            </a:r>
          </a:p>
          <a:p>
            <a:r>
              <a:rPr lang="en-US" baseline="0" dirty="0" smtClean="0"/>
              <a:t>CH0, CH1, CH2, and CH3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Remember in 12 bit mode there is only one sample and hold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ADCS </a:t>
            </a:r>
            <a:r>
              <a:rPr lang="en-US" b="1" dirty="0" smtClean="0"/>
              <a:t>A/D</a:t>
            </a:r>
            <a:r>
              <a:rPr lang="en-US" b="1" baseline="0" dirty="0" smtClean="0"/>
              <a:t> conversion clock bits</a:t>
            </a:r>
            <a:r>
              <a:rPr lang="en-US" b="0" baseline="0" dirty="0" smtClean="0"/>
              <a:t> even thought it is a 7 bit entry the large value allow is 0011 1111 = 3F = 63  These bits are located in ADxCON3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ARDC </a:t>
            </a:r>
            <a:r>
              <a:rPr lang="en-US" b="1" baseline="0" dirty="0" smtClean="0"/>
              <a:t>ADC conversion clock source bit</a:t>
            </a:r>
            <a:r>
              <a:rPr lang="en-US" b="0" baseline="0" dirty="0" smtClean="0"/>
              <a:t> located in ADxCON3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05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unsigned integer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98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ADxPCFGH</a:t>
            </a:r>
            <a:r>
              <a:rPr lang="en-US" baseline="0" dirty="0" smtClean="0"/>
              <a:t> registers are to select the digital or analog function of the 32 ADC pins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9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00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start manual</a:t>
            </a:r>
            <a:r>
              <a:rPr lang="en-US" baseline="0" dirty="0" smtClean="0"/>
              <a:t> sampling set the SAMP bit in the ADxCON1 and then go to hold by clearing the bit. </a:t>
            </a:r>
          </a:p>
          <a:p>
            <a:r>
              <a:rPr lang="en-US" baseline="0" dirty="0" smtClean="0"/>
              <a:t>Caution there is a finite amount of sampling time that must be observed 3 Tad for 12 bit mode 2 Tad for 10 bit mode. </a:t>
            </a:r>
            <a:endParaRPr lang="en-US" baseline="0" dirty="0" smtClean="0"/>
          </a:p>
          <a:p>
            <a:r>
              <a:rPr lang="en-US" baseline="0" dirty="0" smtClean="0"/>
              <a:t>SAMC Auto sampling bits can be found in ADxCON4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61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7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SSRC</a:t>
            </a:r>
            <a:r>
              <a:rPr lang="en-US" baseline="0" dirty="0" smtClean="0"/>
              <a:t> </a:t>
            </a:r>
            <a:r>
              <a:rPr lang="en-US" b="1" baseline="0" dirty="0" smtClean="0"/>
              <a:t>Sample Clock Source Select Bits (also called SOC Trigger Source Select bits)</a:t>
            </a:r>
            <a:r>
              <a:rPr lang="en-US" b="0" baseline="0" dirty="0" smtClean="0"/>
              <a:t>  Found in ADxCON1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18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42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only</a:t>
            </a:r>
            <a:r>
              <a:rPr lang="en-US" baseline="0" dirty="0" smtClean="0"/>
              <a:t> difference from manual / manual is that you don’t have to set the SAMP =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2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4/8/2014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4/8/2014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4/8/2014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4/8/2014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4/8/2014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4/8/2014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6207B-1711-4687-BB55-029F94A2F853}" type="datetimeFigureOut">
              <a:rPr lang="en-US" smtClean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 </a:t>
            </a:r>
            <a:r>
              <a:rPr lang="en-US" dirty="0" smtClean="0"/>
              <a:t>490 Embedded Systems</a:t>
            </a:r>
            <a:br>
              <a:rPr lang="en-US" dirty="0" smtClean="0"/>
            </a:br>
            <a:r>
              <a:rPr lang="en-US" dirty="0" smtClean="0"/>
              <a:t>Lecture </a:t>
            </a:r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1"/>
            <a:ext cx="82296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dsPIC33F256GP710A </a:t>
            </a:r>
            <a:r>
              <a:rPr lang="en-US" dirty="0" smtClean="0"/>
              <a:t>ADC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See section 16 of the family reference manual on Blackboard</a:t>
            </a:r>
            <a:endParaRPr lang="en-US" dirty="0"/>
          </a:p>
        </p:txBody>
      </p:sp>
      <p:pic>
        <p:nvPicPr>
          <p:cNvPr id="4" name="Picture 3" descr="Geneva Header.gi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990600" y="4419600"/>
            <a:ext cx="6800850" cy="207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r>
              <a:rPr lang="en-US" dirty="0" smtClean="0"/>
              <a:t>Auto Sample and Auto Convert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91440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ASM = 1, SSRC = 111 </a:t>
            </a:r>
            <a:r>
              <a:rPr lang="en-US" dirty="0" smtClean="0"/>
              <a:t>Continuous </a:t>
            </a:r>
            <a:r>
              <a:rPr lang="en-US" dirty="0" smtClean="0"/>
              <a:t>periodic sampling</a:t>
            </a:r>
          </a:p>
          <a:p>
            <a:r>
              <a:rPr lang="en-US" dirty="0" smtClean="0"/>
              <a:t>SAMC&lt;4:0&gt; select the sampling </a:t>
            </a:r>
            <a:r>
              <a:rPr lang="en-US" dirty="0" smtClean="0"/>
              <a:t>period; </a:t>
            </a:r>
            <a:r>
              <a:rPr lang="en-US" dirty="0" smtClean="0"/>
              <a:t>conversion occurs after sampling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6106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9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Auto Sample and Triggered Convert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990600"/>
            <a:ext cx="82296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ASM=1, SSRC = 001,010,011</a:t>
            </a:r>
          </a:p>
          <a:p>
            <a:r>
              <a:rPr lang="en-US" dirty="0" smtClean="0"/>
              <a:t>Sample starts after conversion ends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45628"/>
            <a:ext cx="860107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96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Sampling Mode Details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399" y="1066800"/>
            <a:ext cx="5791201" cy="298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076700"/>
            <a:ext cx="69437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6" y="5445303"/>
            <a:ext cx="62674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5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Channel Simultaneous Sampling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84097"/>
            <a:ext cx="7643347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873" y="58221"/>
            <a:ext cx="8229600" cy="11430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Channel Simultaneous Sampling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066800"/>
            <a:ext cx="8582025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32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Total </a:t>
            </a:r>
            <a:r>
              <a:rPr lang="en-US" dirty="0" smtClean="0"/>
              <a:t>Time to </a:t>
            </a:r>
            <a:r>
              <a:rPr lang="en-US" dirty="0" smtClean="0"/>
              <a:t>Simultaneous Sample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38" y="1219200"/>
            <a:ext cx="7815507" cy="266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90738"/>
            <a:ext cx="69151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08" y="4884121"/>
            <a:ext cx="7431960" cy="18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6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70" y="609600"/>
            <a:ext cx="84296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91" y="-20548"/>
            <a:ext cx="8229600" cy="868362"/>
          </a:xfrm>
        </p:spPr>
        <p:txBody>
          <a:bodyPr/>
          <a:lstStyle/>
          <a:p>
            <a:r>
              <a:rPr lang="en-US" dirty="0" smtClean="0"/>
              <a:t>4 Channel Sequential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Time Sequential Sampling 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371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𝑆𝐸𝑄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𝑆𝑀𝑃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𝑀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𝐶𝑂𝑁𝑉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3716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7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Operation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92363"/>
          </a:xfrm>
        </p:spPr>
        <p:txBody>
          <a:bodyPr/>
          <a:lstStyle/>
          <a:p>
            <a:r>
              <a:rPr lang="en-US" dirty="0" smtClean="0"/>
              <a:t>12 bit is slower </a:t>
            </a:r>
          </a:p>
          <a:p>
            <a:r>
              <a:rPr lang="en-US" dirty="0" smtClean="0"/>
              <a:t>Simultaneous sampling only for 10 bit mode</a:t>
            </a:r>
          </a:p>
          <a:p>
            <a:r>
              <a:rPr lang="en-US" dirty="0" smtClean="0"/>
              <a:t>If 12 bit mode only channel 0 can be active </a:t>
            </a:r>
          </a:p>
          <a:p>
            <a:r>
              <a:rPr lang="en-US" dirty="0" smtClean="0"/>
              <a:t>AD12B is found ADxCON1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3" y="1371600"/>
            <a:ext cx="8178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6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1295399"/>
            <a:ext cx="5486400" cy="24384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External voltage </a:t>
            </a:r>
            <a:r>
              <a:rPr lang="en-US" dirty="0" err="1" smtClean="0"/>
              <a:t>refrences</a:t>
            </a:r>
            <a:r>
              <a:rPr lang="en-US" dirty="0" smtClean="0"/>
              <a:t> can be used we will use the AV</a:t>
            </a:r>
            <a:r>
              <a:rPr lang="en-US" baseline="-25000" dirty="0" smtClean="0"/>
              <a:t>DD</a:t>
            </a:r>
            <a:r>
              <a:rPr lang="en-US" dirty="0" smtClean="0"/>
              <a:t> and AV</a:t>
            </a:r>
            <a:r>
              <a:rPr lang="en-US" baseline="-25000" dirty="0" smtClean="0"/>
              <a:t>SS </a:t>
            </a:r>
            <a:r>
              <a:rPr lang="en-US" dirty="0" smtClean="0"/>
              <a:t>that are connected to 3.3 and Ground respectively</a:t>
            </a:r>
          </a:p>
          <a:p>
            <a:endParaRPr lang="en-US" baseline="-25000" dirty="0" smtClean="0"/>
          </a:p>
          <a:p>
            <a:endParaRPr lang="en-US" baseline="-25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399"/>
            <a:ext cx="29718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4742402"/>
            <a:ext cx="6053191" cy="196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20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Sampling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4724400"/>
            <a:ext cx="8229600" cy="1401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Up to 4 channels can be sampled simultaneously</a:t>
            </a:r>
          </a:p>
          <a:p>
            <a:r>
              <a:rPr lang="en-US" dirty="0" smtClean="0"/>
              <a:t>Simultaneous sampling can be important in control and power calculations.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399" y="1066800"/>
            <a:ext cx="710350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48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Clock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Internal RC has a frequency of 4 MHz nominally </a:t>
            </a:r>
          </a:p>
          <a:p>
            <a:r>
              <a:rPr lang="en-US" dirty="0" smtClean="0"/>
              <a:t>Minimum period allowed is 75ns (13.3 MHz)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" t="9528" r="5592" b="9932"/>
          <a:stretch/>
        </p:blipFill>
        <p:spPr bwMode="auto">
          <a:xfrm>
            <a:off x="152400" y="1066800"/>
            <a:ext cx="6143946" cy="230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602" y="2590800"/>
            <a:ext cx="436996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Data Format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4 selection possible.  2 signed and 2 unsigned</a:t>
            </a:r>
          </a:p>
          <a:p>
            <a:r>
              <a:rPr lang="en-US" dirty="0" smtClean="0"/>
              <a:t>FORM is found in ADxCON1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" y="2743200"/>
            <a:ext cx="9160771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2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919913" cy="677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9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SFRs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ADxCON1 – ADxCON4 (various control #4 allocates DMA memory)</a:t>
            </a:r>
          </a:p>
          <a:p>
            <a:r>
              <a:rPr lang="en-US" dirty="0"/>
              <a:t>ADxCHS123: </a:t>
            </a:r>
            <a:r>
              <a:rPr lang="en-US" dirty="0" err="1"/>
              <a:t>ADCx</a:t>
            </a:r>
            <a:r>
              <a:rPr lang="en-US" dirty="0"/>
              <a:t> Input Channel 1, 2, 3 Select Register</a:t>
            </a:r>
          </a:p>
          <a:p>
            <a:r>
              <a:rPr lang="en-US" dirty="0" smtClean="0"/>
              <a:t>ADxCHS0</a:t>
            </a:r>
            <a:r>
              <a:rPr lang="en-US" dirty="0"/>
              <a:t>: </a:t>
            </a:r>
            <a:r>
              <a:rPr lang="en-US" dirty="0" err="1"/>
              <a:t>ADCx</a:t>
            </a:r>
            <a:r>
              <a:rPr lang="en-US" dirty="0"/>
              <a:t> Input Channel 0 Select Register</a:t>
            </a:r>
          </a:p>
          <a:p>
            <a:r>
              <a:rPr lang="en-US" dirty="0" smtClean="0"/>
              <a:t>AD1CSSH</a:t>
            </a:r>
            <a:r>
              <a:rPr lang="en-US" dirty="0"/>
              <a:t>: ADC1 Input Scan Select Register High</a:t>
            </a:r>
          </a:p>
          <a:p>
            <a:r>
              <a:rPr lang="en-US" dirty="0" err="1" smtClean="0"/>
              <a:t>ADxCSSL</a:t>
            </a:r>
            <a:r>
              <a:rPr lang="en-US" dirty="0"/>
              <a:t>: </a:t>
            </a:r>
            <a:r>
              <a:rPr lang="en-US" dirty="0" err="1"/>
              <a:t>ADCx</a:t>
            </a:r>
            <a:r>
              <a:rPr lang="en-US" dirty="0"/>
              <a:t> Input Scan Select Register Low</a:t>
            </a:r>
          </a:p>
          <a:p>
            <a:r>
              <a:rPr lang="en-US" dirty="0" smtClean="0"/>
              <a:t>AD1PCFGH</a:t>
            </a:r>
            <a:r>
              <a:rPr lang="en-US" dirty="0"/>
              <a:t>: ADC1 Port Configuration Register High</a:t>
            </a:r>
          </a:p>
          <a:p>
            <a:r>
              <a:rPr lang="en-US" dirty="0" err="1" smtClean="0"/>
              <a:t>ADxPCFGL</a:t>
            </a:r>
            <a:r>
              <a:rPr lang="en-US" dirty="0"/>
              <a:t>: </a:t>
            </a:r>
            <a:r>
              <a:rPr lang="en-US" dirty="0" err="1"/>
              <a:t>ADCx</a:t>
            </a:r>
            <a:r>
              <a:rPr lang="en-US" dirty="0"/>
              <a:t> Port Configuration Register Low</a:t>
            </a:r>
          </a:p>
        </p:txBody>
      </p:sp>
    </p:spTree>
    <p:extLst>
      <p:ext uri="{BB962C8B-B14F-4D97-AF65-F5344CB8AC3E}">
        <p14:creationId xmlns:p14="http://schemas.microsoft.com/office/powerpoint/2010/main" val="191689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 of Sample and Conversion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438400"/>
            <a:ext cx="86106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30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Sampling Initiation and Ending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172200" cy="28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6" y="4115221"/>
            <a:ext cx="70389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1" y="5486400"/>
            <a:ext cx="69151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4114800" y="3429000"/>
            <a:ext cx="533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724400" y="3810000"/>
            <a:ext cx="26670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15200" y="4152900"/>
            <a:ext cx="1752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Triggered by sampling ending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632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06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Conversion Time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6324600" cy="288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99" y="3829050"/>
            <a:ext cx="70104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1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Conversion Initiation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96391"/>
            <a:ext cx="6096000" cy="270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51" b="-1"/>
          <a:stretch/>
        </p:blipFill>
        <p:spPr bwMode="auto">
          <a:xfrm>
            <a:off x="685800" y="3411020"/>
            <a:ext cx="7162800" cy="313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4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672" y="76200"/>
            <a:ext cx="8229600" cy="1143000"/>
          </a:xfrm>
        </p:spPr>
        <p:txBody>
          <a:bodyPr/>
          <a:lstStyle/>
          <a:p>
            <a:r>
              <a:rPr lang="en-US" dirty="0" smtClean="0"/>
              <a:t>Manual Sample Manual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55" y="9906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ASAM = 0, SSRC = 000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" b="24251"/>
          <a:stretch/>
        </p:blipFill>
        <p:spPr bwMode="auto">
          <a:xfrm>
            <a:off x="2569" y="2057400"/>
            <a:ext cx="9097348" cy="465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7" y="0"/>
            <a:ext cx="8996362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06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49"/>
            <a:ext cx="8229600" cy="1143000"/>
          </a:xfrm>
        </p:spPr>
        <p:txBody>
          <a:bodyPr/>
          <a:lstStyle/>
          <a:p>
            <a:r>
              <a:rPr lang="en-US" dirty="0" smtClean="0"/>
              <a:t>Auto Sample and Manual Convert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 t="5654" b="26777"/>
          <a:stretch/>
        </p:blipFill>
        <p:spPr bwMode="auto">
          <a:xfrm>
            <a:off x="717479" y="1981200"/>
            <a:ext cx="809897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915400" cy="99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ASAM = 1, SSRC = 000  Sampling starts </a:t>
            </a:r>
            <a:r>
              <a:rPr lang="en-US" dirty="0" smtClean="0"/>
              <a:t>automatically </a:t>
            </a:r>
            <a:r>
              <a:rPr lang="en-US" dirty="0" smtClean="0"/>
              <a:t>right after conversion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7"/>
            <a:ext cx="9152758" cy="209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9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6750</TotalTime>
  <Words>650</Words>
  <Application>Microsoft Office PowerPoint</Application>
  <PresentationFormat>On-screen Show (4:3)</PresentationFormat>
  <Paragraphs>95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CPE 490 Embedded Systems Lecture 21</vt:lpstr>
      <vt:lpstr>Sampling Mode</vt:lpstr>
      <vt:lpstr>ADC SFRs</vt:lpstr>
      <vt:lpstr>Overview of Sample and Conversion</vt:lpstr>
      <vt:lpstr>Sampling Initiation and Ending</vt:lpstr>
      <vt:lpstr>Conversion Time</vt:lpstr>
      <vt:lpstr>Conversion Initiation</vt:lpstr>
      <vt:lpstr>Manual Sample Manual Conversion</vt:lpstr>
      <vt:lpstr>Auto Sample and Manual Convert</vt:lpstr>
      <vt:lpstr>Auto Sample and Auto Convert</vt:lpstr>
      <vt:lpstr>Auto Sample and Triggered Convert</vt:lpstr>
      <vt:lpstr>Sampling Mode Details</vt:lpstr>
      <vt:lpstr>2 Channel Simultaneous Sampling</vt:lpstr>
      <vt:lpstr>4 Channel Simultaneous Sampling</vt:lpstr>
      <vt:lpstr>Total Time to Simultaneous Sample</vt:lpstr>
      <vt:lpstr>4 Channel Sequential Sampling</vt:lpstr>
      <vt:lpstr>Total Time Sequential Sampling  </vt:lpstr>
      <vt:lpstr>ADC Operation Mode</vt:lpstr>
      <vt:lpstr>Voltage Reference </vt:lpstr>
      <vt:lpstr>ADC Clock Generation</vt:lpstr>
      <vt:lpstr>Output Data Format Selection</vt:lpstr>
      <vt:lpstr>PowerPoint Presentation</vt:lpstr>
    </vt:vector>
  </TitlesOfParts>
  <Company>Geneva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wdbarlow</dc:creator>
  <cp:lastModifiedBy>William D Barlow</cp:lastModifiedBy>
  <cp:revision>450</cp:revision>
  <cp:lastPrinted>2014-04-08T16:09:10Z</cp:lastPrinted>
  <dcterms:created xsi:type="dcterms:W3CDTF">2010-08-12T20:36:28Z</dcterms:created>
  <dcterms:modified xsi:type="dcterms:W3CDTF">2014-04-08T16:10:10Z</dcterms:modified>
</cp:coreProperties>
</file>