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4.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5.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6.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7.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8.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9.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0.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1.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12.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13.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4.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15.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92"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94" r:id="rId33"/>
    <p:sldId id="293" r:id="rId34"/>
    <p:sldId id="289" r:id="rId35"/>
    <p:sldId id="290" r:id="rId36"/>
    <p:sldId id="291" r:id="rId37"/>
    <p:sldId id="295" r:id="rId38"/>
    <p:sldId id="297" r:id="rId39"/>
    <p:sldId id="299" r:id="rId40"/>
    <p:sldId id="296" r:id="rId41"/>
    <p:sldId id="298" r:id="rId42"/>
    <p:sldId id="300" r:id="rId43"/>
    <p:sldId id="301" r:id="rId44"/>
    <p:sldId id="302" r:id="rId45"/>
    <p:sldId id="303" r:id="rId46"/>
    <p:sldId id="304" r:id="rId47"/>
  </p:sldIdLst>
  <p:sldSz cx="9144000" cy="6858000" type="screen4x3"/>
  <p:notesSz cx="6950075" cy="9236075"/>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3B08FEB-0DAE-41AB-BBD1-783B3ADB4B45}">
          <p14:sldIdLst>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92"/>
            <p14:sldId id="277"/>
            <p14:sldId id="278"/>
            <p14:sldId id="279"/>
            <p14:sldId id="280"/>
            <p14:sldId id="281"/>
            <p14:sldId id="282"/>
            <p14:sldId id="283"/>
            <p14:sldId id="284"/>
            <p14:sldId id="285"/>
            <p14:sldId id="286"/>
            <p14:sldId id="287"/>
            <p14:sldId id="288"/>
            <p14:sldId id="294"/>
            <p14:sldId id="293"/>
            <p14:sldId id="289"/>
            <p14:sldId id="290"/>
            <p14:sldId id="291"/>
            <p14:sldId id="295"/>
            <p14:sldId id="297"/>
            <p14:sldId id="299"/>
            <p14:sldId id="296"/>
            <p14:sldId id="298"/>
            <p14:sldId id="300"/>
            <p14:sldId id="301"/>
            <p14:sldId id="302"/>
            <p14:sldId id="303"/>
            <p14:sldId id="30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36" autoAdjust="0"/>
  </p:normalViewPr>
  <p:slideViewPr>
    <p:cSldViewPr>
      <p:cViewPr varScale="1">
        <p:scale>
          <a:sx n="93" d="100"/>
          <a:sy n="93" d="100"/>
        </p:scale>
        <p:origin x="-50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vl1pPr>
          </a:lstStyle>
          <a:p>
            <a:fld id="{E7AF4A68-0A7A-41DD-81A3-E1D25698EEF2}" type="datetimeFigureOut">
              <a:rPr lang="en-US" smtClean="0"/>
              <a:pPr/>
              <a:t>4/10/2014</a:t>
            </a:fld>
            <a:endParaRPr lang="en-US"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vl1pPr>
          </a:lstStyle>
          <a:p>
            <a:fld id="{2F2A554E-F8A3-451C-8227-DDB614CE2180}" type="slidenum">
              <a:rPr lang="en-US" smtClean="0"/>
              <a:pPr/>
              <a:t>‹#›</a:t>
            </a:fld>
            <a:endParaRPr lang="en-US" dirty="0"/>
          </a:p>
        </p:txBody>
      </p:sp>
    </p:spTree>
    <p:extLst>
      <p:ext uri="{BB962C8B-B14F-4D97-AF65-F5344CB8AC3E}">
        <p14:creationId xmlns:p14="http://schemas.microsoft.com/office/powerpoint/2010/main" val="2198765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a:t>
            </a:fld>
            <a:endParaRPr lang="en-US" dirty="0"/>
          </a:p>
        </p:txBody>
      </p:sp>
    </p:spTree>
    <p:extLst>
      <p:ext uri="{BB962C8B-B14F-4D97-AF65-F5344CB8AC3E}">
        <p14:creationId xmlns:p14="http://schemas.microsoft.com/office/powerpoint/2010/main" val="3448338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10</a:t>
            </a:fld>
            <a:endParaRPr lang="en-US" dirty="0"/>
          </a:p>
        </p:txBody>
      </p:sp>
    </p:spTree>
    <p:extLst>
      <p:ext uri="{BB962C8B-B14F-4D97-AF65-F5344CB8AC3E}">
        <p14:creationId xmlns:p14="http://schemas.microsoft.com/office/powerpoint/2010/main" val="1901117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12</a:t>
            </a:fld>
            <a:endParaRPr lang="en-US" dirty="0"/>
          </a:p>
        </p:txBody>
      </p:sp>
    </p:spTree>
    <p:extLst>
      <p:ext uri="{BB962C8B-B14F-4D97-AF65-F5344CB8AC3E}">
        <p14:creationId xmlns:p14="http://schemas.microsoft.com/office/powerpoint/2010/main" val="3521773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13</a:t>
            </a:fld>
            <a:endParaRPr lang="en-US" dirty="0"/>
          </a:p>
        </p:txBody>
      </p:sp>
    </p:spTree>
    <p:extLst>
      <p:ext uri="{BB962C8B-B14F-4D97-AF65-F5344CB8AC3E}">
        <p14:creationId xmlns:p14="http://schemas.microsoft.com/office/powerpoint/2010/main" val="743540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14</a:t>
            </a:fld>
            <a:endParaRPr lang="en-US" dirty="0"/>
          </a:p>
        </p:txBody>
      </p:sp>
    </p:spTree>
    <p:extLst>
      <p:ext uri="{BB962C8B-B14F-4D97-AF65-F5344CB8AC3E}">
        <p14:creationId xmlns:p14="http://schemas.microsoft.com/office/powerpoint/2010/main" val="42686394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15</a:t>
            </a:fld>
            <a:endParaRPr lang="en-US" dirty="0"/>
          </a:p>
        </p:txBody>
      </p:sp>
    </p:spTree>
    <p:extLst>
      <p:ext uri="{BB962C8B-B14F-4D97-AF65-F5344CB8AC3E}">
        <p14:creationId xmlns:p14="http://schemas.microsoft.com/office/powerpoint/2010/main" val="2498952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16</a:t>
            </a:fld>
            <a:endParaRPr lang="en-US" dirty="0"/>
          </a:p>
        </p:txBody>
      </p:sp>
    </p:spTree>
    <p:extLst>
      <p:ext uri="{BB962C8B-B14F-4D97-AF65-F5344CB8AC3E}">
        <p14:creationId xmlns:p14="http://schemas.microsoft.com/office/powerpoint/2010/main" val="2898436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only situation</a:t>
            </a:r>
            <a:r>
              <a:rPr lang="en-US" baseline="0" dirty="0" smtClean="0"/>
              <a:t> dual port RAM can not handle is when both DMA controller and CPU try to write to the same address.  If this occurs a trap is executed, so recovery can be implemented.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18</a:t>
            </a:fld>
            <a:endParaRPr lang="en-US" dirty="0"/>
          </a:p>
        </p:txBody>
      </p:sp>
    </p:spTree>
    <p:extLst>
      <p:ext uri="{BB962C8B-B14F-4D97-AF65-F5344CB8AC3E}">
        <p14:creationId xmlns:p14="http://schemas.microsoft.com/office/powerpoint/2010/main" val="18945356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Dual</a:t>
            </a:r>
            <a:r>
              <a:rPr lang="en-US" baseline="0" dirty="0" smtClean="0"/>
              <a:t> port ram starts at 0x7800 and ends at 0x7FEE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19</a:t>
            </a:fld>
            <a:endParaRPr lang="en-US" dirty="0"/>
          </a:p>
        </p:txBody>
      </p:sp>
    </p:spTree>
    <p:extLst>
      <p:ext uri="{BB962C8B-B14F-4D97-AF65-F5344CB8AC3E}">
        <p14:creationId xmlns:p14="http://schemas.microsoft.com/office/powerpoint/2010/main" val="3174403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2</a:t>
            </a:fld>
            <a:endParaRPr lang="en-US" dirty="0"/>
          </a:p>
        </p:txBody>
      </p:sp>
    </p:spTree>
    <p:extLst>
      <p:ext uri="{BB962C8B-B14F-4D97-AF65-F5344CB8AC3E}">
        <p14:creationId xmlns:p14="http://schemas.microsoft.com/office/powerpoint/2010/main" val="28572056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 peripheral</a:t>
            </a:r>
            <a:r>
              <a:rPr lang="en-US" baseline="0" dirty="0" smtClean="0"/>
              <a:t> both reads and writes then it will consume two DMA channels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20</a:t>
            </a:fld>
            <a:endParaRPr lang="en-US" dirty="0"/>
          </a:p>
        </p:txBody>
      </p:sp>
    </p:spTree>
    <p:extLst>
      <p:ext uri="{BB962C8B-B14F-4D97-AF65-F5344CB8AC3E}">
        <p14:creationId xmlns:p14="http://schemas.microsoft.com/office/powerpoint/2010/main" val="33551746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21</a:t>
            </a:fld>
            <a:endParaRPr lang="en-US" dirty="0"/>
          </a:p>
        </p:txBody>
      </p:sp>
    </p:spTree>
    <p:extLst>
      <p:ext uri="{BB962C8B-B14F-4D97-AF65-F5344CB8AC3E}">
        <p14:creationId xmlns:p14="http://schemas.microsoft.com/office/powerpoint/2010/main" val="4265515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Make sure to</a:t>
            </a:r>
            <a:r>
              <a:rPr lang="en-US" baseline="0" dirty="0" smtClean="0"/>
              <a:t> NOT enable the interrupt that will be used to alert the DMA controller to action.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Link is made between peripheral</a:t>
            </a:r>
            <a:r>
              <a:rPr lang="en-US" baseline="0" dirty="0" smtClean="0"/>
              <a:t> and DMA channel with </a:t>
            </a:r>
            <a:r>
              <a:rPr lang="en-US" baseline="0" dirty="0" err="1" smtClean="0"/>
              <a:t>DMAxREQ</a:t>
            </a:r>
            <a:r>
              <a:rPr lang="en-US" baseline="0" dirty="0" smtClean="0"/>
              <a:t> SFR</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DMA Request</a:t>
            </a:r>
            <a:r>
              <a:rPr lang="en-US" baseline="0" dirty="0" smtClean="0"/>
              <a:t> is usually the interrupt for that peripheral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24</a:t>
            </a:fld>
            <a:endParaRPr lang="en-US" dirty="0"/>
          </a:p>
        </p:txBody>
      </p:sp>
    </p:spTree>
    <p:extLst>
      <p:ext uri="{BB962C8B-B14F-4D97-AF65-F5344CB8AC3E}">
        <p14:creationId xmlns:p14="http://schemas.microsoft.com/office/powerpoint/2010/main" val="5303976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Describe address to read in </a:t>
            </a:r>
            <a:r>
              <a:rPr lang="en-US" dirty="0" err="1" smtClean="0"/>
              <a:t>DMAxPAD</a:t>
            </a:r>
            <a:r>
              <a:rPr lang="en-US" dirty="0" smtClean="0"/>
              <a:t> </a:t>
            </a:r>
            <a:r>
              <a:rPr lang="en-US" dirty="0" smtClean="0"/>
              <a:t>SFR.  In</a:t>
            </a:r>
            <a:r>
              <a:rPr lang="en-US" baseline="0" dirty="0" smtClean="0"/>
              <a:t> the ADC case it is the buffer that the conversion is written to.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Where</a:t>
            </a:r>
            <a:r>
              <a:rPr lang="en-US" baseline="0" dirty="0" smtClean="0"/>
              <a:t> to write is programmed in </a:t>
            </a:r>
            <a:r>
              <a:rPr lang="en-US" baseline="0" dirty="0" err="1" smtClean="0"/>
              <a:t>DMAxSTA</a:t>
            </a:r>
            <a:r>
              <a:rPr lang="en-US" baseline="0" dirty="0" smtClean="0"/>
              <a:t> </a:t>
            </a:r>
            <a:r>
              <a:rPr lang="en-US" baseline="0" dirty="0" smtClean="0"/>
              <a:t>SFR.  The DMA can keep track of an offset to add to this address, or the peripheral can provide the offset (AMODE = 10) this is called peripheral indirect addressing. </a:t>
            </a:r>
          </a:p>
        </p:txBody>
      </p:sp>
      <p:sp>
        <p:nvSpPr>
          <p:cNvPr id="4" name="Slide Number Placeholder 3"/>
          <p:cNvSpPr>
            <a:spLocks noGrp="1"/>
          </p:cNvSpPr>
          <p:nvPr>
            <p:ph type="sldNum" sz="quarter" idx="10"/>
          </p:nvPr>
        </p:nvSpPr>
        <p:spPr/>
        <p:txBody>
          <a:bodyPr/>
          <a:lstStyle/>
          <a:p>
            <a:fld id="{2F2A554E-F8A3-451C-8227-DDB614CE2180}"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27</a:t>
            </a:fld>
            <a:endParaRPr lang="en-US" dirty="0"/>
          </a:p>
        </p:txBody>
      </p:sp>
    </p:spTree>
    <p:extLst>
      <p:ext uri="{BB962C8B-B14F-4D97-AF65-F5344CB8AC3E}">
        <p14:creationId xmlns:p14="http://schemas.microsoft.com/office/powerpoint/2010/main" val="42944843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28</a:t>
            </a:fld>
            <a:endParaRPr lang="en-US" dirty="0"/>
          </a:p>
        </p:txBody>
      </p:sp>
    </p:spTree>
    <p:extLst>
      <p:ext uri="{BB962C8B-B14F-4D97-AF65-F5344CB8AC3E}">
        <p14:creationId xmlns:p14="http://schemas.microsoft.com/office/powerpoint/2010/main" val="1159880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29</a:t>
            </a:fld>
            <a:endParaRPr lang="en-US" dirty="0"/>
          </a:p>
        </p:txBody>
      </p:sp>
    </p:spTree>
    <p:extLst>
      <p:ext uri="{BB962C8B-B14F-4D97-AF65-F5344CB8AC3E}">
        <p14:creationId xmlns:p14="http://schemas.microsoft.com/office/powerpoint/2010/main" val="3215146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3</a:t>
            </a:fld>
            <a:endParaRPr lang="en-US" dirty="0"/>
          </a:p>
        </p:txBody>
      </p:sp>
    </p:spTree>
    <p:extLst>
      <p:ext uri="{BB962C8B-B14F-4D97-AF65-F5344CB8AC3E}">
        <p14:creationId xmlns:p14="http://schemas.microsoft.com/office/powerpoint/2010/main" val="7297779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30</a:t>
            </a:fld>
            <a:endParaRPr lang="en-US" dirty="0"/>
          </a:p>
        </p:txBody>
      </p:sp>
    </p:spTree>
    <p:extLst>
      <p:ext uri="{BB962C8B-B14F-4D97-AF65-F5344CB8AC3E}">
        <p14:creationId xmlns:p14="http://schemas.microsoft.com/office/powerpoint/2010/main" val="8613836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31</a:t>
            </a:fld>
            <a:endParaRPr lang="en-US" dirty="0"/>
          </a:p>
        </p:txBody>
      </p:sp>
    </p:spTree>
    <p:extLst>
      <p:ext uri="{BB962C8B-B14F-4D97-AF65-F5344CB8AC3E}">
        <p14:creationId xmlns:p14="http://schemas.microsoft.com/office/powerpoint/2010/main" val="16710611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32</a:t>
            </a:fld>
            <a:endParaRPr lang="en-US" dirty="0"/>
          </a:p>
        </p:txBody>
      </p:sp>
    </p:spTree>
    <p:extLst>
      <p:ext uri="{BB962C8B-B14F-4D97-AF65-F5344CB8AC3E}">
        <p14:creationId xmlns:p14="http://schemas.microsoft.com/office/powerpoint/2010/main" val="4528520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called scatter</a:t>
            </a:r>
            <a:r>
              <a:rPr lang="en-US" baseline="0" dirty="0" smtClean="0"/>
              <a:t> / gather mode in the ADC.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33</a:t>
            </a:fld>
            <a:endParaRPr lang="en-US" dirty="0"/>
          </a:p>
        </p:txBody>
      </p:sp>
    </p:spTree>
    <p:extLst>
      <p:ext uri="{BB962C8B-B14F-4D97-AF65-F5344CB8AC3E}">
        <p14:creationId xmlns:p14="http://schemas.microsoft.com/office/powerpoint/2010/main" val="29033209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block mode you can restart a block by</a:t>
            </a:r>
            <a:r>
              <a:rPr lang="en-US" baseline="0" dirty="0" smtClean="0"/>
              <a:t> just enabling the DMA channel </a:t>
            </a:r>
            <a:r>
              <a:rPr lang="en-US" baseline="0" dirty="0" smtClean="0"/>
              <a:t>again.  One shot when repetition is not needed.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35</a:t>
            </a:fld>
            <a:endParaRPr lang="en-US" dirty="0"/>
          </a:p>
        </p:txBody>
      </p:sp>
    </p:spTree>
    <p:extLst>
      <p:ext uri="{BB962C8B-B14F-4D97-AF65-F5344CB8AC3E}">
        <p14:creationId xmlns:p14="http://schemas.microsoft.com/office/powerpoint/2010/main" val="20273322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36</a:t>
            </a:fld>
            <a:endParaRPr lang="en-US" dirty="0"/>
          </a:p>
        </p:txBody>
      </p:sp>
    </p:spTree>
    <p:extLst>
      <p:ext uri="{BB962C8B-B14F-4D97-AF65-F5344CB8AC3E}">
        <p14:creationId xmlns:p14="http://schemas.microsoft.com/office/powerpoint/2010/main" val="12667370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37</a:t>
            </a:fld>
            <a:endParaRPr lang="en-US" dirty="0"/>
          </a:p>
        </p:txBody>
      </p:sp>
    </p:spTree>
    <p:extLst>
      <p:ext uri="{BB962C8B-B14F-4D97-AF65-F5344CB8AC3E}">
        <p14:creationId xmlns:p14="http://schemas.microsoft.com/office/powerpoint/2010/main" val="20115509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Possible</a:t>
            </a:r>
            <a:r>
              <a:rPr lang="en-US" baseline="0" dirty="0" smtClean="0"/>
              <a:t> that better accuracy could be obtained by slowing down the conversion clock.   Trial and error would be effective to see if it gets better. Clock must be longer than 65 ns</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38</a:t>
            </a:fld>
            <a:endParaRPr lang="en-US" dirty="0"/>
          </a:p>
        </p:txBody>
      </p:sp>
    </p:spTree>
    <p:extLst>
      <p:ext uri="{BB962C8B-B14F-4D97-AF65-F5344CB8AC3E}">
        <p14:creationId xmlns:p14="http://schemas.microsoft.com/office/powerpoint/2010/main" val="6392761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39</a:t>
            </a:fld>
            <a:endParaRPr lang="en-US" dirty="0"/>
          </a:p>
        </p:txBody>
      </p:sp>
    </p:spTree>
    <p:extLst>
      <p:ext uri="{BB962C8B-B14F-4D97-AF65-F5344CB8AC3E}">
        <p14:creationId xmlns:p14="http://schemas.microsoft.com/office/powerpoint/2010/main" val="3700896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4</a:t>
            </a:fld>
            <a:endParaRPr lang="en-US" dirty="0"/>
          </a:p>
        </p:txBody>
      </p:sp>
    </p:spTree>
    <p:extLst>
      <p:ext uri="{BB962C8B-B14F-4D97-AF65-F5344CB8AC3E}">
        <p14:creationId xmlns:p14="http://schemas.microsoft.com/office/powerpoint/2010/main" val="18526777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40</a:t>
            </a:fld>
            <a:endParaRPr lang="en-US" dirty="0"/>
          </a:p>
        </p:txBody>
      </p:sp>
    </p:spTree>
    <p:extLst>
      <p:ext uri="{BB962C8B-B14F-4D97-AF65-F5344CB8AC3E}">
        <p14:creationId xmlns:p14="http://schemas.microsoft.com/office/powerpoint/2010/main" val="28265427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41</a:t>
            </a:fld>
            <a:endParaRPr lang="en-US" dirty="0"/>
          </a:p>
        </p:txBody>
      </p:sp>
    </p:spTree>
    <p:extLst>
      <p:ext uri="{BB962C8B-B14F-4D97-AF65-F5344CB8AC3E}">
        <p14:creationId xmlns:p14="http://schemas.microsoft.com/office/powerpoint/2010/main" val="34059932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Conversion</a:t>
            </a:r>
            <a:r>
              <a:rPr lang="en-US" baseline="0" dirty="0" smtClean="0"/>
              <a:t> time = Tad * 12 = 1.5 us</a:t>
            </a:r>
          </a:p>
          <a:p>
            <a:r>
              <a:rPr lang="en-US" baseline="0" dirty="0" smtClean="0"/>
              <a:t>Sample time = 833us – 1.5 us = 831.5 us</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42</a:t>
            </a:fld>
            <a:endParaRPr lang="en-US" dirty="0"/>
          </a:p>
        </p:txBody>
      </p:sp>
    </p:spTree>
    <p:extLst>
      <p:ext uri="{BB962C8B-B14F-4D97-AF65-F5344CB8AC3E}">
        <p14:creationId xmlns:p14="http://schemas.microsoft.com/office/powerpoint/2010/main" val="42433300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43</a:t>
            </a:fld>
            <a:endParaRPr lang="en-US" dirty="0"/>
          </a:p>
        </p:txBody>
      </p:sp>
    </p:spTree>
    <p:extLst>
      <p:ext uri="{BB962C8B-B14F-4D97-AF65-F5344CB8AC3E}">
        <p14:creationId xmlns:p14="http://schemas.microsoft.com/office/powerpoint/2010/main" val="31135340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_AMODE</a:t>
            </a:r>
            <a:r>
              <a:rPr lang="en-US" baseline="0" dirty="0" smtClean="0"/>
              <a:t>   Register indirect addressing mode i.e. address does not come from ADC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44</a:t>
            </a:fld>
            <a:endParaRPr lang="en-US" dirty="0"/>
          </a:p>
        </p:txBody>
      </p:sp>
    </p:spTree>
    <p:extLst>
      <p:ext uri="{BB962C8B-B14F-4D97-AF65-F5344CB8AC3E}">
        <p14:creationId xmlns:p14="http://schemas.microsoft.com/office/powerpoint/2010/main" val="21825837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45</a:t>
            </a:fld>
            <a:endParaRPr lang="en-US" dirty="0"/>
          </a:p>
        </p:txBody>
      </p:sp>
    </p:spTree>
    <p:extLst>
      <p:ext uri="{BB962C8B-B14F-4D97-AF65-F5344CB8AC3E}">
        <p14:creationId xmlns:p14="http://schemas.microsoft.com/office/powerpoint/2010/main" val="38066013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46</a:t>
            </a:fld>
            <a:endParaRPr lang="en-US" dirty="0"/>
          </a:p>
        </p:txBody>
      </p:sp>
    </p:spTree>
    <p:extLst>
      <p:ext uri="{BB962C8B-B14F-4D97-AF65-F5344CB8AC3E}">
        <p14:creationId xmlns:p14="http://schemas.microsoft.com/office/powerpoint/2010/main" val="2373950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5</a:t>
            </a:fld>
            <a:endParaRPr lang="en-US" dirty="0"/>
          </a:p>
        </p:txBody>
      </p:sp>
    </p:spTree>
    <p:extLst>
      <p:ext uri="{BB962C8B-B14F-4D97-AF65-F5344CB8AC3E}">
        <p14:creationId xmlns:p14="http://schemas.microsoft.com/office/powerpoint/2010/main" val="1137630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6</a:t>
            </a:fld>
            <a:endParaRPr lang="en-US" dirty="0"/>
          </a:p>
        </p:txBody>
      </p:sp>
    </p:spTree>
    <p:extLst>
      <p:ext uri="{BB962C8B-B14F-4D97-AF65-F5344CB8AC3E}">
        <p14:creationId xmlns:p14="http://schemas.microsoft.com/office/powerpoint/2010/main" val="3639202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7</a:t>
            </a:fld>
            <a:endParaRPr lang="en-US" dirty="0"/>
          </a:p>
        </p:txBody>
      </p:sp>
    </p:spTree>
    <p:extLst>
      <p:ext uri="{BB962C8B-B14F-4D97-AF65-F5344CB8AC3E}">
        <p14:creationId xmlns:p14="http://schemas.microsoft.com/office/powerpoint/2010/main" val="321530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8</a:t>
            </a:fld>
            <a:endParaRPr lang="en-US" dirty="0"/>
          </a:p>
        </p:txBody>
      </p:sp>
    </p:spTree>
    <p:extLst>
      <p:ext uri="{BB962C8B-B14F-4D97-AF65-F5344CB8AC3E}">
        <p14:creationId xmlns:p14="http://schemas.microsoft.com/office/powerpoint/2010/main" val="1453171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9</a:t>
            </a:fld>
            <a:endParaRPr lang="en-US" dirty="0"/>
          </a:p>
        </p:txBody>
      </p:sp>
    </p:spTree>
    <p:extLst>
      <p:ext uri="{BB962C8B-B14F-4D97-AF65-F5344CB8AC3E}">
        <p14:creationId xmlns:p14="http://schemas.microsoft.com/office/powerpoint/2010/main" val="1245227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4/10/2014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4/10/2014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4/10/2014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4/10/2014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56207B-1711-4687-BB55-029F94A2F853}" type="datetimeFigureOut">
              <a:rPr lang="en-US" smtClean="0"/>
              <a:pPr/>
              <a:t>4/10/2014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56207B-1711-4687-BB55-029F94A2F853}" type="datetimeFigureOut">
              <a:rPr lang="en-US" smtClean="0"/>
              <a:pPr/>
              <a:t>4/10/2014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56207B-1711-4687-BB55-029F94A2F853}" type="datetimeFigureOut">
              <a:rPr lang="en-US" smtClean="0"/>
              <a:pPr/>
              <a:t>4/10/2014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56207B-1711-4687-BB55-029F94A2F853}" type="datetimeFigureOut">
              <a:rPr lang="en-US" smtClean="0"/>
              <a:pPr/>
              <a:t>4/10/2014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56207B-1711-4687-BB55-029F94A2F853}" type="datetimeFigureOut">
              <a:rPr lang="en-US" smtClean="0"/>
              <a:pPr/>
              <a:t>4/10/2014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6207B-1711-4687-BB55-029F94A2F853}" type="datetimeFigureOut">
              <a:rPr lang="en-US" smtClean="0"/>
              <a:pPr/>
              <a:t>4/10/2014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6207B-1711-4687-BB55-029F94A2F853}" type="datetimeFigureOut">
              <a:rPr lang="en-US" smtClean="0"/>
              <a:pPr/>
              <a:t>4/10/2014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6207B-1711-4687-BB55-029F94A2F853}" type="datetimeFigureOut">
              <a:rPr lang="en-US" smtClean="0"/>
              <a:pPr/>
              <a:t>4/10/2014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2DE225-D4EE-4A2C-A959-86F8DD50626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gif"/><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3" Type="http://schemas.openxmlformats.org/officeDocument/2006/relationships/tags" Target="../tags/tag42.xml"/><Relationship Id="rId7"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tags" Target="../tags/tag43.xml"/></Relationships>
</file>

<file path=ppt/slides/_rels/slide12.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49.xml"/></Relationships>
</file>

<file path=ppt/slides/_rels/slide13.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53.xml"/></Relationships>
</file>

<file path=ppt/slides/_rels/slide14.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tags" Target="../tags/tag57.xml"/></Relationships>
</file>

<file path=ppt/slides/_rels/slide15.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tags" Target="../tags/tag61.xml"/></Relationships>
</file>

<file path=ppt/slides/_rels/slide16.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tags" Target="../tags/tag65.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notesSlide" Target="../notesSlides/notesSlide4.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Layout" Target="../slideLayouts/slideLayout7.xml"/><Relationship Id="rId5" Type="http://schemas.openxmlformats.org/officeDocument/2006/relationships/tags" Target="../tags/tag15.xml"/><Relationship Id="rId4" Type="http://schemas.openxmlformats.org/officeDocument/2006/relationships/tags" Target="../tags/tag14.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19.xml"/></Relationships>
</file>

<file path=ppt/slides/_rels/slide6.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23.xml"/></Relationships>
</file>

<file path=ppt/slides/_rels/slide7.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notesSlide" Target="../notesSlides/notesSlide7.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slideLayout" Target="../slideLayouts/slideLayout2.xml"/><Relationship Id="rId5" Type="http://schemas.openxmlformats.org/officeDocument/2006/relationships/tags" Target="../tags/tag28.xml"/><Relationship Id="rId4" Type="http://schemas.openxmlformats.org/officeDocument/2006/relationships/tags" Target="../tags/tag27.xml"/></Relationships>
</file>

<file path=ppt/slides/_rels/slide8.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32.xml"/></Relationships>
</file>

<file path=ppt/slides/_rels/slide9.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fontScale="90000"/>
          </a:bodyPr>
          <a:lstStyle/>
          <a:p>
            <a:r>
              <a:rPr lang="en-US" dirty="0"/>
              <a:t>CPE </a:t>
            </a:r>
            <a:r>
              <a:rPr lang="en-US" dirty="0" smtClean="0"/>
              <a:t>490 Embedded Systems</a:t>
            </a:r>
            <a:br>
              <a:rPr lang="en-US" dirty="0" smtClean="0"/>
            </a:br>
            <a:r>
              <a:rPr lang="en-US" dirty="0" smtClean="0"/>
              <a:t>Lecture </a:t>
            </a:r>
            <a:r>
              <a:rPr lang="en-US" dirty="0" smtClean="0"/>
              <a:t>22</a:t>
            </a:r>
            <a:endParaRPr lang="en-US" dirty="0"/>
          </a:p>
        </p:txBody>
      </p:sp>
      <p:sp>
        <p:nvSpPr>
          <p:cNvPr id="3" name="Content Placeholder 2"/>
          <p:cNvSpPr>
            <a:spLocks noGrp="1"/>
          </p:cNvSpPr>
          <p:nvPr>
            <p:ph idx="1"/>
            <p:custDataLst>
              <p:tags r:id="rId2"/>
            </p:custDataLst>
          </p:nvPr>
        </p:nvSpPr>
        <p:spPr>
          <a:xfrm>
            <a:off x="457200" y="1600201"/>
            <a:ext cx="8229600" cy="2895600"/>
          </a:xfrm>
        </p:spPr>
        <p:txBody>
          <a:bodyPr>
            <a:normAutofit/>
          </a:bodyPr>
          <a:lstStyle/>
          <a:p>
            <a:r>
              <a:rPr lang="en-US" dirty="0" smtClean="0"/>
              <a:t>dsPIC33F256GP710A </a:t>
            </a:r>
            <a:r>
              <a:rPr lang="en-US" dirty="0" smtClean="0"/>
              <a:t>DMA </a:t>
            </a:r>
            <a:r>
              <a:rPr lang="en-US" dirty="0" smtClean="0"/>
              <a:t>system</a:t>
            </a:r>
          </a:p>
          <a:p>
            <a:pPr lvl="1"/>
            <a:r>
              <a:rPr lang="en-US" dirty="0" smtClean="0"/>
              <a:t>See section </a:t>
            </a:r>
            <a:r>
              <a:rPr lang="en-US" dirty="0" smtClean="0"/>
              <a:t>22</a:t>
            </a:r>
            <a:r>
              <a:rPr lang="en-US" dirty="0" smtClean="0"/>
              <a:t> </a:t>
            </a:r>
            <a:r>
              <a:rPr lang="en-US" dirty="0" smtClean="0"/>
              <a:t>of the family reference manual on Blackboard</a:t>
            </a:r>
            <a:endParaRPr lang="en-US" dirty="0"/>
          </a:p>
        </p:txBody>
      </p:sp>
      <p:pic>
        <p:nvPicPr>
          <p:cNvPr id="4" name="Picture 3" descr="Geneva Header.gif"/>
          <p:cNvPicPr>
            <a:picLocks noChangeAspect="1"/>
          </p:cNvPicPr>
          <p:nvPr>
            <p:custDataLst>
              <p:tags r:id="rId3"/>
            </p:custDataLst>
          </p:nvPr>
        </p:nvPicPr>
        <p:blipFill>
          <a:blip r:embed="rId6" cstate="print"/>
          <a:stretch>
            <a:fillRect/>
          </a:stretch>
        </p:blipFill>
        <p:spPr>
          <a:xfrm>
            <a:off x="990600" y="4419600"/>
            <a:ext cx="6800850" cy="20764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3"/>
          <p:cNvSpPr>
            <a:spLocks noGrp="1"/>
          </p:cNvSpPr>
          <p:nvPr>
            <p:ph type="sldNum" sz="quarter" idx="10"/>
            <p:custDataLst>
              <p:tags r:id="rId1"/>
            </p:custDataLst>
          </p:nvPr>
        </p:nvSpPr>
        <p:spPr/>
        <p:txBody>
          <a:bodyPr/>
          <a:lstStyle/>
          <a:p>
            <a:fld id="{6C78977A-FFA7-4AEC-BFEA-1BB4065FA51C}" type="slidenum">
              <a:rPr lang="en-US"/>
              <a:pPr/>
              <a:t>10</a:t>
            </a:fld>
            <a:endParaRPr lang="en-US"/>
          </a:p>
        </p:txBody>
      </p:sp>
      <p:sp>
        <p:nvSpPr>
          <p:cNvPr id="94210" name="Rectangle 2"/>
          <p:cNvSpPr>
            <a:spLocks noGrp="1" noChangeArrowheads="1"/>
          </p:cNvSpPr>
          <p:nvPr>
            <p:ph type="title"/>
            <p:custDataLst>
              <p:tags r:id="rId2"/>
            </p:custDataLst>
          </p:nvPr>
        </p:nvSpPr>
        <p:spPr/>
        <p:txBody>
          <a:bodyPr>
            <a:normAutofit fontScale="90000"/>
          </a:bodyPr>
          <a:lstStyle/>
          <a:p>
            <a:r>
              <a:rPr lang="en-US"/>
              <a:t>Peripheral to memory transfer with DMA</a:t>
            </a:r>
          </a:p>
        </p:txBody>
      </p:sp>
      <p:grpSp>
        <p:nvGrpSpPr>
          <p:cNvPr id="22" name="Group 21"/>
          <p:cNvGrpSpPr/>
          <p:nvPr>
            <p:custDataLst>
              <p:tags r:id="rId3"/>
            </p:custDataLst>
          </p:nvPr>
        </p:nvGrpSpPr>
        <p:grpSpPr>
          <a:xfrm>
            <a:off x="304801" y="1371600"/>
            <a:ext cx="8610600" cy="5029200"/>
            <a:chOff x="860425" y="1679575"/>
            <a:chExt cx="6805613" cy="4075113"/>
          </a:xfrm>
        </p:grpSpPr>
        <p:sp>
          <p:nvSpPr>
            <p:cNvPr id="94213" name="Text Box 5"/>
            <p:cNvSpPr txBox="1">
              <a:spLocks noChangeArrowheads="1"/>
            </p:cNvSpPr>
            <p:nvPr/>
          </p:nvSpPr>
          <p:spPr bwMode="auto">
            <a:xfrm>
              <a:off x="1123950" y="1679575"/>
              <a:ext cx="2506663" cy="846138"/>
            </a:xfrm>
            <a:prstGeom prst="rect">
              <a:avLst/>
            </a:prstGeom>
            <a:noFill/>
            <a:ln w="9525">
              <a:solidFill>
                <a:srgbClr val="000000"/>
              </a:solidFill>
              <a:miter lim="800000"/>
              <a:headEnd/>
              <a:tailEnd/>
            </a:ln>
            <a:effectLst/>
          </p:spPr>
          <p:txBody>
            <a:bodyPr lIns="9144" tIns="9144" rIns="9144" bIns="9144"/>
            <a:lstStyle/>
            <a:p>
              <a:pPr algn="l">
                <a:spcBef>
                  <a:spcPct val="0"/>
                </a:spcBef>
              </a:pPr>
              <a:r>
                <a:rPr lang="en-US" i="1"/>
                <a:t>1(a):</a:t>
              </a:r>
              <a:r>
                <a:rPr lang="en-US"/>
                <a:t> μP is executing its main program. It has already configured the </a:t>
              </a:r>
              <a:r>
                <a:rPr lang="en-US" i="1"/>
                <a:t>DMA ctrl</a:t>
              </a:r>
              <a:r>
                <a:rPr lang="en-US"/>
                <a:t> registers.</a:t>
              </a:r>
            </a:p>
          </p:txBody>
        </p:sp>
        <p:sp>
          <p:nvSpPr>
            <p:cNvPr id="94214" name="Text Box 6"/>
            <p:cNvSpPr txBox="1">
              <a:spLocks noChangeArrowheads="1"/>
            </p:cNvSpPr>
            <p:nvPr/>
          </p:nvSpPr>
          <p:spPr bwMode="auto">
            <a:xfrm>
              <a:off x="5922963" y="1679575"/>
              <a:ext cx="1649412" cy="900113"/>
            </a:xfrm>
            <a:prstGeom prst="rect">
              <a:avLst/>
            </a:prstGeom>
            <a:noFill/>
            <a:ln w="9525">
              <a:solidFill>
                <a:srgbClr val="000000"/>
              </a:solidFill>
              <a:miter lim="800000"/>
              <a:headEnd/>
              <a:tailEnd/>
            </a:ln>
            <a:effectLst/>
          </p:spPr>
          <p:txBody>
            <a:bodyPr lIns="9144" tIns="9144" rIns="9144" bIns="9144"/>
            <a:lstStyle/>
            <a:p>
              <a:pPr algn="l">
                <a:spcBef>
                  <a:spcPct val="0"/>
                </a:spcBef>
              </a:pPr>
              <a:r>
                <a:rPr lang="en-US" i="1" dirty="0"/>
                <a:t>1(b)</a:t>
              </a:r>
              <a:r>
                <a:rPr lang="en-US" dirty="0"/>
                <a:t>: P1 receives input data in a register with address 0x8000.</a:t>
              </a:r>
            </a:p>
          </p:txBody>
        </p:sp>
        <p:sp>
          <p:nvSpPr>
            <p:cNvPr id="94215" name="Text Box 7"/>
            <p:cNvSpPr txBox="1">
              <a:spLocks noChangeArrowheads="1"/>
            </p:cNvSpPr>
            <p:nvPr/>
          </p:nvSpPr>
          <p:spPr bwMode="auto">
            <a:xfrm>
              <a:off x="5922963" y="2838450"/>
              <a:ext cx="1676400" cy="685800"/>
            </a:xfrm>
            <a:prstGeom prst="rect">
              <a:avLst/>
            </a:prstGeom>
            <a:noFill/>
            <a:ln w="9525">
              <a:solidFill>
                <a:srgbClr val="000000"/>
              </a:solidFill>
              <a:miter lim="800000"/>
              <a:headEnd/>
              <a:tailEnd/>
            </a:ln>
            <a:effectLst/>
          </p:spPr>
          <p:txBody>
            <a:bodyPr lIns="9144" tIns="9144" rIns="9144" bIns="9144"/>
            <a:lstStyle/>
            <a:p>
              <a:pPr algn="l">
                <a:spcBef>
                  <a:spcPct val="0"/>
                </a:spcBef>
              </a:pPr>
              <a:r>
                <a:rPr lang="en-US" i="1"/>
                <a:t>2:</a:t>
              </a:r>
              <a:r>
                <a:rPr lang="en-US"/>
                <a:t> P1 asserts </a:t>
              </a:r>
              <a:r>
                <a:rPr lang="en-US" i="1"/>
                <a:t>req</a:t>
              </a:r>
              <a:r>
                <a:rPr lang="en-US"/>
                <a:t> to request servicing by DMA ctrl.</a:t>
              </a:r>
            </a:p>
          </p:txBody>
        </p:sp>
        <p:sp>
          <p:nvSpPr>
            <p:cNvPr id="94216" name="Text Box 8"/>
            <p:cNvSpPr txBox="1">
              <a:spLocks noChangeArrowheads="1"/>
            </p:cNvSpPr>
            <p:nvPr/>
          </p:nvSpPr>
          <p:spPr bwMode="auto">
            <a:xfrm>
              <a:off x="5991225" y="5305425"/>
              <a:ext cx="1674813" cy="271463"/>
            </a:xfrm>
            <a:prstGeom prst="rect">
              <a:avLst/>
            </a:prstGeom>
            <a:noFill/>
            <a:ln w="9525">
              <a:solidFill>
                <a:srgbClr val="000000"/>
              </a:solidFill>
              <a:miter lim="800000"/>
              <a:headEnd/>
              <a:tailEnd/>
            </a:ln>
            <a:effectLst/>
          </p:spPr>
          <p:txBody>
            <a:bodyPr lIns="9144" tIns="9144" rIns="9144" bIns="9144"/>
            <a:lstStyle/>
            <a:p>
              <a:pPr algn="l">
                <a:spcBef>
                  <a:spcPct val="0"/>
                </a:spcBef>
              </a:pPr>
              <a:r>
                <a:rPr lang="en-US" i="1"/>
                <a:t>7(b):</a:t>
              </a:r>
              <a:r>
                <a:rPr lang="en-US"/>
                <a:t> P1 de-asserts </a:t>
              </a:r>
              <a:r>
                <a:rPr lang="en-US" i="1"/>
                <a:t>req</a:t>
              </a:r>
              <a:r>
                <a:rPr lang="en-US"/>
                <a:t>.</a:t>
              </a:r>
            </a:p>
          </p:txBody>
        </p:sp>
        <p:sp>
          <p:nvSpPr>
            <p:cNvPr id="94217" name="Freeform 9"/>
            <p:cNvSpPr>
              <a:spLocks/>
            </p:cNvSpPr>
            <p:nvPr/>
          </p:nvSpPr>
          <p:spPr bwMode="auto">
            <a:xfrm>
              <a:off x="935038" y="2185988"/>
              <a:ext cx="3175" cy="3529012"/>
            </a:xfrm>
            <a:custGeom>
              <a:avLst/>
              <a:gdLst/>
              <a:ahLst/>
              <a:cxnLst>
                <a:cxn ang="0">
                  <a:pos x="0" y="0"/>
                </a:cxn>
                <a:cxn ang="0">
                  <a:pos x="4" y="3972"/>
                </a:cxn>
              </a:cxnLst>
              <a:rect l="0" t="0" r="r" b="b"/>
              <a:pathLst>
                <a:path w="4" h="3972">
                  <a:moveTo>
                    <a:pt x="0" y="0"/>
                  </a:moveTo>
                  <a:lnTo>
                    <a:pt x="4" y="3972"/>
                  </a:lnTo>
                </a:path>
              </a:pathLst>
            </a:custGeom>
            <a:noFill/>
            <a:ln w="9525">
              <a:solidFill>
                <a:srgbClr val="000000"/>
              </a:solidFill>
              <a:round/>
              <a:headEnd/>
              <a:tailEnd type="triangle" w="med" len="med"/>
            </a:ln>
            <a:effectLst/>
          </p:spPr>
          <p:txBody>
            <a:bodyPr/>
            <a:lstStyle/>
            <a:p>
              <a:endParaRPr lang="en-US"/>
            </a:p>
          </p:txBody>
        </p:sp>
        <p:sp>
          <p:nvSpPr>
            <p:cNvPr id="94218" name="Text Box 10"/>
            <p:cNvSpPr txBox="1">
              <a:spLocks noChangeArrowheads="1"/>
            </p:cNvSpPr>
            <p:nvPr/>
          </p:nvSpPr>
          <p:spPr bwMode="auto">
            <a:xfrm rot="5400000">
              <a:off x="781050" y="1817688"/>
              <a:ext cx="377825" cy="219075"/>
            </a:xfrm>
            <a:prstGeom prst="rect">
              <a:avLst/>
            </a:prstGeom>
            <a:noFill/>
            <a:ln w="9525">
              <a:noFill/>
              <a:miter lim="800000"/>
              <a:headEnd/>
              <a:tailEnd/>
            </a:ln>
            <a:effectLst/>
          </p:spPr>
          <p:txBody>
            <a:bodyPr lIns="0" tIns="0" rIns="0" bIns="0"/>
            <a:lstStyle/>
            <a:p>
              <a:pPr algn="l">
                <a:spcBef>
                  <a:spcPct val="0"/>
                </a:spcBef>
              </a:pPr>
              <a:r>
                <a:rPr lang="en-US"/>
                <a:t>Time</a:t>
              </a:r>
            </a:p>
          </p:txBody>
        </p:sp>
        <p:sp>
          <p:nvSpPr>
            <p:cNvPr id="94219" name="Freeform 11"/>
            <p:cNvSpPr>
              <a:spLocks/>
            </p:cNvSpPr>
            <p:nvPr/>
          </p:nvSpPr>
          <p:spPr bwMode="auto">
            <a:xfrm>
              <a:off x="6794500" y="2578100"/>
              <a:ext cx="0" cy="258763"/>
            </a:xfrm>
            <a:custGeom>
              <a:avLst/>
              <a:gdLst/>
              <a:ahLst/>
              <a:cxnLst>
                <a:cxn ang="0">
                  <a:pos x="0" y="0"/>
                </a:cxn>
                <a:cxn ang="0">
                  <a:pos x="0" y="290"/>
                </a:cxn>
              </a:cxnLst>
              <a:rect l="0" t="0" r="r" b="b"/>
              <a:pathLst>
                <a:path w="1" h="290">
                  <a:moveTo>
                    <a:pt x="0" y="0"/>
                  </a:moveTo>
                  <a:lnTo>
                    <a:pt x="0" y="290"/>
                  </a:lnTo>
                </a:path>
              </a:pathLst>
            </a:custGeom>
            <a:noFill/>
            <a:ln w="9525">
              <a:solidFill>
                <a:srgbClr val="000000"/>
              </a:solidFill>
              <a:round/>
              <a:headEnd/>
              <a:tailEnd type="triangle" w="med" len="med"/>
            </a:ln>
            <a:effectLst/>
          </p:spPr>
          <p:txBody>
            <a:bodyPr/>
            <a:lstStyle/>
            <a:p>
              <a:endParaRPr lang="en-US"/>
            </a:p>
          </p:txBody>
        </p:sp>
        <p:sp>
          <p:nvSpPr>
            <p:cNvPr id="94220" name="Text Box 12"/>
            <p:cNvSpPr txBox="1">
              <a:spLocks noChangeArrowheads="1"/>
            </p:cNvSpPr>
            <p:nvPr/>
          </p:nvSpPr>
          <p:spPr bwMode="auto">
            <a:xfrm>
              <a:off x="3954463" y="2492375"/>
              <a:ext cx="1674812" cy="636588"/>
            </a:xfrm>
            <a:prstGeom prst="rect">
              <a:avLst/>
            </a:prstGeom>
            <a:noFill/>
            <a:ln w="9525">
              <a:solidFill>
                <a:srgbClr val="000000"/>
              </a:solidFill>
              <a:miter lim="800000"/>
              <a:headEnd/>
              <a:tailEnd/>
            </a:ln>
            <a:effectLst/>
          </p:spPr>
          <p:txBody>
            <a:bodyPr lIns="9144" tIns="9144" rIns="9144" bIns="9144"/>
            <a:lstStyle/>
            <a:p>
              <a:pPr algn="l">
                <a:spcBef>
                  <a:spcPct val="0"/>
                </a:spcBef>
              </a:pPr>
              <a:r>
                <a:rPr lang="en-US" i="1"/>
                <a:t>3:</a:t>
              </a:r>
              <a:r>
                <a:rPr lang="en-US"/>
                <a:t> DMA ctrl asserts </a:t>
              </a:r>
              <a:r>
                <a:rPr lang="en-US" i="1"/>
                <a:t>Dreq</a:t>
              </a:r>
              <a:r>
                <a:rPr lang="en-US"/>
                <a:t> to request control of system bus.</a:t>
              </a:r>
            </a:p>
          </p:txBody>
        </p:sp>
        <p:sp>
          <p:nvSpPr>
            <p:cNvPr id="94221" name="Freeform 13"/>
            <p:cNvSpPr>
              <a:spLocks/>
            </p:cNvSpPr>
            <p:nvPr/>
          </p:nvSpPr>
          <p:spPr bwMode="auto">
            <a:xfrm>
              <a:off x="5640388" y="2481263"/>
              <a:ext cx="287337" cy="160337"/>
            </a:xfrm>
            <a:custGeom>
              <a:avLst/>
              <a:gdLst/>
              <a:ahLst/>
              <a:cxnLst>
                <a:cxn ang="0">
                  <a:pos x="310" y="0"/>
                </a:cxn>
                <a:cxn ang="0">
                  <a:pos x="0" y="180"/>
                </a:cxn>
              </a:cxnLst>
              <a:rect l="0" t="0" r="r" b="b"/>
              <a:pathLst>
                <a:path w="310" h="180">
                  <a:moveTo>
                    <a:pt x="310" y="0"/>
                  </a:moveTo>
                  <a:lnTo>
                    <a:pt x="0" y="180"/>
                  </a:lnTo>
                </a:path>
              </a:pathLst>
            </a:custGeom>
            <a:noFill/>
            <a:ln w="9525">
              <a:solidFill>
                <a:srgbClr val="000000"/>
              </a:solidFill>
              <a:round/>
              <a:headEnd/>
              <a:tailEnd type="triangle" w="med" len="med"/>
            </a:ln>
            <a:effectLst/>
          </p:spPr>
          <p:txBody>
            <a:bodyPr/>
            <a:lstStyle/>
            <a:p>
              <a:endParaRPr lang="en-US"/>
            </a:p>
          </p:txBody>
        </p:sp>
        <p:sp>
          <p:nvSpPr>
            <p:cNvPr id="94222" name="Text Box 14"/>
            <p:cNvSpPr txBox="1">
              <a:spLocks noChangeArrowheads="1"/>
            </p:cNvSpPr>
            <p:nvPr/>
          </p:nvSpPr>
          <p:spPr bwMode="auto">
            <a:xfrm>
              <a:off x="1123950" y="2625725"/>
              <a:ext cx="2479675" cy="1492250"/>
            </a:xfrm>
            <a:prstGeom prst="rect">
              <a:avLst/>
            </a:prstGeom>
            <a:noFill/>
            <a:ln w="9525">
              <a:solidFill>
                <a:srgbClr val="000000"/>
              </a:solidFill>
              <a:miter lim="800000"/>
              <a:headEnd/>
              <a:tailEnd/>
            </a:ln>
            <a:effectLst/>
          </p:spPr>
          <p:txBody>
            <a:bodyPr lIns="9144" tIns="9144" rIns="9144" bIns="9144"/>
            <a:lstStyle/>
            <a:p>
              <a:pPr algn="l">
                <a:spcBef>
                  <a:spcPct val="0"/>
                </a:spcBef>
              </a:pPr>
              <a:r>
                <a:rPr lang="en-US" i="1" dirty="0"/>
                <a:t>4:</a:t>
              </a:r>
              <a:r>
                <a:rPr lang="en-US" dirty="0"/>
                <a:t> After executing instruction 100, </a:t>
              </a:r>
              <a:r>
                <a:rPr lang="en-US" dirty="0" err="1"/>
                <a:t>μP</a:t>
              </a:r>
              <a:r>
                <a:rPr lang="en-US" dirty="0"/>
                <a:t> sees </a:t>
              </a:r>
              <a:r>
                <a:rPr lang="en-US" b="1" i="1" dirty="0" err="1"/>
                <a:t>Dreq</a:t>
              </a:r>
              <a:r>
                <a:rPr lang="en-US" b="1" dirty="0"/>
                <a:t> </a:t>
              </a:r>
              <a:r>
                <a:rPr lang="en-US" dirty="0"/>
                <a:t>asserted, releases the system bus, asserts </a:t>
              </a:r>
              <a:r>
                <a:rPr lang="en-US" i="1" dirty="0" err="1"/>
                <a:t>Dack</a:t>
              </a:r>
              <a:r>
                <a:rPr lang="en-US" dirty="0"/>
                <a:t>, and resumes execution. </a:t>
              </a:r>
              <a:r>
                <a:rPr lang="en-US" dirty="0" err="1"/>
                <a:t>μP</a:t>
              </a:r>
              <a:r>
                <a:rPr lang="en-US" dirty="0"/>
                <a:t> stalls only if it needs the system bus to continue executing.</a:t>
              </a:r>
            </a:p>
          </p:txBody>
        </p:sp>
        <p:sp>
          <p:nvSpPr>
            <p:cNvPr id="94223" name="Freeform 15"/>
            <p:cNvSpPr>
              <a:spLocks/>
            </p:cNvSpPr>
            <p:nvPr/>
          </p:nvSpPr>
          <p:spPr bwMode="auto">
            <a:xfrm>
              <a:off x="3600450" y="2836863"/>
              <a:ext cx="354013" cy="150812"/>
            </a:xfrm>
            <a:custGeom>
              <a:avLst/>
              <a:gdLst/>
              <a:ahLst/>
              <a:cxnLst>
                <a:cxn ang="0">
                  <a:pos x="380" y="0"/>
                </a:cxn>
                <a:cxn ang="0">
                  <a:pos x="0" y="170"/>
                </a:cxn>
              </a:cxnLst>
              <a:rect l="0" t="0" r="r" b="b"/>
              <a:pathLst>
                <a:path w="380" h="170">
                  <a:moveTo>
                    <a:pt x="380" y="0"/>
                  </a:moveTo>
                  <a:lnTo>
                    <a:pt x="0" y="170"/>
                  </a:lnTo>
                </a:path>
              </a:pathLst>
            </a:custGeom>
            <a:noFill/>
            <a:ln w="9525">
              <a:solidFill>
                <a:srgbClr val="000000"/>
              </a:solidFill>
              <a:round/>
              <a:headEnd/>
              <a:tailEnd type="triangle" w="med" len="med"/>
            </a:ln>
            <a:effectLst/>
          </p:spPr>
          <p:txBody>
            <a:bodyPr/>
            <a:lstStyle/>
            <a:p>
              <a:endParaRPr lang="en-US"/>
            </a:p>
          </p:txBody>
        </p:sp>
        <p:sp>
          <p:nvSpPr>
            <p:cNvPr id="94224" name="Text Box 16"/>
            <p:cNvSpPr txBox="1">
              <a:spLocks noChangeArrowheads="1"/>
            </p:cNvSpPr>
            <p:nvPr/>
          </p:nvSpPr>
          <p:spPr bwMode="auto">
            <a:xfrm>
              <a:off x="3954463" y="3459163"/>
              <a:ext cx="1674812" cy="1057275"/>
            </a:xfrm>
            <a:prstGeom prst="rect">
              <a:avLst/>
            </a:prstGeom>
            <a:noFill/>
            <a:ln w="9525">
              <a:solidFill>
                <a:srgbClr val="000000"/>
              </a:solidFill>
              <a:miter lim="800000"/>
              <a:headEnd/>
              <a:tailEnd/>
            </a:ln>
            <a:effectLst/>
          </p:spPr>
          <p:txBody>
            <a:bodyPr lIns="9144" tIns="9144" rIns="9144" bIns="9144"/>
            <a:lstStyle/>
            <a:p>
              <a:pPr algn="l">
                <a:spcBef>
                  <a:spcPct val="0"/>
                </a:spcBef>
              </a:pPr>
              <a:r>
                <a:rPr lang="en-US" i="1"/>
                <a:t>5:</a:t>
              </a:r>
              <a:r>
                <a:rPr lang="en-US"/>
                <a:t> (a) DMA ctrl asserts ack (b) reads data from 0x8000 and (b) writes that data to 0x0001. </a:t>
              </a:r>
            </a:p>
          </p:txBody>
        </p:sp>
        <p:sp>
          <p:nvSpPr>
            <p:cNvPr id="94225" name="Freeform 17"/>
            <p:cNvSpPr>
              <a:spLocks/>
            </p:cNvSpPr>
            <p:nvPr/>
          </p:nvSpPr>
          <p:spPr bwMode="auto">
            <a:xfrm>
              <a:off x="3609975" y="3387725"/>
              <a:ext cx="344488" cy="328613"/>
            </a:xfrm>
            <a:custGeom>
              <a:avLst/>
              <a:gdLst/>
              <a:ahLst/>
              <a:cxnLst>
                <a:cxn ang="0">
                  <a:pos x="0" y="0"/>
                </a:cxn>
                <a:cxn ang="0">
                  <a:pos x="370" y="370"/>
                </a:cxn>
              </a:cxnLst>
              <a:rect l="0" t="0" r="r" b="b"/>
              <a:pathLst>
                <a:path w="370" h="370">
                  <a:moveTo>
                    <a:pt x="0" y="0"/>
                  </a:moveTo>
                  <a:lnTo>
                    <a:pt x="370" y="370"/>
                  </a:lnTo>
                </a:path>
              </a:pathLst>
            </a:custGeom>
            <a:noFill/>
            <a:ln w="9525">
              <a:solidFill>
                <a:srgbClr val="000000"/>
              </a:solidFill>
              <a:round/>
              <a:headEnd/>
              <a:tailEnd type="triangle" w="med" len="med"/>
            </a:ln>
            <a:effectLst/>
          </p:spPr>
          <p:txBody>
            <a:bodyPr/>
            <a:lstStyle/>
            <a:p>
              <a:endParaRPr lang="en-US"/>
            </a:p>
          </p:txBody>
        </p:sp>
        <p:sp>
          <p:nvSpPr>
            <p:cNvPr id="94226" name="Freeform 18"/>
            <p:cNvSpPr>
              <a:spLocks/>
            </p:cNvSpPr>
            <p:nvPr/>
          </p:nvSpPr>
          <p:spPr bwMode="auto">
            <a:xfrm>
              <a:off x="4746625" y="4514850"/>
              <a:ext cx="12700" cy="206375"/>
            </a:xfrm>
            <a:custGeom>
              <a:avLst/>
              <a:gdLst/>
              <a:ahLst/>
              <a:cxnLst>
                <a:cxn ang="0">
                  <a:pos x="0" y="0"/>
                </a:cxn>
                <a:cxn ang="0">
                  <a:pos x="14" y="231"/>
                </a:cxn>
              </a:cxnLst>
              <a:rect l="0" t="0" r="r" b="b"/>
              <a:pathLst>
                <a:path w="14" h="231">
                  <a:moveTo>
                    <a:pt x="0" y="0"/>
                  </a:moveTo>
                  <a:lnTo>
                    <a:pt x="14" y="231"/>
                  </a:lnTo>
                </a:path>
              </a:pathLst>
            </a:custGeom>
            <a:noFill/>
            <a:ln w="9525">
              <a:solidFill>
                <a:srgbClr val="000000"/>
              </a:solidFill>
              <a:round/>
              <a:headEnd/>
              <a:tailEnd type="triangle" w="med" len="med"/>
            </a:ln>
            <a:effectLst/>
          </p:spPr>
          <p:txBody>
            <a:bodyPr/>
            <a:lstStyle/>
            <a:p>
              <a:endParaRPr lang="en-US"/>
            </a:p>
          </p:txBody>
        </p:sp>
        <p:sp>
          <p:nvSpPr>
            <p:cNvPr id="94227" name="Text Box 19"/>
            <p:cNvSpPr txBox="1">
              <a:spLocks noChangeArrowheads="1"/>
            </p:cNvSpPr>
            <p:nvPr/>
          </p:nvSpPr>
          <p:spPr bwMode="auto">
            <a:xfrm>
              <a:off x="3954463" y="4718050"/>
              <a:ext cx="1674812" cy="868363"/>
            </a:xfrm>
            <a:prstGeom prst="rect">
              <a:avLst/>
            </a:prstGeom>
            <a:noFill/>
            <a:ln w="9525">
              <a:solidFill>
                <a:srgbClr val="000000"/>
              </a:solidFill>
              <a:miter lim="800000"/>
              <a:headEnd/>
              <a:tailEnd/>
            </a:ln>
            <a:effectLst/>
          </p:spPr>
          <p:txBody>
            <a:bodyPr lIns="9144" tIns="9144" rIns="9144" bIns="9144"/>
            <a:lstStyle/>
            <a:p>
              <a:pPr algn="l">
                <a:spcBef>
                  <a:spcPct val="0"/>
                </a:spcBef>
              </a:pPr>
              <a:r>
                <a:rPr lang="en-US" i="1"/>
                <a:t>6:</a:t>
              </a:r>
              <a:r>
                <a:rPr lang="en-US"/>
                <a:t>. DMA de-asserts </a:t>
              </a:r>
              <a:r>
                <a:rPr lang="en-US" i="1"/>
                <a:t>Dreq</a:t>
              </a:r>
              <a:r>
                <a:rPr lang="en-US"/>
                <a:t> and ack completing handshake with P1. </a:t>
              </a:r>
            </a:p>
          </p:txBody>
        </p:sp>
        <p:sp>
          <p:nvSpPr>
            <p:cNvPr id="94228" name="Text Box 20"/>
            <p:cNvSpPr txBox="1">
              <a:spLocks noChangeArrowheads="1"/>
            </p:cNvSpPr>
            <p:nvPr/>
          </p:nvSpPr>
          <p:spPr bwMode="auto">
            <a:xfrm>
              <a:off x="1123950" y="5251450"/>
              <a:ext cx="2479675" cy="503238"/>
            </a:xfrm>
            <a:prstGeom prst="rect">
              <a:avLst/>
            </a:prstGeom>
            <a:noFill/>
            <a:ln w="9525">
              <a:solidFill>
                <a:srgbClr val="000000"/>
              </a:solidFill>
              <a:miter lim="800000"/>
              <a:headEnd/>
              <a:tailEnd/>
            </a:ln>
            <a:effectLst/>
          </p:spPr>
          <p:txBody>
            <a:bodyPr lIns="9144" tIns="9144" rIns="9144" bIns="9144"/>
            <a:lstStyle/>
            <a:p>
              <a:pPr algn="l">
                <a:spcBef>
                  <a:spcPct val="0"/>
                </a:spcBef>
              </a:pPr>
              <a:r>
                <a:rPr lang="en-US" i="1"/>
                <a:t>7(a):</a:t>
              </a:r>
              <a:r>
                <a:rPr lang="en-US"/>
                <a:t> μP de-asserts </a:t>
              </a:r>
              <a:r>
                <a:rPr lang="en-US" i="1"/>
                <a:t>Dack</a:t>
              </a:r>
              <a:r>
                <a:rPr lang="en-US"/>
                <a:t> and resumes control of the bus.</a:t>
              </a:r>
            </a:p>
          </p:txBody>
        </p:sp>
        <p:sp>
          <p:nvSpPr>
            <p:cNvPr id="94229" name="Freeform 21"/>
            <p:cNvSpPr>
              <a:spLocks/>
            </p:cNvSpPr>
            <p:nvPr/>
          </p:nvSpPr>
          <p:spPr bwMode="auto">
            <a:xfrm>
              <a:off x="3508375" y="4400550"/>
              <a:ext cx="446088" cy="842963"/>
            </a:xfrm>
            <a:custGeom>
              <a:avLst/>
              <a:gdLst/>
              <a:ahLst/>
              <a:cxnLst>
                <a:cxn ang="0">
                  <a:pos x="480" y="0"/>
                </a:cxn>
                <a:cxn ang="0">
                  <a:pos x="0" y="950"/>
                </a:cxn>
              </a:cxnLst>
              <a:rect l="0" t="0" r="r" b="b"/>
              <a:pathLst>
                <a:path w="480" h="950">
                  <a:moveTo>
                    <a:pt x="480" y="0"/>
                  </a:moveTo>
                  <a:lnTo>
                    <a:pt x="0" y="950"/>
                  </a:lnTo>
                </a:path>
              </a:pathLst>
            </a:custGeom>
            <a:noFill/>
            <a:ln w="9525">
              <a:solidFill>
                <a:srgbClr val="000000"/>
              </a:solidFill>
              <a:round/>
              <a:headEnd/>
              <a:tailEnd type="triangle" w="med" len="med"/>
            </a:ln>
            <a:effectLst/>
          </p:spPr>
          <p:txBody>
            <a:bodyPr/>
            <a:lstStyle/>
            <a:p>
              <a:endParaRPr lang="en-US"/>
            </a:p>
          </p:txBody>
        </p:sp>
        <p:sp>
          <p:nvSpPr>
            <p:cNvPr id="94230" name="Freeform 22"/>
            <p:cNvSpPr>
              <a:spLocks/>
            </p:cNvSpPr>
            <p:nvPr/>
          </p:nvSpPr>
          <p:spPr bwMode="auto">
            <a:xfrm>
              <a:off x="5630863" y="4356100"/>
              <a:ext cx="484187" cy="941388"/>
            </a:xfrm>
            <a:custGeom>
              <a:avLst/>
              <a:gdLst/>
              <a:ahLst/>
              <a:cxnLst>
                <a:cxn ang="0">
                  <a:pos x="0" y="0"/>
                </a:cxn>
                <a:cxn ang="0">
                  <a:pos x="520" y="1060"/>
                </a:cxn>
              </a:cxnLst>
              <a:rect l="0" t="0" r="r" b="b"/>
              <a:pathLst>
                <a:path w="520" h="1060">
                  <a:moveTo>
                    <a:pt x="0" y="0"/>
                  </a:moveTo>
                  <a:lnTo>
                    <a:pt x="520" y="1060"/>
                  </a:lnTo>
                </a:path>
              </a:pathLst>
            </a:custGeom>
            <a:noFill/>
            <a:ln w="9525">
              <a:solidFill>
                <a:srgbClr val="000000"/>
              </a:solidFill>
              <a:round/>
              <a:headEnd/>
              <a:tailEnd type="triangle" w="med" len="med"/>
            </a:ln>
            <a:effectLst/>
          </p:spPr>
          <p:txBody>
            <a:bodyPr/>
            <a:lstStyle/>
            <a:p>
              <a:endParaRPr lang="en-US"/>
            </a:p>
          </p:txBody>
        </p:sp>
      </p:grpSp>
    </p:spTree>
    <p:extLst>
      <p:ext uri="{BB962C8B-B14F-4D97-AF65-F5344CB8AC3E}">
        <p14:creationId xmlns:p14="http://schemas.microsoft.com/office/powerpoint/2010/main" val="11405397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lide Number Placeholder 3"/>
          <p:cNvSpPr>
            <a:spLocks noGrp="1"/>
          </p:cNvSpPr>
          <p:nvPr>
            <p:ph type="sldNum" sz="quarter" idx="10"/>
            <p:custDataLst>
              <p:tags r:id="rId1"/>
            </p:custDataLst>
          </p:nvPr>
        </p:nvSpPr>
        <p:spPr/>
        <p:txBody>
          <a:bodyPr/>
          <a:lstStyle/>
          <a:p>
            <a:fld id="{BA3B5EF8-F3C9-4585-BB40-FF298750981F}" type="slidenum">
              <a:rPr lang="en-US"/>
              <a:pPr/>
              <a:t>11</a:t>
            </a:fld>
            <a:endParaRPr lang="en-US"/>
          </a:p>
        </p:txBody>
      </p:sp>
      <p:sp>
        <p:nvSpPr>
          <p:cNvPr id="145410" name="Rectangle 2"/>
          <p:cNvSpPr>
            <a:spLocks noGrp="1" noChangeArrowheads="1"/>
          </p:cNvSpPr>
          <p:nvPr>
            <p:ph type="title"/>
            <p:custDataLst>
              <p:tags r:id="rId2"/>
            </p:custDataLst>
          </p:nvPr>
        </p:nvSpPr>
        <p:spPr/>
        <p:txBody>
          <a:bodyPr>
            <a:normAutofit fontScale="90000"/>
          </a:bodyPr>
          <a:lstStyle/>
          <a:p>
            <a:r>
              <a:rPr lang="en-US" dirty="0"/>
              <a:t>Peripheral to memory transfer with DMA (cont’)</a:t>
            </a:r>
          </a:p>
        </p:txBody>
      </p:sp>
      <p:sp>
        <p:nvSpPr>
          <p:cNvPr id="145412" name="Text Box 4"/>
          <p:cNvSpPr txBox="1">
            <a:spLocks noChangeArrowheads="1"/>
          </p:cNvSpPr>
          <p:nvPr>
            <p:custDataLst>
              <p:tags r:id="rId3"/>
            </p:custDataLst>
          </p:nvPr>
        </p:nvSpPr>
        <p:spPr bwMode="auto">
          <a:xfrm>
            <a:off x="247651" y="1727200"/>
            <a:ext cx="2647950" cy="3759200"/>
          </a:xfrm>
          <a:prstGeom prst="rect">
            <a:avLst/>
          </a:prstGeom>
          <a:noFill/>
          <a:ln w="9525">
            <a:noFill/>
            <a:miter lim="800000"/>
            <a:headEnd/>
            <a:tailEnd/>
          </a:ln>
          <a:effectLst/>
        </p:spPr>
        <p:txBody>
          <a:bodyPr lIns="0" tIns="0" rIns="0" bIns="0"/>
          <a:lstStyle/>
          <a:p>
            <a:pPr algn="l">
              <a:spcBef>
                <a:spcPct val="0"/>
              </a:spcBef>
            </a:pPr>
            <a:r>
              <a:rPr lang="en-US" sz="2400" dirty="0"/>
              <a:t>1(a): </a:t>
            </a:r>
            <a:r>
              <a:rPr lang="en-US" sz="2400" dirty="0">
                <a:sym typeface="Symbol" pitchFamily="18" charset="2"/>
              </a:rPr>
              <a:t></a:t>
            </a:r>
            <a:r>
              <a:rPr lang="en-US" sz="2400" dirty="0"/>
              <a:t>P is executing its main program. It has already configured the DMA ctrl registers</a:t>
            </a:r>
          </a:p>
          <a:p>
            <a:pPr algn="l">
              <a:spcBef>
                <a:spcPct val="0"/>
              </a:spcBef>
            </a:pPr>
            <a:endParaRPr lang="en-US" sz="2400" dirty="0"/>
          </a:p>
          <a:p>
            <a:pPr algn="l">
              <a:spcBef>
                <a:spcPct val="0"/>
              </a:spcBef>
            </a:pPr>
            <a:r>
              <a:rPr lang="en-US" sz="2400" dirty="0"/>
              <a:t>1(b): P1 receives input data in a register with address 0x8000.</a:t>
            </a:r>
          </a:p>
        </p:txBody>
      </p:sp>
      <p:grpSp>
        <p:nvGrpSpPr>
          <p:cNvPr id="2" name="Group 313"/>
          <p:cNvGrpSpPr>
            <a:grpSpLocks/>
          </p:cNvGrpSpPr>
          <p:nvPr>
            <p:custDataLst>
              <p:tags r:id="rId4"/>
            </p:custDataLst>
          </p:nvPr>
        </p:nvGrpSpPr>
        <p:grpSpPr bwMode="auto">
          <a:xfrm>
            <a:off x="3124200" y="1727200"/>
            <a:ext cx="5616575" cy="3149600"/>
            <a:chOff x="2428" y="1088"/>
            <a:chExt cx="3078" cy="1483"/>
          </a:xfrm>
        </p:grpSpPr>
        <p:sp>
          <p:nvSpPr>
            <p:cNvPr id="145413" name="Rectangle 5"/>
            <p:cNvSpPr>
              <a:spLocks noChangeArrowheads="1"/>
            </p:cNvSpPr>
            <p:nvPr/>
          </p:nvSpPr>
          <p:spPr bwMode="auto">
            <a:xfrm>
              <a:off x="4166" y="1098"/>
              <a:ext cx="1297" cy="379"/>
            </a:xfrm>
            <a:prstGeom prst="rect">
              <a:avLst/>
            </a:prstGeom>
            <a:noFill/>
            <a:ln w="9525">
              <a:solidFill>
                <a:srgbClr val="808080"/>
              </a:solidFill>
              <a:miter lim="800000"/>
              <a:headEnd/>
              <a:tailEnd/>
            </a:ln>
          </p:spPr>
          <p:txBody>
            <a:bodyPr lIns="0" tIns="0" rIns="0" bIns="0"/>
            <a:lstStyle/>
            <a:p>
              <a:pPr>
                <a:spcBef>
                  <a:spcPct val="0"/>
                </a:spcBef>
              </a:pPr>
              <a:r>
                <a:rPr lang="en-US">
                  <a:solidFill>
                    <a:srgbClr val="808080"/>
                  </a:solidFill>
                </a:rPr>
                <a:t>Data memory</a:t>
              </a:r>
            </a:p>
          </p:txBody>
        </p:sp>
        <p:sp>
          <p:nvSpPr>
            <p:cNvPr id="145414" name="Text Box 6"/>
            <p:cNvSpPr txBox="1">
              <a:spLocks noChangeArrowheads="1"/>
            </p:cNvSpPr>
            <p:nvPr/>
          </p:nvSpPr>
          <p:spPr bwMode="auto">
            <a:xfrm>
              <a:off x="4962" y="1329"/>
              <a:ext cx="389" cy="115"/>
            </a:xfrm>
            <a:prstGeom prst="rect">
              <a:avLst/>
            </a:prstGeom>
            <a:noFill/>
            <a:ln w="9525">
              <a:solidFill>
                <a:srgbClr val="969696"/>
              </a:solidFill>
              <a:miter lim="800000"/>
              <a:headEnd/>
              <a:tailEnd type="none" w="sm" len="sm"/>
            </a:ln>
            <a:effectLst/>
          </p:spPr>
          <p:txBody>
            <a:bodyPr lIns="0" tIns="0" rIns="0" bIns="0"/>
            <a:lstStyle/>
            <a:p>
              <a:pPr algn="l">
                <a:spcBef>
                  <a:spcPct val="0"/>
                </a:spcBef>
              </a:pPr>
              <a:endParaRPr lang="en-US"/>
            </a:p>
          </p:txBody>
        </p:sp>
        <p:sp>
          <p:nvSpPr>
            <p:cNvPr id="145415" name="Rectangle 7"/>
            <p:cNvSpPr>
              <a:spLocks noChangeArrowheads="1"/>
            </p:cNvSpPr>
            <p:nvPr/>
          </p:nvSpPr>
          <p:spPr bwMode="auto">
            <a:xfrm>
              <a:off x="3589" y="1088"/>
              <a:ext cx="415" cy="1478"/>
            </a:xfrm>
            <a:prstGeom prst="rect">
              <a:avLst/>
            </a:prstGeom>
            <a:solidFill>
              <a:srgbClr val="FFFFFF"/>
            </a:solidFill>
            <a:ln w="9525">
              <a:solidFill>
                <a:srgbClr val="000000"/>
              </a:solidFill>
              <a:miter lim="800000"/>
              <a:headEnd/>
              <a:tailEnd/>
            </a:ln>
          </p:spPr>
          <p:txBody>
            <a:bodyPr lIns="0" tIns="0" rIns="0" bIns="0"/>
            <a:lstStyle/>
            <a:p>
              <a:pPr>
                <a:spcBef>
                  <a:spcPct val="0"/>
                </a:spcBef>
              </a:pPr>
              <a:r>
                <a:rPr lang="en-US">
                  <a:solidFill>
                    <a:srgbClr val="000000"/>
                  </a:solidFill>
                </a:rPr>
                <a:t>μP</a:t>
              </a:r>
            </a:p>
          </p:txBody>
        </p:sp>
        <p:sp>
          <p:nvSpPr>
            <p:cNvPr id="145416" name="Rectangle 8"/>
            <p:cNvSpPr>
              <a:spLocks noChangeArrowheads="1"/>
            </p:cNvSpPr>
            <p:nvPr/>
          </p:nvSpPr>
          <p:spPr bwMode="auto">
            <a:xfrm>
              <a:off x="4166" y="1907"/>
              <a:ext cx="706" cy="659"/>
            </a:xfrm>
            <a:prstGeom prst="rect">
              <a:avLst/>
            </a:prstGeom>
            <a:solidFill>
              <a:srgbClr val="FFFFFF"/>
            </a:solidFill>
            <a:ln w="9525">
              <a:solidFill>
                <a:srgbClr val="969696"/>
              </a:solidFill>
              <a:miter lim="800000"/>
              <a:headEnd/>
              <a:tailEnd/>
            </a:ln>
          </p:spPr>
          <p:txBody>
            <a:bodyPr lIns="0" tIns="0" rIns="0" bIns="0"/>
            <a:lstStyle/>
            <a:p>
              <a:pPr>
                <a:spcBef>
                  <a:spcPct val="0"/>
                </a:spcBef>
              </a:pPr>
              <a:r>
                <a:rPr lang="en-US">
                  <a:solidFill>
                    <a:srgbClr val="808080"/>
                  </a:solidFill>
                </a:rPr>
                <a:t>DMA ctrl</a:t>
              </a:r>
            </a:p>
          </p:txBody>
        </p:sp>
        <p:sp>
          <p:nvSpPr>
            <p:cNvPr id="145417" name="Rectangle 9"/>
            <p:cNvSpPr>
              <a:spLocks noChangeArrowheads="1"/>
            </p:cNvSpPr>
            <p:nvPr/>
          </p:nvSpPr>
          <p:spPr bwMode="auto">
            <a:xfrm>
              <a:off x="5027" y="1907"/>
              <a:ext cx="460" cy="664"/>
            </a:xfrm>
            <a:prstGeom prst="rect">
              <a:avLst/>
            </a:prstGeom>
            <a:solidFill>
              <a:srgbClr val="FFFFFF"/>
            </a:solidFill>
            <a:ln w="9525">
              <a:solidFill>
                <a:srgbClr val="000000"/>
              </a:solidFill>
              <a:miter lim="800000"/>
              <a:headEnd/>
              <a:tailEnd/>
            </a:ln>
          </p:spPr>
          <p:txBody>
            <a:bodyPr lIns="0" tIns="0" rIns="0" bIns="0"/>
            <a:lstStyle/>
            <a:p>
              <a:pPr>
                <a:spcBef>
                  <a:spcPct val="0"/>
                </a:spcBef>
              </a:pPr>
              <a:r>
                <a:rPr lang="en-US">
                  <a:solidFill>
                    <a:srgbClr val="000000"/>
                  </a:solidFill>
                </a:rPr>
                <a:t>P1</a:t>
              </a:r>
            </a:p>
          </p:txBody>
        </p:sp>
        <p:sp>
          <p:nvSpPr>
            <p:cNvPr id="145418" name="Rectangle 10"/>
            <p:cNvSpPr>
              <a:spLocks noChangeArrowheads="1"/>
            </p:cNvSpPr>
            <p:nvPr/>
          </p:nvSpPr>
          <p:spPr bwMode="auto">
            <a:xfrm>
              <a:off x="5070" y="2394"/>
              <a:ext cx="365" cy="120"/>
            </a:xfrm>
            <a:prstGeom prst="rect">
              <a:avLst/>
            </a:prstGeom>
            <a:solidFill>
              <a:srgbClr val="FFFFFF"/>
            </a:solidFill>
            <a:ln w="9525">
              <a:solidFill>
                <a:srgbClr val="000000"/>
              </a:solidFill>
              <a:miter lim="800000"/>
              <a:headEnd/>
              <a:tailEnd/>
            </a:ln>
            <a:effectLst/>
          </p:spPr>
          <p:txBody>
            <a:bodyPr lIns="0" tIns="0" rIns="0" bIns="0"/>
            <a:lstStyle/>
            <a:p>
              <a:pPr algn="l">
                <a:spcBef>
                  <a:spcPct val="0"/>
                </a:spcBef>
              </a:pPr>
              <a:endParaRPr lang="en-US"/>
            </a:p>
          </p:txBody>
        </p:sp>
        <p:sp>
          <p:nvSpPr>
            <p:cNvPr id="145419" name="Freeform 11"/>
            <p:cNvSpPr>
              <a:spLocks/>
            </p:cNvSpPr>
            <p:nvPr/>
          </p:nvSpPr>
          <p:spPr bwMode="auto">
            <a:xfrm>
              <a:off x="4091" y="1688"/>
              <a:ext cx="1357" cy="3"/>
            </a:xfrm>
            <a:custGeom>
              <a:avLst/>
              <a:gdLst/>
              <a:ahLst/>
              <a:cxnLst>
                <a:cxn ang="0">
                  <a:pos x="0" y="0"/>
                </a:cxn>
                <a:cxn ang="0">
                  <a:pos x="1766" y="5"/>
                </a:cxn>
              </a:cxnLst>
              <a:rect l="0" t="0" r="r" b="b"/>
              <a:pathLst>
                <a:path w="1766" h="5">
                  <a:moveTo>
                    <a:pt x="0" y="0"/>
                  </a:moveTo>
                  <a:lnTo>
                    <a:pt x="1766" y="5"/>
                  </a:lnTo>
                </a:path>
              </a:pathLst>
            </a:custGeom>
            <a:noFill/>
            <a:ln w="15875">
              <a:solidFill>
                <a:srgbClr val="969696"/>
              </a:solidFill>
              <a:round/>
              <a:headEnd type="triangle" w="med" len="med"/>
              <a:tailEnd type="triangle" w="med" len="med"/>
            </a:ln>
            <a:effectLst/>
          </p:spPr>
          <p:txBody>
            <a:bodyPr/>
            <a:lstStyle/>
            <a:p>
              <a:endParaRPr lang="en-US"/>
            </a:p>
          </p:txBody>
        </p:sp>
        <p:sp>
          <p:nvSpPr>
            <p:cNvPr id="145420" name="Line 12"/>
            <p:cNvSpPr>
              <a:spLocks noChangeShapeType="1"/>
            </p:cNvSpPr>
            <p:nvPr/>
          </p:nvSpPr>
          <p:spPr bwMode="auto">
            <a:xfrm>
              <a:off x="4418" y="1685"/>
              <a:ext cx="0" cy="220"/>
            </a:xfrm>
            <a:prstGeom prst="line">
              <a:avLst/>
            </a:prstGeom>
            <a:noFill/>
            <a:ln w="15875">
              <a:solidFill>
                <a:srgbClr val="969696"/>
              </a:solidFill>
              <a:round/>
              <a:headEnd type="triangle" w="med" len="med"/>
              <a:tailEnd type="triangle" w="med" len="med"/>
            </a:ln>
            <a:effectLst/>
          </p:spPr>
          <p:txBody>
            <a:bodyPr/>
            <a:lstStyle/>
            <a:p>
              <a:endParaRPr lang="en-US"/>
            </a:p>
          </p:txBody>
        </p:sp>
        <p:sp>
          <p:nvSpPr>
            <p:cNvPr id="145421" name="Line 13"/>
            <p:cNvSpPr>
              <a:spLocks noChangeShapeType="1"/>
            </p:cNvSpPr>
            <p:nvPr/>
          </p:nvSpPr>
          <p:spPr bwMode="auto">
            <a:xfrm>
              <a:off x="5250" y="1685"/>
              <a:ext cx="0" cy="220"/>
            </a:xfrm>
            <a:prstGeom prst="line">
              <a:avLst/>
            </a:prstGeom>
            <a:noFill/>
            <a:ln w="15875">
              <a:solidFill>
                <a:srgbClr val="969696"/>
              </a:solidFill>
              <a:round/>
              <a:headEnd type="triangle" w="med" len="med"/>
              <a:tailEnd type="triangle" w="med" len="med"/>
            </a:ln>
            <a:effectLst/>
          </p:spPr>
          <p:txBody>
            <a:bodyPr/>
            <a:lstStyle/>
            <a:p>
              <a:endParaRPr lang="en-US"/>
            </a:p>
          </p:txBody>
        </p:sp>
        <p:sp>
          <p:nvSpPr>
            <p:cNvPr id="145422" name="Text Box 14"/>
            <p:cNvSpPr txBox="1">
              <a:spLocks noChangeArrowheads="1"/>
            </p:cNvSpPr>
            <p:nvPr/>
          </p:nvSpPr>
          <p:spPr bwMode="auto">
            <a:xfrm>
              <a:off x="4919" y="1529"/>
              <a:ext cx="587" cy="183"/>
            </a:xfrm>
            <a:prstGeom prst="rect">
              <a:avLst/>
            </a:prstGeom>
            <a:noFill/>
            <a:ln w="9525">
              <a:noFill/>
              <a:miter lim="800000"/>
              <a:headEnd/>
              <a:tailEnd/>
            </a:ln>
          </p:spPr>
          <p:txBody>
            <a:bodyPr lIns="0" tIns="0" rIns="0" bIns="0"/>
            <a:lstStyle/>
            <a:p>
              <a:pPr>
                <a:spcBef>
                  <a:spcPct val="0"/>
                </a:spcBef>
              </a:pPr>
              <a:r>
                <a:rPr lang="en-US">
                  <a:solidFill>
                    <a:srgbClr val="808080"/>
                  </a:solidFill>
                </a:rPr>
                <a:t>System bus</a:t>
              </a:r>
            </a:p>
          </p:txBody>
        </p:sp>
        <p:sp>
          <p:nvSpPr>
            <p:cNvPr id="145423" name="Freeform 15"/>
            <p:cNvSpPr>
              <a:spLocks/>
            </p:cNvSpPr>
            <p:nvPr/>
          </p:nvSpPr>
          <p:spPr bwMode="auto">
            <a:xfrm>
              <a:off x="4714" y="1480"/>
              <a:ext cx="4" cy="213"/>
            </a:xfrm>
            <a:custGeom>
              <a:avLst/>
              <a:gdLst/>
              <a:ahLst/>
              <a:cxnLst>
                <a:cxn ang="0">
                  <a:pos x="0" y="0"/>
                </a:cxn>
                <a:cxn ang="0">
                  <a:pos x="4" y="308"/>
                </a:cxn>
              </a:cxnLst>
              <a:rect l="0" t="0" r="r" b="b"/>
              <a:pathLst>
                <a:path w="4" h="308">
                  <a:moveTo>
                    <a:pt x="0" y="0"/>
                  </a:moveTo>
                  <a:lnTo>
                    <a:pt x="4" y="308"/>
                  </a:lnTo>
                </a:path>
              </a:pathLst>
            </a:custGeom>
            <a:noFill/>
            <a:ln w="15875">
              <a:solidFill>
                <a:srgbClr val="969696"/>
              </a:solidFill>
              <a:round/>
              <a:headEnd type="triangle" w="med" len="med"/>
              <a:tailEnd type="triangle" w="med" len="med"/>
            </a:ln>
            <a:effectLst/>
          </p:spPr>
          <p:txBody>
            <a:bodyPr/>
            <a:lstStyle/>
            <a:p>
              <a:endParaRPr lang="en-US"/>
            </a:p>
          </p:txBody>
        </p:sp>
        <p:sp>
          <p:nvSpPr>
            <p:cNvPr id="145424" name="Freeform 16"/>
            <p:cNvSpPr>
              <a:spLocks/>
            </p:cNvSpPr>
            <p:nvPr/>
          </p:nvSpPr>
          <p:spPr bwMode="auto">
            <a:xfrm>
              <a:off x="3466" y="2244"/>
              <a:ext cx="152" cy="1"/>
            </a:xfrm>
            <a:custGeom>
              <a:avLst/>
              <a:gdLst/>
              <a:ahLst/>
              <a:cxnLst>
                <a:cxn ang="0">
                  <a:pos x="196" y="3"/>
                </a:cxn>
                <a:cxn ang="0">
                  <a:pos x="0" y="0"/>
                </a:cxn>
              </a:cxnLst>
              <a:rect l="0" t="0" r="r" b="b"/>
              <a:pathLst>
                <a:path w="196" h="3">
                  <a:moveTo>
                    <a:pt x="196" y="3"/>
                  </a:moveTo>
                  <a:lnTo>
                    <a:pt x="0" y="0"/>
                  </a:lnTo>
                </a:path>
              </a:pathLst>
            </a:custGeom>
            <a:noFill/>
            <a:ln w="15875">
              <a:solidFill>
                <a:srgbClr val="000000"/>
              </a:solidFill>
              <a:round/>
              <a:headEnd/>
              <a:tailEnd type="triangle" w="med" len="med"/>
            </a:ln>
            <a:effectLst/>
          </p:spPr>
          <p:txBody>
            <a:bodyPr/>
            <a:lstStyle/>
            <a:p>
              <a:endParaRPr lang="en-US"/>
            </a:p>
          </p:txBody>
        </p:sp>
        <p:sp>
          <p:nvSpPr>
            <p:cNvPr id="145425" name="Rectangle 17"/>
            <p:cNvSpPr>
              <a:spLocks noChangeArrowheads="1"/>
            </p:cNvSpPr>
            <p:nvPr/>
          </p:nvSpPr>
          <p:spPr bwMode="auto">
            <a:xfrm>
              <a:off x="5072" y="2260"/>
              <a:ext cx="369" cy="126"/>
            </a:xfrm>
            <a:prstGeom prst="rect">
              <a:avLst/>
            </a:prstGeom>
            <a:noFill/>
            <a:ln w="9525">
              <a:noFill/>
              <a:miter lim="800000"/>
              <a:headEnd/>
              <a:tailEnd/>
            </a:ln>
            <a:effectLst/>
          </p:spPr>
          <p:txBody>
            <a:bodyPr lIns="0" tIns="0" rIns="0" bIns="0"/>
            <a:lstStyle/>
            <a:p>
              <a:pPr>
                <a:spcBef>
                  <a:spcPct val="0"/>
                </a:spcBef>
              </a:pPr>
              <a:r>
                <a:rPr lang="en-US">
                  <a:solidFill>
                    <a:srgbClr val="000000"/>
                  </a:solidFill>
                </a:rPr>
                <a:t>0x8000</a:t>
              </a:r>
            </a:p>
          </p:txBody>
        </p:sp>
        <p:sp>
          <p:nvSpPr>
            <p:cNvPr id="145426" name="Rectangle 18"/>
            <p:cNvSpPr>
              <a:spLocks noChangeArrowheads="1"/>
            </p:cNvSpPr>
            <p:nvPr/>
          </p:nvSpPr>
          <p:spPr bwMode="auto">
            <a:xfrm>
              <a:off x="2485" y="1095"/>
              <a:ext cx="979" cy="1476"/>
            </a:xfrm>
            <a:prstGeom prst="rect">
              <a:avLst/>
            </a:prstGeom>
            <a:solidFill>
              <a:srgbClr val="FFFFFF"/>
            </a:solidFill>
            <a:ln w="9525">
              <a:solidFill>
                <a:srgbClr val="000000"/>
              </a:solidFill>
              <a:miter lim="800000"/>
              <a:headEnd/>
              <a:tailEnd/>
            </a:ln>
          </p:spPr>
          <p:txBody>
            <a:bodyPr lIns="0" tIns="0" rIns="0" bIns="0"/>
            <a:lstStyle/>
            <a:p>
              <a:pPr algn="r">
                <a:spcBef>
                  <a:spcPct val="0"/>
                </a:spcBef>
              </a:pPr>
              <a:endParaRPr lang="en-US"/>
            </a:p>
          </p:txBody>
        </p:sp>
        <p:sp>
          <p:nvSpPr>
            <p:cNvPr id="145427" name="Text Box 19"/>
            <p:cNvSpPr txBox="1">
              <a:spLocks noChangeArrowheads="1"/>
            </p:cNvSpPr>
            <p:nvPr/>
          </p:nvSpPr>
          <p:spPr bwMode="auto">
            <a:xfrm>
              <a:off x="2474" y="2277"/>
              <a:ext cx="231" cy="105"/>
            </a:xfrm>
            <a:prstGeom prst="rect">
              <a:avLst/>
            </a:prstGeom>
            <a:noFill/>
            <a:ln w="9525">
              <a:noFill/>
              <a:miter lim="800000"/>
              <a:headEnd/>
              <a:tailEnd/>
            </a:ln>
          </p:spPr>
          <p:txBody>
            <a:bodyPr lIns="0" tIns="0" rIns="0" bIns="0"/>
            <a:lstStyle/>
            <a:p>
              <a:pPr algn="r">
                <a:spcBef>
                  <a:spcPct val="0"/>
                </a:spcBef>
              </a:pPr>
              <a:r>
                <a:rPr lang="en-US">
                  <a:solidFill>
                    <a:srgbClr val="000000"/>
                  </a:solidFill>
                </a:rPr>
                <a:t>101:</a:t>
              </a:r>
            </a:p>
          </p:txBody>
        </p:sp>
        <p:sp>
          <p:nvSpPr>
            <p:cNvPr id="145428" name="Text Box 20"/>
            <p:cNvSpPr txBox="1">
              <a:spLocks noChangeArrowheads="1"/>
            </p:cNvSpPr>
            <p:nvPr/>
          </p:nvSpPr>
          <p:spPr bwMode="auto">
            <a:xfrm>
              <a:off x="2760" y="2145"/>
              <a:ext cx="575" cy="145"/>
            </a:xfrm>
            <a:prstGeom prst="rect">
              <a:avLst/>
            </a:prstGeom>
            <a:noFill/>
            <a:ln w="9525">
              <a:noFill/>
              <a:miter lim="800000"/>
              <a:headEnd/>
              <a:tailEnd/>
            </a:ln>
          </p:spPr>
          <p:txBody>
            <a:bodyPr lIns="0" tIns="0" rIns="0" bIns="0"/>
            <a:lstStyle/>
            <a:p>
              <a:pPr algn="l">
                <a:spcBef>
                  <a:spcPct val="0"/>
                </a:spcBef>
              </a:pPr>
              <a:r>
                <a:rPr lang="en-US">
                  <a:solidFill>
                    <a:srgbClr val="000000"/>
                  </a:solidFill>
                </a:rPr>
                <a:t>instruction </a:t>
              </a:r>
            </a:p>
          </p:txBody>
        </p:sp>
        <p:sp>
          <p:nvSpPr>
            <p:cNvPr id="145429" name="Text Box 21"/>
            <p:cNvSpPr txBox="1">
              <a:spLocks noChangeArrowheads="1"/>
            </p:cNvSpPr>
            <p:nvPr/>
          </p:nvSpPr>
          <p:spPr bwMode="auto">
            <a:xfrm>
              <a:off x="2760" y="2277"/>
              <a:ext cx="591" cy="115"/>
            </a:xfrm>
            <a:prstGeom prst="rect">
              <a:avLst/>
            </a:prstGeom>
            <a:noFill/>
            <a:ln w="9525">
              <a:noFill/>
              <a:miter lim="800000"/>
              <a:headEnd/>
              <a:tailEnd/>
            </a:ln>
          </p:spPr>
          <p:txBody>
            <a:bodyPr lIns="0" tIns="0" rIns="0" bIns="0"/>
            <a:lstStyle/>
            <a:p>
              <a:pPr algn="l">
                <a:spcBef>
                  <a:spcPct val="0"/>
                </a:spcBef>
              </a:pPr>
              <a:r>
                <a:rPr lang="en-US" dirty="0">
                  <a:solidFill>
                    <a:srgbClr val="000000"/>
                  </a:solidFill>
                </a:rPr>
                <a:t>instruction </a:t>
              </a:r>
            </a:p>
          </p:txBody>
        </p:sp>
        <p:sp>
          <p:nvSpPr>
            <p:cNvPr id="145430" name="Text Box 22"/>
            <p:cNvSpPr txBox="1">
              <a:spLocks noChangeArrowheads="1"/>
            </p:cNvSpPr>
            <p:nvPr/>
          </p:nvSpPr>
          <p:spPr bwMode="auto">
            <a:xfrm>
              <a:off x="2549" y="1834"/>
              <a:ext cx="168" cy="118"/>
            </a:xfrm>
            <a:prstGeom prst="rect">
              <a:avLst/>
            </a:prstGeom>
            <a:noFill/>
            <a:ln w="9525">
              <a:noFill/>
              <a:miter lim="800000"/>
              <a:headEnd/>
              <a:tailEnd/>
            </a:ln>
          </p:spPr>
          <p:txBody>
            <a:bodyPr lIns="0" tIns="0" rIns="0" bIns="0"/>
            <a:lstStyle/>
            <a:p>
              <a:pPr algn="r">
                <a:spcBef>
                  <a:spcPct val="0"/>
                </a:spcBef>
              </a:pPr>
              <a:r>
                <a:rPr lang="en-US">
                  <a:solidFill>
                    <a:srgbClr val="000000"/>
                  </a:solidFill>
                </a:rPr>
                <a:t>...</a:t>
              </a:r>
            </a:p>
          </p:txBody>
        </p:sp>
        <p:sp>
          <p:nvSpPr>
            <p:cNvPr id="145431" name="Text Box 23"/>
            <p:cNvSpPr txBox="1">
              <a:spLocks noChangeArrowheads="1"/>
            </p:cNvSpPr>
            <p:nvPr/>
          </p:nvSpPr>
          <p:spPr bwMode="auto">
            <a:xfrm>
              <a:off x="2495" y="1948"/>
              <a:ext cx="771" cy="143"/>
            </a:xfrm>
            <a:prstGeom prst="rect">
              <a:avLst/>
            </a:prstGeom>
            <a:noFill/>
            <a:ln w="9525">
              <a:noFill/>
              <a:miter lim="800000"/>
              <a:headEnd/>
              <a:tailEnd/>
            </a:ln>
          </p:spPr>
          <p:txBody>
            <a:bodyPr lIns="0" tIns="0" rIns="0" bIns="0"/>
            <a:lstStyle/>
            <a:p>
              <a:pPr algn="l">
                <a:spcBef>
                  <a:spcPct val="0"/>
                </a:spcBef>
              </a:pPr>
              <a:r>
                <a:rPr lang="en-US" i="1">
                  <a:solidFill>
                    <a:srgbClr val="000000"/>
                  </a:solidFill>
                </a:rPr>
                <a:t>Main program</a:t>
              </a:r>
            </a:p>
          </p:txBody>
        </p:sp>
        <p:sp>
          <p:nvSpPr>
            <p:cNvPr id="145432" name="Text Box 24"/>
            <p:cNvSpPr txBox="1">
              <a:spLocks noChangeArrowheads="1"/>
            </p:cNvSpPr>
            <p:nvPr/>
          </p:nvSpPr>
          <p:spPr bwMode="auto">
            <a:xfrm>
              <a:off x="2538" y="2016"/>
              <a:ext cx="167" cy="117"/>
            </a:xfrm>
            <a:prstGeom prst="rect">
              <a:avLst/>
            </a:prstGeom>
            <a:noFill/>
            <a:ln w="9525">
              <a:noFill/>
              <a:miter lim="800000"/>
              <a:headEnd/>
              <a:tailEnd/>
            </a:ln>
          </p:spPr>
          <p:txBody>
            <a:bodyPr lIns="0" tIns="0" rIns="0" bIns="0"/>
            <a:lstStyle/>
            <a:p>
              <a:pPr algn="r">
                <a:spcBef>
                  <a:spcPct val="0"/>
                </a:spcBef>
              </a:pPr>
              <a:r>
                <a:rPr lang="en-US">
                  <a:solidFill>
                    <a:srgbClr val="000000"/>
                  </a:solidFill>
                </a:rPr>
                <a:t>...</a:t>
              </a:r>
            </a:p>
          </p:txBody>
        </p:sp>
        <p:sp>
          <p:nvSpPr>
            <p:cNvPr id="145433" name="Text Box 25"/>
            <p:cNvSpPr txBox="1">
              <a:spLocks noChangeArrowheads="1"/>
            </p:cNvSpPr>
            <p:nvPr/>
          </p:nvSpPr>
          <p:spPr bwMode="auto">
            <a:xfrm>
              <a:off x="2551" y="1135"/>
              <a:ext cx="902" cy="151"/>
            </a:xfrm>
            <a:prstGeom prst="rect">
              <a:avLst/>
            </a:prstGeom>
            <a:noFill/>
            <a:ln w="9525">
              <a:noFill/>
              <a:miter lim="800000"/>
              <a:headEnd/>
              <a:tailEnd/>
            </a:ln>
            <a:effectLst/>
          </p:spPr>
          <p:txBody>
            <a:bodyPr lIns="0" tIns="0" rIns="0" bIns="0"/>
            <a:lstStyle/>
            <a:p>
              <a:pPr algn="l">
                <a:spcBef>
                  <a:spcPct val="0"/>
                </a:spcBef>
              </a:pPr>
              <a:r>
                <a:rPr lang="en-US" noProof="1"/>
                <a:t>Program memory</a:t>
              </a:r>
            </a:p>
          </p:txBody>
        </p:sp>
        <p:sp>
          <p:nvSpPr>
            <p:cNvPr id="145434" name="Rectangle 26"/>
            <p:cNvSpPr>
              <a:spLocks noChangeArrowheads="1"/>
            </p:cNvSpPr>
            <p:nvPr/>
          </p:nvSpPr>
          <p:spPr bwMode="auto">
            <a:xfrm>
              <a:off x="3620" y="2181"/>
              <a:ext cx="248" cy="130"/>
            </a:xfrm>
            <a:prstGeom prst="rect">
              <a:avLst/>
            </a:prstGeom>
            <a:solidFill>
              <a:srgbClr val="FFFFFF"/>
            </a:solidFill>
            <a:ln w="9525">
              <a:solidFill>
                <a:srgbClr val="000000"/>
              </a:solidFill>
              <a:miter lim="800000"/>
              <a:headEnd/>
              <a:tailEnd/>
            </a:ln>
            <a:effectLst/>
          </p:spPr>
          <p:txBody>
            <a:bodyPr lIns="0" tIns="0" rIns="0" bIns="0"/>
            <a:lstStyle/>
            <a:p>
              <a:pPr>
                <a:spcBef>
                  <a:spcPct val="0"/>
                </a:spcBef>
              </a:pPr>
              <a:r>
                <a:rPr lang="en-US">
                  <a:solidFill>
                    <a:srgbClr val="000000"/>
                  </a:solidFill>
                </a:rPr>
                <a:t>PC</a:t>
              </a:r>
            </a:p>
          </p:txBody>
        </p:sp>
        <p:sp>
          <p:nvSpPr>
            <p:cNvPr id="145435" name="Rectangle 27"/>
            <p:cNvSpPr>
              <a:spLocks noChangeArrowheads="1"/>
            </p:cNvSpPr>
            <p:nvPr/>
          </p:nvSpPr>
          <p:spPr bwMode="auto">
            <a:xfrm>
              <a:off x="3626" y="2355"/>
              <a:ext cx="248" cy="128"/>
            </a:xfrm>
            <a:prstGeom prst="rect">
              <a:avLst/>
            </a:prstGeom>
            <a:solidFill>
              <a:srgbClr val="FFFFFF"/>
            </a:solidFill>
            <a:ln w="9525">
              <a:solidFill>
                <a:srgbClr val="969696"/>
              </a:solidFill>
              <a:miter lim="800000"/>
              <a:headEnd/>
              <a:tailEnd/>
            </a:ln>
            <a:effectLst/>
          </p:spPr>
          <p:txBody>
            <a:bodyPr lIns="0" tIns="0" rIns="0" bIns="0"/>
            <a:lstStyle/>
            <a:p>
              <a:pPr>
                <a:spcBef>
                  <a:spcPct val="0"/>
                </a:spcBef>
              </a:pPr>
              <a:r>
                <a:rPr lang="en-US">
                  <a:solidFill>
                    <a:srgbClr val="808080"/>
                  </a:solidFill>
                </a:rPr>
                <a:t>100</a:t>
              </a:r>
            </a:p>
          </p:txBody>
        </p:sp>
        <p:sp>
          <p:nvSpPr>
            <p:cNvPr id="145436" name="Freeform 28"/>
            <p:cNvSpPr>
              <a:spLocks/>
            </p:cNvSpPr>
            <p:nvPr/>
          </p:nvSpPr>
          <p:spPr bwMode="auto">
            <a:xfrm>
              <a:off x="4020" y="2052"/>
              <a:ext cx="136" cy="3"/>
            </a:xfrm>
            <a:custGeom>
              <a:avLst/>
              <a:gdLst/>
              <a:ahLst/>
              <a:cxnLst>
                <a:cxn ang="0">
                  <a:pos x="136" y="3"/>
                </a:cxn>
                <a:cxn ang="0">
                  <a:pos x="0" y="0"/>
                </a:cxn>
              </a:cxnLst>
              <a:rect l="0" t="0" r="r" b="b"/>
              <a:pathLst>
                <a:path w="136" h="3">
                  <a:moveTo>
                    <a:pt x="136" y="3"/>
                  </a:moveTo>
                  <a:lnTo>
                    <a:pt x="0" y="0"/>
                  </a:lnTo>
                </a:path>
              </a:pathLst>
            </a:custGeom>
            <a:noFill/>
            <a:ln w="9525">
              <a:solidFill>
                <a:srgbClr val="969696"/>
              </a:solidFill>
              <a:round/>
              <a:headEnd/>
              <a:tailEnd type="triangle" w="med" len="med"/>
            </a:ln>
            <a:effectLst/>
          </p:spPr>
          <p:txBody>
            <a:bodyPr/>
            <a:lstStyle/>
            <a:p>
              <a:endParaRPr lang="en-US"/>
            </a:p>
          </p:txBody>
        </p:sp>
        <p:sp>
          <p:nvSpPr>
            <p:cNvPr id="145437" name="Text Box 29"/>
            <p:cNvSpPr txBox="1">
              <a:spLocks noChangeArrowheads="1"/>
            </p:cNvSpPr>
            <p:nvPr/>
          </p:nvSpPr>
          <p:spPr bwMode="auto">
            <a:xfrm>
              <a:off x="3701" y="1987"/>
              <a:ext cx="277" cy="150"/>
            </a:xfrm>
            <a:prstGeom prst="rect">
              <a:avLst/>
            </a:prstGeom>
            <a:noFill/>
            <a:ln w="9525">
              <a:noFill/>
              <a:miter lim="800000"/>
              <a:headEnd/>
              <a:tailEnd/>
            </a:ln>
          </p:spPr>
          <p:txBody>
            <a:bodyPr lIns="0" tIns="0" rIns="0" bIns="0"/>
            <a:lstStyle/>
            <a:p>
              <a:pPr algn="r">
                <a:spcBef>
                  <a:spcPct val="0"/>
                </a:spcBef>
              </a:pPr>
              <a:r>
                <a:rPr lang="en-US">
                  <a:solidFill>
                    <a:srgbClr val="808080"/>
                  </a:solidFill>
                </a:rPr>
                <a:t>Dreq</a:t>
              </a:r>
            </a:p>
          </p:txBody>
        </p:sp>
        <p:sp>
          <p:nvSpPr>
            <p:cNvPr id="145438" name="Text Box 30"/>
            <p:cNvSpPr txBox="1">
              <a:spLocks noChangeArrowheads="1"/>
            </p:cNvSpPr>
            <p:nvPr/>
          </p:nvSpPr>
          <p:spPr bwMode="auto">
            <a:xfrm>
              <a:off x="3701" y="1869"/>
              <a:ext cx="277" cy="151"/>
            </a:xfrm>
            <a:prstGeom prst="rect">
              <a:avLst/>
            </a:prstGeom>
            <a:noFill/>
            <a:ln w="9525">
              <a:noFill/>
              <a:miter lim="800000"/>
              <a:headEnd/>
              <a:tailEnd/>
            </a:ln>
          </p:spPr>
          <p:txBody>
            <a:bodyPr lIns="0" tIns="0" rIns="0" bIns="0"/>
            <a:lstStyle/>
            <a:p>
              <a:pPr algn="r">
                <a:spcBef>
                  <a:spcPct val="0"/>
                </a:spcBef>
              </a:pPr>
              <a:r>
                <a:rPr lang="en-US">
                  <a:solidFill>
                    <a:srgbClr val="808080"/>
                  </a:solidFill>
                </a:rPr>
                <a:t>Dack</a:t>
              </a:r>
            </a:p>
          </p:txBody>
        </p:sp>
        <p:sp>
          <p:nvSpPr>
            <p:cNvPr id="145439" name="Text Box 31"/>
            <p:cNvSpPr txBox="1">
              <a:spLocks noChangeArrowheads="1"/>
            </p:cNvSpPr>
            <p:nvPr/>
          </p:nvSpPr>
          <p:spPr bwMode="auto">
            <a:xfrm>
              <a:off x="4206" y="1201"/>
              <a:ext cx="375" cy="114"/>
            </a:xfrm>
            <a:prstGeom prst="rect">
              <a:avLst/>
            </a:prstGeom>
            <a:noFill/>
            <a:ln w="9525">
              <a:noFill/>
              <a:prstDash val="dash"/>
              <a:miter lim="800000"/>
              <a:headEnd/>
              <a:tailEnd type="none" w="sm" len="sm"/>
            </a:ln>
            <a:effectLst/>
          </p:spPr>
          <p:txBody>
            <a:bodyPr lIns="0" tIns="0" rIns="0" bIns="0"/>
            <a:lstStyle/>
            <a:p>
              <a:pPr algn="l">
                <a:spcBef>
                  <a:spcPct val="0"/>
                </a:spcBef>
              </a:pPr>
              <a:r>
                <a:rPr lang="en-US">
                  <a:solidFill>
                    <a:srgbClr val="808080"/>
                  </a:solidFill>
                </a:rPr>
                <a:t>0x0000</a:t>
              </a:r>
            </a:p>
          </p:txBody>
        </p:sp>
        <p:sp>
          <p:nvSpPr>
            <p:cNvPr id="145440" name="Text Box 32"/>
            <p:cNvSpPr txBox="1">
              <a:spLocks noChangeArrowheads="1"/>
            </p:cNvSpPr>
            <p:nvPr/>
          </p:nvSpPr>
          <p:spPr bwMode="auto">
            <a:xfrm>
              <a:off x="4599" y="1201"/>
              <a:ext cx="397" cy="114"/>
            </a:xfrm>
            <a:prstGeom prst="rect">
              <a:avLst/>
            </a:prstGeom>
            <a:noFill/>
            <a:ln w="9525">
              <a:noFill/>
              <a:prstDash val="dash"/>
              <a:miter lim="800000"/>
              <a:headEnd/>
              <a:tailEnd type="none" w="sm" len="sm"/>
            </a:ln>
            <a:effectLst/>
          </p:spPr>
          <p:txBody>
            <a:bodyPr lIns="0" tIns="0" rIns="0" bIns="0"/>
            <a:lstStyle/>
            <a:p>
              <a:pPr algn="l">
                <a:spcBef>
                  <a:spcPct val="0"/>
                </a:spcBef>
              </a:pPr>
              <a:r>
                <a:rPr lang="en-US">
                  <a:solidFill>
                    <a:srgbClr val="808080"/>
                  </a:solidFill>
                </a:rPr>
                <a:t>0x0001</a:t>
              </a:r>
            </a:p>
          </p:txBody>
        </p:sp>
        <p:sp>
          <p:nvSpPr>
            <p:cNvPr id="145441" name="Text Box 33"/>
            <p:cNvSpPr txBox="1">
              <a:spLocks noChangeArrowheads="1"/>
            </p:cNvSpPr>
            <p:nvPr/>
          </p:nvSpPr>
          <p:spPr bwMode="auto">
            <a:xfrm>
              <a:off x="4181" y="1329"/>
              <a:ext cx="388" cy="115"/>
            </a:xfrm>
            <a:prstGeom prst="rect">
              <a:avLst/>
            </a:prstGeom>
            <a:noFill/>
            <a:ln w="9525">
              <a:solidFill>
                <a:srgbClr val="969696"/>
              </a:solidFill>
              <a:miter lim="800000"/>
              <a:headEnd/>
              <a:tailEnd type="none" w="sm" len="sm"/>
            </a:ln>
            <a:effectLst/>
          </p:spPr>
          <p:txBody>
            <a:bodyPr lIns="0" tIns="0" rIns="0" bIns="0"/>
            <a:lstStyle/>
            <a:p>
              <a:pPr algn="l">
                <a:spcBef>
                  <a:spcPct val="0"/>
                </a:spcBef>
              </a:pPr>
              <a:endParaRPr lang="en-US"/>
            </a:p>
          </p:txBody>
        </p:sp>
        <p:sp>
          <p:nvSpPr>
            <p:cNvPr id="145442" name="Text Box 34"/>
            <p:cNvSpPr txBox="1">
              <a:spLocks noChangeArrowheads="1"/>
            </p:cNvSpPr>
            <p:nvPr/>
          </p:nvSpPr>
          <p:spPr bwMode="auto">
            <a:xfrm>
              <a:off x="4571" y="1329"/>
              <a:ext cx="389" cy="115"/>
            </a:xfrm>
            <a:prstGeom prst="rect">
              <a:avLst/>
            </a:prstGeom>
            <a:noFill/>
            <a:ln w="9525">
              <a:solidFill>
                <a:srgbClr val="969696"/>
              </a:solidFill>
              <a:miter lim="800000"/>
              <a:headEnd/>
              <a:tailEnd type="none" w="sm" len="sm"/>
            </a:ln>
            <a:effectLst/>
          </p:spPr>
          <p:txBody>
            <a:bodyPr lIns="0" tIns="0" rIns="0" bIns="0"/>
            <a:lstStyle/>
            <a:p>
              <a:pPr algn="l">
                <a:spcBef>
                  <a:spcPct val="0"/>
                </a:spcBef>
              </a:pPr>
              <a:endParaRPr lang="en-US"/>
            </a:p>
          </p:txBody>
        </p:sp>
        <p:grpSp>
          <p:nvGrpSpPr>
            <p:cNvPr id="3" name="Group 35"/>
            <p:cNvGrpSpPr>
              <a:grpSpLocks/>
            </p:cNvGrpSpPr>
            <p:nvPr/>
          </p:nvGrpSpPr>
          <p:grpSpPr bwMode="auto">
            <a:xfrm>
              <a:off x="5048" y="1399"/>
              <a:ext cx="166" cy="19"/>
              <a:chOff x="5212" y="2481"/>
              <a:chExt cx="213" cy="29"/>
            </a:xfrm>
          </p:grpSpPr>
          <p:sp>
            <p:nvSpPr>
              <p:cNvPr id="145444" name="Oval 36"/>
              <p:cNvSpPr>
                <a:spLocks noChangeArrowheads="1"/>
              </p:cNvSpPr>
              <p:nvPr/>
            </p:nvSpPr>
            <p:spPr bwMode="auto">
              <a:xfrm>
                <a:off x="5304" y="2481"/>
                <a:ext cx="29" cy="29"/>
              </a:xfrm>
              <a:prstGeom prst="ellipse">
                <a:avLst/>
              </a:prstGeom>
              <a:solidFill>
                <a:srgbClr val="969696"/>
              </a:solidFill>
              <a:ln w="9525">
                <a:solidFill>
                  <a:srgbClr val="969696"/>
                </a:solidFill>
                <a:prstDash val="dash"/>
                <a:round/>
                <a:headEnd/>
                <a:tailEnd type="none" w="sm" len="sm"/>
              </a:ln>
              <a:effectLst/>
            </p:spPr>
            <p:txBody>
              <a:bodyPr/>
              <a:lstStyle/>
              <a:p>
                <a:endParaRPr lang="en-US"/>
              </a:p>
            </p:txBody>
          </p:sp>
          <p:sp>
            <p:nvSpPr>
              <p:cNvPr id="145445" name="Oval 37"/>
              <p:cNvSpPr>
                <a:spLocks noChangeArrowheads="1"/>
              </p:cNvSpPr>
              <p:nvPr/>
            </p:nvSpPr>
            <p:spPr bwMode="auto">
              <a:xfrm>
                <a:off x="5212" y="2481"/>
                <a:ext cx="29" cy="29"/>
              </a:xfrm>
              <a:prstGeom prst="ellipse">
                <a:avLst/>
              </a:prstGeom>
              <a:solidFill>
                <a:srgbClr val="969696"/>
              </a:solidFill>
              <a:ln w="9525">
                <a:solidFill>
                  <a:srgbClr val="969696"/>
                </a:solidFill>
                <a:prstDash val="dash"/>
                <a:round/>
                <a:headEnd/>
                <a:tailEnd type="none" w="sm" len="sm"/>
              </a:ln>
              <a:effectLst/>
            </p:spPr>
            <p:txBody>
              <a:bodyPr/>
              <a:lstStyle/>
              <a:p>
                <a:endParaRPr lang="en-US"/>
              </a:p>
            </p:txBody>
          </p:sp>
          <p:sp>
            <p:nvSpPr>
              <p:cNvPr id="145446" name="Oval 38"/>
              <p:cNvSpPr>
                <a:spLocks noChangeArrowheads="1"/>
              </p:cNvSpPr>
              <p:nvPr/>
            </p:nvSpPr>
            <p:spPr bwMode="auto">
              <a:xfrm>
                <a:off x="5396" y="2481"/>
                <a:ext cx="29" cy="29"/>
              </a:xfrm>
              <a:prstGeom prst="ellipse">
                <a:avLst/>
              </a:prstGeom>
              <a:solidFill>
                <a:srgbClr val="969696"/>
              </a:solidFill>
              <a:ln w="9525">
                <a:solidFill>
                  <a:srgbClr val="969696"/>
                </a:solidFill>
                <a:prstDash val="dash"/>
                <a:round/>
                <a:headEnd/>
                <a:tailEnd type="none" w="sm" len="sm"/>
              </a:ln>
              <a:effectLst/>
            </p:spPr>
            <p:txBody>
              <a:bodyPr/>
              <a:lstStyle/>
              <a:p>
                <a:endParaRPr lang="en-US"/>
              </a:p>
            </p:txBody>
          </p:sp>
        </p:grpSp>
        <p:sp>
          <p:nvSpPr>
            <p:cNvPr id="145447" name="Text Box 39"/>
            <p:cNvSpPr txBox="1">
              <a:spLocks noChangeArrowheads="1"/>
            </p:cNvSpPr>
            <p:nvPr/>
          </p:nvSpPr>
          <p:spPr bwMode="auto">
            <a:xfrm>
              <a:off x="2428" y="2145"/>
              <a:ext cx="277" cy="120"/>
            </a:xfrm>
            <a:prstGeom prst="rect">
              <a:avLst/>
            </a:prstGeom>
            <a:noFill/>
            <a:ln w="9525">
              <a:noFill/>
              <a:miter lim="800000"/>
              <a:headEnd/>
              <a:tailEnd/>
            </a:ln>
          </p:spPr>
          <p:txBody>
            <a:bodyPr lIns="0" tIns="0" rIns="0" bIns="0"/>
            <a:lstStyle/>
            <a:p>
              <a:pPr algn="r">
                <a:spcBef>
                  <a:spcPct val="0"/>
                </a:spcBef>
              </a:pPr>
              <a:r>
                <a:rPr lang="en-US">
                  <a:solidFill>
                    <a:srgbClr val="000000"/>
                  </a:solidFill>
                </a:rPr>
                <a:t>100:</a:t>
              </a:r>
            </a:p>
          </p:txBody>
        </p:sp>
        <p:sp>
          <p:nvSpPr>
            <p:cNvPr id="145448" name="Text Box 40"/>
            <p:cNvSpPr txBox="1">
              <a:spLocks noChangeArrowheads="1"/>
            </p:cNvSpPr>
            <p:nvPr/>
          </p:nvSpPr>
          <p:spPr bwMode="auto">
            <a:xfrm>
              <a:off x="2551" y="1415"/>
              <a:ext cx="846" cy="128"/>
            </a:xfrm>
            <a:prstGeom prst="rect">
              <a:avLst/>
            </a:prstGeom>
            <a:noFill/>
            <a:ln w="9525">
              <a:noFill/>
              <a:miter lim="800000"/>
              <a:headEnd/>
              <a:tailEnd/>
            </a:ln>
          </p:spPr>
          <p:txBody>
            <a:bodyPr lIns="0" tIns="0" rIns="0" bIns="0"/>
            <a:lstStyle/>
            <a:p>
              <a:pPr algn="l">
                <a:spcBef>
                  <a:spcPct val="0"/>
                </a:spcBef>
              </a:pPr>
              <a:r>
                <a:rPr lang="en-US" i="1">
                  <a:solidFill>
                    <a:srgbClr val="808080"/>
                  </a:solidFill>
                </a:rPr>
                <a:t>No ISR needed!</a:t>
              </a:r>
            </a:p>
          </p:txBody>
        </p:sp>
        <p:sp>
          <p:nvSpPr>
            <p:cNvPr id="145449" name="Rectangle 41"/>
            <p:cNvSpPr>
              <a:spLocks noChangeArrowheads="1"/>
            </p:cNvSpPr>
            <p:nvPr/>
          </p:nvSpPr>
          <p:spPr bwMode="auto">
            <a:xfrm>
              <a:off x="4214" y="2053"/>
              <a:ext cx="386" cy="135"/>
            </a:xfrm>
            <a:prstGeom prst="rect">
              <a:avLst/>
            </a:prstGeom>
            <a:noFill/>
            <a:ln w="9525">
              <a:solidFill>
                <a:srgbClr val="000000"/>
              </a:solidFill>
              <a:miter lim="800000"/>
              <a:headEnd/>
              <a:tailEnd/>
            </a:ln>
            <a:effectLst/>
          </p:spPr>
          <p:txBody>
            <a:bodyPr lIns="0" tIns="0" rIns="0" bIns="0"/>
            <a:lstStyle/>
            <a:p>
              <a:pPr>
                <a:spcBef>
                  <a:spcPct val="0"/>
                </a:spcBef>
              </a:pPr>
              <a:r>
                <a:rPr lang="en-US">
                  <a:solidFill>
                    <a:srgbClr val="000000"/>
                  </a:solidFill>
                </a:rPr>
                <a:t>0x0001</a:t>
              </a:r>
            </a:p>
          </p:txBody>
        </p:sp>
        <p:sp>
          <p:nvSpPr>
            <p:cNvPr id="145450" name="Rectangle 42"/>
            <p:cNvSpPr>
              <a:spLocks noChangeArrowheads="1"/>
            </p:cNvSpPr>
            <p:nvPr/>
          </p:nvSpPr>
          <p:spPr bwMode="auto">
            <a:xfrm>
              <a:off x="4214" y="2220"/>
              <a:ext cx="386" cy="135"/>
            </a:xfrm>
            <a:prstGeom prst="rect">
              <a:avLst/>
            </a:prstGeom>
            <a:noFill/>
            <a:ln w="9525">
              <a:solidFill>
                <a:srgbClr val="000000"/>
              </a:solidFill>
              <a:miter lim="800000"/>
              <a:headEnd/>
              <a:tailEnd/>
            </a:ln>
            <a:effectLst/>
          </p:spPr>
          <p:txBody>
            <a:bodyPr lIns="0" tIns="0" rIns="0" bIns="0"/>
            <a:lstStyle/>
            <a:p>
              <a:pPr>
                <a:spcBef>
                  <a:spcPct val="0"/>
                </a:spcBef>
              </a:pPr>
              <a:r>
                <a:rPr lang="en-US">
                  <a:solidFill>
                    <a:srgbClr val="000000"/>
                  </a:solidFill>
                </a:rPr>
                <a:t>0x8000</a:t>
              </a:r>
            </a:p>
          </p:txBody>
        </p:sp>
        <p:sp>
          <p:nvSpPr>
            <p:cNvPr id="145451" name="Rectangle 43"/>
            <p:cNvSpPr>
              <a:spLocks noChangeArrowheads="1"/>
            </p:cNvSpPr>
            <p:nvPr/>
          </p:nvSpPr>
          <p:spPr bwMode="auto">
            <a:xfrm>
              <a:off x="4214" y="2386"/>
              <a:ext cx="386" cy="135"/>
            </a:xfrm>
            <a:prstGeom prst="rect">
              <a:avLst/>
            </a:prstGeom>
            <a:noFill/>
            <a:ln w="9525">
              <a:solidFill>
                <a:srgbClr val="969696"/>
              </a:solidFill>
              <a:miter lim="800000"/>
              <a:headEnd/>
              <a:tailEnd/>
            </a:ln>
            <a:effectLst/>
          </p:spPr>
          <p:txBody>
            <a:bodyPr lIns="0" tIns="0" rIns="0" bIns="0"/>
            <a:lstStyle/>
            <a:p>
              <a:pPr algn="l">
                <a:spcBef>
                  <a:spcPct val="0"/>
                </a:spcBef>
              </a:pPr>
              <a:endParaRPr lang="en-US"/>
            </a:p>
          </p:txBody>
        </p:sp>
        <p:sp>
          <p:nvSpPr>
            <p:cNvPr id="145452" name="Text Box 44"/>
            <p:cNvSpPr txBox="1">
              <a:spLocks noChangeArrowheads="1"/>
            </p:cNvSpPr>
            <p:nvPr/>
          </p:nvSpPr>
          <p:spPr bwMode="auto">
            <a:xfrm>
              <a:off x="4660" y="2049"/>
              <a:ext cx="200" cy="153"/>
            </a:xfrm>
            <a:prstGeom prst="rect">
              <a:avLst/>
            </a:prstGeom>
            <a:noFill/>
            <a:ln w="9525">
              <a:noFill/>
              <a:prstDash val="dash"/>
              <a:miter lim="800000"/>
              <a:headEnd/>
              <a:tailEnd type="none" w="sm" len="sm"/>
            </a:ln>
            <a:effectLst/>
          </p:spPr>
          <p:txBody>
            <a:bodyPr lIns="0" tIns="0" rIns="0" bIns="0"/>
            <a:lstStyle/>
            <a:p>
              <a:pPr algn="l">
                <a:spcBef>
                  <a:spcPct val="0"/>
                </a:spcBef>
              </a:pPr>
              <a:r>
                <a:rPr lang="en-US">
                  <a:solidFill>
                    <a:srgbClr val="808080"/>
                  </a:solidFill>
                </a:rPr>
                <a:t>ack</a:t>
              </a:r>
            </a:p>
          </p:txBody>
        </p:sp>
        <p:sp>
          <p:nvSpPr>
            <p:cNvPr id="145453" name="Text Box 45"/>
            <p:cNvSpPr txBox="1">
              <a:spLocks noChangeArrowheads="1"/>
            </p:cNvSpPr>
            <p:nvPr/>
          </p:nvSpPr>
          <p:spPr bwMode="auto">
            <a:xfrm>
              <a:off x="4660" y="2194"/>
              <a:ext cx="200" cy="153"/>
            </a:xfrm>
            <a:prstGeom prst="rect">
              <a:avLst/>
            </a:prstGeom>
            <a:noFill/>
            <a:ln w="9525">
              <a:noFill/>
              <a:prstDash val="dash"/>
              <a:miter lim="800000"/>
              <a:headEnd/>
              <a:tailEnd type="none" w="sm" len="sm"/>
            </a:ln>
            <a:effectLst/>
          </p:spPr>
          <p:txBody>
            <a:bodyPr lIns="0" tIns="0" rIns="0" bIns="0"/>
            <a:lstStyle/>
            <a:p>
              <a:pPr algn="l">
                <a:spcBef>
                  <a:spcPct val="0"/>
                </a:spcBef>
              </a:pPr>
              <a:r>
                <a:rPr lang="en-US">
                  <a:solidFill>
                    <a:srgbClr val="808080"/>
                  </a:solidFill>
                </a:rPr>
                <a:t>req</a:t>
              </a:r>
            </a:p>
          </p:txBody>
        </p:sp>
        <p:sp>
          <p:nvSpPr>
            <p:cNvPr id="145454" name="Freeform 46"/>
            <p:cNvSpPr>
              <a:spLocks/>
            </p:cNvSpPr>
            <p:nvPr/>
          </p:nvSpPr>
          <p:spPr bwMode="auto">
            <a:xfrm>
              <a:off x="4014" y="1942"/>
              <a:ext cx="142" cy="2"/>
            </a:xfrm>
            <a:custGeom>
              <a:avLst/>
              <a:gdLst/>
              <a:ahLst/>
              <a:cxnLst>
                <a:cxn ang="0">
                  <a:pos x="0" y="2"/>
                </a:cxn>
                <a:cxn ang="0">
                  <a:pos x="142" y="0"/>
                </a:cxn>
              </a:cxnLst>
              <a:rect l="0" t="0" r="r" b="b"/>
              <a:pathLst>
                <a:path w="142" h="2">
                  <a:moveTo>
                    <a:pt x="0" y="2"/>
                  </a:moveTo>
                  <a:lnTo>
                    <a:pt x="142" y="0"/>
                  </a:lnTo>
                </a:path>
              </a:pathLst>
            </a:custGeom>
            <a:noFill/>
            <a:ln w="9525">
              <a:solidFill>
                <a:srgbClr val="969696"/>
              </a:solidFill>
              <a:round/>
              <a:headEnd/>
              <a:tailEnd type="triangle" w="med" len="med"/>
            </a:ln>
            <a:effectLst/>
          </p:spPr>
          <p:txBody>
            <a:bodyPr/>
            <a:lstStyle/>
            <a:p>
              <a:endParaRPr lang="en-US"/>
            </a:p>
          </p:txBody>
        </p:sp>
        <p:sp>
          <p:nvSpPr>
            <p:cNvPr id="145455" name="Freeform 47"/>
            <p:cNvSpPr>
              <a:spLocks/>
            </p:cNvSpPr>
            <p:nvPr/>
          </p:nvSpPr>
          <p:spPr bwMode="auto">
            <a:xfrm>
              <a:off x="4887" y="2130"/>
              <a:ext cx="135" cy="1"/>
            </a:xfrm>
            <a:custGeom>
              <a:avLst/>
              <a:gdLst/>
              <a:ahLst/>
              <a:cxnLst>
                <a:cxn ang="0">
                  <a:pos x="0" y="1"/>
                </a:cxn>
                <a:cxn ang="0">
                  <a:pos x="135" y="0"/>
                </a:cxn>
              </a:cxnLst>
              <a:rect l="0" t="0" r="r" b="b"/>
              <a:pathLst>
                <a:path w="135" h="1">
                  <a:moveTo>
                    <a:pt x="0" y="1"/>
                  </a:moveTo>
                  <a:lnTo>
                    <a:pt x="135" y="0"/>
                  </a:lnTo>
                </a:path>
              </a:pathLst>
            </a:custGeom>
            <a:noFill/>
            <a:ln w="9525">
              <a:solidFill>
                <a:srgbClr val="969696"/>
              </a:solidFill>
              <a:round/>
              <a:headEnd/>
              <a:tailEnd type="triangle" w="med" len="med"/>
            </a:ln>
            <a:effectLst/>
          </p:spPr>
          <p:txBody>
            <a:bodyPr/>
            <a:lstStyle/>
            <a:p>
              <a:endParaRPr lang="en-US"/>
            </a:p>
          </p:txBody>
        </p:sp>
        <p:sp>
          <p:nvSpPr>
            <p:cNvPr id="145456" name="Freeform 48"/>
            <p:cNvSpPr>
              <a:spLocks/>
            </p:cNvSpPr>
            <p:nvPr/>
          </p:nvSpPr>
          <p:spPr bwMode="auto">
            <a:xfrm>
              <a:off x="4887" y="2274"/>
              <a:ext cx="141" cy="1"/>
            </a:xfrm>
            <a:custGeom>
              <a:avLst/>
              <a:gdLst/>
              <a:ahLst/>
              <a:cxnLst>
                <a:cxn ang="0">
                  <a:pos x="141" y="0"/>
                </a:cxn>
                <a:cxn ang="0">
                  <a:pos x="0" y="1"/>
                </a:cxn>
              </a:cxnLst>
              <a:rect l="0" t="0" r="r" b="b"/>
              <a:pathLst>
                <a:path w="141" h="1">
                  <a:moveTo>
                    <a:pt x="141" y="0"/>
                  </a:moveTo>
                  <a:lnTo>
                    <a:pt x="0" y="1"/>
                  </a:lnTo>
                </a:path>
              </a:pathLst>
            </a:custGeom>
            <a:noFill/>
            <a:ln w="9525">
              <a:solidFill>
                <a:srgbClr val="969696"/>
              </a:solidFill>
              <a:round/>
              <a:headEnd/>
              <a:tailEnd type="triangle" w="med" len="med"/>
            </a:ln>
            <a:effectLst/>
          </p:spPr>
          <p:txBody>
            <a:bodyPr/>
            <a:lstStyle/>
            <a:p>
              <a:endParaRPr lang="en-US"/>
            </a:p>
          </p:txBody>
        </p:sp>
      </p:grpSp>
      <p:sp>
        <p:nvSpPr>
          <p:cNvPr id="145458" name="Oval 50"/>
          <p:cNvSpPr>
            <a:spLocks noChangeArrowheads="1"/>
          </p:cNvSpPr>
          <p:nvPr>
            <p:custDataLst>
              <p:tags r:id="rId5"/>
            </p:custDataLst>
          </p:nvPr>
        </p:nvSpPr>
        <p:spPr bwMode="auto">
          <a:xfrm>
            <a:off x="8229600" y="5029200"/>
            <a:ext cx="146050" cy="146050"/>
          </a:xfrm>
          <a:prstGeom prst="ellipse">
            <a:avLst/>
          </a:prstGeom>
          <a:solidFill>
            <a:srgbClr val="000000"/>
          </a:solidFill>
          <a:ln w="9525">
            <a:solidFill>
              <a:srgbClr val="000000"/>
            </a:solidFill>
            <a:round/>
            <a:headEnd/>
            <a:tailEnd type="none" w="sm" len="sm"/>
          </a:ln>
          <a:effectLst/>
        </p:spPr>
        <p:txBody>
          <a:bodyPr/>
          <a:lstStyle/>
          <a:p>
            <a:endParaRPr lang="en-US"/>
          </a:p>
        </p:txBody>
      </p:sp>
      <p:grpSp>
        <p:nvGrpSpPr>
          <p:cNvPr id="4" name="Group 314"/>
          <p:cNvGrpSpPr>
            <a:grpSpLocks/>
          </p:cNvGrpSpPr>
          <p:nvPr>
            <p:custDataLst>
              <p:tags r:id="rId6"/>
            </p:custDataLst>
          </p:nvPr>
        </p:nvGrpSpPr>
        <p:grpSpPr bwMode="auto">
          <a:xfrm>
            <a:off x="8229600" y="4572000"/>
            <a:ext cx="146050" cy="355600"/>
            <a:chOff x="5198" y="2411"/>
            <a:chExt cx="92" cy="224"/>
          </a:xfrm>
        </p:grpSpPr>
        <p:sp>
          <p:nvSpPr>
            <p:cNvPr id="145457" name="Oval 49"/>
            <p:cNvSpPr>
              <a:spLocks noChangeArrowheads="1"/>
            </p:cNvSpPr>
            <p:nvPr/>
          </p:nvSpPr>
          <p:spPr bwMode="auto">
            <a:xfrm>
              <a:off x="5198" y="2411"/>
              <a:ext cx="92" cy="92"/>
            </a:xfrm>
            <a:prstGeom prst="ellipse">
              <a:avLst/>
            </a:prstGeom>
            <a:solidFill>
              <a:srgbClr val="000000"/>
            </a:solidFill>
            <a:ln w="9525">
              <a:solidFill>
                <a:srgbClr val="000000"/>
              </a:solidFill>
              <a:round/>
              <a:headEnd/>
              <a:tailEnd type="none" w="sm" len="sm"/>
            </a:ln>
            <a:effectLst/>
          </p:spPr>
          <p:txBody>
            <a:bodyPr/>
            <a:lstStyle/>
            <a:p>
              <a:endParaRPr lang="en-US"/>
            </a:p>
          </p:txBody>
        </p:sp>
        <p:sp>
          <p:nvSpPr>
            <p:cNvPr id="145459" name="Freeform 51"/>
            <p:cNvSpPr>
              <a:spLocks/>
            </p:cNvSpPr>
            <p:nvPr/>
          </p:nvSpPr>
          <p:spPr bwMode="auto">
            <a:xfrm>
              <a:off x="5245" y="2524"/>
              <a:ext cx="0" cy="111"/>
            </a:xfrm>
            <a:custGeom>
              <a:avLst/>
              <a:gdLst/>
              <a:ahLst/>
              <a:cxnLst>
                <a:cxn ang="0">
                  <a:pos x="0" y="160"/>
                </a:cxn>
                <a:cxn ang="0">
                  <a:pos x="0" y="0"/>
                </a:cxn>
              </a:cxnLst>
              <a:rect l="0" t="0" r="r" b="b"/>
              <a:pathLst>
                <a:path w="1" h="160">
                  <a:moveTo>
                    <a:pt x="0" y="160"/>
                  </a:moveTo>
                  <a:lnTo>
                    <a:pt x="0" y="0"/>
                  </a:lnTo>
                </a:path>
              </a:pathLst>
            </a:custGeom>
            <a:noFill/>
            <a:ln w="9525" cap="flat" cmpd="sng">
              <a:solidFill>
                <a:srgbClr val="000000"/>
              </a:solidFill>
              <a:prstDash val="solid"/>
              <a:round/>
              <a:headEnd type="none" w="med" len="med"/>
              <a:tailEnd type="triangle" w="med" len="med"/>
            </a:ln>
            <a:effectLst/>
          </p:spPr>
          <p:txBody>
            <a:bodyPr/>
            <a:lstStyle/>
            <a:p>
              <a:endParaRPr lang="en-US"/>
            </a:p>
          </p:txBody>
        </p:sp>
      </p:grpSp>
    </p:spTree>
    <p:extLst>
      <p:ext uri="{BB962C8B-B14F-4D97-AF65-F5344CB8AC3E}">
        <p14:creationId xmlns:p14="http://schemas.microsoft.com/office/powerpoint/2010/main" val="2472637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5458"/>
                                        </p:tgtEl>
                                        <p:attrNameLst>
                                          <p:attrName>style.visibility</p:attrName>
                                        </p:attrNameLst>
                                      </p:cBhvr>
                                      <p:to>
                                        <p:strVal val="visible"/>
                                      </p:to>
                                    </p:set>
                                    <p:anim calcmode="lin" valueType="num">
                                      <p:cBhvr additive="base">
                                        <p:cTn id="7" dur="500" fill="hold"/>
                                        <p:tgtEl>
                                          <p:spTgt spid="145458"/>
                                        </p:tgtEl>
                                        <p:attrNameLst>
                                          <p:attrName>ppt_x</p:attrName>
                                        </p:attrNameLst>
                                      </p:cBhvr>
                                      <p:tavLst>
                                        <p:tav tm="0">
                                          <p:val>
                                            <p:strVal val="1+#ppt_w/2"/>
                                          </p:val>
                                        </p:tav>
                                        <p:tav tm="100000">
                                          <p:val>
                                            <p:strVal val="#ppt_x"/>
                                          </p:val>
                                        </p:tav>
                                      </p:tavLst>
                                    </p:anim>
                                    <p:anim calcmode="lin" valueType="num">
                                      <p:cBhvr additive="base">
                                        <p:cTn id="8" dur="500" fill="hold"/>
                                        <p:tgtEl>
                                          <p:spTgt spid="14545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45458"/>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5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lide Number Placeholder 3"/>
          <p:cNvSpPr>
            <a:spLocks noGrp="1"/>
          </p:cNvSpPr>
          <p:nvPr>
            <p:ph type="sldNum" sz="quarter" idx="10"/>
            <p:custDataLst>
              <p:tags r:id="rId1"/>
            </p:custDataLst>
          </p:nvPr>
        </p:nvSpPr>
        <p:spPr/>
        <p:txBody>
          <a:bodyPr/>
          <a:lstStyle/>
          <a:p>
            <a:fld id="{A83A7D91-8185-41B2-9DBC-C560B98F91F4}" type="slidenum">
              <a:rPr lang="en-US"/>
              <a:pPr/>
              <a:t>12</a:t>
            </a:fld>
            <a:endParaRPr lang="en-US"/>
          </a:p>
        </p:txBody>
      </p:sp>
      <p:sp>
        <p:nvSpPr>
          <p:cNvPr id="146434" name="Rectangle 2"/>
          <p:cNvSpPr>
            <a:spLocks noGrp="1" noChangeArrowheads="1"/>
          </p:cNvSpPr>
          <p:nvPr>
            <p:ph type="title"/>
            <p:custDataLst>
              <p:tags r:id="rId2"/>
            </p:custDataLst>
          </p:nvPr>
        </p:nvSpPr>
        <p:spPr/>
        <p:txBody>
          <a:bodyPr>
            <a:normAutofit fontScale="90000"/>
          </a:bodyPr>
          <a:lstStyle/>
          <a:p>
            <a:r>
              <a:rPr lang="en-US"/>
              <a:t>Peripheral to memory transfer with DMA (cont’)</a:t>
            </a:r>
          </a:p>
        </p:txBody>
      </p:sp>
      <p:sp>
        <p:nvSpPr>
          <p:cNvPr id="146435" name="Text Box 3"/>
          <p:cNvSpPr txBox="1">
            <a:spLocks noChangeArrowheads="1"/>
          </p:cNvSpPr>
          <p:nvPr>
            <p:custDataLst>
              <p:tags r:id="rId3"/>
            </p:custDataLst>
          </p:nvPr>
        </p:nvSpPr>
        <p:spPr bwMode="auto">
          <a:xfrm>
            <a:off x="247651" y="1727200"/>
            <a:ext cx="2190750" cy="3149600"/>
          </a:xfrm>
          <a:prstGeom prst="rect">
            <a:avLst/>
          </a:prstGeom>
          <a:noFill/>
          <a:ln w="9525">
            <a:noFill/>
            <a:miter lim="800000"/>
            <a:headEnd/>
            <a:tailEnd/>
          </a:ln>
          <a:effectLst/>
        </p:spPr>
        <p:txBody>
          <a:bodyPr lIns="0" tIns="0" rIns="0" bIns="0"/>
          <a:lstStyle/>
          <a:p>
            <a:pPr algn="l">
              <a:spcBef>
                <a:spcPct val="0"/>
              </a:spcBef>
            </a:pPr>
            <a:r>
              <a:rPr lang="en-US" sz="2400" dirty="0"/>
              <a:t>2: P1 asserts </a:t>
            </a:r>
            <a:r>
              <a:rPr lang="en-US" sz="2400" i="1" dirty="0" err="1"/>
              <a:t>req</a:t>
            </a:r>
            <a:r>
              <a:rPr lang="en-US" sz="2400" dirty="0"/>
              <a:t> to request servicing</a:t>
            </a:r>
          </a:p>
          <a:p>
            <a:pPr algn="l">
              <a:spcBef>
                <a:spcPct val="0"/>
              </a:spcBef>
            </a:pPr>
            <a:r>
              <a:rPr lang="en-US" sz="2400" dirty="0"/>
              <a:t> by DMA ctrl.</a:t>
            </a:r>
          </a:p>
          <a:p>
            <a:pPr algn="l">
              <a:spcBef>
                <a:spcPct val="0"/>
              </a:spcBef>
            </a:pPr>
            <a:endParaRPr lang="en-US" sz="2400" dirty="0"/>
          </a:p>
          <a:p>
            <a:pPr algn="l">
              <a:spcBef>
                <a:spcPct val="0"/>
              </a:spcBef>
            </a:pPr>
            <a:r>
              <a:rPr lang="en-US" sz="2400" dirty="0"/>
              <a:t>3: DMA ctrl asserts </a:t>
            </a:r>
            <a:r>
              <a:rPr lang="en-US" sz="2400" i="1" dirty="0" err="1"/>
              <a:t>Dreq</a:t>
            </a:r>
            <a:r>
              <a:rPr lang="en-US" sz="2400" dirty="0"/>
              <a:t> to request control of system bus</a:t>
            </a:r>
          </a:p>
          <a:p>
            <a:pPr algn="l">
              <a:spcBef>
                <a:spcPct val="0"/>
              </a:spcBef>
            </a:pPr>
            <a:endParaRPr lang="en-US" sz="2400" dirty="0"/>
          </a:p>
        </p:txBody>
      </p:sp>
      <p:grpSp>
        <p:nvGrpSpPr>
          <p:cNvPr id="66" name="Group 65"/>
          <p:cNvGrpSpPr/>
          <p:nvPr>
            <p:custDataLst>
              <p:tags r:id="rId4"/>
            </p:custDataLst>
          </p:nvPr>
        </p:nvGrpSpPr>
        <p:grpSpPr>
          <a:xfrm>
            <a:off x="2590800" y="1727200"/>
            <a:ext cx="6149975" cy="3454400"/>
            <a:chOff x="3854450" y="1727200"/>
            <a:chExt cx="4886325" cy="2354263"/>
          </a:xfrm>
        </p:grpSpPr>
        <p:grpSp>
          <p:nvGrpSpPr>
            <p:cNvPr id="2" name="Group 70"/>
            <p:cNvGrpSpPr>
              <a:grpSpLocks/>
            </p:cNvGrpSpPr>
            <p:nvPr/>
          </p:nvGrpSpPr>
          <p:grpSpPr bwMode="auto">
            <a:xfrm>
              <a:off x="3854450" y="1727200"/>
              <a:ext cx="4886325" cy="2354263"/>
              <a:chOff x="2428" y="1088"/>
              <a:chExt cx="3078" cy="1483"/>
            </a:xfrm>
          </p:grpSpPr>
          <p:sp>
            <p:nvSpPr>
              <p:cNvPr id="146437" name="Rectangle 5"/>
              <p:cNvSpPr>
                <a:spLocks noChangeArrowheads="1"/>
              </p:cNvSpPr>
              <p:nvPr/>
            </p:nvSpPr>
            <p:spPr bwMode="auto">
              <a:xfrm>
                <a:off x="4166" y="1098"/>
                <a:ext cx="1297" cy="379"/>
              </a:xfrm>
              <a:prstGeom prst="rect">
                <a:avLst/>
              </a:prstGeom>
              <a:noFill/>
              <a:ln w="9525">
                <a:solidFill>
                  <a:srgbClr val="808080"/>
                </a:solidFill>
                <a:miter lim="800000"/>
                <a:headEnd/>
                <a:tailEnd/>
              </a:ln>
            </p:spPr>
            <p:txBody>
              <a:bodyPr lIns="0" tIns="0" rIns="0" bIns="0"/>
              <a:lstStyle/>
              <a:p>
                <a:pPr>
                  <a:spcBef>
                    <a:spcPct val="0"/>
                  </a:spcBef>
                </a:pPr>
                <a:r>
                  <a:rPr lang="en-US">
                    <a:solidFill>
                      <a:srgbClr val="808080"/>
                    </a:solidFill>
                  </a:rPr>
                  <a:t>Data memory</a:t>
                </a:r>
              </a:p>
            </p:txBody>
          </p:sp>
          <p:sp>
            <p:nvSpPr>
              <p:cNvPr id="146438" name="Text Box 6"/>
              <p:cNvSpPr txBox="1">
                <a:spLocks noChangeArrowheads="1"/>
              </p:cNvSpPr>
              <p:nvPr/>
            </p:nvSpPr>
            <p:spPr bwMode="auto">
              <a:xfrm>
                <a:off x="4962" y="1329"/>
                <a:ext cx="389" cy="115"/>
              </a:xfrm>
              <a:prstGeom prst="rect">
                <a:avLst/>
              </a:prstGeom>
              <a:noFill/>
              <a:ln w="9525">
                <a:solidFill>
                  <a:srgbClr val="969696"/>
                </a:solidFill>
                <a:miter lim="800000"/>
                <a:headEnd/>
                <a:tailEnd type="none" w="sm" len="sm"/>
              </a:ln>
              <a:effectLst/>
            </p:spPr>
            <p:txBody>
              <a:bodyPr lIns="0" tIns="0" rIns="0" bIns="0"/>
              <a:lstStyle/>
              <a:p>
                <a:pPr algn="l">
                  <a:spcBef>
                    <a:spcPct val="0"/>
                  </a:spcBef>
                </a:pPr>
                <a:endParaRPr lang="en-US"/>
              </a:p>
            </p:txBody>
          </p:sp>
          <p:sp>
            <p:nvSpPr>
              <p:cNvPr id="146439" name="Rectangle 7"/>
              <p:cNvSpPr>
                <a:spLocks noChangeArrowheads="1"/>
              </p:cNvSpPr>
              <p:nvPr/>
            </p:nvSpPr>
            <p:spPr bwMode="auto">
              <a:xfrm>
                <a:off x="3589" y="1088"/>
                <a:ext cx="415" cy="1478"/>
              </a:xfrm>
              <a:prstGeom prst="rect">
                <a:avLst/>
              </a:prstGeom>
              <a:solidFill>
                <a:srgbClr val="FFFFFF"/>
              </a:solidFill>
              <a:ln w="9525">
                <a:solidFill>
                  <a:srgbClr val="000000"/>
                </a:solidFill>
                <a:miter lim="800000"/>
                <a:headEnd/>
                <a:tailEnd/>
              </a:ln>
            </p:spPr>
            <p:txBody>
              <a:bodyPr lIns="0" tIns="0" rIns="0" bIns="0"/>
              <a:lstStyle/>
              <a:p>
                <a:pPr>
                  <a:spcBef>
                    <a:spcPct val="0"/>
                  </a:spcBef>
                </a:pPr>
                <a:r>
                  <a:rPr lang="en-US">
                    <a:solidFill>
                      <a:srgbClr val="000000"/>
                    </a:solidFill>
                  </a:rPr>
                  <a:t>μP</a:t>
                </a:r>
              </a:p>
            </p:txBody>
          </p:sp>
          <p:sp>
            <p:nvSpPr>
              <p:cNvPr id="146440" name="Rectangle 8"/>
              <p:cNvSpPr>
                <a:spLocks noChangeArrowheads="1"/>
              </p:cNvSpPr>
              <p:nvPr/>
            </p:nvSpPr>
            <p:spPr bwMode="auto">
              <a:xfrm>
                <a:off x="4166" y="1907"/>
                <a:ext cx="706" cy="659"/>
              </a:xfrm>
              <a:prstGeom prst="rect">
                <a:avLst/>
              </a:prstGeom>
              <a:solidFill>
                <a:srgbClr val="FFFFFF"/>
              </a:solidFill>
              <a:ln w="9525">
                <a:solidFill>
                  <a:srgbClr val="969696"/>
                </a:solidFill>
                <a:miter lim="800000"/>
                <a:headEnd/>
                <a:tailEnd/>
              </a:ln>
            </p:spPr>
            <p:txBody>
              <a:bodyPr lIns="0" tIns="0" rIns="0" bIns="0"/>
              <a:lstStyle/>
              <a:p>
                <a:pPr>
                  <a:spcBef>
                    <a:spcPct val="0"/>
                  </a:spcBef>
                </a:pPr>
                <a:r>
                  <a:rPr lang="en-US">
                    <a:solidFill>
                      <a:srgbClr val="808080"/>
                    </a:solidFill>
                  </a:rPr>
                  <a:t>DMA ctrl</a:t>
                </a:r>
              </a:p>
            </p:txBody>
          </p:sp>
          <p:sp>
            <p:nvSpPr>
              <p:cNvPr id="146441" name="Rectangle 9"/>
              <p:cNvSpPr>
                <a:spLocks noChangeArrowheads="1"/>
              </p:cNvSpPr>
              <p:nvPr/>
            </p:nvSpPr>
            <p:spPr bwMode="auto">
              <a:xfrm>
                <a:off x="5027" y="1907"/>
                <a:ext cx="460" cy="664"/>
              </a:xfrm>
              <a:prstGeom prst="rect">
                <a:avLst/>
              </a:prstGeom>
              <a:noFill/>
              <a:ln w="9525">
                <a:solidFill>
                  <a:srgbClr val="969696"/>
                </a:solidFill>
                <a:miter lim="800000"/>
                <a:headEnd/>
                <a:tailEnd/>
              </a:ln>
            </p:spPr>
            <p:txBody>
              <a:bodyPr lIns="0" tIns="0" rIns="0" bIns="0"/>
              <a:lstStyle/>
              <a:p>
                <a:pPr>
                  <a:spcBef>
                    <a:spcPct val="0"/>
                  </a:spcBef>
                </a:pPr>
                <a:r>
                  <a:rPr lang="en-US">
                    <a:solidFill>
                      <a:schemeClr val="bg2"/>
                    </a:solidFill>
                  </a:rPr>
                  <a:t>P1</a:t>
                </a:r>
              </a:p>
            </p:txBody>
          </p:sp>
          <p:sp>
            <p:nvSpPr>
              <p:cNvPr id="146442" name="Rectangle 10"/>
              <p:cNvSpPr>
                <a:spLocks noChangeArrowheads="1"/>
              </p:cNvSpPr>
              <p:nvPr/>
            </p:nvSpPr>
            <p:spPr bwMode="auto">
              <a:xfrm>
                <a:off x="5070" y="2394"/>
                <a:ext cx="365" cy="120"/>
              </a:xfrm>
              <a:prstGeom prst="rect">
                <a:avLst/>
              </a:prstGeom>
              <a:solidFill>
                <a:srgbClr val="FFFFFF"/>
              </a:solidFill>
              <a:ln w="9525">
                <a:solidFill>
                  <a:srgbClr val="969696"/>
                </a:solidFill>
                <a:miter lim="800000"/>
                <a:headEnd/>
                <a:tailEnd/>
              </a:ln>
              <a:effectLst/>
            </p:spPr>
            <p:txBody>
              <a:bodyPr lIns="0" tIns="0" rIns="0" bIns="0"/>
              <a:lstStyle/>
              <a:p>
                <a:pPr algn="l">
                  <a:spcBef>
                    <a:spcPct val="0"/>
                  </a:spcBef>
                </a:pPr>
                <a:endParaRPr lang="en-US"/>
              </a:p>
            </p:txBody>
          </p:sp>
          <p:sp>
            <p:nvSpPr>
              <p:cNvPr id="146443" name="Freeform 11"/>
              <p:cNvSpPr>
                <a:spLocks/>
              </p:cNvSpPr>
              <p:nvPr/>
            </p:nvSpPr>
            <p:spPr bwMode="auto">
              <a:xfrm>
                <a:off x="4091" y="1688"/>
                <a:ext cx="1357" cy="3"/>
              </a:xfrm>
              <a:custGeom>
                <a:avLst/>
                <a:gdLst/>
                <a:ahLst/>
                <a:cxnLst>
                  <a:cxn ang="0">
                    <a:pos x="0" y="0"/>
                  </a:cxn>
                  <a:cxn ang="0">
                    <a:pos x="1766" y="5"/>
                  </a:cxn>
                </a:cxnLst>
                <a:rect l="0" t="0" r="r" b="b"/>
                <a:pathLst>
                  <a:path w="1766" h="5">
                    <a:moveTo>
                      <a:pt x="0" y="0"/>
                    </a:moveTo>
                    <a:lnTo>
                      <a:pt x="1766" y="5"/>
                    </a:lnTo>
                  </a:path>
                </a:pathLst>
              </a:custGeom>
              <a:noFill/>
              <a:ln w="15875">
                <a:solidFill>
                  <a:srgbClr val="969696"/>
                </a:solidFill>
                <a:round/>
                <a:headEnd type="triangle" w="med" len="med"/>
                <a:tailEnd type="triangle" w="med" len="med"/>
              </a:ln>
              <a:effectLst/>
            </p:spPr>
            <p:txBody>
              <a:bodyPr/>
              <a:lstStyle/>
              <a:p>
                <a:endParaRPr lang="en-US"/>
              </a:p>
            </p:txBody>
          </p:sp>
          <p:sp>
            <p:nvSpPr>
              <p:cNvPr id="146444" name="Line 12"/>
              <p:cNvSpPr>
                <a:spLocks noChangeShapeType="1"/>
              </p:cNvSpPr>
              <p:nvPr/>
            </p:nvSpPr>
            <p:spPr bwMode="auto">
              <a:xfrm>
                <a:off x="4418" y="1685"/>
                <a:ext cx="0" cy="220"/>
              </a:xfrm>
              <a:prstGeom prst="line">
                <a:avLst/>
              </a:prstGeom>
              <a:noFill/>
              <a:ln w="15875">
                <a:solidFill>
                  <a:srgbClr val="969696"/>
                </a:solidFill>
                <a:round/>
                <a:headEnd type="triangle" w="med" len="med"/>
                <a:tailEnd type="triangle" w="med" len="med"/>
              </a:ln>
              <a:effectLst/>
            </p:spPr>
            <p:txBody>
              <a:bodyPr/>
              <a:lstStyle/>
              <a:p>
                <a:endParaRPr lang="en-US"/>
              </a:p>
            </p:txBody>
          </p:sp>
          <p:sp>
            <p:nvSpPr>
              <p:cNvPr id="146445" name="Line 13"/>
              <p:cNvSpPr>
                <a:spLocks noChangeShapeType="1"/>
              </p:cNvSpPr>
              <p:nvPr/>
            </p:nvSpPr>
            <p:spPr bwMode="auto">
              <a:xfrm>
                <a:off x="5250" y="1685"/>
                <a:ext cx="0" cy="220"/>
              </a:xfrm>
              <a:prstGeom prst="line">
                <a:avLst/>
              </a:prstGeom>
              <a:noFill/>
              <a:ln w="15875">
                <a:solidFill>
                  <a:srgbClr val="969696"/>
                </a:solidFill>
                <a:round/>
                <a:headEnd type="triangle" w="med" len="med"/>
                <a:tailEnd type="triangle" w="med" len="med"/>
              </a:ln>
              <a:effectLst/>
            </p:spPr>
            <p:txBody>
              <a:bodyPr/>
              <a:lstStyle/>
              <a:p>
                <a:endParaRPr lang="en-US"/>
              </a:p>
            </p:txBody>
          </p:sp>
          <p:sp>
            <p:nvSpPr>
              <p:cNvPr id="146446" name="Text Box 14"/>
              <p:cNvSpPr txBox="1">
                <a:spLocks noChangeArrowheads="1"/>
              </p:cNvSpPr>
              <p:nvPr/>
            </p:nvSpPr>
            <p:spPr bwMode="auto">
              <a:xfrm>
                <a:off x="4919" y="1529"/>
                <a:ext cx="587" cy="183"/>
              </a:xfrm>
              <a:prstGeom prst="rect">
                <a:avLst/>
              </a:prstGeom>
              <a:noFill/>
              <a:ln w="9525">
                <a:noFill/>
                <a:miter lim="800000"/>
                <a:headEnd/>
                <a:tailEnd/>
              </a:ln>
            </p:spPr>
            <p:txBody>
              <a:bodyPr lIns="0" tIns="0" rIns="0" bIns="0"/>
              <a:lstStyle/>
              <a:p>
                <a:pPr>
                  <a:spcBef>
                    <a:spcPct val="0"/>
                  </a:spcBef>
                </a:pPr>
                <a:r>
                  <a:rPr lang="en-US">
                    <a:solidFill>
                      <a:srgbClr val="808080"/>
                    </a:solidFill>
                  </a:rPr>
                  <a:t>System bus</a:t>
                </a:r>
              </a:p>
            </p:txBody>
          </p:sp>
          <p:sp>
            <p:nvSpPr>
              <p:cNvPr id="146447" name="Freeform 15"/>
              <p:cNvSpPr>
                <a:spLocks/>
              </p:cNvSpPr>
              <p:nvPr/>
            </p:nvSpPr>
            <p:spPr bwMode="auto">
              <a:xfrm>
                <a:off x="4714" y="1480"/>
                <a:ext cx="4" cy="213"/>
              </a:xfrm>
              <a:custGeom>
                <a:avLst/>
                <a:gdLst/>
                <a:ahLst/>
                <a:cxnLst>
                  <a:cxn ang="0">
                    <a:pos x="0" y="0"/>
                  </a:cxn>
                  <a:cxn ang="0">
                    <a:pos x="4" y="308"/>
                  </a:cxn>
                </a:cxnLst>
                <a:rect l="0" t="0" r="r" b="b"/>
                <a:pathLst>
                  <a:path w="4" h="308">
                    <a:moveTo>
                      <a:pt x="0" y="0"/>
                    </a:moveTo>
                    <a:lnTo>
                      <a:pt x="4" y="308"/>
                    </a:lnTo>
                  </a:path>
                </a:pathLst>
              </a:custGeom>
              <a:noFill/>
              <a:ln w="15875">
                <a:solidFill>
                  <a:srgbClr val="969696"/>
                </a:solidFill>
                <a:round/>
                <a:headEnd type="triangle" w="med" len="med"/>
                <a:tailEnd type="triangle" w="med" len="med"/>
              </a:ln>
              <a:effectLst/>
            </p:spPr>
            <p:txBody>
              <a:bodyPr/>
              <a:lstStyle/>
              <a:p>
                <a:endParaRPr lang="en-US"/>
              </a:p>
            </p:txBody>
          </p:sp>
          <p:sp>
            <p:nvSpPr>
              <p:cNvPr id="146448" name="Freeform 16"/>
              <p:cNvSpPr>
                <a:spLocks/>
              </p:cNvSpPr>
              <p:nvPr/>
            </p:nvSpPr>
            <p:spPr bwMode="auto">
              <a:xfrm>
                <a:off x="3466" y="2244"/>
                <a:ext cx="152" cy="1"/>
              </a:xfrm>
              <a:custGeom>
                <a:avLst/>
                <a:gdLst/>
                <a:ahLst/>
                <a:cxnLst>
                  <a:cxn ang="0">
                    <a:pos x="196" y="3"/>
                  </a:cxn>
                  <a:cxn ang="0">
                    <a:pos x="0" y="0"/>
                  </a:cxn>
                </a:cxnLst>
                <a:rect l="0" t="0" r="r" b="b"/>
                <a:pathLst>
                  <a:path w="196" h="3">
                    <a:moveTo>
                      <a:pt x="196" y="3"/>
                    </a:moveTo>
                    <a:lnTo>
                      <a:pt x="0" y="0"/>
                    </a:lnTo>
                  </a:path>
                </a:pathLst>
              </a:custGeom>
              <a:noFill/>
              <a:ln w="15875">
                <a:solidFill>
                  <a:srgbClr val="000000"/>
                </a:solidFill>
                <a:round/>
                <a:headEnd/>
                <a:tailEnd type="triangle" w="med" len="med"/>
              </a:ln>
              <a:effectLst/>
            </p:spPr>
            <p:txBody>
              <a:bodyPr/>
              <a:lstStyle/>
              <a:p>
                <a:endParaRPr lang="en-US"/>
              </a:p>
            </p:txBody>
          </p:sp>
          <p:sp>
            <p:nvSpPr>
              <p:cNvPr id="146449" name="Rectangle 17"/>
              <p:cNvSpPr>
                <a:spLocks noChangeArrowheads="1"/>
              </p:cNvSpPr>
              <p:nvPr/>
            </p:nvSpPr>
            <p:spPr bwMode="auto">
              <a:xfrm>
                <a:off x="5072" y="2260"/>
                <a:ext cx="369" cy="126"/>
              </a:xfrm>
              <a:prstGeom prst="rect">
                <a:avLst/>
              </a:prstGeom>
              <a:noFill/>
              <a:ln w="9525">
                <a:noFill/>
                <a:miter lim="800000"/>
                <a:headEnd/>
                <a:tailEnd/>
              </a:ln>
              <a:effectLst/>
            </p:spPr>
            <p:txBody>
              <a:bodyPr lIns="0" tIns="0" rIns="0" bIns="0"/>
              <a:lstStyle/>
              <a:p>
                <a:pPr>
                  <a:spcBef>
                    <a:spcPct val="0"/>
                  </a:spcBef>
                </a:pPr>
                <a:r>
                  <a:rPr lang="en-US">
                    <a:solidFill>
                      <a:schemeClr val="bg2"/>
                    </a:solidFill>
                  </a:rPr>
                  <a:t>0x8000</a:t>
                </a:r>
              </a:p>
            </p:txBody>
          </p:sp>
          <p:sp>
            <p:nvSpPr>
              <p:cNvPr id="146450" name="Rectangle 18"/>
              <p:cNvSpPr>
                <a:spLocks noChangeArrowheads="1"/>
              </p:cNvSpPr>
              <p:nvPr/>
            </p:nvSpPr>
            <p:spPr bwMode="auto">
              <a:xfrm>
                <a:off x="2485" y="1095"/>
                <a:ext cx="979" cy="1476"/>
              </a:xfrm>
              <a:prstGeom prst="rect">
                <a:avLst/>
              </a:prstGeom>
              <a:solidFill>
                <a:srgbClr val="FFFFFF"/>
              </a:solidFill>
              <a:ln w="9525">
                <a:solidFill>
                  <a:srgbClr val="000000"/>
                </a:solidFill>
                <a:miter lim="800000"/>
                <a:headEnd/>
                <a:tailEnd/>
              </a:ln>
            </p:spPr>
            <p:txBody>
              <a:bodyPr lIns="0" tIns="0" rIns="0" bIns="0"/>
              <a:lstStyle/>
              <a:p>
                <a:pPr algn="r">
                  <a:spcBef>
                    <a:spcPct val="0"/>
                  </a:spcBef>
                </a:pPr>
                <a:endParaRPr lang="en-US"/>
              </a:p>
            </p:txBody>
          </p:sp>
          <p:sp>
            <p:nvSpPr>
              <p:cNvPr id="146451" name="Text Box 19"/>
              <p:cNvSpPr txBox="1">
                <a:spLocks noChangeArrowheads="1"/>
              </p:cNvSpPr>
              <p:nvPr/>
            </p:nvSpPr>
            <p:spPr bwMode="auto">
              <a:xfrm>
                <a:off x="2474" y="2277"/>
                <a:ext cx="231" cy="105"/>
              </a:xfrm>
              <a:prstGeom prst="rect">
                <a:avLst/>
              </a:prstGeom>
              <a:noFill/>
              <a:ln w="9525">
                <a:noFill/>
                <a:miter lim="800000"/>
                <a:headEnd/>
                <a:tailEnd/>
              </a:ln>
            </p:spPr>
            <p:txBody>
              <a:bodyPr lIns="0" tIns="0" rIns="0" bIns="0"/>
              <a:lstStyle/>
              <a:p>
                <a:pPr algn="r">
                  <a:spcBef>
                    <a:spcPct val="0"/>
                  </a:spcBef>
                </a:pPr>
                <a:r>
                  <a:rPr lang="en-US">
                    <a:solidFill>
                      <a:srgbClr val="000000"/>
                    </a:solidFill>
                  </a:rPr>
                  <a:t>101:</a:t>
                </a:r>
              </a:p>
            </p:txBody>
          </p:sp>
          <p:sp>
            <p:nvSpPr>
              <p:cNvPr id="146452" name="Text Box 20"/>
              <p:cNvSpPr txBox="1">
                <a:spLocks noChangeArrowheads="1"/>
              </p:cNvSpPr>
              <p:nvPr/>
            </p:nvSpPr>
            <p:spPr bwMode="auto">
              <a:xfrm>
                <a:off x="2760" y="2145"/>
                <a:ext cx="575" cy="145"/>
              </a:xfrm>
              <a:prstGeom prst="rect">
                <a:avLst/>
              </a:prstGeom>
              <a:noFill/>
              <a:ln w="9525">
                <a:noFill/>
                <a:miter lim="800000"/>
                <a:headEnd/>
                <a:tailEnd/>
              </a:ln>
            </p:spPr>
            <p:txBody>
              <a:bodyPr lIns="0" tIns="0" rIns="0" bIns="0"/>
              <a:lstStyle/>
              <a:p>
                <a:pPr algn="l">
                  <a:spcBef>
                    <a:spcPct val="0"/>
                  </a:spcBef>
                </a:pPr>
                <a:r>
                  <a:rPr lang="en-US" dirty="0">
                    <a:solidFill>
                      <a:srgbClr val="000000"/>
                    </a:solidFill>
                  </a:rPr>
                  <a:t>instruction </a:t>
                </a:r>
              </a:p>
            </p:txBody>
          </p:sp>
          <p:sp>
            <p:nvSpPr>
              <p:cNvPr id="146453" name="Text Box 21"/>
              <p:cNvSpPr txBox="1">
                <a:spLocks noChangeArrowheads="1"/>
              </p:cNvSpPr>
              <p:nvPr/>
            </p:nvSpPr>
            <p:spPr bwMode="auto">
              <a:xfrm>
                <a:off x="2760" y="2277"/>
                <a:ext cx="591" cy="115"/>
              </a:xfrm>
              <a:prstGeom prst="rect">
                <a:avLst/>
              </a:prstGeom>
              <a:noFill/>
              <a:ln w="9525">
                <a:noFill/>
                <a:miter lim="800000"/>
                <a:headEnd/>
                <a:tailEnd/>
              </a:ln>
            </p:spPr>
            <p:txBody>
              <a:bodyPr lIns="0" tIns="0" rIns="0" bIns="0"/>
              <a:lstStyle/>
              <a:p>
                <a:pPr algn="l">
                  <a:spcBef>
                    <a:spcPct val="0"/>
                  </a:spcBef>
                </a:pPr>
                <a:r>
                  <a:rPr lang="en-US">
                    <a:solidFill>
                      <a:srgbClr val="000000"/>
                    </a:solidFill>
                  </a:rPr>
                  <a:t>instruction </a:t>
                </a:r>
              </a:p>
            </p:txBody>
          </p:sp>
          <p:sp>
            <p:nvSpPr>
              <p:cNvPr id="146454" name="Text Box 22"/>
              <p:cNvSpPr txBox="1">
                <a:spLocks noChangeArrowheads="1"/>
              </p:cNvSpPr>
              <p:nvPr/>
            </p:nvSpPr>
            <p:spPr bwMode="auto">
              <a:xfrm>
                <a:off x="2549" y="1834"/>
                <a:ext cx="168" cy="118"/>
              </a:xfrm>
              <a:prstGeom prst="rect">
                <a:avLst/>
              </a:prstGeom>
              <a:noFill/>
              <a:ln w="9525">
                <a:noFill/>
                <a:miter lim="800000"/>
                <a:headEnd/>
                <a:tailEnd/>
              </a:ln>
            </p:spPr>
            <p:txBody>
              <a:bodyPr lIns="0" tIns="0" rIns="0" bIns="0"/>
              <a:lstStyle/>
              <a:p>
                <a:pPr algn="r">
                  <a:spcBef>
                    <a:spcPct val="0"/>
                  </a:spcBef>
                </a:pPr>
                <a:r>
                  <a:rPr lang="en-US">
                    <a:solidFill>
                      <a:srgbClr val="000000"/>
                    </a:solidFill>
                  </a:rPr>
                  <a:t>...</a:t>
                </a:r>
              </a:p>
            </p:txBody>
          </p:sp>
          <p:sp>
            <p:nvSpPr>
              <p:cNvPr id="146455" name="Text Box 23"/>
              <p:cNvSpPr txBox="1">
                <a:spLocks noChangeArrowheads="1"/>
              </p:cNvSpPr>
              <p:nvPr/>
            </p:nvSpPr>
            <p:spPr bwMode="auto">
              <a:xfrm>
                <a:off x="2495" y="1948"/>
                <a:ext cx="771" cy="143"/>
              </a:xfrm>
              <a:prstGeom prst="rect">
                <a:avLst/>
              </a:prstGeom>
              <a:noFill/>
              <a:ln w="9525">
                <a:noFill/>
                <a:miter lim="800000"/>
                <a:headEnd/>
                <a:tailEnd/>
              </a:ln>
            </p:spPr>
            <p:txBody>
              <a:bodyPr lIns="0" tIns="0" rIns="0" bIns="0"/>
              <a:lstStyle/>
              <a:p>
                <a:pPr algn="l">
                  <a:spcBef>
                    <a:spcPct val="0"/>
                  </a:spcBef>
                </a:pPr>
                <a:r>
                  <a:rPr lang="en-US" i="1">
                    <a:solidFill>
                      <a:srgbClr val="000000"/>
                    </a:solidFill>
                  </a:rPr>
                  <a:t>Main program</a:t>
                </a:r>
              </a:p>
            </p:txBody>
          </p:sp>
          <p:sp>
            <p:nvSpPr>
              <p:cNvPr id="146456" name="Text Box 24"/>
              <p:cNvSpPr txBox="1">
                <a:spLocks noChangeArrowheads="1"/>
              </p:cNvSpPr>
              <p:nvPr/>
            </p:nvSpPr>
            <p:spPr bwMode="auto">
              <a:xfrm>
                <a:off x="2538" y="2016"/>
                <a:ext cx="167" cy="117"/>
              </a:xfrm>
              <a:prstGeom prst="rect">
                <a:avLst/>
              </a:prstGeom>
              <a:noFill/>
              <a:ln w="9525">
                <a:noFill/>
                <a:miter lim="800000"/>
                <a:headEnd/>
                <a:tailEnd/>
              </a:ln>
            </p:spPr>
            <p:txBody>
              <a:bodyPr lIns="0" tIns="0" rIns="0" bIns="0"/>
              <a:lstStyle/>
              <a:p>
                <a:pPr algn="r">
                  <a:spcBef>
                    <a:spcPct val="0"/>
                  </a:spcBef>
                </a:pPr>
                <a:r>
                  <a:rPr lang="en-US">
                    <a:solidFill>
                      <a:srgbClr val="000000"/>
                    </a:solidFill>
                  </a:rPr>
                  <a:t>...</a:t>
                </a:r>
              </a:p>
            </p:txBody>
          </p:sp>
          <p:sp>
            <p:nvSpPr>
              <p:cNvPr id="146457" name="Text Box 25"/>
              <p:cNvSpPr txBox="1">
                <a:spLocks noChangeArrowheads="1"/>
              </p:cNvSpPr>
              <p:nvPr/>
            </p:nvSpPr>
            <p:spPr bwMode="auto">
              <a:xfrm>
                <a:off x="2551" y="1135"/>
                <a:ext cx="902" cy="151"/>
              </a:xfrm>
              <a:prstGeom prst="rect">
                <a:avLst/>
              </a:prstGeom>
              <a:noFill/>
              <a:ln w="9525">
                <a:noFill/>
                <a:miter lim="800000"/>
                <a:headEnd/>
                <a:tailEnd/>
              </a:ln>
              <a:effectLst/>
            </p:spPr>
            <p:txBody>
              <a:bodyPr lIns="0" tIns="0" rIns="0" bIns="0"/>
              <a:lstStyle/>
              <a:p>
                <a:pPr algn="l">
                  <a:spcBef>
                    <a:spcPct val="0"/>
                  </a:spcBef>
                </a:pPr>
                <a:r>
                  <a:rPr lang="en-US" noProof="1"/>
                  <a:t>Program memory</a:t>
                </a:r>
              </a:p>
            </p:txBody>
          </p:sp>
          <p:sp>
            <p:nvSpPr>
              <p:cNvPr id="146458" name="Rectangle 26"/>
              <p:cNvSpPr>
                <a:spLocks noChangeArrowheads="1"/>
              </p:cNvSpPr>
              <p:nvPr/>
            </p:nvSpPr>
            <p:spPr bwMode="auto">
              <a:xfrm>
                <a:off x="3620" y="2181"/>
                <a:ext cx="248" cy="130"/>
              </a:xfrm>
              <a:prstGeom prst="rect">
                <a:avLst/>
              </a:prstGeom>
              <a:solidFill>
                <a:srgbClr val="FFFFFF"/>
              </a:solidFill>
              <a:ln w="9525">
                <a:solidFill>
                  <a:srgbClr val="000000"/>
                </a:solidFill>
                <a:miter lim="800000"/>
                <a:headEnd/>
                <a:tailEnd/>
              </a:ln>
              <a:effectLst/>
            </p:spPr>
            <p:txBody>
              <a:bodyPr lIns="0" tIns="0" rIns="0" bIns="0"/>
              <a:lstStyle/>
              <a:p>
                <a:pPr>
                  <a:spcBef>
                    <a:spcPct val="0"/>
                  </a:spcBef>
                </a:pPr>
                <a:r>
                  <a:rPr lang="en-US">
                    <a:solidFill>
                      <a:srgbClr val="000000"/>
                    </a:solidFill>
                  </a:rPr>
                  <a:t>PC</a:t>
                </a:r>
              </a:p>
            </p:txBody>
          </p:sp>
          <p:sp>
            <p:nvSpPr>
              <p:cNvPr id="146459" name="Rectangle 27"/>
              <p:cNvSpPr>
                <a:spLocks noChangeArrowheads="1"/>
              </p:cNvSpPr>
              <p:nvPr/>
            </p:nvSpPr>
            <p:spPr bwMode="auto">
              <a:xfrm>
                <a:off x="3626" y="2355"/>
                <a:ext cx="248" cy="128"/>
              </a:xfrm>
              <a:prstGeom prst="rect">
                <a:avLst/>
              </a:prstGeom>
              <a:solidFill>
                <a:srgbClr val="FFFFFF"/>
              </a:solidFill>
              <a:ln w="9525">
                <a:solidFill>
                  <a:srgbClr val="969696"/>
                </a:solidFill>
                <a:miter lim="800000"/>
                <a:headEnd/>
                <a:tailEnd/>
              </a:ln>
              <a:effectLst/>
            </p:spPr>
            <p:txBody>
              <a:bodyPr lIns="0" tIns="0" rIns="0" bIns="0"/>
              <a:lstStyle/>
              <a:p>
                <a:pPr>
                  <a:spcBef>
                    <a:spcPct val="0"/>
                  </a:spcBef>
                </a:pPr>
                <a:r>
                  <a:rPr lang="en-US">
                    <a:solidFill>
                      <a:srgbClr val="808080"/>
                    </a:solidFill>
                  </a:rPr>
                  <a:t>100</a:t>
                </a:r>
              </a:p>
            </p:txBody>
          </p:sp>
          <p:sp>
            <p:nvSpPr>
              <p:cNvPr id="146460" name="Freeform 28"/>
              <p:cNvSpPr>
                <a:spLocks/>
              </p:cNvSpPr>
              <p:nvPr/>
            </p:nvSpPr>
            <p:spPr bwMode="auto">
              <a:xfrm>
                <a:off x="4020" y="2052"/>
                <a:ext cx="136" cy="3"/>
              </a:xfrm>
              <a:custGeom>
                <a:avLst/>
                <a:gdLst/>
                <a:ahLst/>
                <a:cxnLst>
                  <a:cxn ang="0">
                    <a:pos x="136" y="3"/>
                  </a:cxn>
                  <a:cxn ang="0">
                    <a:pos x="0" y="0"/>
                  </a:cxn>
                </a:cxnLst>
                <a:rect l="0" t="0" r="r" b="b"/>
                <a:pathLst>
                  <a:path w="136" h="3">
                    <a:moveTo>
                      <a:pt x="136" y="3"/>
                    </a:moveTo>
                    <a:lnTo>
                      <a:pt x="0" y="0"/>
                    </a:lnTo>
                  </a:path>
                </a:pathLst>
              </a:custGeom>
              <a:noFill/>
              <a:ln w="9525">
                <a:solidFill>
                  <a:srgbClr val="969696"/>
                </a:solidFill>
                <a:round/>
                <a:headEnd/>
                <a:tailEnd type="triangle" w="med" len="med"/>
              </a:ln>
              <a:effectLst/>
            </p:spPr>
            <p:txBody>
              <a:bodyPr/>
              <a:lstStyle/>
              <a:p>
                <a:endParaRPr lang="en-US"/>
              </a:p>
            </p:txBody>
          </p:sp>
          <p:sp>
            <p:nvSpPr>
              <p:cNvPr id="146461" name="Text Box 29"/>
              <p:cNvSpPr txBox="1">
                <a:spLocks noChangeArrowheads="1"/>
              </p:cNvSpPr>
              <p:nvPr/>
            </p:nvSpPr>
            <p:spPr bwMode="auto">
              <a:xfrm>
                <a:off x="3701" y="1987"/>
                <a:ext cx="277" cy="150"/>
              </a:xfrm>
              <a:prstGeom prst="rect">
                <a:avLst/>
              </a:prstGeom>
              <a:noFill/>
              <a:ln w="9525">
                <a:noFill/>
                <a:miter lim="800000"/>
                <a:headEnd/>
                <a:tailEnd/>
              </a:ln>
            </p:spPr>
            <p:txBody>
              <a:bodyPr lIns="0" tIns="0" rIns="0" bIns="0"/>
              <a:lstStyle/>
              <a:p>
                <a:pPr algn="r">
                  <a:spcBef>
                    <a:spcPct val="0"/>
                  </a:spcBef>
                </a:pPr>
                <a:r>
                  <a:rPr lang="en-US">
                    <a:solidFill>
                      <a:srgbClr val="808080"/>
                    </a:solidFill>
                  </a:rPr>
                  <a:t>Dreq</a:t>
                </a:r>
              </a:p>
            </p:txBody>
          </p:sp>
          <p:sp>
            <p:nvSpPr>
              <p:cNvPr id="146462" name="Text Box 30"/>
              <p:cNvSpPr txBox="1">
                <a:spLocks noChangeArrowheads="1"/>
              </p:cNvSpPr>
              <p:nvPr/>
            </p:nvSpPr>
            <p:spPr bwMode="auto">
              <a:xfrm>
                <a:off x="3701" y="1869"/>
                <a:ext cx="277" cy="151"/>
              </a:xfrm>
              <a:prstGeom prst="rect">
                <a:avLst/>
              </a:prstGeom>
              <a:noFill/>
              <a:ln w="9525">
                <a:noFill/>
                <a:miter lim="800000"/>
                <a:headEnd/>
                <a:tailEnd/>
              </a:ln>
            </p:spPr>
            <p:txBody>
              <a:bodyPr lIns="0" tIns="0" rIns="0" bIns="0"/>
              <a:lstStyle/>
              <a:p>
                <a:pPr algn="r">
                  <a:spcBef>
                    <a:spcPct val="0"/>
                  </a:spcBef>
                </a:pPr>
                <a:r>
                  <a:rPr lang="en-US">
                    <a:solidFill>
                      <a:srgbClr val="808080"/>
                    </a:solidFill>
                  </a:rPr>
                  <a:t>Dack</a:t>
                </a:r>
              </a:p>
            </p:txBody>
          </p:sp>
          <p:sp>
            <p:nvSpPr>
              <p:cNvPr id="146463" name="Text Box 31"/>
              <p:cNvSpPr txBox="1">
                <a:spLocks noChangeArrowheads="1"/>
              </p:cNvSpPr>
              <p:nvPr/>
            </p:nvSpPr>
            <p:spPr bwMode="auto">
              <a:xfrm>
                <a:off x="4206" y="1201"/>
                <a:ext cx="375" cy="114"/>
              </a:xfrm>
              <a:prstGeom prst="rect">
                <a:avLst/>
              </a:prstGeom>
              <a:noFill/>
              <a:ln w="9525">
                <a:noFill/>
                <a:prstDash val="dash"/>
                <a:miter lim="800000"/>
                <a:headEnd/>
                <a:tailEnd type="none" w="sm" len="sm"/>
              </a:ln>
              <a:effectLst/>
            </p:spPr>
            <p:txBody>
              <a:bodyPr lIns="0" tIns="0" rIns="0" bIns="0"/>
              <a:lstStyle/>
              <a:p>
                <a:pPr algn="l">
                  <a:spcBef>
                    <a:spcPct val="0"/>
                  </a:spcBef>
                </a:pPr>
                <a:r>
                  <a:rPr lang="en-US">
                    <a:solidFill>
                      <a:srgbClr val="808080"/>
                    </a:solidFill>
                  </a:rPr>
                  <a:t>0x0000</a:t>
                </a:r>
              </a:p>
            </p:txBody>
          </p:sp>
          <p:sp>
            <p:nvSpPr>
              <p:cNvPr id="146464" name="Text Box 32"/>
              <p:cNvSpPr txBox="1">
                <a:spLocks noChangeArrowheads="1"/>
              </p:cNvSpPr>
              <p:nvPr/>
            </p:nvSpPr>
            <p:spPr bwMode="auto">
              <a:xfrm>
                <a:off x="4599" y="1201"/>
                <a:ext cx="397" cy="114"/>
              </a:xfrm>
              <a:prstGeom prst="rect">
                <a:avLst/>
              </a:prstGeom>
              <a:noFill/>
              <a:ln w="9525">
                <a:noFill/>
                <a:prstDash val="dash"/>
                <a:miter lim="800000"/>
                <a:headEnd/>
                <a:tailEnd type="none" w="sm" len="sm"/>
              </a:ln>
              <a:effectLst/>
            </p:spPr>
            <p:txBody>
              <a:bodyPr lIns="0" tIns="0" rIns="0" bIns="0"/>
              <a:lstStyle/>
              <a:p>
                <a:pPr algn="l">
                  <a:spcBef>
                    <a:spcPct val="0"/>
                  </a:spcBef>
                </a:pPr>
                <a:r>
                  <a:rPr lang="en-US">
                    <a:solidFill>
                      <a:srgbClr val="808080"/>
                    </a:solidFill>
                  </a:rPr>
                  <a:t>0x0001</a:t>
                </a:r>
              </a:p>
            </p:txBody>
          </p:sp>
          <p:sp>
            <p:nvSpPr>
              <p:cNvPr id="146465" name="Text Box 33"/>
              <p:cNvSpPr txBox="1">
                <a:spLocks noChangeArrowheads="1"/>
              </p:cNvSpPr>
              <p:nvPr/>
            </p:nvSpPr>
            <p:spPr bwMode="auto">
              <a:xfrm>
                <a:off x="4181" y="1329"/>
                <a:ext cx="388" cy="115"/>
              </a:xfrm>
              <a:prstGeom prst="rect">
                <a:avLst/>
              </a:prstGeom>
              <a:noFill/>
              <a:ln w="9525">
                <a:solidFill>
                  <a:srgbClr val="969696"/>
                </a:solidFill>
                <a:miter lim="800000"/>
                <a:headEnd/>
                <a:tailEnd type="none" w="sm" len="sm"/>
              </a:ln>
              <a:effectLst/>
            </p:spPr>
            <p:txBody>
              <a:bodyPr lIns="0" tIns="0" rIns="0" bIns="0"/>
              <a:lstStyle/>
              <a:p>
                <a:pPr algn="l">
                  <a:spcBef>
                    <a:spcPct val="0"/>
                  </a:spcBef>
                </a:pPr>
                <a:endParaRPr lang="en-US"/>
              </a:p>
            </p:txBody>
          </p:sp>
          <p:sp>
            <p:nvSpPr>
              <p:cNvPr id="146466" name="Text Box 34"/>
              <p:cNvSpPr txBox="1">
                <a:spLocks noChangeArrowheads="1"/>
              </p:cNvSpPr>
              <p:nvPr/>
            </p:nvSpPr>
            <p:spPr bwMode="auto">
              <a:xfrm>
                <a:off x="4571" y="1329"/>
                <a:ext cx="389" cy="115"/>
              </a:xfrm>
              <a:prstGeom prst="rect">
                <a:avLst/>
              </a:prstGeom>
              <a:noFill/>
              <a:ln w="9525">
                <a:solidFill>
                  <a:srgbClr val="969696"/>
                </a:solidFill>
                <a:miter lim="800000"/>
                <a:headEnd/>
                <a:tailEnd type="none" w="sm" len="sm"/>
              </a:ln>
              <a:effectLst/>
            </p:spPr>
            <p:txBody>
              <a:bodyPr lIns="0" tIns="0" rIns="0" bIns="0"/>
              <a:lstStyle/>
              <a:p>
                <a:pPr algn="l">
                  <a:spcBef>
                    <a:spcPct val="0"/>
                  </a:spcBef>
                </a:pPr>
                <a:endParaRPr lang="en-US"/>
              </a:p>
            </p:txBody>
          </p:sp>
          <p:grpSp>
            <p:nvGrpSpPr>
              <p:cNvPr id="3" name="Group 35"/>
              <p:cNvGrpSpPr>
                <a:grpSpLocks/>
              </p:cNvGrpSpPr>
              <p:nvPr/>
            </p:nvGrpSpPr>
            <p:grpSpPr bwMode="auto">
              <a:xfrm>
                <a:off x="5048" y="1399"/>
                <a:ext cx="166" cy="19"/>
                <a:chOff x="5212" y="2481"/>
                <a:chExt cx="213" cy="29"/>
              </a:xfrm>
            </p:grpSpPr>
            <p:sp>
              <p:nvSpPr>
                <p:cNvPr id="146468" name="Oval 36"/>
                <p:cNvSpPr>
                  <a:spLocks noChangeArrowheads="1"/>
                </p:cNvSpPr>
                <p:nvPr/>
              </p:nvSpPr>
              <p:spPr bwMode="auto">
                <a:xfrm>
                  <a:off x="5304" y="2481"/>
                  <a:ext cx="29" cy="29"/>
                </a:xfrm>
                <a:prstGeom prst="ellipse">
                  <a:avLst/>
                </a:prstGeom>
                <a:solidFill>
                  <a:srgbClr val="969696"/>
                </a:solidFill>
                <a:ln w="9525">
                  <a:solidFill>
                    <a:srgbClr val="969696"/>
                  </a:solidFill>
                  <a:prstDash val="dash"/>
                  <a:round/>
                  <a:headEnd/>
                  <a:tailEnd type="none" w="sm" len="sm"/>
                </a:ln>
                <a:effectLst/>
              </p:spPr>
              <p:txBody>
                <a:bodyPr/>
                <a:lstStyle/>
                <a:p>
                  <a:endParaRPr lang="en-US"/>
                </a:p>
              </p:txBody>
            </p:sp>
            <p:sp>
              <p:nvSpPr>
                <p:cNvPr id="146469" name="Oval 37"/>
                <p:cNvSpPr>
                  <a:spLocks noChangeArrowheads="1"/>
                </p:cNvSpPr>
                <p:nvPr/>
              </p:nvSpPr>
              <p:spPr bwMode="auto">
                <a:xfrm>
                  <a:off x="5212" y="2481"/>
                  <a:ext cx="29" cy="29"/>
                </a:xfrm>
                <a:prstGeom prst="ellipse">
                  <a:avLst/>
                </a:prstGeom>
                <a:solidFill>
                  <a:srgbClr val="969696"/>
                </a:solidFill>
                <a:ln w="9525">
                  <a:solidFill>
                    <a:srgbClr val="969696"/>
                  </a:solidFill>
                  <a:prstDash val="dash"/>
                  <a:round/>
                  <a:headEnd/>
                  <a:tailEnd type="none" w="sm" len="sm"/>
                </a:ln>
                <a:effectLst/>
              </p:spPr>
              <p:txBody>
                <a:bodyPr/>
                <a:lstStyle/>
                <a:p>
                  <a:endParaRPr lang="en-US"/>
                </a:p>
              </p:txBody>
            </p:sp>
            <p:sp>
              <p:nvSpPr>
                <p:cNvPr id="146470" name="Oval 38"/>
                <p:cNvSpPr>
                  <a:spLocks noChangeArrowheads="1"/>
                </p:cNvSpPr>
                <p:nvPr/>
              </p:nvSpPr>
              <p:spPr bwMode="auto">
                <a:xfrm>
                  <a:off x="5396" y="2481"/>
                  <a:ext cx="29" cy="29"/>
                </a:xfrm>
                <a:prstGeom prst="ellipse">
                  <a:avLst/>
                </a:prstGeom>
                <a:solidFill>
                  <a:srgbClr val="969696"/>
                </a:solidFill>
                <a:ln w="9525">
                  <a:solidFill>
                    <a:srgbClr val="969696"/>
                  </a:solidFill>
                  <a:prstDash val="dash"/>
                  <a:round/>
                  <a:headEnd/>
                  <a:tailEnd type="none" w="sm" len="sm"/>
                </a:ln>
                <a:effectLst/>
              </p:spPr>
              <p:txBody>
                <a:bodyPr/>
                <a:lstStyle/>
                <a:p>
                  <a:endParaRPr lang="en-US"/>
                </a:p>
              </p:txBody>
            </p:sp>
          </p:grpSp>
          <p:sp>
            <p:nvSpPr>
              <p:cNvPr id="146471" name="Text Box 39"/>
              <p:cNvSpPr txBox="1">
                <a:spLocks noChangeArrowheads="1"/>
              </p:cNvSpPr>
              <p:nvPr/>
            </p:nvSpPr>
            <p:spPr bwMode="auto">
              <a:xfrm>
                <a:off x="2428" y="2145"/>
                <a:ext cx="277" cy="120"/>
              </a:xfrm>
              <a:prstGeom prst="rect">
                <a:avLst/>
              </a:prstGeom>
              <a:noFill/>
              <a:ln w="9525">
                <a:noFill/>
                <a:miter lim="800000"/>
                <a:headEnd/>
                <a:tailEnd/>
              </a:ln>
            </p:spPr>
            <p:txBody>
              <a:bodyPr lIns="0" tIns="0" rIns="0" bIns="0"/>
              <a:lstStyle/>
              <a:p>
                <a:pPr algn="r">
                  <a:spcBef>
                    <a:spcPct val="0"/>
                  </a:spcBef>
                </a:pPr>
                <a:r>
                  <a:rPr lang="en-US">
                    <a:solidFill>
                      <a:srgbClr val="000000"/>
                    </a:solidFill>
                  </a:rPr>
                  <a:t>100:</a:t>
                </a:r>
              </a:p>
            </p:txBody>
          </p:sp>
          <p:sp>
            <p:nvSpPr>
              <p:cNvPr id="146472" name="Text Box 40"/>
              <p:cNvSpPr txBox="1">
                <a:spLocks noChangeArrowheads="1"/>
              </p:cNvSpPr>
              <p:nvPr/>
            </p:nvSpPr>
            <p:spPr bwMode="auto">
              <a:xfrm>
                <a:off x="2551" y="1415"/>
                <a:ext cx="846" cy="128"/>
              </a:xfrm>
              <a:prstGeom prst="rect">
                <a:avLst/>
              </a:prstGeom>
              <a:noFill/>
              <a:ln w="9525">
                <a:noFill/>
                <a:miter lim="800000"/>
                <a:headEnd/>
                <a:tailEnd/>
              </a:ln>
            </p:spPr>
            <p:txBody>
              <a:bodyPr lIns="0" tIns="0" rIns="0" bIns="0"/>
              <a:lstStyle/>
              <a:p>
                <a:pPr algn="l">
                  <a:spcBef>
                    <a:spcPct val="0"/>
                  </a:spcBef>
                </a:pPr>
                <a:r>
                  <a:rPr lang="en-US" i="1">
                    <a:solidFill>
                      <a:srgbClr val="808080"/>
                    </a:solidFill>
                  </a:rPr>
                  <a:t>No ISR needed!</a:t>
                </a:r>
              </a:p>
            </p:txBody>
          </p:sp>
          <p:sp>
            <p:nvSpPr>
              <p:cNvPr id="146473" name="Rectangle 41"/>
              <p:cNvSpPr>
                <a:spLocks noChangeArrowheads="1"/>
              </p:cNvSpPr>
              <p:nvPr/>
            </p:nvSpPr>
            <p:spPr bwMode="auto">
              <a:xfrm>
                <a:off x="4214" y="2053"/>
                <a:ext cx="386" cy="135"/>
              </a:xfrm>
              <a:prstGeom prst="rect">
                <a:avLst/>
              </a:prstGeom>
              <a:noFill/>
              <a:ln w="9525">
                <a:solidFill>
                  <a:srgbClr val="969696"/>
                </a:solidFill>
                <a:miter lim="800000"/>
                <a:headEnd/>
                <a:tailEnd/>
              </a:ln>
              <a:effectLst/>
            </p:spPr>
            <p:txBody>
              <a:bodyPr lIns="0" tIns="0" rIns="0" bIns="0"/>
              <a:lstStyle/>
              <a:p>
                <a:pPr>
                  <a:spcBef>
                    <a:spcPct val="0"/>
                  </a:spcBef>
                </a:pPr>
                <a:r>
                  <a:rPr lang="en-US">
                    <a:solidFill>
                      <a:schemeClr val="bg2"/>
                    </a:solidFill>
                  </a:rPr>
                  <a:t>0x0001</a:t>
                </a:r>
              </a:p>
            </p:txBody>
          </p:sp>
          <p:sp>
            <p:nvSpPr>
              <p:cNvPr id="146474" name="Rectangle 42"/>
              <p:cNvSpPr>
                <a:spLocks noChangeArrowheads="1"/>
              </p:cNvSpPr>
              <p:nvPr/>
            </p:nvSpPr>
            <p:spPr bwMode="auto">
              <a:xfrm>
                <a:off x="4214" y="2220"/>
                <a:ext cx="386" cy="135"/>
              </a:xfrm>
              <a:prstGeom prst="rect">
                <a:avLst/>
              </a:prstGeom>
              <a:noFill/>
              <a:ln w="9525">
                <a:solidFill>
                  <a:srgbClr val="969696"/>
                </a:solidFill>
                <a:miter lim="800000"/>
                <a:headEnd/>
                <a:tailEnd/>
              </a:ln>
              <a:effectLst/>
            </p:spPr>
            <p:txBody>
              <a:bodyPr lIns="0" tIns="0" rIns="0" bIns="0"/>
              <a:lstStyle/>
              <a:p>
                <a:pPr>
                  <a:spcBef>
                    <a:spcPct val="0"/>
                  </a:spcBef>
                </a:pPr>
                <a:r>
                  <a:rPr lang="en-US">
                    <a:solidFill>
                      <a:schemeClr val="bg2"/>
                    </a:solidFill>
                  </a:rPr>
                  <a:t>0x8000</a:t>
                </a:r>
              </a:p>
            </p:txBody>
          </p:sp>
          <p:sp>
            <p:nvSpPr>
              <p:cNvPr id="146475" name="Rectangle 43"/>
              <p:cNvSpPr>
                <a:spLocks noChangeArrowheads="1"/>
              </p:cNvSpPr>
              <p:nvPr/>
            </p:nvSpPr>
            <p:spPr bwMode="auto">
              <a:xfrm>
                <a:off x="4214" y="2386"/>
                <a:ext cx="386" cy="135"/>
              </a:xfrm>
              <a:prstGeom prst="rect">
                <a:avLst/>
              </a:prstGeom>
              <a:noFill/>
              <a:ln w="9525">
                <a:solidFill>
                  <a:srgbClr val="969696"/>
                </a:solidFill>
                <a:miter lim="800000"/>
                <a:headEnd/>
                <a:tailEnd/>
              </a:ln>
              <a:effectLst/>
            </p:spPr>
            <p:txBody>
              <a:bodyPr lIns="0" tIns="0" rIns="0" bIns="0"/>
              <a:lstStyle/>
              <a:p>
                <a:pPr algn="l">
                  <a:spcBef>
                    <a:spcPct val="0"/>
                  </a:spcBef>
                </a:pPr>
                <a:endParaRPr lang="en-US"/>
              </a:p>
            </p:txBody>
          </p:sp>
          <p:sp>
            <p:nvSpPr>
              <p:cNvPr id="146476" name="Text Box 44"/>
              <p:cNvSpPr txBox="1">
                <a:spLocks noChangeArrowheads="1"/>
              </p:cNvSpPr>
              <p:nvPr/>
            </p:nvSpPr>
            <p:spPr bwMode="auto">
              <a:xfrm>
                <a:off x="4660" y="2049"/>
                <a:ext cx="200" cy="153"/>
              </a:xfrm>
              <a:prstGeom prst="rect">
                <a:avLst/>
              </a:prstGeom>
              <a:noFill/>
              <a:ln w="9525">
                <a:noFill/>
                <a:prstDash val="dash"/>
                <a:miter lim="800000"/>
                <a:headEnd/>
                <a:tailEnd type="none" w="sm" len="sm"/>
              </a:ln>
              <a:effectLst/>
            </p:spPr>
            <p:txBody>
              <a:bodyPr lIns="0" tIns="0" rIns="0" bIns="0"/>
              <a:lstStyle/>
              <a:p>
                <a:pPr algn="l">
                  <a:spcBef>
                    <a:spcPct val="0"/>
                  </a:spcBef>
                </a:pPr>
                <a:r>
                  <a:rPr lang="en-US">
                    <a:solidFill>
                      <a:srgbClr val="808080"/>
                    </a:solidFill>
                  </a:rPr>
                  <a:t>ack</a:t>
                </a:r>
              </a:p>
            </p:txBody>
          </p:sp>
          <p:sp>
            <p:nvSpPr>
              <p:cNvPr id="146477" name="Text Box 45"/>
              <p:cNvSpPr txBox="1">
                <a:spLocks noChangeArrowheads="1"/>
              </p:cNvSpPr>
              <p:nvPr/>
            </p:nvSpPr>
            <p:spPr bwMode="auto">
              <a:xfrm>
                <a:off x="4660" y="2194"/>
                <a:ext cx="200" cy="153"/>
              </a:xfrm>
              <a:prstGeom prst="rect">
                <a:avLst/>
              </a:prstGeom>
              <a:noFill/>
              <a:ln w="9525">
                <a:noFill/>
                <a:prstDash val="dash"/>
                <a:miter lim="800000"/>
                <a:headEnd/>
                <a:tailEnd type="none" w="sm" len="sm"/>
              </a:ln>
              <a:effectLst/>
            </p:spPr>
            <p:txBody>
              <a:bodyPr lIns="0" tIns="0" rIns="0" bIns="0"/>
              <a:lstStyle/>
              <a:p>
                <a:pPr algn="l">
                  <a:spcBef>
                    <a:spcPct val="0"/>
                  </a:spcBef>
                </a:pPr>
                <a:r>
                  <a:rPr lang="en-US">
                    <a:solidFill>
                      <a:srgbClr val="808080"/>
                    </a:solidFill>
                  </a:rPr>
                  <a:t>req</a:t>
                </a:r>
              </a:p>
            </p:txBody>
          </p:sp>
          <p:sp>
            <p:nvSpPr>
              <p:cNvPr id="146478" name="Freeform 46"/>
              <p:cNvSpPr>
                <a:spLocks/>
              </p:cNvSpPr>
              <p:nvPr/>
            </p:nvSpPr>
            <p:spPr bwMode="auto">
              <a:xfrm>
                <a:off x="4014" y="1942"/>
                <a:ext cx="142" cy="2"/>
              </a:xfrm>
              <a:custGeom>
                <a:avLst/>
                <a:gdLst/>
                <a:ahLst/>
                <a:cxnLst>
                  <a:cxn ang="0">
                    <a:pos x="0" y="2"/>
                  </a:cxn>
                  <a:cxn ang="0">
                    <a:pos x="142" y="0"/>
                  </a:cxn>
                </a:cxnLst>
                <a:rect l="0" t="0" r="r" b="b"/>
                <a:pathLst>
                  <a:path w="142" h="2">
                    <a:moveTo>
                      <a:pt x="0" y="2"/>
                    </a:moveTo>
                    <a:lnTo>
                      <a:pt x="142" y="0"/>
                    </a:lnTo>
                  </a:path>
                </a:pathLst>
              </a:custGeom>
              <a:noFill/>
              <a:ln w="9525">
                <a:solidFill>
                  <a:srgbClr val="969696"/>
                </a:solidFill>
                <a:round/>
                <a:headEnd/>
                <a:tailEnd type="triangle" w="med" len="med"/>
              </a:ln>
              <a:effectLst/>
            </p:spPr>
            <p:txBody>
              <a:bodyPr/>
              <a:lstStyle/>
              <a:p>
                <a:endParaRPr lang="en-US"/>
              </a:p>
            </p:txBody>
          </p:sp>
          <p:sp>
            <p:nvSpPr>
              <p:cNvPr id="146479" name="Freeform 47"/>
              <p:cNvSpPr>
                <a:spLocks/>
              </p:cNvSpPr>
              <p:nvPr/>
            </p:nvSpPr>
            <p:spPr bwMode="auto">
              <a:xfrm>
                <a:off x="4887" y="2130"/>
                <a:ext cx="135" cy="1"/>
              </a:xfrm>
              <a:custGeom>
                <a:avLst/>
                <a:gdLst/>
                <a:ahLst/>
                <a:cxnLst>
                  <a:cxn ang="0">
                    <a:pos x="0" y="1"/>
                  </a:cxn>
                  <a:cxn ang="0">
                    <a:pos x="135" y="0"/>
                  </a:cxn>
                </a:cxnLst>
                <a:rect l="0" t="0" r="r" b="b"/>
                <a:pathLst>
                  <a:path w="135" h="1">
                    <a:moveTo>
                      <a:pt x="0" y="1"/>
                    </a:moveTo>
                    <a:lnTo>
                      <a:pt x="135" y="0"/>
                    </a:lnTo>
                  </a:path>
                </a:pathLst>
              </a:custGeom>
              <a:noFill/>
              <a:ln w="9525">
                <a:solidFill>
                  <a:srgbClr val="969696"/>
                </a:solidFill>
                <a:round/>
                <a:headEnd/>
                <a:tailEnd type="triangle" w="med" len="med"/>
              </a:ln>
              <a:effectLst/>
            </p:spPr>
            <p:txBody>
              <a:bodyPr/>
              <a:lstStyle/>
              <a:p>
                <a:endParaRPr lang="en-US"/>
              </a:p>
            </p:txBody>
          </p:sp>
          <p:sp>
            <p:nvSpPr>
              <p:cNvPr id="146480" name="Freeform 48"/>
              <p:cNvSpPr>
                <a:spLocks/>
              </p:cNvSpPr>
              <p:nvPr/>
            </p:nvSpPr>
            <p:spPr bwMode="auto">
              <a:xfrm>
                <a:off x="4887" y="2274"/>
                <a:ext cx="141" cy="1"/>
              </a:xfrm>
              <a:custGeom>
                <a:avLst/>
                <a:gdLst/>
                <a:ahLst/>
                <a:cxnLst>
                  <a:cxn ang="0">
                    <a:pos x="141" y="0"/>
                  </a:cxn>
                  <a:cxn ang="0">
                    <a:pos x="0" y="1"/>
                  </a:cxn>
                </a:cxnLst>
                <a:rect l="0" t="0" r="r" b="b"/>
                <a:pathLst>
                  <a:path w="141" h="1">
                    <a:moveTo>
                      <a:pt x="141" y="0"/>
                    </a:moveTo>
                    <a:lnTo>
                      <a:pt x="0" y="1"/>
                    </a:lnTo>
                  </a:path>
                </a:pathLst>
              </a:custGeom>
              <a:noFill/>
              <a:ln w="9525">
                <a:solidFill>
                  <a:srgbClr val="969696"/>
                </a:solidFill>
                <a:round/>
                <a:headEnd/>
                <a:tailEnd type="triangle" w="med" len="med"/>
              </a:ln>
              <a:effectLst/>
            </p:spPr>
            <p:txBody>
              <a:bodyPr/>
              <a:lstStyle/>
              <a:p>
                <a:endParaRPr lang="en-US"/>
              </a:p>
            </p:txBody>
          </p:sp>
        </p:grpSp>
        <p:sp>
          <p:nvSpPr>
            <p:cNvPr id="146483" name="Oval 51"/>
            <p:cNvSpPr>
              <a:spLocks noChangeArrowheads="1"/>
            </p:cNvSpPr>
            <p:nvPr/>
          </p:nvSpPr>
          <p:spPr bwMode="auto">
            <a:xfrm>
              <a:off x="8251825" y="3827463"/>
              <a:ext cx="146050" cy="146050"/>
            </a:xfrm>
            <a:prstGeom prst="ellipse">
              <a:avLst/>
            </a:prstGeom>
            <a:solidFill>
              <a:srgbClr val="969696"/>
            </a:solidFill>
            <a:ln w="9525">
              <a:solidFill>
                <a:srgbClr val="969696"/>
              </a:solidFill>
              <a:round/>
              <a:headEnd/>
              <a:tailEnd type="none" w="sm" len="sm"/>
            </a:ln>
            <a:effectLst/>
          </p:spPr>
          <p:txBody>
            <a:bodyPr/>
            <a:lstStyle/>
            <a:p>
              <a:endParaRPr lang="en-US"/>
            </a:p>
          </p:txBody>
        </p:sp>
        <p:grpSp>
          <p:nvGrpSpPr>
            <p:cNvPr id="4" name="Group 68"/>
            <p:cNvGrpSpPr>
              <a:grpSpLocks/>
            </p:cNvGrpSpPr>
            <p:nvPr/>
          </p:nvGrpSpPr>
          <p:grpSpPr bwMode="auto">
            <a:xfrm>
              <a:off x="7397750" y="3027363"/>
              <a:ext cx="1312863" cy="1054100"/>
              <a:chOff x="4660" y="1907"/>
              <a:chExt cx="827" cy="664"/>
            </a:xfrm>
          </p:grpSpPr>
          <p:grpSp>
            <p:nvGrpSpPr>
              <p:cNvPr id="5" name="Group 63"/>
              <p:cNvGrpSpPr>
                <a:grpSpLocks/>
              </p:cNvGrpSpPr>
              <p:nvPr/>
            </p:nvGrpSpPr>
            <p:grpSpPr bwMode="auto">
              <a:xfrm>
                <a:off x="4660" y="2194"/>
                <a:ext cx="368" cy="237"/>
                <a:chOff x="4666" y="2872"/>
                <a:chExt cx="368" cy="237"/>
              </a:xfrm>
            </p:grpSpPr>
            <p:grpSp>
              <p:nvGrpSpPr>
                <p:cNvPr id="6" name="Group 59"/>
                <p:cNvGrpSpPr>
                  <a:grpSpLocks/>
                </p:cNvGrpSpPr>
                <p:nvPr/>
              </p:nvGrpSpPr>
              <p:grpSpPr bwMode="auto">
                <a:xfrm>
                  <a:off x="4666" y="2872"/>
                  <a:ext cx="368" cy="153"/>
                  <a:chOff x="4666" y="2872"/>
                  <a:chExt cx="368" cy="153"/>
                </a:xfrm>
              </p:grpSpPr>
              <p:sp>
                <p:nvSpPr>
                  <p:cNvPr id="146485" name="Text Box 53"/>
                  <p:cNvSpPr txBox="1">
                    <a:spLocks noChangeArrowheads="1"/>
                  </p:cNvSpPr>
                  <p:nvPr/>
                </p:nvSpPr>
                <p:spPr bwMode="auto">
                  <a:xfrm>
                    <a:off x="4666" y="2872"/>
                    <a:ext cx="200" cy="153"/>
                  </a:xfrm>
                  <a:prstGeom prst="rect">
                    <a:avLst/>
                  </a:prstGeom>
                  <a:noFill/>
                  <a:ln w="9525">
                    <a:noFill/>
                    <a:prstDash val="dash"/>
                    <a:miter lim="800000"/>
                    <a:headEnd/>
                    <a:tailEnd type="none" w="sm" len="sm"/>
                  </a:ln>
                  <a:effectLst/>
                </p:spPr>
                <p:txBody>
                  <a:bodyPr lIns="0" tIns="0" rIns="0" bIns="0"/>
                  <a:lstStyle/>
                  <a:p>
                    <a:pPr algn="l">
                      <a:spcBef>
                        <a:spcPct val="0"/>
                      </a:spcBef>
                    </a:pPr>
                    <a:r>
                      <a:rPr lang="en-US"/>
                      <a:t>req</a:t>
                    </a:r>
                  </a:p>
                </p:txBody>
              </p:sp>
              <p:sp>
                <p:nvSpPr>
                  <p:cNvPr id="146486" name="Freeform 54"/>
                  <p:cNvSpPr>
                    <a:spLocks/>
                  </p:cNvSpPr>
                  <p:nvPr/>
                </p:nvSpPr>
                <p:spPr bwMode="auto">
                  <a:xfrm>
                    <a:off x="4893" y="2952"/>
                    <a:ext cx="141" cy="1"/>
                  </a:xfrm>
                  <a:custGeom>
                    <a:avLst/>
                    <a:gdLst/>
                    <a:ahLst/>
                    <a:cxnLst>
                      <a:cxn ang="0">
                        <a:pos x="141" y="0"/>
                      </a:cxn>
                      <a:cxn ang="0">
                        <a:pos x="0" y="1"/>
                      </a:cxn>
                    </a:cxnLst>
                    <a:rect l="0" t="0" r="r" b="b"/>
                    <a:pathLst>
                      <a:path w="141" h="1">
                        <a:moveTo>
                          <a:pt x="141" y="0"/>
                        </a:moveTo>
                        <a:lnTo>
                          <a:pt x="0" y="1"/>
                        </a:lnTo>
                      </a:path>
                    </a:pathLst>
                  </a:custGeom>
                  <a:noFill/>
                  <a:ln w="9525">
                    <a:solidFill>
                      <a:schemeClr val="tx1"/>
                    </a:solidFill>
                    <a:round/>
                    <a:headEnd/>
                    <a:tailEnd type="triangle" w="med" len="med"/>
                  </a:ln>
                  <a:effectLst/>
                </p:spPr>
                <p:txBody>
                  <a:bodyPr/>
                  <a:lstStyle/>
                  <a:p>
                    <a:endParaRPr lang="en-US"/>
                  </a:p>
                </p:txBody>
              </p:sp>
            </p:grpSp>
            <p:sp>
              <p:nvSpPr>
                <p:cNvPr id="146494" name="Text Box 62"/>
                <p:cNvSpPr txBox="1">
                  <a:spLocks noChangeArrowheads="1"/>
                </p:cNvSpPr>
                <p:nvPr/>
              </p:nvSpPr>
              <p:spPr bwMode="auto">
                <a:xfrm>
                  <a:off x="4902" y="2994"/>
                  <a:ext cx="132" cy="115"/>
                </a:xfrm>
                <a:prstGeom prst="rect">
                  <a:avLst/>
                </a:prstGeom>
                <a:noFill/>
                <a:ln w="9525">
                  <a:noFill/>
                  <a:miter lim="800000"/>
                  <a:headEnd/>
                  <a:tailEnd/>
                </a:ln>
                <a:effectLst/>
              </p:spPr>
              <p:txBody>
                <a:bodyPr lIns="0" tIns="0" rIns="0" bIns="0">
                  <a:spAutoFit/>
                </a:bodyPr>
                <a:lstStyle/>
                <a:p>
                  <a:r>
                    <a:rPr lang="en-US"/>
                    <a:t>1</a:t>
                  </a:r>
                </a:p>
              </p:txBody>
            </p:sp>
          </p:grpSp>
          <p:sp>
            <p:nvSpPr>
              <p:cNvPr id="146499" name="Rectangle 67"/>
              <p:cNvSpPr>
                <a:spLocks noChangeArrowheads="1"/>
              </p:cNvSpPr>
              <p:nvPr/>
            </p:nvSpPr>
            <p:spPr bwMode="auto">
              <a:xfrm>
                <a:off x="5027" y="1907"/>
                <a:ext cx="460" cy="664"/>
              </a:xfrm>
              <a:prstGeom prst="rect">
                <a:avLst/>
              </a:prstGeom>
              <a:noFill/>
              <a:ln w="9525">
                <a:solidFill>
                  <a:srgbClr val="000000"/>
                </a:solidFill>
                <a:miter lim="800000"/>
                <a:headEnd/>
                <a:tailEnd/>
              </a:ln>
            </p:spPr>
            <p:txBody>
              <a:bodyPr lIns="0" tIns="0" rIns="0" bIns="0"/>
              <a:lstStyle/>
              <a:p>
                <a:pPr>
                  <a:spcBef>
                    <a:spcPct val="0"/>
                  </a:spcBef>
                </a:pPr>
                <a:r>
                  <a:rPr lang="en-US">
                    <a:solidFill>
                      <a:srgbClr val="000000"/>
                    </a:solidFill>
                  </a:rPr>
                  <a:t>P1</a:t>
                </a:r>
              </a:p>
            </p:txBody>
          </p:sp>
        </p:grpSp>
        <p:grpSp>
          <p:nvGrpSpPr>
            <p:cNvPr id="7" name="Group 69"/>
            <p:cNvGrpSpPr>
              <a:grpSpLocks/>
            </p:cNvGrpSpPr>
            <p:nvPr/>
          </p:nvGrpSpPr>
          <p:grpSpPr bwMode="auto">
            <a:xfrm>
              <a:off x="5875338" y="3027363"/>
              <a:ext cx="2835275" cy="1054100"/>
              <a:chOff x="3701" y="1907"/>
              <a:chExt cx="1786" cy="664"/>
            </a:xfrm>
          </p:grpSpPr>
          <p:grpSp>
            <p:nvGrpSpPr>
              <p:cNvPr id="8" name="Group 64"/>
              <p:cNvGrpSpPr>
                <a:grpSpLocks/>
              </p:cNvGrpSpPr>
              <p:nvPr/>
            </p:nvGrpSpPr>
            <p:grpSpPr bwMode="auto">
              <a:xfrm>
                <a:off x="3701" y="1987"/>
                <a:ext cx="463" cy="222"/>
                <a:chOff x="3659" y="2773"/>
                <a:chExt cx="463" cy="222"/>
              </a:xfrm>
            </p:grpSpPr>
            <p:grpSp>
              <p:nvGrpSpPr>
                <p:cNvPr id="9" name="Group 60"/>
                <p:cNvGrpSpPr>
                  <a:grpSpLocks/>
                </p:cNvGrpSpPr>
                <p:nvPr/>
              </p:nvGrpSpPr>
              <p:grpSpPr bwMode="auto">
                <a:xfrm>
                  <a:off x="3659" y="2773"/>
                  <a:ext cx="455" cy="150"/>
                  <a:chOff x="3659" y="2773"/>
                  <a:chExt cx="455" cy="150"/>
                </a:xfrm>
              </p:grpSpPr>
              <p:sp>
                <p:nvSpPr>
                  <p:cNvPr id="146487" name="Freeform 55"/>
                  <p:cNvSpPr>
                    <a:spLocks/>
                  </p:cNvSpPr>
                  <p:nvPr/>
                </p:nvSpPr>
                <p:spPr bwMode="auto">
                  <a:xfrm>
                    <a:off x="3978" y="2838"/>
                    <a:ext cx="136" cy="3"/>
                  </a:xfrm>
                  <a:custGeom>
                    <a:avLst/>
                    <a:gdLst/>
                    <a:ahLst/>
                    <a:cxnLst>
                      <a:cxn ang="0">
                        <a:pos x="136" y="3"/>
                      </a:cxn>
                      <a:cxn ang="0">
                        <a:pos x="0" y="0"/>
                      </a:cxn>
                    </a:cxnLst>
                    <a:rect l="0" t="0" r="r" b="b"/>
                    <a:pathLst>
                      <a:path w="136" h="3">
                        <a:moveTo>
                          <a:pt x="136" y="3"/>
                        </a:moveTo>
                        <a:lnTo>
                          <a:pt x="0" y="0"/>
                        </a:lnTo>
                      </a:path>
                    </a:pathLst>
                  </a:custGeom>
                  <a:noFill/>
                  <a:ln w="9525">
                    <a:solidFill>
                      <a:schemeClr val="tx1"/>
                    </a:solidFill>
                    <a:round/>
                    <a:headEnd/>
                    <a:tailEnd type="triangle" w="med" len="med"/>
                  </a:ln>
                  <a:effectLst/>
                </p:spPr>
                <p:txBody>
                  <a:bodyPr/>
                  <a:lstStyle/>
                  <a:p>
                    <a:endParaRPr lang="en-US"/>
                  </a:p>
                </p:txBody>
              </p:sp>
              <p:sp>
                <p:nvSpPr>
                  <p:cNvPr id="146488" name="Text Box 56"/>
                  <p:cNvSpPr txBox="1">
                    <a:spLocks noChangeArrowheads="1"/>
                  </p:cNvSpPr>
                  <p:nvPr/>
                </p:nvSpPr>
                <p:spPr bwMode="auto">
                  <a:xfrm>
                    <a:off x="3659" y="2773"/>
                    <a:ext cx="277" cy="150"/>
                  </a:xfrm>
                  <a:prstGeom prst="rect">
                    <a:avLst/>
                  </a:prstGeom>
                  <a:noFill/>
                  <a:ln w="9525">
                    <a:noFill/>
                    <a:miter lim="800000"/>
                    <a:headEnd/>
                    <a:tailEnd/>
                  </a:ln>
                </p:spPr>
                <p:txBody>
                  <a:bodyPr lIns="0" tIns="0" rIns="0" bIns="0"/>
                  <a:lstStyle/>
                  <a:p>
                    <a:pPr algn="r">
                      <a:spcBef>
                        <a:spcPct val="0"/>
                      </a:spcBef>
                    </a:pPr>
                    <a:r>
                      <a:rPr lang="en-US"/>
                      <a:t>Dreq</a:t>
                    </a:r>
                  </a:p>
                </p:txBody>
              </p:sp>
            </p:grpSp>
            <p:sp>
              <p:nvSpPr>
                <p:cNvPr id="146493" name="Text Box 61"/>
                <p:cNvSpPr txBox="1">
                  <a:spLocks noChangeArrowheads="1"/>
                </p:cNvSpPr>
                <p:nvPr/>
              </p:nvSpPr>
              <p:spPr bwMode="auto">
                <a:xfrm>
                  <a:off x="3990" y="2880"/>
                  <a:ext cx="132" cy="115"/>
                </a:xfrm>
                <a:prstGeom prst="rect">
                  <a:avLst/>
                </a:prstGeom>
                <a:noFill/>
                <a:ln w="9525">
                  <a:noFill/>
                  <a:miter lim="800000"/>
                  <a:headEnd/>
                  <a:tailEnd/>
                </a:ln>
                <a:effectLst/>
              </p:spPr>
              <p:txBody>
                <a:bodyPr lIns="0" tIns="0" rIns="0" bIns="0">
                  <a:spAutoFit/>
                </a:bodyPr>
                <a:lstStyle/>
                <a:p>
                  <a:r>
                    <a:rPr lang="en-US"/>
                    <a:t>1</a:t>
                  </a:r>
                </a:p>
              </p:txBody>
            </p:sp>
          </p:grpSp>
          <p:sp>
            <p:nvSpPr>
              <p:cNvPr id="146498" name="Rectangle 66"/>
              <p:cNvSpPr>
                <a:spLocks noChangeArrowheads="1"/>
              </p:cNvSpPr>
              <p:nvPr/>
            </p:nvSpPr>
            <p:spPr bwMode="auto">
              <a:xfrm>
                <a:off x="4166" y="1907"/>
                <a:ext cx="706" cy="659"/>
              </a:xfrm>
              <a:prstGeom prst="rect">
                <a:avLst/>
              </a:prstGeom>
              <a:noFill/>
              <a:ln w="9525">
                <a:solidFill>
                  <a:schemeClr val="tx1"/>
                </a:solidFill>
                <a:miter lim="800000"/>
                <a:headEnd/>
                <a:tailEnd/>
              </a:ln>
            </p:spPr>
            <p:txBody>
              <a:bodyPr lIns="0" tIns="0" rIns="0" bIns="0"/>
              <a:lstStyle/>
              <a:p>
                <a:pPr>
                  <a:spcBef>
                    <a:spcPct val="0"/>
                  </a:spcBef>
                </a:pPr>
                <a:r>
                  <a:rPr lang="en-US"/>
                  <a:t>DMA ctrl</a:t>
                </a:r>
              </a:p>
            </p:txBody>
          </p:sp>
          <p:sp>
            <p:nvSpPr>
              <p:cNvPr id="146497" name="Rectangle 65"/>
              <p:cNvSpPr>
                <a:spLocks noChangeArrowheads="1"/>
              </p:cNvSpPr>
              <p:nvPr/>
            </p:nvSpPr>
            <p:spPr bwMode="auto">
              <a:xfrm>
                <a:off x="5027" y="1907"/>
                <a:ext cx="460" cy="664"/>
              </a:xfrm>
              <a:prstGeom prst="rect">
                <a:avLst/>
              </a:prstGeom>
              <a:noFill/>
              <a:ln w="9525">
                <a:solidFill>
                  <a:srgbClr val="969696"/>
                </a:solidFill>
                <a:miter lim="800000"/>
                <a:headEnd/>
                <a:tailEnd/>
              </a:ln>
            </p:spPr>
            <p:txBody>
              <a:bodyPr lIns="0" tIns="0" rIns="0" bIns="0"/>
              <a:lstStyle/>
              <a:p>
                <a:pPr>
                  <a:spcBef>
                    <a:spcPct val="0"/>
                  </a:spcBef>
                </a:pPr>
                <a:r>
                  <a:rPr lang="en-US">
                    <a:solidFill>
                      <a:schemeClr val="bg2"/>
                    </a:solidFill>
                  </a:rPr>
                  <a:t>P1</a:t>
                </a:r>
              </a:p>
            </p:txBody>
          </p:sp>
        </p:grpSp>
      </p:grpSp>
    </p:spTree>
    <p:extLst>
      <p:ext uri="{BB962C8B-B14F-4D97-AF65-F5344CB8AC3E}">
        <p14:creationId xmlns:p14="http://schemas.microsoft.com/office/powerpoint/2010/main" val="22130558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laceholder 3"/>
          <p:cNvSpPr>
            <a:spLocks noGrp="1"/>
          </p:cNvSpPr>
          <p:nvPr>
            <p:ph type="sldNum" sz="quarter" idx="10"/>
            <p:custDataLst>
              <p:tags r:id="rId1"/>
            </p:custDataLst>
          </p:nvPr>
        </p:nvSpPr>
        <p:spPr/>
        <p:txBody>
          <a:bodyPr/>
          <a:lstStyle/>
          <a:p>
            <a:fld id="{51AE05AA-1979-406C-86CD-FD46439050E6}" type="slidenum">
              <a:rPr lang="en-US"/>
              <a:pPr/>
              <a:t>13</a:t>
            </a:fld>
            <a:endParaRPr lang="en-US"/>
          </a:p>
        </p:txBody>
      </p:sp>
      <p:sp>
        <p:nvSpPr>
          <p:cNvPr id="147458" name="Rectangle 2"/>
          <p:cNvSpPr>
            <a:spLocks noGrp="1" noChangeArrowheads="1"/>
          </p:cNvSpPr>
          <p:nvPr>
            <p:ph type="title"/>
            <p:custDataLst>
              <p:tags r:id="rId2"/>
            </p:custDataLst>
          </p:nvPr>
        </p:nvSpPr>
        <p:spPr/>
        <p:txBody>
          <a:bodyPr>
            <a:normAutofit fontScale="90000"/>
          </a:bodyPr>
          <a:lstStyle/>
          <a:p>
            <a:r>
              <a:rPr lang="en-US"/>
              <a:t>Peripheral to memory transfer with DMA (cont’)</a:t>
            </a:r>
          </a:p>
        </p:txBody>
      </p:sp>
      <p:sp>
        <p:nvSpPr>
          <p:cNvPr id="147459" name="Text Box 3"/>
          <p:cNvSpPr txBox="1">
            <a:spLocks noChangeArrowheads="1"/>
          </p:cNvSpPr>
          <p:nvPr>
            <p:custDataLst>
              <p:tags r:id="rId3"/>
            </p:custDataLst>
          </p:nvPr>
        </p:nvSpPr>
        <p:spPr bwMode="auto">
          <a:xfrm>
            <a:off x="247651" y="1727200"/>
            <a:ext cx="2495550" cy="3835400"/>
          </a:xfrm>
          <a:prstGeom prst="rect">
            <a:avLst/>
          </a:prstGeom>
          <a:noFill/>
          <a:ln w="9525">
            <a:noFill/>
            <a:miter lim="800000"/>
            <a:headEnd/>
            <a:tailEnd/>
          </a:ln>
          <a:effectLst/>
        </p:spPr>
        <p:txBody>
          <a:bodyPr lIns="0" tIns="0" rIns="0" bIns="0"/>
          <a:lstStyle/>
          <a:p>
            <a:pPr algn="l">
              <a:spcBef>
                <a:spcPct val="0"/>
              </a:spcBef>
            </a:pPr>
            <a:r>
              <a:rPr lang="en-US" sz="2400" dirty="0"/>
              <a:t>4: After executing instruction 100, </a:t>
            </a:r>
            <a:r>
              <a:rPr lang="en-US" sz="2400" dirty="0">
                <a:sym typeface="Symbol" pitchFamily="18" charset="2"/>
              </a:rPr>
              <a:t></a:t>
            </a:r>
            <a:r>
              <a:rPr lang="en-US" sz="2400" dirty="0"/>
              <a:t>P sees </a:t>
            </a:r>
            <a:r>
              <a:rPr lang="en-US" sz="2400" i="1" dirty="0" err="1"/>
              <a:t>Dreq</a:t>
            </a:r>
            <a:r>
              <a:rPr lang="en-US" sz="2400" dirty="0"/>
              <a:t> asserted, releases the system bus, asserts </a:t>
            </a:r>
            <a:r>
              <a:rPr lang="en-US" sz="2400" i="1" dirty="0" err="1"/>
              <a:t>Dack</a:t>
            </a:r>
            <a:r>
              <a:rPr lang="en-US" sz="2400" dirty="0"/>
              <a:t>, and resumes execution, </a:t>
            </a:r>
            <a:r>
              <a:rPr lang="en-US" sz="2400" dirty="0">
                <a:sym typeface="Symbol" pitchFamily="18" charset="2"/>
              </a:rPr>
              <a:t></a:t>
            </a:r>
            <a:r>
              <a:rPr lang="en-US" sz="2400" dirty="0"/>
              <a:t>P stalls only if it needs the system bus to continue executing</a:t>
            </a:r>
            <a:r>
              <a:rPr lang="en-US" sz="1400" dirty="0"/>
              <a:t>.</a:t>
            </a:r>
          </a:p>
        </p:txBody>
      </p:sp>
      <p:grpSp>
        <p:nvGrpSpPr>
          <p:cNvPr id="55" name="Group 54"/>
          <p:cNvGrpSpPr/>
          <p:nvPr>
            <p:custDataLst>
              <p:tags r:id="rId4"/>
            </p:custDataLst>
          </p:nvPr>
        </p:nvGrpSpPr>
        <p:grpSpPr>
          <a:xfrm>
            <a:off x="2971800" y="1727200"/>
            <a:ext cx="5768975" cy="3378200"/>
            <a:chOff x="3854450" y="1727200"/>
            <a:chExt cx="4886325" cy="2354263"/>
          </a:xfrm>
        </p:grpSpPr>
        <p:grpSp>
          <p:nvGrpSpPr>
            <p:cNvPr id="2" name="Group 67"/>
            <p:cNvGrpSpPr>
              <a:grpSpLocks/>
            </p:cNvGrpSpPr>
            <p:nvPr/>
          </p:nvGrpSpPr>
          <p:grpSpPr bwMode="auto">
            <a:xfrm>
              <a:off x="3854450" y="1727200"/>
              <a:ext cx="4886325" cy="2354263"/>
              <a:chOff x="2428" y="1088"/>
              <a:chExt cx="3078" cy="1483"/>
            </a:xfrm>
          </p:grpSpPr>
          <p:sp>
            <p:nvSpPr>
              <p:cNvPr id="147461" name="Rectangle 5"/>
              <p:cNvSpPr>
                <a:spLocks noChangeArrowheads="1"/>
              </p:cNvSpPr>
              <p:nvPr/>
            </p:nvSpPr>
            <p:spPr bwMode="auto">
              <a:xfrm>
                <a:off x="4166" y="1098"/>
                <a:ext cx="1297" cy="379"/>
              </a:xfrm>
              <a:prstGeom prst="rect">
                <a:avLst/>
              </a:prstGeom>
              <a:noFill/>
              <a:ln w="9525">
                <a:solidFill>
                  <a:srgbClr val="808080"/>
                </a:solidFill>
                <a:miter lim="800000"/>
                <a:headEnd/>
                <a:tailEnd/>
              </a:ln>
            </p:spPr>
            <p:txBody>
              <a:bodyPr lIns="0" tIns="0" rIns="0" bIns="0"/>
              <a:lstStyle/>
              <a:p>
                <a:pPr>
                  <a:spcBef>
                    <a:spcPct val="0"/>
                  </a:spcBef>
                </a:pPr>
                <a:r>
                  <a:rPr lang="en-US">
                    <a:solidFill>
                      <a:srgbClr val="808080"/>
                    </a:solidFill>
                  </a:rPr>
                  <a:t>Data memory</a:t>
                </a:r>
              </a:p>
            </p:txBody>
          </p:sp>
          <p:sp>
            <p:nvSpPr>
              <p:cNvPr id="147462" name="Text Box 6"/>
              <p:cNvSpPr txBox="1">
                <a:spLocks noChangeArrowheads="1"/>
              </p:cNvSpPr>
              <p:nvPr/>
            </p:nvSpPr>
            <p:spPr bwMode="auto">
              <a:xfrm>
                <a:off x="4962" y="1329"/>
                <a:ext cx="389" cy="115"/>
              </a:xfrm>
              <a:prstGeom prst="rect">
                <a:avLst/>
              </a:prstGeom>
              <a:noFill/>
              <a:ln w="9525">
                <a:solidFill>
                  <a:srgbClr val="969696"/>
                </a:solidFill>
                <a:miter lim="800000"/>
                <a:headEnd/>
                <a:tailEnd type="none" w="sm" len="sm"/>
              </a:ln>
              <a:effectLst/>
            </p:spPr>
            <p:txBody>
              <a:bodyPr lIns="0" tIns="0" rIns="0" bIns="0"/>
              <a:lstStyle/>
              <a:p>
                <a:pPr algn="l">
                  <a:spcBef>
                    <a:spcPct val="0"/>
                  </a:spcBef>
                </a:pPr>
                <a:endParaRPr lang="en-US"/>
              </a:p>
            </p:txBody>
          </p:sp>
          <p:sp>
            <p:nvSpPr>
              <p:cNvPr id="147463" name="Rectangle 7"/>
              <p:cNvSpPr>
                <a:spLocks noChangeArrowheads="1"/>
              </p:cNvSpPr>
              <p:nvPr/>
            </p:nvSpPr>
            <p:spPr bwMode="auto">
              <a:xfrm>
                <a:off x="3589" y="1088"/>
                <a:ext cx="415" cy="1478"/>
              </a:xfrm>
              <a:prstGeom prst="rect">
                <a:avLst/>
              </a:prstGeom>
              <a:solidFill>
                <a:srgbClr val="FFFFFF"/>
              </a:solidFill>
              <a:ln w="9525">
                <a:solidFill>
                  <a:srgbClr val="000000"/>
                </a:solidFill>
                <a:miter lim="800000"/>
                <a:headEnd/>
                <a:tailEnd/>
              </a:ln>
            </p:spPr>
            <p:txBody>
              <a:bodyPr lIns="0" tIns="0" rIns="0" bIns="0"/>
              <a:lstStyle/>
              <a:p>
                <a:pPr>
                  <a:spcBef>
                    <a:spcPct val="0"/>
                  </a:spcBef>
                </a:pPr>
                <a:r>
                  <a:rPr lang="en-US">
                    <a:solidFill>
                      <a:srgbClr val="000000"/>
                    </a:solidFill>
                  </a:rPr>
                  <a:t>μP</a:t>
                </a:r>
              </a:p>
            </p:txBody>
          </p:sp>
          <p:sp>
            <p:nvSpPr>
              <p:cNvPr id="147464" name="Rectangle 8"/>
              <p:cNvSpPr>
                <a:spLocks noChangeArrowheads="1"/>
              </p:cNvSpPr>
              <p:nvPr/>
            </p:nvSpPr>
            <p:spPr bwMode="auto">
              <a:xfrm>
                <a:off x="4166" y="1907"/>
                <a:ext cx="706" cy="659"/>
              </a:xfrm>
              <a:prstGeom prst="rect">
                <a:avLst/>
              </a:prstGeom>
              <a:solidFill>
                <a:srgbClr val="FFFFFF"/>
              </a:solidFill>
              <a:ln w="9525">
                <a:solidFill>
                  <a:srgbClr val="969696"/>
                </a:solidFill>
                <a:miter lim="800000"/>
                <a:headEnd/>
                <a:tailEnd/>
              </a:ln>
            </p:spPr>
            <p:txBody>
              <a:bodyPr lIns="0" tIns="0" rIns="0" bIns="0"/>
              <a:lstStyle/>
              <a:p>
                <a:pPr>
                  <a:spcBef>
                    <a:spcPct val="0"/>
                  </a:spcBef>
                </a:pPr>
                <a:r>
                  <a:rPr lang="en-US">
                    <a:solidFill>
                      <a:srgbClr val="808080"/>
                    </a:solidFill>
                  </a:rPr>
                  <a:t>DMA ctrl</a:t>
                </a:r>
              </a:p>
            </p:txBody>
          </p:sp>
          <p:sp>
            <p:nvSpPr>
              <p:cNvPr id="147465" name="Rectangle 9"/>
              <p:cNvSpPr>
                <a:spLocks noChangeArrowheads="1"/>
              </p:cNvSpPr>
              <p:nvPr/>
            </p:nvSpPr>
            <p:spPr bwMode="auto">
              <a:xfrm>
                <a:off x="5027" y="1907"/>
                <a:ext cx="460" cy="664"/>
              </a:xfrm>
              <a:prstGeom prst="rect">
                <a:avLst/>
              </a:prstGeom>
              <a:noFill/>
              <a:ln w="9525">
                <a:solidFill>
                  <a:srgbClr val="969696"/>
                </a:solidFill>
                <a:miter lim="800000"/>
                <a:headEnd/>
                <a:tailEnd/>
              </a:ln>
            </p:spPr>
            <p:txBody>
              <a:bodyPr lIns="0" tIns="0" rIns="0" bIns="0"/>
              <a:lstStyle/>
              <a:p>
                <a:pPr>
                  <a:spcBef>
                    <a:spcPct val="0"/>
                  </a:spcBef>
                </a:pPr>
                <a:r>
                  <a:rPr lang="en-US">
                    <a:solidFill>
                      <a:schemeClr val="bg2"/>
                    </a:solidFill>
                  </a:rPr>
                  <a:t>P1</a:t>
                </a:r>
              </a:p>
            </p:txBody>
          </p:sp>
          <p:sp>
            <p:nvSpPr>
              <p:cNvPr id="147466" name="Rectangle 10"/>
              <p:cNvSpPr>
                <a:spLocks noChangeArrowheads="1"/>
              </p:cNvSpPr>
              <p:nvPr/>
            </p:nvSpPr>
            <p:spPr bwMode="auto">
              <a:xfrm>
                <a:off x="5070" y="2394"/>
                <a:ext cx="365" cy="120"/>
              </a:xfrm>
              <a:prstGeom prst="rect">
                <a:avLst/>
              </a:prstGeom>
              <a:solidFill>
                <a:srgbClr val="FFFFFF"/>
              </a:solidFill>
              <a:ln w="9525">
                <a:solidFill>
                  <a:srgbClr val="969696"/>
                </a:solidFill>
                <a:miter lim="800000"/>
                <a:headEnd/>
                <a:tailEnd/>
              </a:ln>
              <a:effectLst/>
            </p:spPr>
            <p:txBody>
              <a:bodyPr lIns="0" tIns="0" rIns="0" bIns="0"/>
              <a:lstStyle/>
              <a:p>
                <a:pPr algn="l">
                  <a:spcBef>
                    <a:spcPct val="0"/>
                  </a:spcBef>
                </a:pPr>
                <a:endParaRPr lang="en-US"/>
              </a:p>
            </p:txBody>
          </p:sp>
          <p:sp>
            <p:nvSpPr>
              <p:cNvPr id="147467" name="Freeform 11"/>
              <p:cNvSpPr>
                <a:spLocks/>
              </p:cNvSpPr>
              <p:nvPr/>
            </p:nvSpPr>
            <p:spPr bwMode="auto">
              <a:xfrm>
                <a:off x="4091" y="1688"/>
                <a:ext cx="1357" cy="3"/>
              </a:xfrm>
              <a:custGeom>
                <a:avLst/>
                <a:gdLst/>
                <a:ahLst/>
                <a:cxnLst>
                  <a:cxn ang="0">
                    <a:pos x="0" y="0"/>
                  </a:cxn>
                  <a:cxn ang="0">
                    <a:pos x="1766" y="5"/>
                  </a:cxn>
                </a:cxnLst>
                <a:rect l="0" t="0" r="r" b="b"/>
                <a:pathLst>
                  <a:path w="1766" h="5">
                    <a:moveTo>
                      <a:pt x="0" y="0"/>
                    </a:moveTo>
                    <a:lnTo>
                      <a:pt x="1766" y="5"/>
                    </a:lnTo>
                  </a:path>
                </a:pathLst>
              </a:custGeom>
              <a:noFill/>
              <a:ln w="15875">
                <a:solidFill>
                  <a:srgbClr val="969696"/>
                </a:solidFill>
                <a:round/>
                <a:headEnd type="triangle" w="med" len="med"/>
                <a:tailEnd type="triangle" w="med" len="med"/>
              </a:ln>
              <a:effectLst/>
            </p:spPr>
            <p:txBody>
              <a:bodyPr/>
              <a:lstStyle/>
              <a:p>
                <a:endParaRPr lang="en-US"/>
              </a:p>
            </p:txBody>
          </p:sp>
          <p:sp>
            <p:nvSpPr>
              <p:cNvPr id="147468" name="Line 12"/>
              <p:cNvSpPr>
                <a:spLocks noChangeShapeType="1"/>
              </p:cNvSpPr>
              <p:nvPr/>
            </p:nvSpPr>
            <p:spPr bwMode="auto">
              <a:xfrm>
                <a:off x="4418" y="1685"/>
                <a:ext cx="0" cy="220"/>
              </a:xfrm>
              <a:prstGeom prst="line">
                <a:avLst/>
              </a:prstGeom>
              <a:noFill/>
              <a:ln w="15875">
                <a:solidFill>
                  <a:srgbClr val="969696"/>
                </a:solidFill>
                <a:round/>
                <a:headEnd type="triangle" w="med" len="med"/>
                <a:tailEnd type="triangle" w="med" len="med"/>
              </a:ln>
              <a:effectLst/>
            </p:spPr>
            <p:txBody>
              <a:bodyPr/>
              <a:lstStyle/>
              <a:p>
                <a:endParaRPr lang="en-US"/>
              </a:p>
            </p:txBody>
          </p:sp>
          <p:sp>
            <p:nvSpPr>
              <p:cNvPr id="147469" name="Line 13"/>
              <p:cNvSpPr>
                <a:spLocks noChangeShapeType="1"/>
              </p:cNvSpPr>
              <p:nvPr/>
            </p:nvSpPr>
            <p:spPr bwMode="auto">
              <a:xfrm>
                <a:off x="5250" y="1685"/>
                <a:ext cx="0" cy="220"/>
              </a:xfrm>
              <a:prstGeom prst="line">
                <a:avLst/>
              </a:prstGeom>
              <a:noFill/>
              <a:ln w="15875">
                <a:solidFill>
                  <a:srgbClr val="969696"/>
                </a:solidFill>
                <a:round/>
                <a:headEnd type="triangle" w="med" len="med"/>
                <a:tailEnd type="triangle" w="med" len="med"/>
              </a:ln>
              <a:effectLst/>
            </p:spPr>
            <p:txBody>
              <a:bodyPr/>
              <a:lstStyle/>
              <a:p>
                <a:endParaRPr lang="en-US"/>
              </a:p>
            </p:txBody>
          </p:sp>
          <p:sp>
            <p:nvSpPr>
              <p:cNvPr id="147470" name="Text Box 14"/>
              <p:cNvSpPr txBox="1">
                <a:spLocks noChangeArrowheads="1"/>
              </p:cNvSpPr>
              <p:nvPr/>
            </p:nvSpPr>
            <p:spPr bwMode="auto">
              <a:xfrm>
                <a:off x="4919" y="1529"/>
                <a:ext cx="587" cy="183"/>
              </a:xfrm>
              <a:prstGeom prst="rect">
                <a:avLst/>
              </a:prstGeom>
              <a:noFill/>
              <a:ln w="9525">
                <a:noFill/>
                <a:miter lim="800000"/>
                <a:headEnd/>
                <a:tailEnd/>
              </a:ln>
            </p:spPr>
            <p:txBody>
              <a:bodyPr lIns="0" tIns="0" rIns="0" bIns="0"/>
              <a:lstStyle/>
              <a:p>
                <a:pPr>
                  <a:spcBef>
                    <a:spcPct val="0"/>
                  </a:spcBef>
                </a:pPr>
                <a:r>
                  <a:rPr lang="en-US">
                    <a:solidFill>
                      <a:srgbClr val="808080"/>
                    </a:solidFill>
                  </a:rPr>
                  <a:t>System bus</a:t>
                </a:r>
              </a:p>
            </p:txBody>
          </p:sp>
          <p:sp>
            <p:nvSpPr>
              <p:cNvPr id="147471" name="Freeform 15"/>
              <p:cNvSpPr>
                <a:spLocks/>
              </p:cNvSpPr>
              <p:nvPr/>
            </p:nvSpPr>
            <p:spPr bwMode="auto">
              <a:xfrm>
                <a:off x="4714" y="1480"/>
                <a:ext cx="4" cy="213"/>
              </a:xfrm>
              <a:custGeom>
                <a:avLst/>
                <a:gdLst/>
                <a:ahLst/>
                <a:cxnLst>
                  <a:cxn ang="0">
                    <a:pos x="0" y="0"/>
                  </a:cxn>
                  <a:cxn ang="0">
                    <a:pos x="4" y="308"/>
                  </a:cxn>
                </a:cxnLst>
                <a:rect l="0" t="0" r="r" b="b"/>
                <a:pathLst>
                  <a:path w="4" h="308">
                    <a:moveTo>
                      <a:pt x="0" y="0"/>
                    </a:moveTo>
                    <a:lnTo>
                      <a:pt x="4" y="308"/>
                    </a:lnTo>
                  </a:path>
                </a:pathLst>
              </a:custGeom>
              <a:noFill/>
              <a:ln w="15875">
                <a:solidFill>
                  <a:srgbClr val="969696"/>
                </a:solidFill>
                <a:round/>
                <a:headEnd type="triangle" w="med" len="med"/>
                <a:tailEnd type="triangle" w="med" len="med"/>
              </a:ln>
              <a:effectLst/>
            </p:spPr>
            <p:txBody>
              <a:bodyPr/>
              <a:lstStyle/>
              <a:p>
                <a:endParaRPr lang="en-US"/>
              </a:p>
            </p:txBody>
          </p:sp>
          <p:sp>
            <p:nvSpPr>
              <p:cNvPr id="147472" name="Freeform 16"/>
              <p:cNvSpPr>
                <a:spLocks/>
              </p:cNvSpPr>
              <p:nvPr/>
            </p:nvSpPr>
            <p:spPr bwMode="auto">
              <a:xfrm>
                <a:off x="3466" y="2244"/>
                <a:ext cx="152" cy="1"/>
              </a:xfrm>
              <a:custGeom>
                <a:avLst/>
                <a:gdLst/>
                <a:ahLst/>
                <a:cxnLst>
                  <a:cxn ang="0">
                    <a:pos x="196" y="3"/>
                  </a:cxn>
                  <a:cxn ang="0">
                    <a:pos x="0" y="0"/>
                  </a:cxn>
                </a:cxnLst>
                <a:rect l="0" t="0" r="r" b="b"/>
                <a:pathLst>
                  <a:path w="196" h="3">
                    <a:moveTo>
                      <a:pt x="196" y="3"/>
                    </a:moveTo>
                    <a:lnTo>
                      <a:pt x="0" y="0"/>
                    </a:lnTo>
                  </a:path>
                </a:pathLst>
              </a:custGeom>
              <a:noFill/>
              <a:ln w="15875">
                <a:solidFill>
                  <a:srgbClr val="000000"/>
                </a:solidFill>
                <a:round/>
                <a:headEnd/>
                <a:tailEnd type="triangle" w="med" len="med"/>
              </a:ln>
              <a:effectLst/>
            </p:spPr>
            <p:txBody>
              <a:bodyPr/>
              <a:lstStyle/>
              <a:p>
                <a:endParaRPr lang="en-US"/>
              </a:p>
            </p:txBody>
          </p:sp>
          <p:sp>
            <p:nvSpPr>
              <p:cNvPr id="147473" name="Rectangle 17"/>
              <p:cNvSpPr>
                <a:spLocks noChangeArrowheads="1"/>
              </p:cNvSpPr>
              <p:nvPr/>
            </p:nvSpPr>
            <p:spPr bwMode="auto">
              <a:xfrm>
                <a:off x="5072" y="2260"/>
                <a:ext cx="369" cy="126"/>
              </a:xfrm>
              <a:prstGeom prst="rect">
                <a:avLst/>
              </a:prstGeom>
              <a:noFill/>
              <a:ln w="9525">
                <a:noFill/>
                <a:miter lim="800000"/>
                <a:headEnd/>
                <a:tailEnd/>
              </a:ln>
              <a:effectLst/>
            </p:spPr>
            <p:txBody>
              <a:bodyPr lIns="0" tIns="0" rIns="0" bIns="0"/>
              <a:lstStyle/>
              <a:p>
                <a:pPr>
                  <a:spcBef>
                    <a:spcPct val="0"/>
                  </a:spcBef>
                </a:pPr>
                <a:r>
                  <a:rPr lang="en-US">
                    <a:solidFill>
                      <a:schemeClr val="bg2"/>
                    </a:solidFill>
                  </a:rPr>
                  <a:t>0x8000</a:t>
                </a:r>
              </a:p>
            </p:txBody>
          </p:sp>
          <p:sp>
            <p:nvSpPr>
              <p:cNvPr id="147474" name="Rectangle 18"/>
              <p:cNvSpPr>
                <a:spLocks noChangeArrowheads="1"/>
              </p:cNvSpPr>
              <p:nvPr/>
            </p:nvSpPr>
            <p:spPr bwMode="auto">
              <a:xfrm>
                <a:off x="2485" y="1095"/>
                <a:ext cx="979" cy="1476"/>
              </a:xfrm>
              <a:prstGeom prst="rect">
                <a:avLst/>
              </a:prstGeom>
              <a:solidFill>
                <a:srgbClr val="FFFFFF"/>
              </a:solidFill>
              <a:ln w="9525">
                <a:solidFill>
                  <a:srgbClr val="000000"/>
                </a:solidFill>
                <a:miter lim="800000"/>
                <a:headEnd/>
                <a:tailEnd/>
              </a:ln>
            </p:spPr>
            <p:txBody>
              <a:bodyPr lIns="0" tIns="0" rIns="0" bIns="0"/>
              <a:lstStyle/>
              <a:p>
                <a:pPr algn="r">
                  <a:spcBef>
                    <a:spcPct val="0"/>
                  </a:spcBef>
                </a:pPr>
                <a:endParaRPr lang="en-US"/>
              </a:p>
            </p:txBody>
          </p:sp>
          <p:sp>
            <p:nvSpPr>
              <p:cNvPr id="147475" name="Text Box 19"/>
              <p:cNvSpPr txBox="1">
                <a:spLocks noChangeArrowheads="1"/>
              </p:cNvSpPr>
              <p:nvPr/>
            </p:nvSpPr>
            <p:spPr bwMode="auto">
              <a:xfrm>
                <a:off x="2474" y="2277"/>
                <a:ext cx="231" cy="105"/>
              </a:xfrm>
              <a:prstGeom prst="rect">
                <a:avLst/>
              </a:prstGeom>
              <a:noFill/>
              <a:ln w="9525">
                <a:noFill/>
                <a:miter lim="800000"/>
                <a:headEnd/>
                <a:tailEnd/>
              </a:ln>
            </p:spPr>
            <p:txBody>
              <a:bodyPr lIns="0" tIns="0" rIns="0" bIns="0"/>
              <a:lstStyle/>
              <a:p>
                <a:pPr algn="r">
                  <a:spcBef>
                    <a:spcPct val="0"/>
                  </a:spcBef>
                </a:pPr>
                <a:r>
                  <a:rPr lang="en-US">
                    <a:solidFill>
                      <a:srgbClr val="000000"/>
                    </a:solidFill>
                  </a:rPr>
                  <a:t>101:</a:t>
                </a:r>
              </a:p>
            </p:txBody>
          </p:sp>
          <p:sp>
            <p:nvSpPr>
              <p:cNvPr id="147476" name="Text Box 20"/>
              <p:cNvSpPr txBox="1">
                <a:spLocks noChangeArrowheads="1"/>
              </p:cNvSpPr>
              <p:nvPr/>
            </p:nvSpPr>
            <p:spPr bwMode="auto">
              <a:xfrm>
                <a:off x="2760" y="2145"/>
                <a:ext cx="575" cy="145"/>
              </a:xfrm>
              <a:prstGeom prst="rect">
                <a:avLst/>
              </a:prstGeom>
              <a:noFill/>
              <a:ln w="9525">
                <a:noFill/>
                <a:miter lim="800000"/>
                <a:headEnd/>
                <a:tailEnd/>
              </a:ln>
            </p:spPr>
            <p:txBody>
              <a:bodyPr lIns="0" tIns="0" rIns="0" bIns="0"/>
              <a:lstStyle/>
              <a:p>
                <a:pPr algn="l">
                  <a:spcBef>
                    <a:spcPct val="0"/>
                  </a:spcBef>
                </a:pPr>
                <a:r>
                  <a:rPr lang="en-US">
                    <a:solidFill>
                      <a:srgbClr val="000000"/>
                    </a:solidFill>
                  </a:rPr>
                  <a:t>instruction </a:t>
                </a:r>
              </a:p>
            </p:txBody>
          </p:sp>
          <p:sp>
            <p:nvSpPr>
              <p:cNvPr id="147477" name="Text Box 21"/>
              <p:cNvSpPr txBox="1">
                <a:spLocks noChangeArrowheads="1"/>
              </p:cNvSpPr>
              <p:nvPr/>
            </p:nvSpPr>
            <p:spPr bwMode="auto">
              <a:xfrm>
                <a:off x="2760" y="2277"/>
                <a:ext cx="591" cy="115"/>
              </a:xfrm>
              <a:prstGeom prst="rect">
                <a:avLst/>
              </a:prstGeom>
              <a:noFill/>
              <a:ln w="9525">
                <a:noFill/>
                <a:miter lim="800000"/>
                <a:headEnd/>
                <a:tailEnd/>
              </a:ln>
            </p:spPr>
            <p:txBody>
              <a:bodyPr lIns="0" tIns="0" rIns="0" bIns="0"/>
              <a:lstStyle/>
              <a:p>
                <a:pPr algn="l">
                  <a:spcBef>
                    <a:spcPct val="0"/>
                  </a:spcBef>
                </a:pPr>
                <a:r>
                  <a:rPr lang="en-US" dirty="0">
                    <a:solidFill>
                      <a:srgbClr val="000000"/>
                    </a:solidFill>
                  </a:rPr>
                  <a:t>instruction </a:t>
                </a:r>
              </a:p>
            </p:txBody>
          </p:sp>
          <p:sp>
            <p:nvSpPr>
              <p:cNvPr id="147478" name="Text Box 22"/>
              <p:cNvSpPr txBox="1">
                <a:spLocks noChangeArrowheads="1"/>
              </p:cNvSpPr>
              <p:nvPr/>
            </p:nvSpPr>
            <p:spPr bwMode="auto">
              <a:xfrm>
                <a:off x="2549" y="1834"/>
                <a:ext cx="168" cy="118"/>
              </a:xfrm>
              <a:prstGeom prst="rect">
                <a:avLst/>
              </a:prstGeom>
              <a:noFill/>
              <a:ln w="9525">
                <a:noFill/>
                <a:miter lim="800000"/>
                <a:headEnd/>
                <a:tailEnd/>
              </a:ln>
            </p:spPr>
            <p:txBody>
              <a:bodyPr lIns="0" tIns="0" rIns="0" bIns="0"/>
              <a:lstStyle/>
              <a:p>
                <a:pPr algn="r">
                  <a:spcBef>
                    <a:spcPct val="0"/>
                  </a:spcBef>
                </a:pPr>
                <a:r>
                  <a:rPr lang="en-US">
                    <a:solidFill>
                      <a:srgbClr val="000000"/>
                    </a:solidFill>
                  </a:rPr>
                  <a:t>...</a:t>
                </a:r>
              </a:p>
            </p:txBody>
          </p:sp>
          <p:sp>
            <p:nvSpPr>
              <p:cNvPr id="147479" name="Text Box 23"/>
              <p:cNvSpPr txBox="1">
                <a:spLocks noChangeArrowheads="1"/>
              </p:cNvSpPr>
              <p:nvPr/>
            </p:nvSpPr>
            <p:spPr bwMode="auto">
              <a:xfrm>
                <a:off x="2495" y="1948"/>
                <a:ext cx="771" cy="143"/>
              </a:xfrm>
              <a:prstGeom prst="rect">
                <a:avLst/>
              </a:prstGeom>
              <a:noFill/>
              <a:ln w="9525">
                <a:noFill/>
                <a:miter lim="800000"/>
                <a:headEnd/>
                <a:tailEnd/>
              </a:ln>
            </p:spPr>
            <p:txBody>
              <a:bodyPr lIns="0" tIns="0" rIns="0" bIns="0"/>
              <a:lstStyle/>
              <a:p>
                <a:pPr algn="l">
                  <a:spcBef>
                    <a:spcPct val="0"/>
                  </a:spcBef>
                </a:pPr>
                <a:r>
                  <a:rPr lang="en-US" i="1">
                    <a:solidFill>
                      <a:srgbClr val="000000"/>
                    </a:solidFill>
                  </a:rPr>
                  <a:t>Main program</a:t>
                </a:r>
              </a:p>
            </p:txBody>
          </p:sp>
          <p:sp>
            <p:nvSpPr>
              <p:cNvPr id="147480" name="Text Box 24"/>
              <p:cNvSpPr txBox="1">
                <a:spLocks noChangeArrowheads="1"/>
              </p:cNvSpPr>
              <p:nvPr/>
            </p:nvSpPr>
            <p:spPr bwMode="auto">
              <a:xfrm>
                <a:off x="2538" y="2016"/>
                <a:ext cx="167" cy="117"/>
              </a:xfrm>
              <a:prstGeom prst="rect">
                <a:avLst/>
              </a:prstGeom>
              <a:noFill/>
              <a:ln w="9525">
                <a:noFill/>
                <a:miter lim="800000"/>
                <a:headEnd/>
                <a:tailEnd/>
              </a:ln>
            </p:spPr>
            <p:txBody>
              <a:bodyPr lIns="0" tIns="0" rIns="0" bIns="0"/>
              <a:lstStyle/>
              <a:p>
                <a:pPr algn="r">
                  <a:spcBef>
                    <a:spcPct val="0"/>
                  </a:spcBef>
                </a:pPr>
                <a:r>
                  <a:rPr lang="en-US">
                    <a:solidFill>
                      <a:srgbClr val="000000"/>
                    </a:solidFill>
                  </a:rPr>
                  <a:t>...</a:t>
                </a:r>
              </a:p>
            </p:txBody>
          </p:sp>
          <p:sp>
            <p:nvSpPr>
              <p:cNvPr id="147481" name="Text Box 25"/>
              <p:cNvSpPr txBox="1">
                <a:spLocks noChangeArrowheads="1"/>
              </p:cNvSpPr>
              <p:nvPr/>
            </p:nvSpPr>
            <p:spPr bwMode="auto">
              <a:xfrm>
                <a:off x="2551" y="1135"/>
                <a:ext cx="902" cy="151"/>
              </a:xfrm>
              <a:prstGeom prst="rect">
                <a:avLst/>
              </a:prstGeom>
              <a:noFill/>
              <a:ln w="9525">
                <a:noFill/>
                <a:miter lim="800000"/>
                <a:headEnd/>
                <a:tailEnd/>
              </a:ln>
              <a:effectLst/>
            </p:spPr>
            <p:txBody>
              <a:bodyPr lIns="0" tIns="0" rIns="0" bIns="0"/>
              <a:lstStyle/>
              <a:p>
                <a:pPr algn="l">
                  <a:spcBef>
                    <a:spcPct val="0"/>
                  </a:spcBef>
                </a:pPr>
                <a:r>
                  <a:rPr lang="en-US" noProof="1"/>
                  <a:t>Program memory</a:t>
                </a:r>
              </a:p>
            </p:txBody>
          </p:sp>
          <p:sp>
            <p:nvSpPr>
              <p:cNvPr id="147482" name="Rectangle 26"/>
              <p:cNvSpPr>
                <a:spLocks noChangeArrowheads="1"/>
              </p:cNvSpPr>
              <p:nvPr/>
            </p:nvSpPr>
            <p:spPr bwMode="auto">
              <a:xfrm>
                <a:off x="3620" y="2181"/>
                <a:ext cx="248" cy="130"/>
              </a:xfrm>
              <a:prstGeom prst="rect">
                <a:avLst/>
              </a:prstGeom>
              <a:solidFill>
                <a:srgbClr val="FFFFFF"/>
              </a:solidFill>
              <a:ln w="9525">
                <a:solidFill>
                  <a:srgbClr val="000000"/>
                </a:solidFill>
                <a:miter lim="800000"/>
                <a:headEnd/>
                <a:tailEnd/>
              </a:ln>
              <a:effectLst/>
            </p:spPr>
            <p:txBody>
              <a:bodyPr lIns="0" tIns="0" rIns="0" bIns="0"/>
              <a:lstStyle/>
              <a:p>
                <a:pPr>
                  <a:spcBef>
                    <a:spcPct val="0"/>
                  </a:spcBef>
                </a:pPr>
                <a:r>
                  <a:rPr lang="en-US">
                    <a:solidFill>
                      <a:srgbClr val="000000"/>
                    </a:solidFill>
                  </a:rPr>
                  <a:t>PC</a:t>
                </a:r>
              </a:p>
            </p:txBody>
          </p:sp>
          <p:sp>
            <p:nvSpPr>
              <p:cNvPr id="147483" name="Rectangle 27"/>
              <p:cNvSpPr>
                <a:spLocks noChangeArrowheads="1"/>
              </p:cNvSpPr>
              <p:nvPr/>
            </p:nvSpPr>
            <p:spPr bwMode="auto">
              <a:xfrm>
                <a:off x="3626" y="2355"/>
                <a:ext cx="248" cy="128"/>
              </a:xfrm>
              <a:prstGeom prst="rect">
                <a:avLst/>
              </a:prstGeom>
              <a:solidFill>
                <a:srgbClr val="FFFFFF"/>
              </a:solidFill>
              <a:ln w="9525">
                <a:solidFill>
                  <a:srgbClr val="969696"/>
                </a:solidFill>
                <a:miter lim="800000"/>
                <a:headEnd/>
                <a:tailEnd/>
              </a:ln>
              <a:effectLst/>
            </p:spPr>
            <p:txBody>
              <a:bodyPr lIns="0" tIns="0" rIns="0" bIns="0"/>
              <a:lstStyle/>
              <a:p>
                <a:pPr>
                  <a:spcBef>
                    <a:spcPct val="0"/>
                  </a:spcBef>
                </a:pPr>
                <a:r>
                  <a:rPr lang="en-US">
                    <a:solidFill>
                      <a:srgbClr val="808080"/>
                    </a:solidFill>
                  </a:rPr>
                  <a:t>100</a:t>
                </a:r>
              </a:p>
            </p:txBody>
          </p:sp>
          <p:sp>
            <p:nvSpPr>
              <p:cNvPr id="147484" name="Freeform 28"/>
              <p:cNvSpPr>
                <a:spLocks/>
              </p:cNvSpPr>
              <p:nvPr/>
            </p:nvSpPr>
            <p:spPr bwMode="auto">
              <a:xfrm>
                <a:off x="4020" y="2052"/>
                <a:ext cx="136" cy="3"/>
              </a:xfrm>
              <a:custGeom>
                <a:avLst/>
                <a:gdLst/>
                <a:ahLst/>
                <a:cxnLst>
                  <a:cxn ang="0">
                    <a:pos x="136" y="3"/>
                  </a:cxn>
                  <a:cxn ang="0">
                    <a:pos x="0" y="0"/>
                  </a:cxn>
                </a:cxnLst>
                <a:rect l="0" t="0" r="r" b="b"/>
                <a:pathLst>
                  <a:path w="136" h="3">
                    <a:moveTo>
                      <a:pt x="136" y="3"/>
                    </a:moveTo>
                    <a:lnTo>
                      <a:pt x="0" y="0"/>
                    </a:lnTo>
                  </a:path>
                </a:pathLst>
              </a:custGeom>
              <a:noFill/>
              <a:ln w="9525">
                <a:solidFill>
                  <a:srgbClr val="969696"/>
                </a:solidFill>
                <a:round/>
                <a:headEnd/>
                <a:tailEnd type="triangle" w="med" len="med"/>
              </a:ln>
              <a:effectLst/>
            </p:spPr>
            <p:txBody>
              <a:bodyPr/>
              <a:lstStyle/>
              <a:p>
                <a:endParaRPr lang="en-US"/>
              </a:p>
            </p:txBody>
          </p:sp>
          <p:sp>
            <p:nvSpPr>
              <p:cNvPr id="147485" name="Text Box 29"/>
              <p:cNvSpPr txBox="1">
                <a:spLocks noChangeArrowheads="1"/>
              </p:cNvSpPr>
              <p:nvPr/>
            </p:nvSpPr>
            <p:spPr bwMode="auto">
              <a:xfrm>
                <a:off x="3701" y="1987"/>
                <a:ext cx="277" cy="150"/>
              </a:xfrm>
              <a:prstGeom prst="rect">
                <a:avLst/>
              </a:prstGeom>
              <a:noFill/>
              <a:ln w="9525">
                <a:noFill/>
                <a:miter lim="800000"/>
                <a:headEnd/>
                <a:tailEnd/>
              </a:ln>
            </p:spPr>
            <p:txBody>
              <a:bodyPr lIns="0" tIns="0" rIns="0" bIns="0"/>
              <a:lstStyle/>
              <a:p>
                <a:pPr algn="r">
                  <a:spcBef>
                    <a:spcPct val="0"/>
                  </a:spcBef>
                </a:pPr>
                <a:r>
                  <a:rPr lang="en-US">
                    <a:solidFill>
                      <a:srgbClr val="808080"/>
                    </a:solidFill>
                  </a:rPr>
                  <a:t>Dreq</a:t>
                </a:r>
              </a:p>
            </p:txBody>
          </p:sp>
          <p:sp>
            <p:nvSpPr>
              <p:cNvPr id="147486" name="Text Box 30"/>
              <p:cNvSpPr txBox="1">
                <a:spLocks noChangeArrowheads="1"/>
              </p:cNvSpPr>
              <p:nvPr/>
            </p:nvSpPr>
            <p:spPr bwMode="auto">
              <a:xfrm>
                <a:off x="3701" y="1869"/>
                <a:ext cx="277" cy="151"/>
              </a:xfrm>
              <a:prstGeom prst="rect">
                <a:avLst/>
              </a:prstGeom>
              <a:noFill/>
              <a:ln w="9525">
                <a:noFill/>
                <a:miter lim="800000"/>
                <a:headEnd/>
                <a:tailEnd/>
              </a:ln>
            </p:spPr>
            <p:txBody>
              <a:bodyPr lIns="0" tIns="0" rIns="0" bIns="0"/>
              <a:lstStyle/>
              <a:p>
                <a:pPr algn="r">
                  <a:spcBef>
                    <a:spcPct val="0"/>
                  </a:spcBef>
                </a:pPr>
                <a:r>
                  <a:rPr lang="en-US">
                    <a:solidFill>
                      <a:srgbClr val="808080"/>
                    </a:solidFill>
                  </a:rPr>
                  <a:t>Dack</a:t>
                </a:r>
              </a:p>
            </p:txBody>
          </p:sp>
          <p:sp>
            <p:nvSpPr>
              <p:cNvPr id="147487" name="Text Box 31"/>
              <p:cNvSpPr txBox="1">
                <a:spLocks noChangeArrowheads="1"/>
              </p:cNvSpPr>
              <p:nvPr/>
            </p:nvSpPr>
            <p:spPr bwMode="auto">
              <a:xfrm>
                <a:off x="4206" y="1201"/>
                <a:ext cx="375" cy="114"/>
              </a:xfrm>
              <a:prstGeom prst="rect">
                <a:avLst/>
              </a:prstGeom>
              <a:noFill/>
              <a:ln w="9525">
                <a:noFill/>
                <a:prstDash val="dash"/>
                <a:miter lim="800000"/>
                <a:headEnd/>
                <a:tailEnd type="none" w="sm" len="sm"/>
              </a:ln>
              <a:effectLst/>
            </p:spPr>
            <p:txBody>
              <a:bodyPr lIns="0" tIns="0" rIns="0" bIns="0"/>
              <a:lstStyle/>
              <a:p>
                <a:pPr algn="l">
                  <a:spcBef>
                    <a:spcPct val="0"/>
                  </a:spcBef>
                </a:pPr>
                <a:r>
                  <a:rPr lang="en-US">
                    <a:solidFill>
                      <a:srgbClr val="808080"/>
                    </a:solidFill>
                  </a:rPr>
                  <a:t>0x0000</a:t>
                </a:r>
              </a:p>
            </p:txBody>
          </p:sp>
          <p:sp>
            <p:nvSpPr>
              <p:cNvPr id="147488" name="Text Box 32"/>
              <p:cNvSpPr txBox="1">
                <a:spLocks noChangeArrowheads="1"/>
              </p:cNvSpPr>
              <p:nvPr/>
            </p:nvSpPr>
            <p:spPr bwMode="auto">
              <a:xfrm>
                <a:off x="4599" y="1201"/>
                <a:ext cx="397" cy="114"/>
              </a:xfrm>
              <a:prstGeom prst="rect">
                <a:avLst/>
              </a:prstGeom>
              <a:noFill/>
              <a:ln w="9525">
                <a:noFill/>
                <a:prstDash val="dash"/>
                <a:miter lim="800000"/>
                <a:headEnd/>
                <a:tailEnd type="none" w="sm" len="sm"/>
              </a:ln>
              <a:effectLst/>
            </p:spPr>
            <p:txBody>
              <a:bodyPr lIns="0" tIns="0" rIns="0" bIns="0"/>
              <a:lstStyle/>
              <a:p>
                <a:pPr algn="l">
                  <a:spcBef>
                    <a:spcPct val="0"/>
                  </a:spcBef>
                </a:pPr>
                <a:r>
                  <a:rPr lang="en-US">
                    <a:solidFill>
                      <a:srgbClr val="808080"/>
                    </a:solidFill>
                  </a:rPr>
                  <a:t>0x0001</a:t>
                </a:r>
              </a:p>
            </p:txBody>
          </p:sp>
          <p:sp>
            <p:nvSpPr>
              <p:cNvPr id="147489" name="Text Box 33"/>
              <p:cNvSpPr txBox="1">
                <a:spLocks noChangeArrowheads="1"/>
              </p:cNvSpPr>
              <p:nvPr/>
            </p:nvSpPr>
            <p:spPr bwMode="auto">
              <a:xfrm>
                <a:off x="4181" y="1329"/>
                <a:ext cx="388" cy="115"/>
              </a:xfrm>
              <a:prstGeom prst="rect">
                <a:avLst/>
              </a:prstGeom>
              <a:noFill/>
              <a:ln w="9525">
                <a:solidFill>
                  <a:srgbClr val="969696"/>
                </a:solidFill>
                <a:miter lim="800000"/>
                <a:headEnd/>
                <a:tailEnd type="none" w="sm" len="sm"/>
              </a:ln>
              <a:effectLst/>
            </p:spPr>
            <p:txBody>
              <a:bodyPr lIns="0" tIns="0" rIns="0" bIns="0"/>
              <a:lstStyle/>
              <a:p>
                <a:pPr algn="l">
                  <a:spcBef>
                    <a:spcPct val="0"/>
                  </a:spcBef>
                </a:pPr>
                <a:endParaRPr lang="en-US"/>
              </a:p>
            </p:txBody>
          </p:sp>
          <p:sp>
            <p:nvSpPr>
              <p:cNvPr id="147490" name="Text Box 34"/>
              <p:cNvSpPr txBox="1">
                <a:spLocks noChangeArrowheads="1"/>
              </p:cNvSpPr>
              <p:nvPr/>
            </p:nvSpPr>
            <p:spPr bwMode="auto">
              <a:xfrm>
                <a:off x="4571" y="1329"/>
                <a:ext cx="389" cy="115"/>
              </a:xfrm>
              <a:prstGeom prst="rect">
                <a:avLst/>
              </a:prstGeom>
              <a:noFill/>
              <a:ln w="9525">
                <a:solidFill>
                  <a:srgbClr val="969696"/>
                </a:solidFill>
                <a:miter lim="800000"/>
                <a:headEnd/>
                <a:tailEnd type="none" w="sm" len="sm"/>
              </a:ln>
              <a:effectLst/>
            </p:spPr>
            <p:txBody>
              <a:bodyPr lIns="0" tIns="0" rIns="0" bIns="0"/>
              <a:lstStyle/>
              <a:p>
                <a:pPr algn="l">
                  <a:spcBef>
                    <a:spcPct val="0"/>
                  </a:spcBef>
                </a:pPr>
                <a:endParaRPr lang="en-US"/>
              </a:p>
            </p:txBody>
          </p:sp>
          <p:grpSp>
            <p:nvGrpSpPr>
              <p:cNvPr id="3" name="Group 35"/>
              <p:cNvGrpSpPr>
                <a:grpSpLocks/>
              </p:cNvGrpSpPr>
              <p:nvPr/>
            </p:nvGrpSpPr>
            <p:grpSpPr bwMode="auto">
              <a:xfrm>
                <a:off x="5048" y="1399"/>
                <a:ext cx="166" cy="19"/>
                <a:chOff x="5212" y="2481"/>
                <a:chExt cx="213" cy="29"/>
              </a:xfrm>
            </p:grpSpPr>
            <p:sp>
              <p:nvSpPr>
                <p:cNvPr id="147492" name="Oval 36"/>
                <p:cNvSpPr>
                  <a:spLocks noChangeArrowheads="1"/>
                </p:cNvSpPr>
                <p:nvPr/>
              </p:nvSpPr>
              <p:spPr bwMode="auto">
                <a:xfrm>
                  <a:off x="5304" y="2481"/>
                  <a:ext cx="29" cy="29"/>
                </a:xfrm>
                <a:prstGeom prst="ellipse">
                  <a:avLst/>
                </a:prstGeom>
                <a:solidFill>
                  <a:srgbClr val="969696"/>
                </a:solidFill>
                <a:ln w="9525">
                  <a:solidFill>
                    <a:srgbClr val="969696"/>
                  </a:solidFill>
                  <a:prstDash val="dash"/>
                  <a:round/>
                  <a:headEnd/>
                  <a:tailEnd type="none" w="sm" len="sm"/>
                </a:ln>
                <a:effectLst/>
              </p:spPr>
              <p:txBody>
                <a:bodyPr/>
                <a:lstStyle/>
                <a:p>
                  <a:endParaRPr lang="en-US"/>
                </a:p>
              </p:txBody>
            </p:sp>
            <p:sp>
              <p:nvSpPr>
                <p:cNvPr id="147493" name="Oval 37"/>
                <p:cNvSpPr>
                  <a:spLocks noChangeArrowheads="1"/>
                </p:cNvSpPr>
                <p:nvPr/>
              </p:nvSpPr>
              <p:spPr bwMode="auto">
                <a:xfrm>
                  <a:off x="5212" y="2481"/>
                  <a:ext cx="29" cy="29"/>
                </a:xfrm>
                <a:prstGeom prst="ellipse">
                  <a:avLst/>
                </a:prstGeom>
                <a:solidFill>
                  <a:srgbClr val="969696"/>
                </a:solidFill>
                <a:ln w="9525">
                  <a:solidFill>
                    <a:srgbClr val="969696"/>
                  </a:solidFill>
                  <a:prstDash val="dash"/>
                  <a:round/>
                  <a:headEnd/>
                  <a:tailEnd type="none" w="sm" len="sm"/>
                </a:ln>
                <a:effectLst/>
              </p:spPr>
              <p:txBody>
                <a:bodyPr/>
                <a:lstStyle/>
                <a:p>
                  <a:endParaRPr lang="en-US"/>
                </a:p>
              </p:txBody>
            </p:sp>
            <p:sp>
              <p:nvSpPr>
                <p:cNvPr id="147494" name="Oval 38"/>
                <p:cNvSpPr>
                  <a:spLocks noChangeArrowheads="1"/>
                </p:cNvSpPr>
                <p:nvPr/>
              </p:nvSpPr>
              <p:spPr bwMode="auto">
                <a:xfrm>
                  <a:off x="5396" y="2481"/>
                  <a:ext cx="29" cy="29"/>
                </a:xfrm>
                <a:prstGeom prst="ellipse">
                  <a:avLst/>
                </a:prstGeom>
                <a:solidFill>
                  <a:srgbClr val="969696"/>
                </a:solidFill>
                <a:ln w="9525">
                  <a:solidFill>
                    <a:srgbClr val="969696"/>
                  </a:solidFill>
                  <a:prstDash val="dash"/>
                  <a:round/>
                  <a:headEnd/>
                  <a:tailEnd type="none" w="sm" len="sm"/>
                </a:ln>
                <a:effectLst/>
              </p:spPr>
              <p:txBody>
                <a:bodyPr/>
                <a:lstStyle/>
                <a:p>
                  <a:endParaRPr lang="en-US"/>
                </a:p>
              </p:txBody>
            </p:sp>
          </p:grpSp>
          <p:sp>
            <p:nvSpPr>
              <p:cNvPr id="147495" name="Text Box 39"/>
              <p:cNvSpPr txBox="1">
                <a:spLocks noChangeArrowheads="1"/>
              </p:cNvSpPr>
              <p:nvPr/>
            </p:nvSpPr>
            <p:spPr bwMode="auto">
              <a:xfrm>
                <a:off x="2428" y="2145"/>
                <a:ext cx="277" cy="120"/>
              </a:xfrm>
              <a:prstGeom prst="rect">
                <a:avLst/>
              </a:prstGeom>
              <a:noFill/>
              <a:ln w="9525">
                <a:noFill/>
                <a:miter lim="800000"/>
                <a:headEnd/>
                <a:tailEnd/>
              </a:ln>
            </p:spPr>
            <p:txBody>
              <a:bodyPr lIns="0" tIns="0" rIns="0" bIns="0"/>
              <a:lstStyle/>
              <a:p>
                <a:pPr algn="r">
                  <a:spcBef>
                    <a:spcPct val="0"/>
                  </a:spcBef>
                </a:pPr>
                <a:r>
                  <a:rPr lang="en-US">
                    <a:solidFill>
                      <a:srgbClr val="000000"/>
                    </a:solidFill>
                  </a:rPr>
                  <a:t>100:</a:t>
                </a:r>
              </a:p>
            </p:txBody>
          </p:sp>
          <p:sp>
            <p:nvSpPr>
              <p:cNvPr id="147496" name="Text Box 40"/>
              <p:cNvSpPr txBox="1">
                <a:spLocks noChangeArrowheads="1"/>
              </p:cNvSpPr>
              <p:nvPr/>
            </p:nvSpPr>
            <p:spPr bwMode="auto">
              <a:xfrm>
                <a:off x="2551" y="1415"/>
                <a:ext cx="846" cy="128"/>
              </a:xfrm>
              <a:prstGeom prst="rect">
                <a:avLst/>
              </a:prstGeom>
              <a:noFill/>
              <a:ln w="9525">
                <a:noFill/>
                <a:miter lim="800000"/>
                <a:headEnd/>
                <a:tailEnd/>
              </a:ln>
            </p:spPr>
            <p:txBody>
              <a:bodyPr lIns="0" tIns="0" rIns="0" bIns="0"/>
              <a:lstStyle/>
              <a:p>
                <a:pPr algn="l">
                  <a:spcBef>
                    <a:spcPct val="0"/>
                  </a:spcBef>
                </a:pPr>
                <a:r>
                  <a:rPr lang="en-US" i="1">
                    <a:solidFill>
                      <a:srgbClr val="808080"/>
                    </a:solidFill>
                  </a:rPr>
                  <a:t>No ISR needed!</a:t>
                </a:r>
              </a:p>
            </p:txBody>
          </p:sp>
          <p:sp>
            <p:nvSpPr>
              <p:cNvPr id="147497" name="Rectangle 41"/>
              <p:cNvSpPr>
                <a:spLocks noChangeArrowheads="1"/>
              </p:cNvSpPr>
              <p:nvPr/>
            </p:nvSpPr>
            <p:spPr bwMode="auto">
              <a:xfrm>
                <a:off x="4214" y="2053"/>
                <a:ext cx="386" cy="135"/>
              </a:xfrm>
              <a:prstGeom prst="rect">
                <a:avLst/>
              </a:prstGeom>
              <a:noFill/>
              <a:ln w="9525">
                <a:solidFill>
                  <a:srgbClr val="969696"/>
                </a:solidFill>
                <a:miter lim="800000"/>
                <a:headEnd/>
                <a:tailEnd/>
              </a:ln>
              <a:effectLst/>
            </p:spPr>
            <p:txBody>
              <a:bodyPr lIns="0" tIns="0" rIns="0" bIns="0"/>
              <a:lstStyle/>
              <a:p>
                <a:pPr>
                  <a:spcBef>
                    <a:spcPct val="0"/>
                  </a:spcBef>
                </a:pPr>
                <a:r>
                  <a:rPr lang="en-US">
                    <a:solidFill>
                      <a:schemeClr val="bg2"/>
                    </a:solidFill>
                  </a:rPr>
                  <a:t>0x0001</a:t>
                </a:r>
              </a:p>
            </p:txBody>
          </p:sp>
          <p:sp>
            <p:nvSpPr>
              <p:cNvPr id="147498" name="Rectangle 42"/>
              <p:cNvSpPr>
                <a:spLocks noChangeArrowheads="1"/>
              </p:cNvSpPr>
              <p:nvPr/>
            </p:nvSpPr>
            <p:spPr bwMode="auto">
              <a:xfrm>
                <a:off x="4214" y="2220"/>
                <a:ext cx="386" cy="135"/>
              </a:xfrm>
              <a:prstGeom prst="rect">
                <a:avLst/>
              </a:prstGeom>
              <a:noFill/>
              <a:ln w="9525">
                <a:solidFill>
                  <a:srgbClr val="969696"/>
                </a:solidFill>
                <a:miter lim="800000"/>
                <a:headEnd/>
                <a:tailEnd/>
              </a:ln>
              <a:effectLst/>
            </p:spPr>
            <p:txBody>
              <a:bodyPr lIns="0" tIns="0" rIns="0" bIns="0"/>
              <a:lstStyle/>
              <a:p>
                <a:pPr>
                  <a:spcBef>
                    <a:spcPct val="0"/>
                  </a:spcBef>
                </a:pPr>
                <a:r>
                  <a:rPr lang="en-US">
                    <a:solidFill>
                      <a:schemeClr val="bg2"/>
                    </a:solidFill>
                  </a:rPr>
                  <a:t>0x8000</a:t>
                </a:r>
              </a:p>
            </p:txBody>
          </p:sp>
          <p:sp>
            <p:nvSpPr>
              <p:cNvPr id="147499" name="Rectangle 43"/>
              <p:cNvSpPr>
                <a:spLocks noChangeArrowheads="1"/>
              </p:cNvSpPr>
              <p:nvPr/>
            </p:nvSpPr>
            <p:spPr bwMode="auto">
              <a:xfrm>
                <a:off x="4214" y="2386"/>
                <a:ext cx="386" cy="135"/>
              </a:xfrm>
              <a:prstGeom prst="rect">
                <a:avLst/>
              </a:prstGeom>
              <a:noFill/>
              <a:ln w="9525">
                <a:solidFill>
                  <a:srgbClr val="969696"/>
                </a:solidFill>
                <a:miter lim="800000"/>
                <a:headEnd/>
                <a:tailEnd/>
              </a:ln>
              <a:effectLst/>
            </p:spPr>
            <p:txBody>
              <a:bodyPr lIns="0" tIns="0" rIns="0" bIns="0"/>
              <a:lstStyle/>
              <a:p>
                <a:pPr algn="l">
                  <a:spcBef>
                    <a:spcPct val="0"/>
                  </a:spcBef>
                </a:pPr>
                <a:endParaRPr lang="en-US"/>
              </a:p>
            </p:txBody>
          </p:sp>
          <p:sp>
            <p:nvSpPr>
              <p:cNvPr id="147500" name="Text Box 44"/>
              <p:cNvSpPr txBox="1">
                <a:spLocks noChangeArrowheads="1"/>
              </p:cNvSpPr>
              <p:nvPr/>
            </p:nvSpPr>
            <p:spPr bwMode="auto">
              <a:xfrm>
                <a:off x="4660" y="2049"/>
                <a:ext cx="200" cy="153"/>
              </a:xfrm>
              <a:prstGeom prst="rect">
                <a:avLst/>
              </a:prstGeom>
              <a:noFill/>
              <a:ln w="9525">
                <a:noFill/>
                <a:prstDash val="dash"/>
                <a:miter lim="800000"/>
                <a:headEnd/>
                <a:tailEnd type="none" w="sm" len="sm"/>
              </a:ln>
              <a:effectLst/>
            </p:spPr>
            <p:txBody>
              <a:bodyPr lIns="0" tIns="0" rIns="0" bIns="0"/>
              <a:lstStyle/>
              <a:p>
                <a:pPr algn="l">
                  <a:spcBef>
                    <a:spcPct val="0"/>
                  </a:spcBef>
                </a:pPr>
                <a:r>
                  <a:rPr lang="en-US">
                    <a:solidFill>
                      <a:srgbClr val="808080"/>
                    </a:solidFill>
                  </a:rPr>
                  <a:t>ack</a:t>
                </a:r>
              </a:p>
            </p:txBody>
          </p:sp>
          <p:sp>
            <p:nvSpPr>
              <p:cNvPr id="147501" name="Text Box 45"/>
              <p:cNvSpPr txBox="1">
                <a:spLocks noChangeArrowheads="1"/>
              </p:cNvSpPr>
              <p:nvPr/>
            </p:nvSpPr>
            <p:spPr bwMode="auto">
              <a:xfrm>
                <a:off x="4660" y="2194"/>
                <a:ext cx="200" cy="153"/>
              </a:xfrm>
              <a:prstGeom prst="rect">
                <a:avLst/>
              </a:prstGeom>
              <a:noFill/>
              <a:ln w="9525">
                <a:noFill/>
                <a:prstDash val="dash"/>
                <a:miter lim="800000"/>
                <a:headEnd/>
                <a:tailEnd type="none" w="sm" len="sm"/>
              </a:ln>
              <a:effectLst/>
            </p:spPr>
            <p:txBody>
              <a:bodyPr lIns="0" tIns="0" rIns="0" bIns="0"/>
              <a:lstStyle/>
              <a:p>
                <a:pPr algn="l">
                  <a:spcBef>
                    <a:spcPct val="0"/>
                  </a:spcBef>
                </a:pPr>
                <a:r>
                  <a:rPr lang="en-US">
                    <a:solidFill>
                      <a:srgbClr val="808080"/>
                    </a:solidFill>
                  </a:rPr>
                  <a:t>req</a:t>
                </a:r>
              </a:p>
            </p:txBody>
          </p:sp>
          <p:sp>
            <p:nvSpPr>
              <p:cNvPr id="147502" name="Freeform 46"/>
              <p:cNvSpPr>
                <a:spLocks/>
              </p:cNvSpPr>
              <p:nvPr/>
            </p:nvSpPr>
            <p:spPr bwMode="auto">
              <a:xfrm>
                <a:off x="4014" y="1942"/>
                <a:ext cx="142" cy="2"/>
              </a:xfrm>
              <a:custGeom>
                <a:avLst/>
                <a:gdLst/>
                <a:ahLst/>
                <a:cxnLst>
                  <a:cxn ang="0">
                    <a:pos x="0" y="2"/>
                  </a:cxn>
                  <a:cxn ang="0">
                    <a:pos x="142" y="0"/>
                  </a:cxn>
                </a:cxnLst>
                <a:rect l="0" t="0" r="r" b="b"/>
                <a:pathLst>
                  <a:path w="142" h="2">
                    <a:moveTo>
                      <a:pt x="0" y="2"/>
                    </a:moveTo>
                    <a:lnTo>
                      <a:pt x="142" y="0"/>
                    </a:lnTo>
                  </a:path>
                </a:pathLst>
              </a:custGeom>
              <a:noFill/>
              <a:ln w="9525">
                <a:solidFill>
                  <a:srgbClr val="969696"/>
                </a:solidFill>
                <a:round/>
                <a:headEnd/>
                <a:tailEnd type="triangle" w="med" len="med"/>
              </a:ln>
              <a:effectLst/>
            </p:spPr>
            <p:txBody>
              <a:bodyPr/>
              <a:lstStyle/>
              <a:p>
                <a:endParaRPr lang="en-US"/>
              </a:p>
            </p:txBody>
          </p:sp>
          <p:sp>
            <p:nvSpPr>
              <p:cNvPr id="147503" name="Freeform 47"/>
              <p:cNvSpPr>
                <a:spLocks/>
              </p:cNvSpPr>
              <p:nvPr/>
            </p:nvSpPr>
            <p:spPr bwMode="auto">
              <a:xfrm>
                <a:off x="4887" y="2130"/>
                <a:ext cx="135" cy="1"/>
              </a:xfrm>
              <a:custGeom>
                <a:avLst/>
                <a:gdLst/>
                <a:ahLst/>
                <a:cxnLst>
                  <a:cxn ang="0">
                    <a:pos x="0" y="1"/>
                  </a:cxn>
                  <a:cxn ang="0">
                    <a:pos x="135" y="0"/>
                  </a:cxn>
                </a:cxnLst>
                <a:rect l="0" t="0" r="r" b="b"/>
                <a:pathLst>
                  <a:path w="135" h="1">
                    <a:moveTo>
                      <a:pt x="0" y="1"/>
                    </a:moveTo>
                    <a:lnTo>
                      <a:pt x="135" y="0"/>
                    </a:lnTo>
                  </a:path>
                </a:pathLst>
              </a:custGeom>
              <a:noFill/>
              <a:ln w="9525">
                <a:solidFill>
                  <a:srgbClr val="969696"/>
                </a:solidFill>
                <a:round/>
                <a:headEnd/>
                <a:tailEnd type="triangle" w="med" len="med"/>
              </a:ln>
              <a:effectLst/>
            </p:spPr>
            <p:txBody>
              <a:bodyPr/>
              <a:lstStyle/>
              <a:p>
                <a:endParaRPr lang="en-US"/>
              </a:p>
            </p:txBody>
          </p:sp>
          <p:sp>
            <p:nvSpPr>
              <p:cNvPr id="147504" name="Freeform 48"/>
              <p:cNvSpPr>
                <a:spLocks/>
              </p:cNvSpPr>
              <p:nvPr/>
            </p:nvSpPr>
            <p:spPr bwMode="auto">
              <a:xfrm>
                <a:off x="4887" y="2274"/>
                <a:ext cx="141" cy="1"/>
              </a:xfrm>
              <a:custGeom>
                <a:avLst/>
                <a:gdLst/>
                <a:ahLst/>
                <a:cxnLst>
                  <a:cxn ang="0">
                    <a:pos x="141" y="0"/>
                  </a:cxn>
                  <a:cxn ang="0">
                    <a:pos x="0" y="1"/>
                  </a:cxn>
                </a:cxnLst>
                <a:rect l="0" t="0" r="r" b="b"/>
                <a:pathLst>
                  <a:path w="141" h="1">
                    <a:moveTo>
                      <a:pt x="141" y="0"/>
                    </a:moveTo>
                    <a:lnTo>
                      <a:pt x="0" y="1"/>
                    </a:lnTo>
                  </a:path>
                </a:pathLst>
              </a:custGeom>
              <a:noFill/>
              <a:ln w="9525">
                <a:solidFill>
                  <a:srgbClr val="969696"/>
                </a:solidFill>
                <a:round/>
                <a:headEnd/>
                <a:tailEnd type="triangle" w="med" len="med"/>
              </a:ln>
              <a:effectLst/>
            </p:spPr>
            <p:txBody>
              <a:bodyPr/>
              <a:lstStyle/>
              <a:p>
                <a:endParaRPr lang="en-US"/>
              </a:p>
            </p:txBody>
          </p:sp>
        </p:grpSp>
        <p:sp>
          <p:nvSpPr>
            <p:cNvPr id="147505" name="Oval 49"/>
            <p:cNvSpPr>
              <a:spLocks noChangeArrowheads="1"/>
            </p:cNvSpPr>
            <p:nvPr/>
          </p:nvSpPr>
          <p:spPr bwMode="auto">
            <a:xfrm>
              <a:off x="8251825" y="3827463"/>
              <a:ext cx="146050" cy="146050"/>
            </a:xfrm>
            <a:prstGeom prst="ellipse">
              <a:avLst/>
            </a:prstGeom>
            <a:solidFill>
              <a:srgbClr val="969696"/>
            </a:solidFill>
            <a:ln w="9525">
              <a:solidFill>
                <a:srgbClr val="969696"/>
              </a:solidFill>
              <a:round/>
              <a:headEnd/>
              <a:tailEnd type="none" w="sm" len="sm"/>
            </a:ln>
            <a:effectLst/>
          </p:spPr>
          <p:txBody>
            <a:bodyPr/>
            <a:lstStyle/>
            <a:p>
              <a:endParaRPr lang="en-US"/>
            </a:p>
          </p:txBody>
        </p:sp>
        <p:grpSp>
          <p:nvGrpSpPr>
            <p:cNvPr id="4" name="Group 70"/>
            <p:cNvGrpSpPr>
              <a:grpSpLocks/>
            </p:cNvGrpSpPr>
            <p:nvPr/>
          </p:nvGrpSpPr>
          <p:grpSpPr bwMode="auto">
            <a:xfrm>
              <a:off x="5875338" y="2838450"/>
              <a:ext cx="725487" cy="368300"/>
              <a:chOff x="3701" y="1788"/>
              <a:chExt cx="457" cy="232"/>
            </a:xfrm>
          </p:grpSpPr>
          <p:sp>
            <p:nvSpPr>
              <p:cNvPr id="147521" name="Text Box 65"/>
              <p:cNvSpPr txBox="1">
                <a:spLocks noChangeArrowheads="1"/>
              </p:cNvSpPr>
              <p:nvPr/>
            </p:nvSpPr>
            <p:spPr bwMode="auto">
              <a:xfrm>
                <a:off x="3701" y="1869"/>
                <a:ext cx="277" cy="151"/>
              </a:xfrm>
              <a:prstGeom prst="rect">
                <a:avLst/>
              </a:prstGeom>
              <a:noFill/>
              <a:ln w="9525">
                <a:noFill/>
                <a:miter lim="800000"/>
                <a:headEnd/>
                <a:tailEnd/>
              </a:ln>
            </p:spPr>
            <p:txBody>
              <a:bodyPr lIns="0" tIns="0" rIns="0" bIns="0"/>
              <a:lstStyle/>
              <a:p>
                <a:pPr algn="r">
                  <a:spcBef>
                    <a:spcPct val="0"/>
                  </a:spcBef>
                </a:pPr>
                <a:r>
                  <a:rPr lang="en-US"/>
                  <a:t>Dack</a:t>
                </a:r>
              </a:p>
            </p:txBody>
          </p:sp>
          <p:sp>
            <p:nvSpPr>
              <p:cNvPr id="147522" name="Freeform 66"/>
              <p:cNvSpPr>
                <a:spLocks/>
              </p:cNvSpPr>
              <p:nvPr/>
            </p:nvSpPr>
            <p:spPr bwMode="auto">
              <a:xfrm>
                <a:off x="4014" y="1942"/>
                <a:ext cx="142" cy="2"/>
              </a:xfrm>
              <a:custGeom>
                <a:avLst/>
                <a:gdLst/>
                <a:ahLst/>
                <a:cxnLst>
                  <a:cxn ang="0">
                    <a:pos x="0" y="2"/>
                  </a:cxn>
                  <a:cxn ang="0">
                    <a:pos x="142" y="0"/>
                  </a:cxn>
                </a:cxnLst>
                <a:rect l="0" t="0" r="r" b="b"/>
                <a:pathLst>
                  <a:path w="142" h="2">
                    <a:moveTo>
                      <a:pt x="0" y="2"/>
                    </a:moveTo>
                    <a:lnTo>
                      <a:pt x="142" y="0"/>
                    </a:lnTo>
                  </a:path>
                </a:pathLst>
              </a:custGeom>
              <a:noFill/>
              <a:ln w="9525">
                <a:solidFill>
                  <a:schemeClr val="tx1"/>
                </a:solidFill>
                <a:round/>
                <a:headEnd/>
                <a:tailEnd type="triangle" w="med" len="med"/>
              </a:ln>
              <a:effectLst/>
            </p:spPr>
            <p:txBody>
              <a:bodyPr/>
              <a:lstStyle/>
              <a:p>
                <a:endParaRPr lang="en-US"/>
              </a:p>
            </p:txBody>
          </p:sp>
          <p:sp>
            <p:nvSpPr>
              <p:cNvPr id="147524" name="Text Box 68"/>
              <p:cNvSpPr txBox="1">
                <a:spLocks noChangeArrowheads="1"/>
              </p:cNvSpPr>
              <p:nvPr/>
            </p:nvSpPr>
            <p:spPr bwMode="auto">
              <a:xfrm>
                <a:off x="4032" y="1788"/>
                <a:ext cx="126" cy="115"/>
              </a:xfrm>
              <a:prstGeom prst="rect">
                <a:avLst/>
              </a:prstGeom>
              <a:noFill/>
              <a:ln w="9525">
                <a:noFill/>
                <a:miter lim="800000"/>
                <a:headEnd/>
                <a:tailEnd/>
              </a:ln>
              <a:effectLst/>
            </p:spPr>
            <p:txBody>
              <a:bodyPr lIns="0" tIns="0" rIns="0" bIns="0">
                <a:spAutoFit/>
              </a:bodyPr>
              <a:lstStyle/>
              <a:p>
                <a:r>
                  <a:rPr lang="en-US"/>
                  <a:t>1</a:t>
                </a:r>
              </a:p>
            </p:txBody>
          </p:sp>
        </p:grpSp>
      </p:grpSp>
    </p:spTree>
    <p:extLst>
      <p:ext uri="{BB962C8B-B14F-4D97-AF65-F5344CB8AC3E}">
        <p14:creationId xmlns:p14="http://schemas.microsoft.com/office/powerpoint/2010/main" val="39397934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lide Number Placeholder 3"/>
          <p:cNvSpPr>
            <a:spLocks noGrp="1"/>
          </p:cNvSpPr>
          <p:nvPr>
            <p:ph type="sldNum" sz="quarter" idx="10"/>
            <p:custDataLst>
              <p:tags r:id="rId1"/>
            </p:custDataLst>
          </p:nvPr>
        </p:nvSpPr>
        <p:spPr/>
        <p:txBody>
          <a:bodyPr/>
          <a:lstStyle/>
          <a:p>
            <a:fld id="{ACBDB612-7A28-400C-B0A4-88D74FCA7BB3}" type="slidenum">
              <a:rPr lang="en-US"/>
              <a:pPr/>
              <a:t>14</a:t>
            </a:fld>
            <a:endParaRPr lang="en-US"/>
          </a:p>
        </p:txBody>
      </p:sp>
      <p:sp>
        <p:nvSpPr>
          <p:cNvPr id="148482" name="Rectangle 2"/>
          <p:cNvSpPr>
            <a:spLocks noGrp="1" noChangeArrowheads="1"/>
          </p:cNvSpPr>
          <p:nvPr>
            <p:ph type="title"/>
            <p:custDataLst>
              <p:tags r:id="rId2"/>
            </p:custDataLst>
          </p:nvPr>
        </p:nvSpPr>
        <p:spPr/>
        <p:txBody>
          <a:bodyPr>
            <a:normAutofit fontScale="90000"/>
          </a:bodyPr>
          <a:lstStyle/>
          <a:p>
            <a:r>
              <a:rPr lang="en-US" dirty="0"/>
              <a:t>Peripheral to memory transfer with DMA (cont’)</a:t>
            </a:r>
          </a:p>
        </p:txBody>
      </p:sp>
      <p:sp>
        <p:nvSpPr>
          <p:cNvPr id="148483" name="Text Box 3"/>
          <p:cNvSpPr txBox="1">
            <a:spLocks noChangeArrowheads="1"/>
          </p:cNvSpPr>
          <p:nvPr>
            <p:custDataLst>
              <p:tags r:id="rId3"/>
            </p:custDataLst>
          </p:nvPr>
        </p:nvSpPr>
        <p:spPr bwMode="auto">
          <a:xfrm>
            <a:off x="247651" y="1727200"/>
            <a:ext cx="2266950" cy="3759200"/>
          </a:xfrm>
          <a:prstGeom prst="rect">
            <a:avLst/>
          </a:prstGeom>
          <a:noFill/>
          <a:ln w="9525">
            <a:noFill/>
            <a:miter lim="800000"/>
            <a:headEnd/>
            <a:tailEnd/>
          </a:ln>
          <a:effectLst/>
        </p:spPr>
        <p:txBody>
          <a:bodyPr lIns="0" tIns="0" rIns="0" bIns="0"/>
          <a:lstStyle/>
          <a:p>
            <a:pPr algn="l">
              <a:spcBef>
                <a:spcPct val="0"/>
              </a:spcBef>
            </a:pPr>
            <a:r>
              <a:rPr lang="en-US" sz="2400" dirty="0"/>
              <a:t>5: DMA ctrl (a) asserts </a:t>
            </a:r>
            <a:r>
              <a:rPr lang="en-US" sz="2400" dirty="0" err="1"/>
              <a:t>ack</a:t>
            </a:r>
            <a:r>
              <a:rPr lang="en-US" sz="2400" dirty="0"/>
              <a:t>, (b) reads data from 0x8000, and (c) writes that data to 0x0001.</a:t>
            </a:r>
          </a:p>
          <a:p>
            <a:pPr algn="l">
              <a:spcBef>
                <a:spcPct val="0"/>
              </a:spcBef>
            </a:pPr>
            <a:endParaRPr lang="en-US" sz="2400" dirty="0"/>
          </a:p>
          <a:p>
            <a:pPr algn="l">
              <a:spcBef>
                <a:spcPct val="0"/>
              </a:spcBef>
            </a:pPr>
            <a:r>
              <a:rPr lang="en-US" sz="2400" dirty="0"/>
              <a:t>(Meanwhile, processor still executing if not stalled!)</a:t>
            </a:r>
          </a:p>
        </p:txBody>
      </p:sp>
      <p:grpSp>
        <p:nvGrpSpPr>
          <p:cNvPr id="87" name="Group 86"/>
          <p:cNvGrpSpPr/>
          <p:nvPr>
            <p:custDataLst>
              <p:tags r:id="rId4"/>
            </p:custDataLst>
          </p:nvPr>
        </p:nvGrpSpPr>
        <p:grpSpPr>
          <a:xfrm>
            <a:off x="2438400" y="1727200"/>
            <a:ext cx="6302375" cy="3987800"/>
            <a:chOff x="3854450" y="1727200"/>
            <a:chExt cx="4886325" cy="2357438"/>
          </a:xfrm>
        </p:grpSpPr>
        <p:grpSp>
          <p:nvGrpSpPr>
            <p:cNvPr id="2" name="Group 100"/>
            <p:cNvGrpSpPr>
              <a:grpSpLocks/>
            </p:cNvGrpSpPr>
            <p:nvPr/>
          </p:nvGrpSpPr>
          <p:grpSpPr bwMode="auto">
            <a:xfrm>
              <a:off x="3854450" y="1727200"/>
              <a:ext cx="4886325" cy="2354263"/>
              <a:chOff x="2428" y="1088"/>
              <a:chExt cx="3078" cy="1483"/>
            </a:xfrm>
          </p:grpSpPr>
          <p:sp>
            <p:nvSpPr>
              <p:cNvPr id="148485" name="Rectangle 5"/>
              <p:cNvSpPr>
                <a:spLocks noChangeArrowheads="1"/>
              </p:cNvSpPr>
              <p:nvPr/>
            </p:nvSpPr>
            <p:spPr bwMode="auto">
              <a:xfrm>
                <a:off x="4166" y="1098"/>
                <a:ext cx="1297" cy="379"/>
              </a:xfrm>
              <a:prstGeom prst="rect">
                <a:avLst/>
              </a:prstGeom>
              <a:noFill/>
              <a:ln w="9525">
                <a:solidFill>
                  <a:srgbClr val="808080"/>
                </a:solidFill>
                <a:miter lim="800000"/>
                <a:headEnd/>
                <a:tailEnd/>
              </a:ln>
            </p:spPr>
            <p:txBody>
              <a:bodyPr lIns="0" tIns="0" rIns="0" bIns="0"/>
              <a:lstStyle/>
              <a:p>
                <a:pPr>
                  <a:spcBef>
                    <a:spcPct val="0"/>
                  </a:spcBef>
                </a:pPr>
                <a:r>
                  <a:rPr lang="en-US">
                    <a:solidFill>
                      <a:srgbClr val="808080"/>
                    </a:solidFill>
                  </a:rPr>
                  <a:t>Data memory</a:t>
                </a:r>
              </a:p>
            </p:txBody>
          </p:sp>
          <p:sp>
            <p:nvSpPr>
              <p:cNvPr id="148486" name="Text Box 6"/>
              <p:cNvSpPr txBox="1">
                <a:spLocks noChangeArrowheads="1"/>
              </p:cNvSpPr>
              <p:nvPr/>
            </p:nvSpPr>
            <p:spPr bwMode="auto">
              <a:xfrm>
                <a:off x="4962" y="1329"/>
                <a:ext cx="389" cy="115"/>
              </a:xfrm>
              <a:prstGeom prst="rect">
                <a:avLst/>
              </a:prstGeom>
              <a:noFill/>
              <a:ln w="9525">
                <a:solidFill>
                  <a:srgbClr val="969696"/>
                </a:solidFill>
                <a:miter lim="800000"/>
                <a:headEnd/>
                <a:tailEnd type="none" w="sm" len="sm"/>
              </a:ln>
              <a:effectLst/>
            </p:spPr>
            <p:txBody>
              <a:bodyPr lIns="0" tIns="0" rIns="0" bIns="0"/>
              <a:lstStyle/>
              <a:p>
                <a:pPr algn="l">
                  <a:spcBef>
                    <a:spcPct val="0"/>
                  </a:spcBef>
                </a:pPr>
                <a:endParaRPr lang="en-US"/>
              </a:p>
            </p:txBody>
          </p:sp>
          <p:sp>
            <p:nvSpPr>
              <p:cNvPr id="148487" name="Rectangle 7"/>
              <p:cNvSpPr>
                <a:spLocks noChangeArrowheads="1"/>
              </p:cNvSpPr>
              <p:nvPr/>
            </p:nvSpPr>
            <p:spPr bwMode="auto">
              <a:xfrm>
                <a:off x="3589" y="1088"/>
                <a:ext cx="415" cy="1478"/>
              </a:xfrm>
              <a:prstGeom prst="rect">
                <a:avLst/>
              </a:prstGeom>
              <a:solidFill>
                <a:srgbClr val="FFFFFF"/>
              </a:solidFill>
              <a:ln w="9525">
                <a:solidFill>
                  <a:srgbClr val="000000"/>
                </a:solidFill>
                <a:miter lim="800000"/>
                <a:headEnd/>
                <a:tailEnd/>
              </a:ln>
            </p:spPr>
            <p:txBody>
              <a:bodyPr lIns="0" tIns="0" rIns="0" bIns="0"/>
              <a:lstStyle/>
              <a:p>
                <a:pPr>
                  <a:spcBef>
                    <a:spcPct val="0"/>
                  </a:spcBef>
                </a:pPr>
                <a:r>
                  <a:rPr lang="en-US">
                    <a:solidFill>
                      <a:srgbClr val="000000"/>
                    </a:solidFill>
                  </a:rPr>
                  <a:t>μP</a:t>
                </a:r>
              </a:p>
            </p:txBody>
          </p:sp>
          <p:sp>
            <p:nvSpPr>
              <p:cNvPr id="148488" name="Rectangle 8"/>
              <p:cNvSpPr>
                <a:spLocks noChangeArrowheads="1"/>
              </p:cNvSpPr>
              <p:nvPr/>
            </p:nvSpPr>
            <p:spPr bwMode="auto">
              <a:xfrm>
                <a:off x="4166" y="1907"/>
                <a:ext cx="706" cy="659"/>
              </a:xfrm>
              <a:prstGeom prst="rect">
                <a:avLst/>
              </a:prstGeom>
              <a:solidFill>
                <a:srgbClr val="FFFFFF"/>
              </a:solidFill>
              <a:ln w="9525">
                <a:solidFill>
                  <a:srgbClr val="969696"/>
                </a:solidFill>
                <a:miter lim="800000"/>
                <a:headEnd/>
                <a:tailEnd/>
              </a:ln>
            </p:spPr>
            <p:txBody>
              <a:bodyPr lIns="0" tIns="0" rIns="0" bIns="0"/>
              <a:lstStyle/>
              <a:p>
                <a:pPr>
                  <a:spcBef>
                    <a:spcPct val="0"/>
                  </a:spcBef>
                </a:pPr>
                <a:r>
                  <a:rPr lang="en-US">
                    <a:solidFill>
                      <a:srgbClr val="808080"/>
                    </a:solidFill>
                  </a:rPr>
                  <a:t>DMA ctrl</a:t>
                </a:r>
              </a:p>
            </p:txBody>
          </p:sp>
          <p:sp>
            <p:nvSpPr>
              <p:cNvPr id="148489" name="Rectangle 9"/>
              <p:cNvSpPr>
                <a:spLocks noChangeArrowheads="1"/>
              </p:cNvSpPr>
              <p:nvPr/>
            </p:nvSpPr>
            <p:spPr bwMode="auto">
              <a:xfrm>
                <a:off x="5027" y="1907"/>
                <a:ext cx="460" cy="664"/>
              </a:xfrm>
              <a:prstGeom prst="rect">
                <a:avLst/>
              </a:prstGeom>
              <a:noFill/>
              <a:ln w="9525">
                <a:solidFill>
                  <a:srgbClr val="969696"/>
                </a:solidFill>
                <a:miter lim="800000"/>
                <a:headEnd/>
                <a:tailEnd/>
              </a:ln>
            </p:spPr>
            <p:txBody>
              <a:bodyPr lIns="0" tIns="0" rIns="0" bIns="0"/>
              <a:lstStyle/>
              <a:p>
                <a:pPr>
                  <a:spcBef>
                    <a:spcPct val="0"/>
                  </a:spcBef>
                </a:pPr>
                <a:r>
                  <a:rPr lang="en-US">
                    <a:solidFill>
                      <a:schemeClr val="bg2"/>
                    </a:solidFill>
                  </a:rPr>
                  <a:t>P1</a:t>
                </a:r>
              </a:p>
            </p:txBody>
          </p:sp>
          <p:sp>
            <p:nvSpPr>
              <p:cNvPr id="148490" name="Rectangle 10"/>
              <p:cNvSpPr>
                <a:spLocks noChangeArrowheads="1"/>
              </p:cNvSpPr>
              <p:nvPr/>
            </p:nvSpPr>
            <p:spPr bwMode="auto">
              <a:xfrm>
                <a:off x="5070" y="2394"/>
                <a:ext cx="365" cy="120"/>
              </a:xfrm>
              <a:prstGeom prst="rect">
                <a:avLst/>
              </a:prstGeom>
              <a:solidFill>
                <a:srgbClr val="FFFFFF"/>
              </a:solidFill>
              <a:ln w="9525">
                <a:solidFill>
                  <a:srgbClr val="969696"/>
                </a:solidFill>
                <a:miter lim="800000"/>
                <a:headEnd/>
                <a:tailEnd/>
              </a:ln>
              <a:effectLst/>
            </p:spPr>
            <p:txBody>
              <a:bodyPr lIns="0" tIns="0" rIns="0" bIns="0"/>
              <a:lstStyle/>
              <a:p>
                <a:pPr algn="l">
                  <a:spcBef>
                    <a:spcPct val="0"/>
                  </a:spcBef>
                </a:pPr>
                <a:endParaRPr lang="en-US"/>
              </a:p>
            </p:txBody>
          </p:sp>
          <p:sp>
            <p:nvSpPr>
              <p:cNvPr id="148491" name="Freeform 11"/>
              <p:cNvSpPr>
                <a:spLocks/>
              </p:cNvSpPr>
              <p:nvPr/>
            </p:nvSpPr>
            <p:spPr bwMode="auto">
              <a:xfrm>
                <a:off x="4091" y="1688"/>
                <a:ext cx="1357" cy="3"/>
              </a:xfrm>
              <a:custGeom>
                <a:avLst/>
                <a:gdLst/>
                <a:ahLst/>
                <a:cxnLst>
                  <a:cxn ang="0">
                    <a:pos x="0" y="0"/>
                  </a:cxn>
                  <a:cxn ang="0">
                    <a:pos x="1766" y="5"/>
                  </a:cxn>
                </a:cxnLst>
                <a:rect l="0" t="0" r="r" b="b"/>
                <a:pathLst>
                  <a:path w="1766" h="5">
                    <a:moveTo>
                      <a:pt x="0" y="0"/>
                    </a:moveTo>
                    <a:lnTo>
                      <a:pt x="1766" y="5"/>
                    </a:lnTo>
                  </a:path>
                </a:pathLst>
              </a:custGeom>
              <a:noFill/>
              <a:ln w="15875">
                <a:solidFill>
                  <a:srgbClr val="969696"/>
                </a:solidFill>
                <a:round/>
                <a:headEnd type="triangle" w="med" len="med"/>
                <a:tailEnd type="triangle" w="med" len="med"/>
              </a:ln>
              <a:effectLst/>
            </p:spPr>
            <p:txBody>
              <a:bodyPr/>
              <a:lstStyle/>
              <a:p>
                <a:endParaRPr lang="en-US"/>
              </a:p>
            </p:txBody>
          </p:sp>
          <p:sp>
            <p:nvSpPr>
              <p:cNvPr id="148492" name="Line 12"/>
              <p:cNvSpPr>
                <a:spLocks noChangeShapeType="1"/>
              </p:cNvSpPr>
              <p:nvPr/>
            </p:nvSpPr>
            <p:spPr bwMode="auto">
              <a:xfrm>
                <a:off x="4418" y="1685"/>
                <a:ext cx="0" cy="220"/>
              </a:xfrm>
              <a:prstGeom prst="line">
                <a:avLst/>
              </a:prstGeom>
              <a:noFill/>
              <a:ln w="15875">
                <a:solidFill>
                  <a:srgbClr val="969696"/>
                </a:solidFill>
                <a:round/>
                <a:headEnd type="triangle" w="med" len="med"/>
                <a:tailEnd type="triangle" w="med" len="med"/>
              </a:ln>
              <a:effectLst/>
            </p:spPr>
            <p:txBody>
              <a:bodyPr/>
              <a:lstStyle/>
              <a:p>
                <a:endParaRPr lang="en-US"/>
              </a:p>
            </p:txBody>
          </p:sp>
          <p:sp>
            <p:nvSpPr>
              <p:cNvPr id="148493" name="Line 13"/>
              <p:cNvSpPr>
                <a:spLocks noChangeShapeType="1"/>
              </p:cNvSpPr>
              <p:nvPr/>
            </p:nvSpPr>
            <p:spPr bwMode="auto">
              <a:xfrm>
                <a:off x="5250" y="1685"/>
                <a:ext cx="0" cy="220"/>
              </a:xfrm>
              <a:prstGeom prst="line">
                <a:avLst/>
              </a:prstGeom>
              <a:noFill/>
              <a:ln w="15875">
                <a:solidFill>
                  <a:srgbClr val="969696"/>
                </a:solidFill>
                <a:round/>
                <a:headEnd type="triangle" w="med" len="med"/>
                <a:tailEnd type="triangle" w="med" len="med"/>
              </a:ln>
              <a:effectLst/>
            </p:spPr>
            <p:txBody>
              <a:bodyPr/>
              <a:lstStyle/>
              <a:p>
                <a:endParaRPr lang="en-US"/>
              </a:p>
            </p:txBody>
          </p:sp>
          <p:sp>
            <p:nvSpPr>
              <p:cNvPr id="148494" name="Text Box 14"/>
              <p:cNvSpPr txBox="1">
                <a:spLocks noChangeArrowheads="1"/>
              </p:cNvSpPr>
              <p:nvPr/>
            </p:nvSpPr>
            <p:spPr bwMode="auto">
              <a:xfrm>
                <a:off x="4919" y="1529"/>
                <a:ext cx="587" cy="183"/>
              </a:xfrm>
              <a:prstGeom prst="rect">
                <a:avLst/>
              </a:prstGeom>
              <a:noFill/>
              <a:ln w="9525">
                <a:noFill/>
                <a:miter lim="800000"/>
                <a:headEnd/>
                <a:tailEnd/>
              </a:ln>
            </p:spPr>
            <p:txBody>
              <a:bodyPr lIns="0" tIns="0" rIns="0" bIns="0"/>
              <a:lstStyle/>
              <a:p>
                <a:pPr>
                  <a:spcBef>
                    <a:spcPct val="0"/>
                  </a:spcBef>
                </a:pPr>
                <a:r>
                  <a:rPr lang="en-US">
                    <a:solidFill>
                      <a:srgbClr val="808080"/>
                    </a:solidFill>
                  </a:rPr>
                  <a:t>System bus</a:t>
                </a:r>
              </a:p>
            </p:txBody>
          </p:sp>
          <p:sp>
            <p:nvSpPr>
              <p:cNvPr id="148495" name="Freeform 15"/>
              <p:cNvSpPr>
                <a:spLocks/>
              </p:cNvSpPr>
              <p:nvPr/>
            </p:nvSpPr>
            <p:spPr bwMode="auto">
              <a:xfrm>
                <a:off x="4714" y="1480"/>
                <a:ext cx="4" cy="213"/>
              </a:xfrm>
              <a:custGeom>
                <a:avLst/>
                <a:gdLst/>
                <a:ahLst/>
                <a:cxnLst>
                  <a:cxn ang="0">
                    <a:pos x="0" y="0"/>
                  </a:cxn>
                  <a:cxn ang="0">
                    <a:pos x="4" y="308"/>
                  </a:cxn>
                </a:cxnLst>
                <a:rect l="0" t="0" r="r" b="b"/>
                <a:pathLst>
                  <a:path w="4" h="308">
                    <a:moveTo>
                      <a:pt x="0" y="0"/>
                    </a:moveTo>
                    <a:lnTo>
                      <a:pt x="4" y="308"/>
                    </a:lnTo>
                  </a:path>
                </a:pathLst>
              </a:custGeom>
              <a:noFill/>
              <a:ln w="15875">
                <a:solidFill>
                  <a:srgbClr val="969696"/>
                </a:solidFill>
                <a:round/>
                <a:headEnd type="triangle" w="med" len="med"/>
                <a:tailEnd type="triangle" w="med" len="med"/>
              </a:ln>
              <a:effectLst/>
            </p:spPr>
            <p:txBody>
              <a:bodyPr/>
              <a:lstStyle/>
              <a:p>
                <a:endParaRPr lang="en-US"/>
              </a:p>
            </p:txBody>
          </p:sp>
          <p:sp>
            <p:nvSpPr>
              <p:cNvPr id="148496" name="Freeform 16"/>
              <p:cNvSpPr>
                <a:spLocks/>
              </p:cNvSpPr>
              <p:nvPr/>
            </p:nvSpPr>
            <p:spPr bwMode="auto">
              <a:xfrm>
                <a:off x="3466" y="2244"/>
                <a:ext cx="152" cy="1"/>
              </a:xfrm>
              <a:custGeom>
                <a:avLst/>
                <a:gdLst/>
                <a:ahLst/>
                <a:cxnLst>
                  <a:cxn ang="0">
                    <a:pos x="196" y="3"/>
                  </a:cxn>
                  <a:cxn ang="0">
                    <a:pos x="0" y="0"/>
                  </a:cxn>
                </a:cxnLst>
                <a:rect l="0" t="0" r="r" b="b"/>
                <a:pathLst>
                  <a:path w="196" h="3">
                    <a:moveTo>
                      <a:pt x="196" y="3"/>
                    </a:moveTo>
                    <a:lnTo>
                      <a:pt x="0" y="0"/>
                    </a:lnTo>
                  </a:path>
                </a:pathLst>
              </a:custGeom>
              <a:noFill/>
              <a:ln w="15875">
                <a:solidFill>
                  <a:srgbClr val="000000"/>
                </a:solidFill>
                <a:round/>
                <a:headEnd/>
                <a:tailEnd type="triangle" w="med" len="med"/>
              </a:ln>
              <a:effectLst/>
            </p:spPr>
            <p:txBody>
              <a:bodyPr/>
              <a:lstStyle/>
              <a:p>
                <a:endParaRPr lang="en-US"/>
              </a:p>
            </p:txBody>
          </p:sp>
          <p:sp>
            <p:nvSpPr>
              <p:cNvPr id="148497" name="Rectangle 17"/>
              <p:cNvSpPr>
                <a:spLocks noChangeArrowheads="1"/>
              </p:cNvSpPr>
              <p:nvPr/>
            </p:nvSpPr>
            <p:spPr bwMode="auto">
              <a:xfrm>
                <a:off x="5072" y="2260"/>
                <a:ext cx="369" cy="126"/>
              </a:xfrm>
              <a:prstGeom prst="rect">
                <a:avLst/>
              </a:prstGeom>
              <a:noFill/>
              <a:ln w="9525">
                <a:noFill/>
                <a:miter lim="800000"/>
                <a:headEnd/>
                <a:tailEnd/>
              </a:ln>
              <a:effectLst/>
            </p:spPr>
            <p:txBody>
              <a:bodyPr lIns="0" tIns="0" rIns="0" bIns="0"/>
              <a:lstStyle/>
              <a:p>
                <a:pPr>
                  <a:spcBef>
                    <a:spcPct val="0"/>
                  </a:spcBef>
                </a:pPr>
                <a:r>
                  <a:rPr lang="en-US">
                    <a:solidFill>
                      <a:schemeClr val="bg2"/>
                    </a:solidFill>
                  </a:rPr>
                  <a:t>0x8000</a:t>
                </a:r>
              </a:p>
            </p:txBody>
          </p:sp>
          <p:sp>
            <p:nvSpPr>
              <p:cNvPr id="148498" name="Rectangle 18"/>
              <p:cNvSpPr>
                <a:spLocks noChangeArrowheads="1"/>
              </p:cNvSpPr>
              <p:nvPr/>
            </p:nvSpPr>
            <p:spPr bwMode="auto">
              <a:xfrm>
                <a:off x="2485" y="1095"/>
                <a:ext cx="979" cy="1476"/>
              </a:xfrm>
              <a:prstGeom prst="rect">
                <a:avLst/>
              </a:prstGeom>
              <a:solidFill>
                <a:srgbClr val="FFFFFF"/>
              </a:solidFill>
              <a:ln w="9525">
                <a:solidFill>
                  <a:srgbClr val="000000"/>
                </a:solidFill>
                <a:miter lim="800000"/>
                <a:headEnd/>
                <a:tailEnd/>
              </a:ln>
            </p:spPr>
            <p:txBody>
              <a:bodyPr lIns="0" tIns="0" rIns="0" bIns="0"/>
              <a:lstStyle/>
              <a:p>
                <a:pPr algn="r">
                  <a:spcBef>
                    <a:spcPct val="0"/>
                  </a:spcBef>
                </a:pPr>
                <a:endParaRPr lang="en-US"/>
              </a:p>
            </p:txBody>
          </p:sp>
          <p:sp>
            <p:nvSpPr>
              <p:cNvPr id="148499" name="Text Box 19"/>
              <p:cNvSpPr txBox="1">
                <a:spLocks noChangeArrowheads="1"/>
              </p:cNvSpPr>
              <p:nvPr/>
            </p:nvSpPr>
            <p:spPr bwMode="auto">
              <a:xfrm>
                <a:off x="2474" y="2277"/>
                <a:ext cx="231" cy="105"/>
              </a:xfrm>
              <a:prstGeom prst="rect">
                <a:avLst/>
              </a:prstGeom>
              <a:noFill/>
              <a:ln w="9525">
                <a:noFill/>
                <a:miter lim="800000"/>
                <a:headEnd/>
                <a:tailEnd/>
              </a:ln>
            </p:spPr>
            <p:txBody>
              <a:bodyPr lIns="0" tIns="0" rIns="0" bIns="0"/>
              <a:lstStyle/>
              <a:p>
                <a:pPr algn="r">
                  <a:spcBef>
                    <a:spcPct val="0"/>
                  </a:spcBef>
                </a:pPr>
                <a:r>
                  <a:rPr lang="en-US">
                    <a:solidFill>
                      <a:srgbClr val="000000"/>
                    </a:solidFill>
                  </a:rPr>
                  <a:t>101:</a:t>
                </a:r>
              </a:p>
            </p:txBody>
          </p:sp>
          <p:sp>
            <p:nvSpPr>
              <p:cNvPr id="148500" name="Text Box 20"/>
              <p:cNvSpPr txBox="1">
                <a:spLocks noChangeArrowheads="1"/>
              </p:cNvSpPr>
              <p:nvPr/>
            </p:nvSpPr>
            <p:spPr bwMode="auto">
              <a:xfrm>
                <a:off x="2760" y="2145"/>
                <a:ext cx="575" cy="145"/>
              </a:xfrm>
              <a:prstGeom prst="rect">
                <a:avLst/>
              </a:prstGeom>
              <a:noFill/>
              <a:ln w="9525">
                <a:noFill/>
                <a:miter lim="800000"/>
                <a:headEnd/>
                <a:tailEnd/>
              </a:ln>
            </p:spPr>
            <p:txBody>
              <a:bodyPr lIns="0" tIns="0" rIns="0" bIns="0"/>
              <a:lstStyle/>
              <a:p>
                <a:pPr algn="l">
                  <a:spcBef>
                    <a:spcPct val="0"/>
                  </a:spcBef>
                </a:pPr>
                <a:r>
                  <a:rPr lang="en-US">
                    <a:solidFill>
                      <a:srgbClr val="000000"/>
                    </a:solidFill>
                  </a:rPr>
                  <a:t>instruction </a:t>
                </a:r>
              </a:p>
            </p:txBody>
          </p:sp>
          <p:sp>
            <p:nvSpPr>
              <p:cNvPr id="148501" name="Text Box 21"/>
              <p:cNvSpPr txBox="1">
                <a:spLocks noChangeArrowheads="1"/>
              </p:cNvSpPr>
              <p:nvPr/>
            </p:nvSpPr>
            <p:spPr bwMode="auto">
              <a:xfrm>
                <a:off x="2760" y="2277"/>
                <a:ext cx="591" cy="115"/>
              </a:xfrm>
              <a:prstGeom prst="rect">
                <a:avLst/>
              </a:prstGeom>
              <a:noFill/>
              <a:ln w="9525">
                <a:noFill/>
                <a:miter lim="800000"/>
                <a:headEnd/>
                <a:tailEnd/>
              </a:ln>
            </p:spPr>
            <p:txBody>
              <a:bodyPr lIns="0" tIns="0" rIns="0" bIns="0"/>
              <a:lstStyle/>
              <a:p>
                <a:pPr algn="l">
                  <a:spcBef>
                    <a:spcPct val="0"/>
                  </a:spcBef>
                </a:pPr>
                <a:r>
                  <a:rPr lang="en-US">
                    <a:solidFill>
                      <a:srgbClr val="000000"/>
                    </a:solidFill>
                  </a:rPr>
                  <a:t>instruction </a:t>
                </a:r>
              </a:p>
            </p:txBody>
          </p:sp>
          <p:sp>
            <p:nvSpPr>
              <p:cNvPr id="148502" name="Text Box 22"/>
              <p:cNvSpPr txBox="1">
                <a:spLocks noChangeArrowheads="1"/>
              </p:cNvSpPr>
              <p:nvPr/>
            </p:nvSpPr>
            <p:spPr bwMode="auto">
              <a:xfrm>
                <a:off x="2549" y="1834"/>
                <a:ext cx="168" cy="118"/>
              </a:xfrm>
              <a:prstGeom prst="rect">
                <a:avLst/>
              </a:prstGeom>
              <a:noFill/>
              <a:ln w="9525">
                <a:noFill/>
                <a:miter lim="800000"/>
                <a:headEnd/>
                <a:tailEnd/>
              </a:ln>
            </p:spPr>
            <p:txBody>
              <a:bodyPr lIns="0" tIns="0" rIns="0" bIns="0"/>
              <a:lstStyle/>
              <a:p>
                <a:pPr algn="r">
                  <a:spcBef>
                    <a:spcPct val="0"/>
                  </a:spcBef>
                </a:pPr>
                <a:r>
                  <a:rPr lang="en-US">
                    <a:solidFill>
                      <a:srgbClr val="000000"/>
                    </a:solidFill>
                  </a:rPr>
                  <a:t>...</a:t>
                </a:r>
              </a:p>
            </p:txBody>
          </p:sp>
          <p:sp>
            <p:nvSpPr>
              <p:cNvPr id="148503" name="Text Box 23"/>
              <p:cNvSpPr txBox="1">
                <a:spLocks noChangeArrowheads="1"/>
              </p:cNvSpPr>
              <p:nvPr/>
            </p:nvSpPr>
            <p:spPr bwMode="auto">
              <a:xfrm>
                <a:off x="2495" y="1948"/>
                <a:ext cx="771" cy="143"/>
              </a:xfrm>
              <a:prstGeom prst="rect">
                <a:avLst/>
              </a:prstGeom>
              <a:noFill/>
              <a:ln w="9525">
                <a:noFill/>
                <a:miter lim="800000"/>
                <a:headEnd/>
                <a:tailEnd/>
              </a:ln>
            </p:spPr>
            <p:txBody>
              <a:bodyPr lIns="0" tIns="0" rIns="0" bIns="0"/>
              <a:lstStyle/>
              <a:p>
                <a:pPr algn="l">
                  <a:spcBef>
                    <a:spcPct val="0"/>
                  </a:spcBef>
                </a:pPr>
                <a:r>
                  <a:rPr lang="en-US" i="1">
                    <a:solidFill>
                      <a:srgbClr val="000000"/>
                    </a:solidFill>
                  </a:rPr>
                  <a:t>Main program</a:t>
                </a:r>
              </a:p>
            </p:txBody>
          </p:sp>
          <p:sp>
            <p:nvSpPr>
              <p:cNvPr id="148504" name="Text Box 24"/>
              <p:cNvSpPr txBox="1">
                <a:spLocks noChangeArrowheads="1"/>
              </p:cNvSpPr>
              <p:nvPr/>
            </p:nvSpPr>
            <p:spPr bwMode="auto">
              <a:xfrm>
                <a:off x="2538" y="2016"/>
                <a:ext cx="167" cy="117"/>
              </a:xfrm>
              <a:prstGeom prst="rect">
                <a:avLst/>
              </a:prstGeom>
              <a:noFill/>
              <a:ln w="9525">
                <a:noFill/>
                <a:miter lim="800000"/>
                <a:headEnd/>
                <a:tailEnd/>
              </a:ln>
            </p:spPr>
            <p:txBody>
              <a:bodyPr lIns="0" tIns="0" rIns="0" bIns="0"/>
              <a:lstStyle/>
              <a:p>
                <a:pPr algn="r">
                  <a:spcBef>
                    <a:spcPct val="0"/>
                  </a:spcBef>
                </a:pPr>
                <a:r>
                  <a:rPr lang="en-US">
                    <a:solidFill>
                      <a:srgbClr val="000000"/>
                    </a:solidFill>
                  </a:rPr>
                  <a:t>...</a:t>
                </a:r>
              </a:p>
            </p:txBody>
          </p:sp>
          <p:sp>
            <p:nvSpPr>
              <p:cNvPr id="148505" name="Text Box 25"/>
              <p:cNvSpPr txBox="1">
                <a:spLocks noChangeArrowheads="1"/>
              </p:cNvSpPr>
              <p:nvPr/>
            </p:nvSpPr>
            <p:spPr bwMode="auto">
              <a:xfrm>
                <a:off x="2551" y="1135"/>
                <a:ext cx="902" cy="151"/>
              </a:xfrm>
              <a:prstGeom prst="rect">
                <a:avLst/>
              </a:prstGeom>
              <a:noFill/>
              <a:ln w="9525">
                <a:noFill/>
                <a:miter lim="800000"/>
                <a:headEnd/>
                <a:tailEnd/>
              </a:ln>
              <a:effectLst/>
            </p:spPr>
            <p:txBody>
              <a:bodyPr lIns="0" tIns="0" rIns="0" bIns="0"/>
              <a:lstStyle/>
              <a:p>
                <a:pPr algn="l">
                  <a:spcBef>
                    <a:spcPct val="0"/>
                  </a:spcBef>
                </a:pPr>
                <a:r>
                  <a:rPr lang="en-US" noProof="1"/>
                  <a:t>Program memory</a:t>
                </a:r>
              </a:p>
            </p:txBody>
          </p:sp>
          <p:sp>
            <p:nvSpPr>
              <p:cNvPr id="148506" name="Rectangle 26"/>
              <p:cNvSpPr>
                <a:spLocks noChangeArrowheads="1"/>
              </p:cNvSpPr>
              <p:nvPr/>
            </p:nvSpPr>
            <p:spPr bwMode="auto">
              <a:xfrm>
                <a:off x="3620" y="2181"/>
                <a:ext cx="248" cy="130"/>
              </a:xfrm>
              <a:prstGeom prst="rect">
                <a:avLst/>
              </a:prstGeom>
              <a:solidFill>
                <a:srgbClr val="FFFFFF"/>
              </a:solidFill>
              <a:ln w="9525">
                <a:solidFill>
                  <a:srgbClr val="000000"/>
                </a:solidFill>
                <a:miter lim="800000"/>
                <a:headEnd/>
                <a:tailEnd/>
              </a:ln>
              <a:effectLst/>
            </p:spPr>
            <p:txBody>
              <a:bodyPr lIns="0" tIns="0" rIns="0" bIns="0"/>
              <a:lstStyle/>
              <a:p>
                <a:pPr>
                  <a:spcBef>
                    <a:spcPct val="0"/>
                  </a:spcBef>
                </a:pPr>
                <a:r>
                  <a:rPr lang="en-US">
                    <a:solidFill>
                      <a:srgbClr val="000000"/>
                    </a:solidFill>
                  </a:rPr>
                  <a:t>PC</a:t>
                </a:r>
              </a:p>
            </p:txBody>
          </p:sp>
          <p:sp>
            <p:nvSpPr>
              <p:cNvPr id="148507" name="Rectangle 27"/>
              <p:cNvSpPr>
                <a:spLocks noChangeArrowheads="1"/>
              </p:cNvSpPr>
              <p:nvPr/>
            </p:nvSpPr>
            <p:spPr bwMode="auto">
              <a:xfrm>
                <a:off x="3626" y="2355"/>
                <a:ext cx="248" cy="128"/>
              </a:xfrm>
              <a:prstGeom prst="rect">
                <a:avLst/>
              </a:prstGeom>
              <a:solidFill>
                <a:srgbClr val="FFFFFF"/>
              </a:solidFill>
              <a:ln w="9525">
                <a:solidFill>
                  <a:srgbClr val="969696"/>
                </a:solidFill>
                <a:miter lim="800000"/>
                <a:headEnd/>
                <a:tailEnd/>
              </a:ln>
              <a:effectLst/>
            </p:spPr>
            <p:txBody>
              <a:bodyPr lIns="0" tIns="0" rIns="0" bIns="0"/>
              <a:lstStyle/>
              <a:p>
                <a:pPr>
                  <a:spcBef>
                    <a:spcPct val="0"/>
                  </a:spcBef>
                </a:pPr>
                <a:r>
                  <a:rPr lang="en-US">
                    <a:solidFill>
                      <a:srgbClr val="808080"/>
                    </a:solidFill>
                  </a:rPr>
                  <a:t>100</a:t>
                </a:r>
              </a:p>
            </p:txBody>
          </p:sp>
          <p:sp>
            <p:nvSpPr>
              <p:cNvPr id="148508" name="Freeform 28"/>
              <p:cNvSpPr>
                <a:spLocks/>
              </p:cNvSpPr>
              <p:nvPr/>
            </p:nvSpPr>
            <p:spPr bwMode="auto">
              <a:xfrm>
                <a:off x="4020" y="2052"/>
                <a:ext cx="136" cy="3"/>
              </a:xfrm>
              <a:custGeom>
                <a:avLst/>
                <a:gdLst/>
                <a:ahLst/>
                <a:cxnLst>
                  <a:cxn ang="0">
                    <a:pos x="136" y="3"/>
                  </a:cxn>
                  <a:cxn ang="0">
                    <a:pos x="0" y="0"/>
                  </a:cxn>
                </a:cxnLst>
                <a:rect l="0" t="0" r="r" b="b"/>
                <a:pathLst>
                  <a:path w="136" h="3">
                    <a:moveTo>
                      <a:pt x="136" y="3"/>
                    </a:moveTo>
                    <a:lnTo>
                      <a:pt x="0" y="0"/>
                    </a:lnTo>
                  </a:path>
                </a:pathLst>
              </a:custGeom>
              <a:noFill/>
              <a:ln w="9525">
                <a:solidFill>
                  <a:srgbClr val="969696"/>
                </a:solidFill>
                <a:round/>
                <a:headEnd/>
                <a:tailEnd type="triangle" w="med" len="med"/>
              </a:ln>
              <a:effectLst/>
            </p:spPr>
            <p:txBody>
              <a:bodyPr/>
              <a:lstStyle/>
              <a:p>
                <a:endParaRPr lang="en-US"/>
              </a:p>
            </p:txBody>
          </p:sp>
          <p:sp>
            <p:nvSpPr>
              <p:cNvPr id="148509" name="Text Box 29"/>
              <p:cNvSpPr txBox="1">
                <a:spLocks noChangeArrowheads="1"/>
              </p:cNvSpPr>
              <p:nvPr/>
            </p:nvSpPr>
            <p:spPr bwMode="auto">
              <a:xfrm>
                <a:off x="3701" y="1987"/>
                <a:ext cx="277" cy="150"/>
              </a:xfrm>
              <a:prstGeom prst="rect">
                <a:avLst/>
              </a:prstGeom>
              <a:noFill/>
              <a:ln w="9525">
                <a:noFill/>
                <a:miter lim="800000"/>
                <a:headEnd/>
                <a:tailEnd/>
              </a:ln>
            </p:spPr>
            <p:txBody>
              <a:bodyPr lIns="0" tIns="0" rIns="0" bIns="0"/>
              <a:lstStyle/>
              <a:p>
                <a:pPr algn="r">
                  <a:spcBef>
                    <a:spcPct val="0"/>
                  </a:spcBef>
                </a:pPr>
                <a:r>
                  <a:rPr lang="en-US">
                    <a:solidFill>
                      <a:srgbClr val="808080"/>
                    </a:solidFill>
                  </a:rPr>
                  <a:t>Dreq</a:t>
                </a:r>
              </a:p>
            </p:txBody>
          </p:sp>
          <p:sp>
            <p:nvSpPr>
              <p:cNvPr id="148510" name="Text Box 30"/>
              <p:cNvSpPr txBox="1">
                <a:spLocks noChangeArrowheads="1"/>
              </p:cNvSpPr>
              <p:nvPr/>
            </p:nvSpPr>
            <p:spPr bwMode="auto">
              <a:xfrm>
                <a:off x="3701" y="1869"/>
                <a:ext cx="277" cy="151"/>
              </a:xfrm>
              <a:prstGeom prst="rect">
                <a:avLst/>
              </a:prstGeom>
              <a:noFill/>
              <a:ln w="9525">
                <a:noFill/>
                <a:miter lim="800000"/>
                <a:headEnd/>
                <a:tailEnd/>
              </a:ln>
            </p:spPr>
            <p:txBody>
              <a:bodyPr lIns="0" tIns="0" rIns="0" bIns="0"/>
              <a:lstStyle/>
              <a:p>
                <a:pPr algn="r">
                  <a:spcBef>
                    <a:spcPct val="0"/>
                  </a:spcBef>
                </a:pPr>
                <a:r>
                  <a:rPr lang="en-US">
                    <a:solidFill>
                      <a:srgbClr val="808080"/>
                    </a:solidFill>
                  </a:rPr>
                  <a:t>Dack</a:t>
                </a:r>
              </a:p>
            </p:txBody>
          </p:sp>
          <p:sp>
            <p:nvSpPr>
              <p:cNvPr id="148511" name="Text Box 31"/>
              <p:cNvSpPr txBox="1">
                <a:spLocks noChangeArrowheads="1"/>
              </p:cNvSpPr>
              <p:nvPr/>
            </p:nvSpPr>
            <p:spPr bwMode="auto">
              <a:xfrm>
                <a:off x="4206" y="1201"/>
                <a:ext cx="375" cy="114"/>
              </a:xfrm>
              <a:prstGeom prst="rect">
                <a:avLst/>
              </a:prstGeom>
              <a:noFill/>
              <a:ln w="9525">
                <a:noFill/>
                <a:prstDash val="dash"/>
                <a:miter lim="800000"/>
                <a:headEnd/>
                <a:tailEnd type="none" w="sm" len="sm"/>
              </a:ln>
              <a:effectLst/>
            </p:spPr>
            <p:txBody>
              <a:bodyPr lIns="0" tIns="0" rIns="0" bIns="0"/>
              <a:lstStyle/>
              <a:p>
                <a:pPr algn="l">
                  <a:spcBef>
                    <a:spcPct val="0"/>
                  </a:spcBef>
                </a:pPr>
                <a:r>
                  <a:rPr lang="en-US">
                    <a:solidFill>
                      <a:srgbClr val="808080"/>
                    </a:solidFill>
                  </a:rPr>
                  <a:t>0x0000</a:t>
                </a:r>
              </a:p>
            </p:txBody>
          </p:sp>
          <p:sp>
            <p:nvSpPr>
              <p:cNvPr id="148512" name="Text Box 32"/>
              <p:cNvSpPr txBox="1">
                <a:spLocks noChangeArrowheads="1"/>
              </p:cNvSpPr>
              <p:nvPr/>
            </p:nvSpPr>
            <p:spPr bwMode="auto">
              <a:xfrm>
                <a:off x="4599" y="1201"/>
                <a:ext cx="397" cy="114"/>
              </a:xfrm>
              <a:prstGeom prst="rect">
                <a:avLst/>
              </a:prstGeom>
              <a:noFill/>
              <a:ln w="9525">
                <a:noFill/>
                <a:prstDash val="dash"/>
                <a:miter lim="800000"/>
                <a:headEnd/>
                <a:tailEnd type="none" w="sm" len="sm"/>
              </a:ln>
              <a:effectLst/>
            </p:spPr>
            <p:txBody>
              <a:bodyPr lIns="0" tIns="0" rIns="0" bIns="0"/>
              <a:lstStyle/>
              <a:p>
                <a:pPr algn="l">
                  <a:spcBef>
                    <a:spcPct val="0"/>
                  </a:spcBef>
                </a:pPr>
                <a:r>
                  <a:rPr lang="en-US">
                    <a:solidFill>
                      <a:srgbClr val="808080"/>
                    </a:solidFill>
                  </a:rPr>
                  <a:t>0x0001</a:t>
                </a:r>
              </a:p>
            </p:txBody>
          </p:sp>
          <p:sp>
            <p:nvSpPr>
              <p:cNvPr id="148513" name="Text Box 33"/>
              <p:cNvSpPr txBox="1">
                <a:spLocks noChangeArrowheads="1"/>
              </p:cNvSpPr>
              <p:nvPr/>
            </p:nvSpPr>
            <p:spPr bwMode="auto">
              <a:xfrm>
                <a:off x="4181" y="1329"/>
                <a:ext cx="388" cy="115"/>
              </a:xfrm>
              <a:prstGeom prst="rect">
                <a:avLst/>
              </a:prstGeom>
              <a:noFill/>
              <a:ln w="9525">
                <a:solidFill>
                  <a:srgbClr val="969696"/>
                </a:solidFill>
                <a:miter lim="800000"/>
                <a:headEnd/>
                <a:tailEnd type="none" w="sm" len="sm"/>
              </a:ln>
              <a:effectLst/>
            </p:spPr>
            <p:txBody>
              <a:bodyPr lIns="0" tIns="0" rIns="0" bIns="0"/>
              <a:lstStyle/>
              <a:p>
                <a:pPr algn="l">
                  <a:spcBef>
                    <a:spcPct val="0"/>
                  </a:spcBef>
                </a:pPr>
                <a:endParaRPr lang="en-US"/>
              </a:p>
            </p:txBody>
          </p:sp>
          <p:sp>
            <p:nvSpPr>
              <p:cNvPr id="148514" name="Text Box 34"/>
              <p:cNvSpPr txBox="1">
                <a:spLocks noChangeArrowheads="1"/>
              </p:cNvSpPr>
              <p:nvPr/>
            </p:nvSpPr>
            <p:spPr bwMode="auto">
              <a:xfrm>
                <a:off x="4571" y="1329"/>
                <a:ext cx="389" cy="115"/>
              </a:xfrm>
              <a:prstGeom prst="rect">
                <a:avLst/>
              </a:prstGeom>
              <a:noFill/>
              <a:ln w="9525">
                <a:solidFill>
                  <a:srgbClr val="969696"/>
                </a:solidFill>
                <a:miter lim="800000"/>
                <a:headEnd/>
                <a:tailEnd type="none" w="sm" len="sm"/>
              </a:ln>
              <a:effectLst/>
            </p:spPr>
            <p:txBody>
              <a:bodyPr lIns="0" tIns="0" rIns="0" bIns="0"/>
              <a:lstStyle/>
              <a:p>
                <a:pPr algn="l">
                  <a:spcBef>
                    <a:spcPct val="0"/>
                  </a:spcBef>
                </a:pPr>
                <a:endParaRPr lang="en-US"/>
              </a:p>
            </p:txBody>
          </p:sp>
          <p:grpSp>
            <p:nvGrpSpPr>
              <p:cNvPr id="3" name="Group 35"/>
              <p:cNvGrpSpPr>
                <a:grpSpLocks/>
              </p:cNvGrpSpPr>
              <p:nvPr/>
            </p:nvGrpSpPr>
            <p:grpSpPr bwMode="auto">
              <a:xfrm>
                <a:off x="5048" y="1399"/>
                <a:ext cx="166" cy="19"/>
                <a:chOff x="5212" y="2481"/>
                <a:chExt cx="213" cy="29"/>
              </a:xfrm>
            </p:grpSpPr>
            <p:sp>
              <p:nvSpPr>
                <p:cNvPr id="148516" name="Oval 36"/>
                <p:cNvSpPr>
                  <a:spLocks noChangeArrowheads="1"/>
                </p:cNvSpPr>
                <p:nvPr/>
              </p:nvSpPr>
              <p:spPr bwMode="auto">
                <a:xfrm>
                  <a:off x="5304" y="2481"/>
                  <a:ext cx="29" cy="29"/>
                </a:xfrm>
                <a:prstGeom prst="ellipse">
                  <a:avLst/>
                </a:prstGeom>
                <a:solidFill>
                  <a:srgbClr val="969696"/>
                </a:solidFill>
                <a:ln w="9525">
                  <a:solidFill>
                    <a:srgbClr val="969696"/>
                  </a:solidFill>
                  <a:prstDash val="dash"/>
                  <a:round/>
                  <a:headEnd/>
                  <a:tailEnd type="none" w="sm" len="sm"/>
                </a:ln>
                <a:effectLst/>
              </p:spPr>
              <p:txBody>
                <a:bodyPr/>
                <a:lstStyle/>
                <a:p>
                  <a:endParaRPr lang="en-US"/>
                </a:p>
              </p:txBody>
            </p:sp>
            <p:sp>
              <p:nvSpPr>
                <p:cNvPr id="148517" name="Oval 37"/>
                <p:cNvSpPr>
                  <a:spLocks noChangeArrowheads="1"/>
                </p:cNvSpPr>
                <p:nvPr/>
              </p:nvSpPr>
              <p:spPr bwMode="auto">
                <a:xfrm>
                  <a:off x="5212" y="2481"/>
                  <a:ext cx="29" cy="29"/>
                </a:xfrm>
                <a:prstGeom prst="ellipse">
                  <a:avLst/>
                </a:prstGeom>
                <a:solidFill>
                  <a:srgbClr val="969696"/>
                </a:solidFill>
                <a:ln w="9525">
                  <a:solidFill>
                    <a:srgbClr val="969696"/>
                  </a:solidFill>
                  <a:prstDash val="dash"/>
                  <a:round/>
                  <a:headEnd/>
                  <a:tailEnd type="none" w="sm" len="sm"/>
                </a:ln>
                <a:effectLst/>
              </p:spPr>
              <p:txBody>
                <a:bodyPr/>
                <a:lstStyle/>
                <a:p>
                  <a:endParaRPr lang="en-US"/>
                </a:p>
              </p:txBody>
            </p:sp>
            <p:sp>
              <p:nvSpPr>
                <p:cNvPr id="148518" name="Oval 38"/>
                <p:cNvSpPr>
                  <a:spLocks noChangeArrowheads="1"/>
                </p:cNvSpPr>
                <p:nvPr/>
              </p:nvSpPr>
              <p:spPr bwMode="auto">
                <a:xfrm>
                  <a:off x="5396" y="2481"/>
                  <a:ext cx="29" cy="29"/>
                </a:xfrm>
                <a:prstGeom prst="ellipse">
                  <a:avLst/>
                </a:prstGeom>
                <a:solidFill>
                  <a:srgbClr val="969696"/>
                </a:solidFill>
                <a:ln w="9525">
                  <a:solidFill>
                    <a:srgbClr val="969696"/>
                  </a:solidFill>
                  <a:prstDash val="dash"/>
                  <a:round/>
                  <a:headEnd/>
                  <a:tailEnd type="none" w="sm" len="sm"/>
                </a:ln>
                <a:effectLst/>
              </p:spPr>
              <p:txBody>
                <a:bodyPr/>
                <a:lstStyle/>
                <a:p>
                  <a:endParaRPr lang="en-US"/>
                </a:p>
              </p:txBody>
            </p:sp>
          </p:grpSp>
          <p:sp>
            <p:nvSpPr>
              <p:cNvPr id="148519" name="Text Box 39"/>
              <p:cNvSpPr txBox="1">
                <a:spLocks noChangeArrowheads="1"/>
              </p:cNvSpPr>
              <p:nvPr/>
            </p:nvSpPr>
            <p:spPr bwMode="auto">
              <a:xfrm>
                <a:off x="2428" y="2145"/>
                <a:ext cx="277" cy="120"/>
              </a:xfrm>
              <a:prstGeom prst="rect">
                <a:avLst/>
              </a:prstGeom>
              <a:noFill/>
              <a:ln w="9525">
                <a:noFill/>
                <a:miter lim="800000"/>
                <a:headEnd/>
                <a:tailEnd/>
              </a:ln>
            </p:spPr>
            <p:txBody>
              <a:bodyPr lIns="0" tIns="0" rIns="0" bIns="0"/>
              <a:lstStyle/>
              <a:p>
                <a:pPr algn="r">
                  <a:spcBef>
                    <a:spcPct val="0"/>
                  </a:spcBef>
                </a:pPr>
                <a:r>
                  <a:rPr lang="en-US">
                    <a:solidFill>
                      <a:srgbClr val="000000"/>
                    </a:solidFill>
                  </a:rPr>
                  <a:t>100:</a:t>
                </a:r>
              </a:p>
            </p:txBody>
          </p:sp>
          <p:sp>
            <p:nvSpPr>
              <p:cNvPr id="148520" name="Text Box 40"/>
              <p:cNvSpPr txBox="1">
                <a:spLocks noChangeArrowheads="1"/>
              </p:cNvSpPr>
              <p:nvPr/>
            </p:nvSpPr>
            <p:spPr bwMode="auto">
              <a:xfrm>
                <a:off x="2551" y="1415"/>
                <a:ext cx="846" cy="128"/>
              </a:xfrm>
              <a:prstGeom prst="rect">
                <a:avLst/>
              </a:prstGeom>
              <a:noFill/>
              <a:ln w="9525">
                <a:noFill/>
                <a:miter lim="800000"/>
                <a:headEnd/>
                <a:tailEnd/>
              </a:ln>
            </p:spPr>
            <p:txBody>
              <a:bodyPr lIns="0" tIns="0" rIns="0" bIns="0"/>
              <a:lstStyle/>
              <a:p>
                <a:pPr algn="l">
                  <a:spcBef>
                    <a:spcPct val="0"/>
                  </a:spcBef>
                </a:pPr>
                <a:r>
                  <a:rPr lang="en-US" i="1">
                    <a:solidFill>
                      <a:srgbClr val="808080"/>
                    </a:solidFill>
                  </a:rPr>
                  <a:t>No ISR needed!</a:t>
                </a:r>
              </a:p>
            </p:txBody>
          </p:sp>
          <p:sp>
            <p:nvSpPr>
              <p:cNvPr id="148521" name="Rectangle 41"/>
              <p:cNvSpPr>
                <a:spLocks noChangeArrowheads="1"/>
              </p:cNvSpPr>
              <p:nvPr/>
            </p:nvSpPr>
            <p:spPr bwMode="auto">
              <a:xfrm>
                <a:off x="4214" y="2053"/>
                <a:ext cx="386" cy="135"/>
              </a:xfrm>
              <a:prstGeom prst="rect">
                <a:avLst/>
              </a:prstGeom>
              <a:noFill/>
              <a:ln w="9525">
                <a:solidFill>
                  <a:srgbClr val="969696"/>
                </a:solidFill>
                <a:miter lim="800000"/>
                <a:headEnd/>
                <a:tailEnd/>
              </a:ln>
              <a:effectLst/>
            </p:spPr>
            <p:txBody>
              <a:bodyPr lIns="0" tIns="0" rIns="0" bIns="0"/>
              <a:lstStyle/>
              <a:p>
                <a:pPr>
                  <a:spcBef>
                    <a:spcPct val="0"/>
                  </a:spcBef>
                </a:pPr>
                <a:r>
                  <a:rPr lang="en-US">
                    <a:solidFill>
                      <a:schemeClr val="bg2"/>
                    </a:solidFill>
                  </a:rPr>
                  <a:t>0x0001</a:t>
                </a:r>
              </a:p>
            </p:txBody>
          </p:sp>
          <p:sp>
            <p:nvSpPr>
              <p:cNvPr id="148522" name="Rectangle 42"/>
              <p:cNvSpPr>
                <a:spLocks noChangeArrowheads="1"/>
              </p:cNvSpPr>
              <p:nvPr/>
            </p:nvSpPr>
            <p:spPr bwMode="auto">
              <a:xfrm>
                <a:off x="4214" y="2220"/>
                <a:ext cx="386" cy="135"/>
              </a:xfrm>
              <a:prstGeom prst="rect">
                <a:avLst/>
              </a:prstGeom>
              <a:noFill/>
              <a:ln w="9525">
                <a:solidFill>
                  <a:srgbClr val="969696"/>
                </a:solidFill>
                <a:miter lim="800000"/>
                <a:headEnd/>
                <a:tailEnd/>
              </a:ln>
              <a:effectLst/>
            </p:spPr>
            <p:txBody>
              <a:bodyPr lIns="0" tIns="0" rIns="0" bIns="0"/>
              <a:lstStyle/>
              <a:p>
                <a:pPr>
                  <a:spcBef>
                    <a:spcPct val="0"/>
                  </a:spcBef>
                </a:pPr>
                <a:r>
                  <a:rPr lang="en-US">
                    <a:solidFill>
                      <a:schemeClr val="bg2"/>
                    </a:solidFill>
                  </a:rPr>
                  <a:t>0x8000</a:t>
                </a:r>
              </a:p>
            </p:txBody>
          </p:sp>
          <p:sp>
            <p:nvSpPr>
              <p:cNvPr id="148523" name="Rectangle 43"/>
              <p:cNvSpPr>
                <a:spLocks noChangeArrowheads="1"/>
              </p:cNvSpPr>
              <p:nvPr/>
            </p:nvSpPr>
            <p:spPr bwMode="auto">
              <a:xfrm>
                <a:off x="4214" y="2386"/>
                <a:ext cx="386" cy="135"/>
              </a:xfrm>
              <a:prstGeom prst="rect">
                <a:avLst/>
              </a:prstGeom>
              <a:noFill/>
              <a:ln w="9525">
                <a:solidFill>
                  <a:srgbClr val="969696"/>
                </a:solidFill>
                <a:miter lim="800000"/>
                <a:headEnd/>
                <a:tailEnd/>
              </a:ln>
              <a:effectLst/>
            </p:spPr>
            <p:txBody>
              <a:bodyPr lIns="0" tIns="0" rIns="0" bIns="0"/>
              <a:lstStyle/>
              <a:p>
                <a:pPr algn="l">
                  <a:spcBef>
                    <a:spcPct val="0"/>
                  </a:spcBef>
                </a:pPr>
                <a:endParaRPr lang="en-US"/>
              </a:p>
            </p:txBody>
          </p:sp>
          <p:sp>
            <p:nvSpPr>
              <p:cNvPr id="148524" name="Text Box 44"/>
              <p:cNvSpPr txBox="1">
                <a:spLocks noChangeArrowheads="1"/>
              </p:cNvSpPr>
              <p:nvPr/>
            </p:nvSpPr>
            <p:spPr bwMode="auto">
              <a:xfrm>
                <a:off x="4660" y="2049"/>
                <a:ext cx="200" cy="153"/>
              </a:xfrm>
              <a:prstGeom prst="rect">
                <a:avLst/>
              </a:prstGeom>
              <a:noFill/>
              <a:ln w="9525">
                <a:noFill/>
                <a:prstDash val="dash"/>
                <a:miter lim="800000"/>
                <a:headEnd/>
                <a:tailEnd type="none" w="sm" len="sm"/>
              </a:ln>
              <a:effectLst/>
            </p:spPr>
            <p:txBody>
              <a:bodyPr lIns="0" tIns="0" rIns="0" bIns="0"/>
              <a:lstStyle/>
              <a:p>
                <a:pPr algn="l">
                  <a:spcBef>
                    <a:spcPct val="0"/>
                  </a:spcBef>
                </a:pPr>
                <a:r>
                  <a:rPr lang="en-US">
                    <a:solidFill>
                      <a:srgbClr val="808080"/>
                    </a:solidFill>
                  </a:rPr>
                  <a:t>ack</a:t>
                </a:r>
              </a:p>
            </p:txBody>
          </p:sp>
          <p:sp>
            <p:nvSpPr>
              <p:cNvPr id="148525" name="Text Box 45"/>
              <p:cNvSpPr txBox="1">
                <a:spLocks noChangeArrowheads="1"/>
              </p:cNvSpPr>
              <p:nvPr/>
            </p:nvSpPr>
            <p:spPr bwMode="auto">
              <a:xfrm>
                <a:off x="4660" y="2194"/>
                <a:ext cx="200" cy="153"/>
              </a:xfrm>
              <a:prstGeom prst="rect">
                <a:avLst/>
              </a:prstGeom>
              <a:noFill/>
              <a:ln w="9525">
                <a:noFill/>
                <a:prstDash val="dash"/>
                <a:miter lim="800000"/>
                <a:headEnd/>
                <a:tailEnd type="none" w="sm" len="sm"/>
              </a:ln>
              <a:effectLst/>
            </p:spPr>
            <p:txBody>
              <a:bodyPr lIns="0" tIns="0" rIns="0" bIns="0"/>
              <a:lstStyle/>
              <a:p>
                <a:pPr algn="l">
                  <a:spcBef>
                    <a:spcPct val="0"/>
                  </a:spcBef>
                </a:pPr>
                <a:r>
                  <a:rPr lang="en-US">
                    <a:solidFill>
                      <a:srgbClr val="808080"/>
                    </a:solidFill>
                  </a:rPr>
                  <a:t>req</a:t>
                </a:r>
              </a:p>
            </p:txBody>
          </p:sp>
          <p:sp>
            <p:nvSpPr>
              <p:cNvPr id="148526" name="Freeform 46"/>
              <p:cNvSpPr>
                <a:spLocks/>
              </p:cNvSpPr>
              <p:nvPr/>
            </p:nvSpPr>
            <p:spPr bwMode="auto">
              <a:xfrm>
                <a:off x="4014" y="1942"/>
                <a:ext cx="142" cy="2"/>
              </a:xfrm>
              <a:custGeom>
                <a:avLst/>
                <a:gdLst/>
                <a:ahLst/>
                <a:cxnLst>
                  <a:cxn ang="0">
                    <a:pos x="0" y="2"/>
                  </a:cxn>
                  <a:cxn ang="0">
                    <a:pos x="142" y="0"/>
                  </a:cxn>
                </a:cxnLst>
                <a:rect l="0" t="0" r="r" b="b"/>
                <a:pathLst>
                  <a:path w="142" h="2">
                    <a:moveTo>
                      <a:pt x="0" y="2"/>
                    </a:moveTo>
                    <a:lnTo>
                      <a:pt x="142" y="0"/>
                    </a:lnTo>
                  </a:path>
                </a:pathLst>
              </a:custGeom>
              <a:noFill/>
              <a:ln w="9525">
                <a:solidFill>
                  <a:srgbClr val="969696"/>
                </a:solidFill>
                <a:round/>
                <a:headEnd/>
                <a:tailEnd type="triangle" w="med" len="med"/>
              </a:ln>
              <a:effectLst/>
            </p:spPr>
            <p:txBody>
              <a:bodyPr/>
              <a:lstStyle/>
              <a:p>
                <a:endParaRPr lang="en-US"/>
              </a:p>
            </p:txBody>
          </p:sp>
          <p:sp>
            <p:nvSpPr>
              <p:cNvPr id="148527" name="Freeform 47"/>
              <p:cNvSpPr>
                <a:spLocks/>
              </p:cNvSpPr>
              <p:nvPr/>
            </p:nvSpPr>
            <p:spPr bwMode="auto">
              <a:xfrm>
                <a:off x="4887" y="2130"/>
                <a:ext cx="135" cy="1"/>
              </a:xfrm>
              <a:custGeom>
                <a:avLst/>
                <a:gdLst/>
                <a:ahLst/>
                <a:cxnLst>
                  <a:cxn ang="0">
                    <a:pos x="0" y="1"/>
                  </a:cxn>
                  <a:cxn ang="0">
                    <a:pos x="135" y="0"/>
                  </a:cxn>
                </a:cxnLst>
                <a:rect l="0" t="0" r="r" b="b"/>
                <a:pathLst>
                  <a:path w="135" h="1">
                    <a:moveTo>
                      <a:pt x="0" y="1"/>
                    </a:moveTo>
                    <a:lnTo>
                      <a:pt x="135" y="0"/>
                    </a:lnTo>
                  </a:path>
                </a:pathLst>
              </a:custGeom>
              <a:noFill/>
              <a:ln w="9525">
                <a:solidFill>
                  <a:srgbClr val="969696"/>
                </a:solidFill>
                <a:round/>
                <a:headEnd/>
                <a:tailEnd type="triangle" w="med" len="med"/>
              </a:ln>
              <a:effectLst/>
            </p:spPr>
            <p:txBody>
              <a:bodyPr/>
              <a:lstStyle/>
              <a:p>
                <a:endParaRPr lang="en-US"/>
              </a:p>
            </p:txBody>
          </p:sp>
          <p:sp>
            <p:nvSpPr>
              <p:cNvPr id="148528" name="Freeform 48"/>
              <p:cNvSpPr>
                <a:spLocks/>
              </p:cNvSpPr>
              <p:nvPr/>
            </p:nvSpPr>
            <p:spPr bwMode="auto">
              <a:xfrm>
                <a:off x="4887" y="2274"/>
                <a:ext cx="141" cy="1"/>
              </a:xfrm>
              <a:custGeom>
                <a:avLst/>
                <a:gdLst/>
                <a:ahLst/>
                <a:cxnLst>
                  <a:cxn ang="0">
                    <a:pos x="141" y="0"/>
                  </a:cxn>
                  <a:cxn ang="0">
                    <a:pos x="0" y="1"/>
                  </a:cxn>
                </a:cxnLst>
                <a:rect l="0" t="0" r="r" b="b"/>
                <a:pathLst>
                  <a:path w="141" h="1">
                    <a:moveTo>
                      <a:pt x="141" y="0"/>
                    </a:moveTo>
                    <a:lnTo>
                      <a:pt x="0" y="1"/>
                    </a:lnTo>
                  </a:path>
                </a:pathLst>
              </a:custGeom>
              <a:noFill/>
              <a:ln w="9525">
                <a:solidFill>
                  <a:srgbClr val="969696"/>
                </a:solidFill>
                <a:round/>
                <a:headEnd/>
                <a:tailEnd type="triangle" w="med" len="med"/>
              </a:ln>
              <a:effectLst/>
            </p:spPr>
            <p:txBody>
              <a:bodyPr/>
              <a:lstStyle/>
              <a:p>
                <a:endParaRPr lang="en-US"/>
              </a:p>
            </p:txBody>
          </p:sp>
        </p:grpSp>
        <p:grpSp>
          <p:nvGrpSpPr>
            <p:cNvPr id="4" name="Group 99"/>
            <p:cNvGrpSpPr>
              <a:grpSpLocks/>
            </p:cNvGrpSpPr>
            <p:nvPr/>
          </p:nvGrpSpPr>
          <p:grpSpPr bwMode="auto">
            <a:xfrm>
              <a:off x="6494463" y="1746250"/>
              <a:ext cx="2246312" cy="2338388"/>
              <a:chOff x="492" y="1841"/>
              <a:chExt cx="1415" cy="1473"/>
            </a:xfrm>
          </p:grpSpPr>
          <p:sp>
            <p:nvSpPr>
              <p:cNvPr id="148539" name="Oval 59"/>
              <p:cNvSpPr>
                <a:spLocks noChangeArrowheads="1"/>
              </p:cNvSpPr>
              <p:nvPr/>
            </p:nvSpPr>
            <p:spPr bwMode="auto">
              <a:xfrm>
                <a:off x="746" y="3154"/>
                <a:ext cx="92" cy="92"/>
              </a:xfrm>
              <a:prstGeom prst="ellipse">
                <a:avLst/>
              </a:prstGeom>
              <a:solidFill>
                <a:schemeClr val="tx2"/>
              </a:solidFill>
              <a:ln w="9525">
                <a:solidFill>
                  <a:schemeClr val="tx2"/>
                </a:solidFill>
                <a:round/>
                <a:headEnd/>
                <a:tailEnd type="none" w="sm" len="sm"/>
              </a:ln>
              <a:effectLst/>
            </p:spPr>
            <p:txBody>
              <a:bodyPr/>
              <a:lstStyle/>
              <a:p>
                <a:endParaRPr lang="en-US"/>
              </a:p>
            </p:txBody>
          </p:sp>
          <p:sp>
            <p:nvSpPr>
              <p:cNvPr id="148540" name="Oval 60"/>
              <p:cNvSpPr>
                <a:spLocks noChangeArrowheads="1"/>
              </p:cNvSpPr>
              <p:nvPr/>
            </p:nvSpPr>
            <p:spPr bwMode="auto">
              <a:xfrm>
                <a:off x="1097" y="2082"/>
                <a:ext cx="92" cy="92"/>
              </a:xfrm>
              <a:prstGeom prst="ellipse">
                <a:avLst/>
              </a:prstGeom>
              <a:solidFill>
                <a:schemeClr val="tx2"/>
              </a:solidFill>
              <a:ln w="9525">
                <a:solidFill>
                  <a:schemeClr val="tx2"/>
                </a:solidFill>
                <a:round/>
                <a:headEnd/>
                <a:tailEnd type="none" w="sm" len="sm"/>
              </a:ln>
              <a:effectLst/>
            </p:spPr>
            <p:txBody>
              <a:bodyPr/>
              <a:lstStyle/>
              <a:p>
                <a:endParaRPr lang="en-US"/>
              </a:p>
            </p:txBody>
          </p:sp>
          <p:sp>
            <p:nvSpPr>
              <p:cNvPr id="148546" name="Rectangle 66"/>
              <p:cNvSpPr>
                <a:spLocks noChangeArrowheads="1"/>
              </p:cNvSpPr>
              <p:nvPr/>
            </p:nvSpPr>
            <p:spPr bwMode="auto">
              <a:xfrm>
                <a:off x="567" y="1841"/>
                <a:ext cx="1297" cy="379"/>
              </a:xfrm>
              <a:prstGeom prst="rect">
                <a:avLst/>
              </a:prstGeom>
              <a:noFill/>
              <a:ln w="9525">
                <a:solidFill>
                  <a:schemeClr val="tx1"/>
                </a:solidFill>
                <a:miter lim="800000"/>
                <a:headEnd/>
                <a:tailEnd/>
              </a:ln>
            </p:spPr>
            <p:txBody>
              <a:bodyPr lIns="0" tIns="0" rIns="0" bIns="0"/>
              <a:lstStyle/>
              <a:p>
                <a:pPr>
                  <a:spcBef>
                    <a:spcPct val="0"/>
                  </a:spcBef>
                </a:pPr>
                <a:r>
                  <a:rPr lang="en-US"/>
                  <a:t>Data memory</a:t>
                </a:r>
              </a:p>
            </p:txBody>
          </p:sp>
          <p:sp>
            <p:nvSpPr>
              <p:cNvPr id="148547" name="Text Box 67"/>
              <p:cNvSpPr txBox="1">
                <a:spLocks noChangeArrowheads="1"/>
              </p:cNvSpPr>
              <p:nvPr/>
            </p:nvSpPr>
            <p:spPr bwMode="auto">
              <a:xfrm>
                <a:off x="1363" y="2072"/>
                <a:ext cx="389" cy="115"/>
              </a:xfrm>
              <a:prstGeom prst="rect">
                <a:avLst/>
              </a:prstGeom>
              <a:noFill/>
              <a:ln w="9525">
                <a:solidFill>
                  <a:srgbClr val="969696"/>
                </a:solidFill>
                <a:miter lim="800000"/>
                <a:headEnd/>
                <a:tailEnd type="none" w="sm" len="sm"/>
              </a:ln>
              <a:effectLst/>
            </p:spPr>
            <p:txBody>
              <a:bodyPr lIns="0" tIns="0" rIns="0" bIns="0"/>
              <a:lstStyle/>
              <a:p>
                <a:pPr algn="l">
                  <a:spcBef>
                    <a:spcPct val="0"/>
                  </a:spcBef>
                </a:pPr>
                <a:endParaRPr lang="en-US"/>
              </a:p>
            </p:txBody>
          </p:sp>
          <p:sp>
            <p:nvSpPr>
              <p:cNvPr id="148548" name="Rectangle 68"/>
              <p:cNvSpPr>
                <a:spLocks noChangeArrowheads="1"/>
              </p:cNvSpPr>
              <p:nvPr/>
            </p:nvSpPr>
            <p:spPr bwMode="auto">
              <a:xfrm>
                <a:off x="567" y="2650"/>
                <a:ext cx="706" cy="659"/>
              </a:xfrm>
              <a:prstGeom prst="rect">
                <a:avLst/>
              </a:prstGeom>
              <a:noFill/>
              <a:ln w="9525">
                <a:solidFill>
                  <a:schemeClr val="tx1"/>
                </a:solidFill>
                <a:miter lim="800000"/>
                <a:headEnd/>
                <a:tailEnd/>
              </a:ln>
            </p:spPr>
            <p:txBody>
              <a:bodyPr lIns="0" tIns="0" rIns="0" bIns="0"/>
              <a:lstStyle/>
              <a:p>
                <a:pPr>
                  <a:spcBef>
                    <a:spcPct val="0"/>
                  </a:spcBef>
                </a:pPr>
                <a:r>
                  <a:rPr lang="en-US"/>
                  <a:t>DMA ctrl</a:t>
                </a:r>
              </a:p>
            </p:txBody>
          </p:sp>
          <p:sp>
            <p:nvSpPr>
              <p:cNvPr id="148549" name="Rectangle 69"/>
              <p:cNvSpPr>
                <a:spLocks noChangeArrowheads="1"/>
              </p:cNvSpPr>
              <p:nvPr/>
            </p:nvSpPr>
            <p:spPr bwMode="auto">
              <a:xfrm>
                <a:off x="1428" y="2650"/>
                <a:ext cx="460" cy="664"/>
              </a:xfrm>
              <a:prstGeom prst="rect">
                <a:avLst/>
              </a:prstGeom>
              <a:noFill/>
              <a:ln w="9525">
                <a:solidFill>
                  <a:schemeClr val="tx1"/>
                </a:solidFill>
                <a:miter lim="800000"/>
                <a:headEnd/>
                <a:tailEnd/>
              </a:ln>
            </p:spPr>
            <p:txBody>
              <a:bodyPr lIns="0" tIns="0" rIns="0" bIns="0"/>
              <a:lstStyle/>
              <a:p>
                <a:pPr>
                  <a:spcBef>
                    <a:spcPct val="0"/>
                  </a:spcBef>
                </a:pPr>
                <a:r>
                  <a:rPr lang="en-US"/>
                  <a:t>P1</a:t>
                </a:r>
              </a:p>
            </p:txBody>
          </p:sp>
          <p:sp>
            <p:nvSpPr>
              <p:cNvPr id="148550" name="Rectangle 70"/>
              <p:cNvSpPr>
                <a:spLocks noChangeArrowheads="1"/>
              </p:cNvSpPr>
              <p:nvPr/>
            </p:nvSpPr>
            <p:spPr bwMode="auto">
              <a:xfrm>
                <a:off x="1471" y="3137"/>
                <a:ext cx="365" cy="120"/>
              </a:xfrm>
              <a:prstGeom prst="rect">
                <a:avLst/>
              </a:prstGeom>
              <a:noFill/>
              <a:ln w="9525">
                <a:solidFill>
                  <a:schemeClr val="tx1"/>
                </a:solidFill>
                <a:miter lim="800000"/>
                <a:headEnd/>
                <a:tailEnd/>
              </a:ln>
              <a:effectLst/>
            </p:spPr>
            <p:txBody>
              <a:bodyPr lIns="0" tIns="0" rIns="0" bIns="0"/>
              <a:lstStyle/>
              <a:p>
                <a:pPr algn="l">
                  <a:spcBef>
                    <a:spcPct val="0"/>
                  </a:spcBef>
                </a:pPr>
                <a:endParaRPr lang="en-US"/>
              </a:p>
            </p:txBody>
          </p:sp>
          <p:sp>
            <p:nvSpPr>
              <p:cNvPr id="148551" name="Freeform 71"/>
              <p:cNvSpPr>
                <a:spLocks/>
              </p:cNvSpPr>
              <p:nvPr/>
            </p:nvSpPr>
            <p:spPr bwMode="auto">
              <a:xfrm>
                <a:off x="492" y="2431"/>
                <a:ext cx="1357" cy="3"/>
              </a:xfrm>
              <a:custGeom>
                <a:avLst/>
                <a:gdLst/>
                <a:ahLst/>
                <a:cxnLst>
                  <a:cxn ang="0">
                    <a:pos x="0" y="0"/>
                  </a:cxn>
                  <a:cxn ang="0">
                    <a:pos x="1766" y="5"/>
                  </a:cxn>
                </a:cxnLst>
                <a:rect l="0" t="0" r="r" b="b"/>
                <a:pathLst>
                  <a:path w="1766" h="5">
                    <a:moveTo>
                      <a:pt x="0" y="0"/>
                    </a:moveTo>
                    <a:lnTo>
                      <a:pt x="1766" y="5"/>
                    </a:lnTo>
                  </a:path>
                </a:pathLst>
              </a:custGeom>
              <a:noFill/>
              <a:ln w="15875">
                <a:solidFill>
                  <a:schemeClr val="tx1"/>
                </a:solidFill>
                <a:round/>
                <a:headEnd type="triangle" w="med" len="med"/>
                <a:tailEnd type="triangle" w="med" len="med"/>
              </a:ln>
              <a:effectLst/>
            </p:spPr>
            <p:txBody>
              <a:bodyPr/>
              <a:lstStyle/>
              <a:p>
                <a:endParaRPr lang="en-US"/>
              </a:p>
            </p:txBody>
          </p:sp>
          <p:sp>
            <p:nvSpPr>
              <p:cNvPr id="148552" name="Line 72"/>
              <p:cNvSpPr>
                <a:spLocks noChangeShapeType="1"/>
              </p:cNvSpPr>
              <p:nvPr/>
            </p:nvSpPr>
            <p:spPr bwMode="auto">
              <a:xfrm>
                <a:off x="819" y="2428"/>
                <a:ext cx="0" cy="220"/>
              </a:xfrm>
              <a:prstGeom prst="line">
                <a:avLst/>
              </a:prstGeom>
              <a:noFill/>
              <a:ln w="15875">
                <a:solidFill>
                  <a:schemeClr val="tx1"/>
                </a:solidFill>
                <a:round/>
                <a:headEnd type="triangle" w="med" len="med"/>
                <a:tailEnd type="triangle" w="med" len="med"/>
              </a:ln>
              <a:effectLst/>
            </p:spPr>
            <p:txBody>
              <a:bodyPr/>
              <a:lstStyle/>
              <a:p>
                <a:endParaRPr lang="en-US"/>
              </a:p>
            </p:txBody>
          </p:sp>
          <p:sp>
            <p:nvSpPr>
              <p:cNvPr id="148553" name="Line 73"/>
              <p:cNvSpPr>
                <a:spLocks noChangeShapeType="1"/>
              </p:cNvSpPr>
              <p:nvPr/>
            </p:nvSpPr>
            <p:spPr bwMode="auto">
              <a:xfrm>
                <a:off x="1651" y="2428"/>
                <a:ext cx="0" cy="220"/>
              </a:xfrm>
              <a:prstGeom prst="line">
                <a:avLst/>
              </a:prstGeom>
              <a:noFill/>
              <a:ln w="15875">
                <a:solidFill>
                  <a:schemeClr val="tx1"/>
                </a:solidFill>
                <a:round/>
                <a:headEnd type="triangle" w="med" len="med"/>
                <a:tailEnd type="triangle" w="med" len="med"/>
              </a:ln>
              <a:effectLst/>
            </p:spPr>
            <p:txBody>
              <a:bodyPr/>
              <a:lstStyle/>
              <a:p>
                <a:endParaRPr lang="en-US"/>
              </a:p>
            </p:txBody>
          </p:sp>
          <p:sp>
            <p:nvSpPr>
              <p:cNvPr id="148554" name="Text Box 74"/>
              <p:cNvSpPr txBox="1">
                <a:spLocks noChangeArrowheads="1"/>
              </p:cNvSpPr>
              <p:nvPr/>
            </p:nvSpPr>
            <p:spPr bwMode="auto">
              <a:xfrm>
                <a:off x="1320" y="2272"/>
                <a:ext cx="587" cy="183"/>
              </a:xfrm>
              <a:prstGeom prst="rect">
                <a:avLst/>
              </a:prstGeom>
              <a:noFill/>
              <a:ln w="9525">
                <a:noFill/>
                <a:miter lim="800000"/>
                <a:headEnd/>
                <a:tailEnd/>
              </a:ln>
            </p:spPr>
            <p:txBody>
              <a:bodyPr lIns="0" tIns="0" rIns="0" bIns="0"/>
              <a:lstStyle/>
              <a:p>
                <a:pPr>
                  <a:spcBef>
                    <a:spcPct val="0"/>
                  </a:spcBef>
                </a:pPr>
                <a:r>
                  <a:rPr lang="en-US"/>
                  <a:t>System bus</a:t>
                </a:r>
              </a:p>
            </p:txBody>
          </p:sp>
          <p:sp>
            <p:nvSpPr>
              <p:cNvPr id="148555" name="Freeform 75"/>
              <p:cNvSpPr>
                <a:spLocks/>
              </p:cNvSpPr>
              <p:nvPr/>
            </p:nvSpPr>
            <p:spPr bwMode="auto">
              <a:xfrm>
                <a:off x="1115" y="2223"/>
                <a:ext cx="4" cy="213"/>
              </a:xfrm>
              <a:custGeom>
                <a:avLst/>
                <a:gdLst/>
                <a:ahLst/>
                <a:cxnLst>
                  <a:cxn ang="0">
                    <a:pos x="0" y="0"/>
                  </a:cxn>
                  <a:cxn ang="0">
                    <a:pos x="4" y="308"/>
                  </a:cxn>
                </a:cxnLst>
                <a:rect l="0" t="0" r="r" b="b"/>
                <a:pathLst>
                  <a:path w="4" h="308">
                    <a:moveTo>
                      <a:pt x="0" y="0"/>
                    </a:moveTo>
                    <a:lnTo>
                      <a:pt x="4" y="308"/>
                    </a:lnTo>
                  </a:path>
                </a:pathLst>
              </a:custGeom>
              <a:noFill/>
              <a:ln w="15875">
                <a:solidFill>
                  <a:schemeClr val="tx1"/>
                </a:solidFill>
                <a:round/>
                <a:headEnd type="triangle" w="med" len="med"/>
                <a:tailEnd type="triangle" w="med" len="med"/>
              </a:ln>
              <a:effectLst/>
            </p:spPr>
            <p:txBody>
              <a:bodyPr/>
              <a:lstStyle/>
              <a:p>
                <a:endParaRPr lang="en-US"/>
              </a:p>
            </p:txBody>
          </p:sp>
          <p:sp>
            <p:nvSpPr>
              <p:cNvPr id="148556" name="Rectangle 76"/>
              <p:cNvSpPr>
                <a:spLocks noChangeArrowheads="1"/>
              </p:cNvSpPr>
              <p:nvPr/>
            </p:nvSpPr>
            <p:spPr bwMode="auto">
              <a:xfrm>
                <a:off x="1473" y="3003"/>
                <a:ext cx="369" cy="126"/>
              </a:xfrm>
              <a:prstGeom prst="rect">
                <a:avLst/>
              </a:prstGeom>
              <a:noFill/>
              <a:ln w="9525">
                <a:noFill/>
                <a:miter lim="800000"/>
                <a:headEnd/>
                <a:tailEnd/>
              </a:ln>
              <a:effectLst/>
            </p:spPr>
            <p:txBody>
              <a:bodyPr lIns="0" tIns="0" rIns="0" bIns="0"/>
              <a:lstStyle/>
              <a:p>
                <a:pPr>
                  <a:spcBef>
                    <a:spcPct val="0"/>
                  </a:spcBef>
                </a:pPr>
                <a:r>
                  <a:rPr lang="en-US"/>
                  <a:t>0x8000</a:t>
                </a:r>
              </a:p>
            </p:txBody>
          </p:sp>
          <p:sp>
            <p:nvSpPr>
              <p:cNvPr id="148557" name="Text Box 77"/>
              <p:cNvSpPr txBox="1">
                <a:spLocks noChangeArrowheads="1"/>
              </p:cNvSpPr>
              <p:nvPr/>
            </p:nvSpPr>
            <p:spPr bwMode="auto">
              <a:xfrm>
                <a:off x="607" y="1944"/>
                <a:ext cx="375" cy="114"/>
              </a:xfrm>
              <a:prstGeom prst="rect">
                <a:avLst/>
              </a:prstGeom>
              <a:noFill/>
              <a:ln w="9525">
                <a:noFill/>
                <a:prstDash val="dash"/>
                <a:miter lim="800000"/>
                <a:headEnd/>
                <a:tailEnd type="none" w="sm" len="sm"/>
              </a:ln>
              <a:effectLst/>
            </p:spPr>
            <p:txBody>
              <a:bodyPr lIns="0" tIns="0" rIns="0" bIns="0"/>
              <a:lstStyle/>
              <a:p>
                <a:pPr algn="l">
                  <a:spcBef>
                    <a:spcPct val="0"/>
                  </a:spcBef>
                </a:pPr>
                <a:r>
                  <a:rPr lang="en-US">
                    <a:solidFill>
                      <a:srgbClr val="808080"/>
                    </a:solidFill>
                  </a:rPr>
                  <a:t>0x0000</a:t>
                </a:r>
              </a:p>
            </p:txBody>
          </p:sp>
          <p:sp>
            <p:nvSpPr>
              <p:cNvPr id="148558" name="Text Box 78"/>
              <p:cNvSpPr txBox="1">
                <a:spLocks noChangeArrowheads="1"/>
              </p:cNvSpPr>
              <p:nvPr/>
            </p:nvSpPr>
            <p:spPr bwMode="auto">
              <a:xfrm>
                <a:off x="1000" y="1944"/>
                <a:ext cx="397" cy="114"/>
              </a:xfrm>
              <a:prstGeom prst="rect">
                <a:avLst/>
              </a:prstGeom>
              <a:noFill/>
              <a:ln w="9525">
                <a:noFill/>
                <a:prstDash val="dash"/>
                <a:miter lim="800000"/>
                <a:headEnd/>
                <a:tailEnd type="none" w="sm" len="sm"/>
              </a:ln>
              <a:effectLst/>
            </p:spPr>
            <p:txBody>
              <a:bodyPr lIns="0" tIns="0" rIns="0" bIns="0"/>
              <a:lstStyle/>
              <a:p>
                <a:pPr algn="l">
                  <a:spcBef>
                    <a:spcPct val="0"/>
                  </a:spcBef>
                </a:pPr>
                <a:r>
                  <a:rPr lang="en-US"/>
                  <a:t>0x0001</a:t>
                </a:r>
              </a:p>
            </p:txBody>
          </p:sp>
          <p:sp>
            <p:nvSpPr>
              <p:cNvPr id="148559" name="Text Box 79"/>
              <p:cNvSpPr txBox="1">
                <a:spLocks noChangeArrowheads="1"/>
              </p:cNvSpPr>
              <p:nvPr/>
            </p:nvSpPr>
            <p:spPr bwMode="auto">
              <a:xfrm>
                <a:off x="582" y="2072"/>
                <a:ext cx="388" cy="115"/>
              </a:xfrm>
              <a:prstGeom prst="rect">
                <a:avLst/>
              </a:prstGeom>
              <a:noFill/>
              <a:ln w="9525">
                <a:solidFill>
                  <a:srgbClr val="969696"/>
                </a:solidFill>
                <a:miter lim="800000"/>
                <a:headEnd/>
                <a:tailEnd type="none" w="sm" len="sm"/>
              </a:ln>
              <a:effectLst/>
            </p:spPr>
            <p:txBody>
              <a:bodyPr lIns="0" tIns="0" rIns="0" bIns="0"/>
              <a:lstStyle/>
              <a:p>
                <a:pPr algn="l">
                  <a:spcBef>
                    <a:spcPct val="0"/>
                  </a:spcBef>
                </a:pPr>
                <a:endParaRPr lang="en-US"/>
              </a:p>
            </p:txBody>
          </p:sp>
          <p:sp>
            <p:nvSpPr>
              <p:cNvPr id="148560" name="Text Box 80"/>
              <p:cNvSpPr txBox="1">
                <a:spLocks noChangeArrowheads="1"/>
              </p:cNvSpPr>
              <p:nvPr/>
            </p:nvSpPr>
            <p:spPr bwMode="auto">
              <a:xfrm>
                <a:off x="972" y="2072"/>
                <a:ext cx="389" cy="115"/>
              </a:xfrm>
              <a:prstGeom prst="rect">
                <a:avLst/>
              </a:prstGeom>
              <a:noFill/>
              <a:ln w="9525">
                <a:solidFill>
                  <a:schemeClr val="tx1"/>
                </a:solidFill>
                <a:miter lim="800000"/>
                <a:headEnd/>
                <a:tailEnd type="none" w="sm" len="sm"/>
              </a:ln>
              <a:effectLst/>
            </p:spPr>
            <p:txBody>
              <a:bodyPr lIns="0" tIns="0" rIns="0" bIns="0"/>
              <a:lstStyle/>
              <a:p>
                <a:pPr algn="l">
                  <a:spcBef>
                    <a:spcPct val="0"/>
                  </a:spcBef>
                </a:pPr>
                <a:endParaRPr lang="en-US"/>
              </a:p>
            </p:txBody>
          </p:sp>
          <p:grpSp>
            <p:nvGrpSpPr>
              <p:cNvPr id="5" name="Group 81"/>
              <p:cNvGrpSpPr>
                <a:grpSpLocks/>
              </p:cNvGrpSpPr>
              <p:nvPr/>
            </p:nvGrpSpPr>
            <p:grpSpPr bwMode="auto">
              <a:xfrm>
                <a:off x="1449" y="2142"/>
                <a:ext cx="166" cy="19"/>
                <a:chOff x="5212" y="2481"/>
                <a:chExt cx="213" cy="29"/>
              </a:xfrm>
            </p:grpSpPr>
            <p:sp>
              <p:nvSpPr>
                <p:cNvPr id="148562" name="Oval 82"/>
                <p:cNvSpPr>
                  <a:spLocks noChangeArrowheads="1"/>
                </p:cNvSpPr>
                <p:nvPr/>
              </p:nvSpPr>
              <p:spPr bwMode="auto">
                <a:xfrm>
                  <a:off x="5304" y="2481"/>
                  <a:ext cx="29" cy="29"/>
                </a:xfrm>
                <a:prstGeom prst="ellipse">
                  <a:avLst/>
                </a:prstGeom>
                <a:solidFill>
                  <a:srgbClr val="969696"/>
                </a:solidFill>
                <a:ln w="9525">
                  <a:solidFill>
                    <a:srgbClr val="969696"/>
                  </a:solidFill>
                  <a:prstDash val="dash"/>
                  <a:round/>
                  <a:headEnd/>
                  <a:tailEnd type="none" w="sm" len="sm"/>
                </a:ln>
                <a:effectLst/>
              </p:spPr>
              <p:txBody>
                <a:bodyPr/>
                <a:lstStyle/>
                <a:p>
                  <a:endParaRPr lang="en-US"/>
                </a:p>
              </p:txBody>
            </p:sp>
            <p:sp>
              <p:nvSpPr>
                <p:cNvPr id="148563" name="Oval 83"/>
                <p:cNvSpPr>
                  <a:spLocks noChangeArrowheads="1"/>
                </p:cNvSpPr>
                <p:nvPr/>
              </p:nvSpPr>
              <p:spPr bwMode="auto">
                <a:xfrm>
                  <a:off x="5212" y="2481"/>
                  <a:ext cx="29" cy="29"/>
                </a:xfrm>
                <a:prstGeom prst="ellipse">
                  <a:avLst/>
                </a:prstGeom>
                <a:solidFill>
                  <a:srgbClr val="969696"/>
                </a:solidFill>
                <a:ln w="9525">
                  <a:solidFill>
                    <a:srgbClr val="969696"/>
                  </a:solidFill>
                  <a:prstDash val="dash"/>
                  <a:round/>
                  <a:headEnd/>
                  <a:tailEnd type="none" w="sm" len="sm"/>
                </a:ln>
                <a:effectLst/>
              </p:spPr>
              <p:txBody>
                <a:bodyPr/>
                <a:lstStyle/>
                <a:p>
                  <a:endParaRPr lang="en-US"/>
                </a:p>
              </p:txBody>
            </p:sp>
            <p:sp>
              <p:nvSpPr>
                <p:cNvPr id="148564" name="Oval 84"/>
                <p:cNvSpPr>
                  <a:spLocks noChangeArrowheads="1"/>
                </p:cNvSpPr>
                <p:nvPr/>
              </p:nvSpPr>
              <p:spPr bwMode="auto">
                <a:xfrm>
                  <a:off x="5396" y="2481"/>
                  <a:ext cx="29" cy="29"/>
                </a:xfrm>
                <a:prstGeom prst="ellipse">
                  <a:avLst/>
                </a:prstGeom>
                <a:solidFill>
                  <a:srgbClr val="969696"/>
                </a:solidFill>
                <a:ln w="9525">
                  <a:solidFill>
                    <a:srgbClr val="969696"/>
                  </a:solidFill>
                  <a:prstDash val="dash"/>
                  <a:round/>
                  <a:headEnd/>
                  <a:tailEnd type="none" w="sm" len="sm"/>
                </a:ln>
                <a:effectLst/>
              </p:spPr>
              <p:txBody>
                <a:bodyPr/>
                <a:lstStyle/>
                <a:p>
                  <a:endParaRPr lang="en-US"/>
                </a:p>
              </p:txBody>
            </p:sp>
          </p:grpSp>
          <p:sp>
            <p:nvSpPr>
              <p:cNvPr id="148565" name="Rectangle 85"/>
              <p:cNvSpPr>
                <a:spLocks noChangeArrowheads="1"/>
              </p:cNvSpPr>
              <p:nvPr/>
            </p:nvSpPr>
            <p:spPr bwMode="auto">
              <a:xfrm>
                <a:off x="615" y="2796"/>
                <a:ext cx="386" cy="135"/>
              </a:xfrm>
              <a:prstGeom prst="rect">
                <a:avLst/>
              </a:prstGeom>
              <a:noFill/>
              <a:ln w="9525">
                <a:solidFill>
                  <a:srgbClr val="969696"/>
                </a:solidFill>
                <a:miter lim="800000"/>
                <a:headEnd/>
                <a:tailEnd/>
              </a:ln>
              <a:effectLst/>
            </p:spPr>
            <p:txBody>
              <a:bodyPr lIns="0" tIns="0" rIns="0" bIns="0"/>
              <a:lstStyle/>
              <a:p>
                <a:pPr>
                  <a:spcBef>
                    <a:spcPct val="0"/>
                  </a:spcBef>
                </a:pPr>
                <a:r>
                  <a:rPr lang="en-US">
                    <a:solidFill>
                      <a:schemeClr val="bg2"/>
                    </a:solidFill>
                  </a:rPr>
                  <a:t>0x0001</a:t>
                </a:r>
              </a:p>
            </p:txBody>
          </p:sp>
          <p:sp>
            <p:nvSpPr>
              <p:cNvPr id="148566" name="Rectangle 86"/>
              <p:cNvSpPr>
                <a:spLocks noChangeArrowheads="1"/>
              </p:cNvSpPr>
              <p:nvPr/>
            </p:nvSpPr>
            <p:spPr bwMode="auto">
              <a:xfrm>
                <a:off x="615" y="2963"/>
                <a:ext cx="386" cy="135"/>
              </a:xfrm>
              <a:prstGeom prst="rect">
                <a:avLst/>
              </a:prstGeom>
              <a:noFill/>
              <a:ln w="9525">
                <a:solidFill>
                  <a:srgbClr val="969696"/>
                </a:solidFill>
                <a:miter lim="800000"/>
                <a:headEnd/>
                <a:tailEnd/>
              </a:ln>
              <a:effectLst/>
            </p:spPr>
            <p:txBody>
              <a:bodyPr lIns="0" tIns="0" rIns="0" bIns="0"/>
              <a:lstStyle/>
              <a:p>
                <a:pPr>
                  <a:spcBef>
                    <a:spcPct val="0"/>
                  </a:spcBef>
                </a:pPr>
                <a:r>
                  <a:rPr lang="en-US">
                    <a:solidFill>
                      <a:schemeClr val="bg2"/>
                    </a:solidFill>
                  </a:rPr>
                  <a:t>0x8000</a:t>
                </a:r>
              </a:p>
            </p:txBody>
          </p:sp>
          <p:sp>
            <p:nvSpPr>
              <p:cNvPr id="148567" name="Rectangle 87"/>
              <p:cNvSpPr>
                <a:spLocks noChangeArrowheads="1"/>
              </p:cNvSpPr>
              <p:nvPr/>
            </p:nvSpPr>
            <p:spPr bwMode="auto">
              <a:xfrm>
                <a:off x="615" y="3129"/>
                <a:ext cx="386" cy="135"/>
              </a:xfrm>
              <a:prstGeom prst="rect">
                <a:avLst/>
              </a:prstGeom>
              <a:noFill/>
              <a:ln w="9525">
                <a:solidFill>
                  <a:schemeClr val="tx1"/>
                </a:solidFill>
                <a:miter lim="800000"/>
                <a:headEnd/>
                <a:tailEnd/>
              </a:ln>
              <a:effectLst/>
            </p:spPr>
            <p:txBody>
              <a:bodyPr lIns="0" tIns="0" rIns="0" bIns="0"/>
              <a:lstStyle/>
              <a:p>
                <a:pPr algn="l">
                  <a:spcBef>
                    <a:spcPct val="0"/>
                  </a:spcBef>
                </a:pPr>
                <a:endParaRPr lang="en-US"/>
              </a:p>
            </p:txBody>
          </p:sp>
          <p:sp>
            <p:nvSpPr>
              <p:cNvPr id="148568" name="Text Box 88"/>
              <p:cNvSpPr txBox="1">
                <a:spLocks noChangeArrowheads="1"/>
              </p:cNvSpPr>
              <p:nvPr/>
            </p:nvSpPr>
            <p:spPr bwMode="auto">
              <a:xfrm>
                <a:off x="1061" y="2792"/>
                <a:ext cx="200" cy="153"/>
              </a:xfrm>
              <a:prstGeom prst="rect">
                <a:avLst/>
              </a:prstGeom>
              <a:noFill/>
              <a:ln w="9525">
                <a:noFill/>
                <a:prstDash val="dash"/>
                <a:miter lim="800000"/>
                <a:headEnd/>
                <a:tailEnd type="none" w="sm" len="sm"/>
              </a:ln>
              <a:effectLst/>
            </p:spPr>
            <p:txBody>
              <a:bodyPr lIns="0" tIns="0" rIns="0" bIns="0"/>
              <a:lstStyle/>
              <a:p>
                <a:pPr algn="l">
                  <a:spcBef>
                    <a:spcPct val="0"/>
                  </a:spcBef>
                </a:pPr>
                <a:r>
                  <a:rPr lang="en-US">
                    <a:solidFill>
                      <a:srgbClr val="808080"/>
                    </a:solidFill>
                  </a:rPr>
                  <a:t>ack</a:t>
                </a:r>
              </a:p>
            </p:txBody>
          </p:sp>
          <p:sp>
            <p:nvSpPr>
              <p:cNvPr id="148569" name="Text Box 89"/>
              <p:cNvSpPr txBox="1">
                <a:spLocks noChangeArrowheads="1"/>
              </p:cNvSpPr>
              <p:nvPr/>
            </p:nvSpPr>
            <p:spPr bwMode="auto">
              <a:xfrm>
                <a:off x="1061" y="2937"/>
                <a:ext cx="200" cy="153"/>
              </a:xfrm>
              <a:prstGeom prst="rect">
                <a:avLst/>
              </a:prstGeom>
              <a:noFill/>
              <a:ln w="9525">
                <a:noFill/>
                <a:prstDash val="dash"/>
                <a:miter lim="800000"/>
                <a:headEnd/>
                <a:tailEnd type="none" w="sm" len="sm"/>
              </a:ln>
              <a:effectLst/>
            </p:spPr>
            <p:txBody>
              <a:bodyPr lIns="0" tIns="0" rIns="0" bIns="0"/>
              <a:lstStyle/>
              <a:p>
                <a:pPr algn="l">
                  <a:spcBef>
                    <a:spcPct val="0"/>
                  </a:spcBef>
                </a:pPr>
                <a:r>
                  <a:rPr lang="en-US">
                    <a:solidFill>
                      <a:srgbClr val="808080"/>
                    </a:solidFill>
                  </a:rPr>
                  <a:t>req</a:t>
                </a:r>
              </a:p>
            </p:txBody>
          </p:sp>
          <p:sp>
            <p:nvSpPr>
              <p:cNvPr id="148570" name="Freeform 90"/>
              <p:cNvSpPr>
                <a:spLocks/>
              </p:cNvSpPr>
              <p:nvPr/>
            </p:nvSpPr>
            <p:spPr bwMode="auto">
              <a:xfrm>
                <a:off x="1288" y="2873"/>
                <a:ext cx="135" cy="1"/>
              </a:xfrm>
              <a:custGeom>
                <a:avLst/>
                <a:gdLst/>
                <a:ahLst/>
                <a:cxnLst>
                  <a:cxn ang="0">
                    <a:pos x="0" y="1"/>
                  </a:cxn>
                  <a:cxn ang="0">
                    <a:pos x="135" y="0"/>
                  </a:cxn>
                </a:cxnLst>
                <a:rect l="0" t="0" r="r" b="b"/>
                <a:pathLst>
                  <a:path w="135" h="1">
                    <a:moveTo>
                      <a:pt x="0" y="1"/>
                    </a:moveTo>
                    <a:lnTo>
                      <a:pt x="135" y="0"/>
                    </a:lnTo>
                  </a:path>
                </a:pathLst>
              </a:custGeom>
              <a:noFill/>
              <a:ln w="9525">
                <a:solidFill>
                  <a:srgbClr val="969696"/>
                </a:solidFill>
                <a:round/>
                <a:headEnd/>
                <a:tailEnd type="triangle" w="med" len="med"/>
              </a:ln>
              <a:effectLst/>
            </p:spPr>
            <p:txBody>
              <a:bodyPr/>
              <a:lstStyle/>
              <a:p>
                <a:endParaRPr lang="en-US"/>
              </a:p>
            </p:txBody>
          </p:sp>
          <p:sp>
            <p:nvSpPr>
              <p:cNvPr id="148571" name="Freeform 91"/>
              <p:cNvSpPr>
                <a:spLocks/>
              </p:cNvSpPr>
              <p:nvPr/>
            </p:nvSpPr>
            <p:spPr bwMode="auto">
              <a:xfrm>
                <a:off x="1288" y="3017"/>
                <a:ext cx="141" cy="1"/>
              </a:xfrm>
              <a:custGeom>
                <a:avLst/>
                <a:gdLst/>
                <a:ahLst/>
                <a:cxnLst>
                  <a:cxn ang="0">
                    <a:pos x="141" y="0"/>
                  </a:cxn>
                  <a:cxn ang="0">
                    <a:pos x="0" y="1"/>
                  </a:cxn>
                </a:cxnLst>
                <a:rect l="0" t="0" r="r" b="b"/>
                <a:pathLst>
                  <a:path w="141" h="1">
                    <a:moveTo>
                      <a:pt x="141" y="0"/>
                    </a:moveTo>
                    <a:lnTo>
                      <a:pt x="0" y="1"/>
                    </a:lnTo>
                  </a:path>
                </a:pathLst>
              </a:custGeom>
              <a:noFill/>
              <a:ln w="9525">
                <a:solidFill>
                  <a:srgbClr val="969696"/>
                </a:solidFill>
                <a:round/>
                <a:headEnd/>
                <a:tailEnd type="triangle" w="med" len="med"/>
              </a:ln>
              <a:effectLst/>
            </p:spPr>
            <p:txBody>
              <a:bodyPr/>
              <a:lstStyle/>
              <a:p>
                <a:endParaRPr lang="en-US"/>
              </a:p>
            </p:txBody>
          </p:sp>
          <p:sp>
            <p:nvSpPr>
              <p:cNvPr id="148572" name="Oval 92"/>
              <p:cNvSpPr>
                <a:spLocks noChangeArrowheads="1"/>
              </p:cNvSpPr>
              <p:nvPr/>
            </p:nvSpPr>
            <p:spPr bwMode="auto">
              <a:xfrm>
                <a:off x="1599" y="3154"/>
                <a:ext cx="92" cy="92"/>
              </a:xfrm>
              <a:prstGeom prst="ellipse">
                <a:avLst/>
              </a:prstGeom>
              <a:solidFill>
                <a:srgbClr val="000000"/>
              </a:solidFill>
              <a:ln w="9525">
                <a:solidFill>
                  <a:schemeClr val="tx1"/>
                </a:solidFill>
                <a:round/>
                <a:headEnd/>
                <a:tailEnd type="none" w="sm" len="sm"/>
              </a:ln>
              <a:effectLst/>
            </p:spPr>
            <p:txBody>
              <a:bodyPr/>
              <a:lstStyle/>
              <a:p>
                <a:endParaRPr lang="en-US"/>
              </a:p>
            </p:txBody>
          </p:sp>
          <p:sp>
            <p:nvSpPr>
              <p:cNvPr id="148577" name="Freeform 97"/>
              <p:cNvSpPr>
                <a:spLocks/>
              </p:cNvSpPr>
              <p:nvPr/>
            </p:nvSpPr>
            <p:spPr bwMode="auto">
              <a:xfrm>
                <a:off x="886" y="2493"/>
                <a:ext cx="963" cy="721"/>
              </a:xfrm>
              <a:custGeom>
                <a:avLst/>
                <a:gdLst/>
                <a:ahLst/>
                <a:cxnLst>
                  <a:cxn ang="0">
                    <a:pos x="858" y="702"/>
                  </a:cxn>
                  <a:cxn ang="0">
                    <a:pos x="929" y="670"/>
                  </a:cxn>
                  <a:cxn ang="0">
                    <a:pos x="951" y="398"/>
                  </a:cxn>
                  <a:cxn ang="0">
                    <a:pos x="924" y="94"/>
                  </a:cxn>
                  <a:cxn ang="0">
                    <a:pos x="717" y="45"/>
                  </a:cxn>
                  <a:cxn ang="0">
                    <a:pos x="462" y="34"/>
                  </a:cxn>
                  <a:cxn ang="0">
                    <a:pos x="141" y="77"/>
                  </a:cxn>
                  <a:cxn ang="0">
                    <a:pos x="108" y="496"/>
                  </a:cxn>
                  <a:cxn ang="0">
                    <a:pos x="65" y="659"/>
                  </a:cxn>
                  <a:cxn ang="0">
                    <a:pos x="0" y="702"/>
                  </a:cxn>
                </a:cxnLst>
                <a:rect l="0" t="0" r="r" b="b"/>
                <a:pathLst>
                  <a:path w="963" h="721">
                    <a:moveTo>
                      <a:pt x="858" y="702"/>
                    </a:moveTo>
                    <a:cubicBezTo>
                      <a:pt x="870" y="697"/>
                      <a:pt x="914" y="721"/>
                      <a:pt x="929" y="670"/>
                    </a:cubicBezTo>
                    <a:cubicBezTo>
                      <a:pt x="944" y="619"/>
                      <a:pt x="952" y="494"/>
                      <a:pt x="951" y="398"/>
                    </a:cubicBezTo>
                    <a:cubicBezTo>
                      <a:pt x="950" y="302"/>
                      <a:pt x="963" y="153"/>
                      <a:pt x="924" y="94"/>
                    </a:cubicBezTo>
                    <a:cubicBezTo>
                      <a:pt x="885" y="35"/>
                      <a:pt x="794" y="55"/>
                      <a:pt x="717" y="45"/>
                    </a:cubicBezTo>
                    <a:cubicBezTo>
                      <a:pt x="640" y="35"/>
                      <a:pt x="558" y="29"/>
                      <a:pt x="462" y="34"/>
                    </a:cubicBezTo>
                    <a:cubicBezTo>
                      <a:pt x="366" y="39"/>
                      <a:pt x="200" y="0"/>
                      <a:pt x="141" y="77"/>
                    </a:cubicBezTo>
                    <a:cubicBezTo>
                      <a:pt x="82" y="154"/>
                      <a:pt x="121" y="399"/>
                      <a:pt x="108" y="496"/>
                    </a:cubicBezTo>
                    <a:cubicBezTo>
                      <a:pt x="95" y="593"/>
                      <a:pt x="83" y="625"/>
                      <a:pt x="65" y="659"/>
                    </a:cubicBezTo>
                    <a:cubicBezTo>
                      <a:pt x="47" y="693"/>
                      <a:pt x="14" y="693"/>
                      <a:pt x="0" y="702"/>
                    </a:cubicBezTo>
                  </a:path>
                </a:pathLst>
              </a:custGeom>
              <a:noFill/>
              <a:ln w="9525" cap="flat" cmpd="sng">
                <a:solidFill>
                  <a:schemeClr val="tx1"/>
                </a:solidFill>
                <a:prstDash val="dash"/>
                <a:round/>
                <a:headEnd/>
                <a:tailEnd type="arrow" w="med" len="sm"/>
              </a:ln>
              <a:effectLst/>
            </p:spPr>
            <p:txBody>
              <a:bodyPr lIns="0" tIns="0" rIns="0" bIns="0"/>
              <a:lstStyle/>
              <a:p>
                <a:endParaRPr lang="en-US"/>
              </a:p>
            </p:txBody>
          </p:sp>
          <p:sp>
            <p:nvSpPr>
              <p:cNvPr id="148578" name="Freeform 98"/>
              <p:cNvSpPr>
                <a:spLocks/>
              </p:cNvSpPr>
              <p:nvPr/>
            </p:nvSpPr>
            <p:spPr bwMode="auto">
              <a:xfrm>
                <a:off x="617" y="2195"/>
                <a:ext cx="443" cy="1020"/>
              </a:xfrm>
              <a:custGeom>
                <a:avLst/>
                <a:gdLst/>
                <a:ahLst/>
                <a:cxnLst>
                  <a:cxn ang="0">
                    <a:pos x="84" y="1011"/>
                  </a:cxn>
                  <a:cxn ang="0">
                    <a:pos x="8" y="902"/>
                  </a:cxn>
                  <a:cxn ang="0">
                    <a:pos x="35" y="305"/>
                  </a:cxn>
                  <a:cxn ang="0">
                    <a:pos x="182" y="163"/>
                  </a:cxn>
                  <a:cxn ang="0">
                    <a:pos x="388" y="147"/>
                  </a:cxn>
                  <a:cxn ang="0">
                    <a:pos x="443" y="0"/>
                  </a:cxn>
                </a:cxnLst>
                <a:rect l="0" t="0" r="r" b="b"/>
                <a:pathLst>
                  <a:path w="443" h="1020">
                    <a:moveTo>
                      <a:pt x="84" y="1011"/>
                    </a:moveTo>
                    <a:cubicBezTo>
                      <a:pt x="71" y="993"/>
                      <a:pt x="16" y="1020"/>
                      <a:pt x="8" y="902"/>
                    </a:cubicBezTo>
                    <a:cubicBezTo>
                      <a:pt x="0" y="784"/>
                      <a:pt x="6" y="428"/>
                      <a:pt x="35" y="305"/>
                    </a:cubicBezTo>
                    <a:cubicBezTo>
                      <a:pt x="64" y="182"/>
                      <a:pt x="123" y="189"/>
                      <a:pt x="182" y="163"/>
                    </a:cubicBezTo>
                    <a:cubicBezTo>
                      <a:pt x="241" y="137"/>
                      <a:pt x="345" y="174"/>
                      <a:pt x="388" y="147"/>
                    </a:cubicBezTo>
                    <a:cubicBezTo>
                      <a:pt x="431" y="120"/>
                      <a:pt x="432" y="31"/>
                      <a:pt x="443" y="0"/>
                    </a:cubicBezTo>
                  </a:path>
                </a:pathLst>
              </a:custGeom>
              <a:noFill/>
              <a:ln w="9525" cap="flat" cmpd="sng">
                <a:solidFill>
                  <a:schemeClr val="tx1"/>
                </a:solidFill>
                <a:prstDash val="dash"/>
                <a:round/>
                <a:headEnd/>
                <a:tailEnd type="arrow" w="med" len="sm"/>
              </a:ln>
              <a:effectLst/>
            </p:spPr>
            <p:txBody>
              <a:bodyPr lIns="0" tIns="0" rIns="0" bIns="0"/>
              <a:lstStyle/>
              <a:p>
                <a:endParaRPr lang="en-US"/>
              </a:p>
            </p:txBody>
          </p:sp>
        </p:grpSp>
        <p:sp>
          <p:nvSpPr>
            <p:cNvPr id="148529" name="Oval 49"/>
            <p:cNvSpPr>
              <a:spLocks noChangeArrowheads="1"/>
            </p:cNvSpPr>
            <p:nvPr/>
          </p:nvSpPr>
          <p:spPr bwMode="auto">
            <a:xfrm>
              <a:off x="8251825" y="3827463"/>
              <a:ext cx="146050" cy="146050"/>
            </a:xfrm>
            <a:prstGeom prst="ellipse">
              <a:avLst/>
            </a:prstGeom>
            <a:solidFill>
              <a:srgbClr val="969696"/>
            </a:solidFill>
            <a:ln w="9525">
              <a:solidFill>
                <a:srgbClr val="969696"/>
              </a:solidFill>
              <a:round/>
              <a:headEnd/>
              <a:tailEnd type="none" w="sm" len="sm"/>
            </a:ln>
            <a:effectLst/>
          </p:spPr>
          <p:txBody>
            <a:bodyPr/>
            <a:lstStyle/>
            <a:p>
              <a:endParaRPr lang="en-US"/>
            </a:p>
          </p:txBody>
        </p:sp>
        <p:grpSp>
          <p:nvGrpSpPr>
            <p:cNvPr id="6" name="Group 58"/>
            <p:cNvGrpSpPr>
              <a:grpSpLocks/>
            </p:cNvGrpSpPr>
            <p:nvPr/>
          </p:nvGrpSpPr>
          <p:grpSpPr bwMode="auto">
            <a:xfrm>
              <a:off x="7397750" y="3133725"/>
              <a:ext cx="574675" cy="361950"/>
              <a:chOff x="4599" y="2902"/>
              <a:chExt cx="362" cy="228"/>
            </a:xfrm>
          </p:grpSpPr>
          <p:sp>
            <p:nvSpPr>
              <p:cNvPr id="148535" name="Text Box 55"/>
              <p:cNvSpPr txBox="1">
                <a:spLocks noChangeArrowheads="1"/>
              </p:cNvSpPr>
              <p:nvPr/>
            </p:nvSpPr>
            <p:spPr bwMode="auto">
              <a:xfrm>
                <a:off x="4599" y="2977"/>
                <a:ext cx="200" cy="153"/>
              </a:xfrm>
              <a:prstGeom prst="rect">
                <a:avLst/>
              </a:prstGeom>
              <a:noFill/>
              <a:ln w="9525">
                <a:noFill/>
                <a:prstDash val="dash"/>
                <a:miter lim="800000"/>
                <a:headEnd/>
                <a:tailEnd type="none" w="sm" len="sm"/>
              </a:ln>
              <a:effectLst/>
            </p:spPr>
            <p:txBody>
              <a:bodyPr lIns="0" tIns="0" rIns="0" bIns="0"/>
              <a:lstStyle/>
              <a:p>
                <a:pPr algn="l">
                  <a:spcBef>
                    <a:spcPct val="0"/>
                  </a:spcBef>
                </a:pPr>
                <a:r>
                  <a:rPr lang="en-US"/>
                  <a:t>ack</a:t>
                </a:r>
              </a:p>
            </p:txBody>
          </p:sp>
          <p:sp>
            <p:nvSpPr>
              <p:cNvPr id="148536" name="Freeform 56"/>
              <p:cNvSpPr>
                <a:spLocks/>
              </p:cNvSpPr>
              <p:nvPr/>
            </p:nvSpPr>
            <p:spPr bwMode="auto">
              <a:xfrm>
                <a:off x="4826" y="3058"/>
                <a:ext cx="135" cy="1"/>
              </a:xfrm>
              <a:custGeom>
                <a:avLst/>
                <a:gdLst/>
                <a:ahLst/>
                <a:cxnLst>
                  <a:cxn ang="0">
                    <a:pos x="0" y="1"/>
                  </a:cxn>
                  <a:cxn ang="0">
                    <a:pos x="135" y="0"/>
                  </a:cxn>
                </a:cxnLst>
                <a:rect l="0" t="0" r="r" b="b"/>
                <a:pathLst>
                  <a:path w="135" h="1">
                    <a:moveTo>
                      <a:pt x="0" y="1"/>
                    </a:moveTo>
                    <a:lnTo>
                      <a:pt x="135" y="0"/>
                    </a:lnTo>
                  </a:path>
                </a:pathLst>
              </a:custGeom>
              <a:noFill/>
              <a:ln w="9525">
                <a:solidFill>
                  <a:schemeClr val="tx1"/>
                </a:solidFill>
                <a:round/>
                <a:headEnd/>
                <a:tailEnd type="triangle" w="med" len="med"/>
              </a:ln>
              <a:effectLst/>
            </p:spPr>
            <p:txBody>
              <a:bodyPr/>
              <a:lstStyle/>
              <a:p>
                <a:endParaRPr lang="en-US"/>
              </a:p>
            </p:txBody>
          </p:sp>
          <p:sp>
            <p:nvSpPr>
              <p:cNvPr id="148537" name="Text Box 57"/>
              <p:cNvSpPr txBox="1">
                <a:spLocks noChangeArrowheads="1"/>
              </p:cNvSpPr>
              <p:nvPr/>
            </p:nvSpPr>
            <p:spPr bwMode="auto">
              <a:xfrm>
                <a:off x="4846" y="2902"/>
                <a:ext cx="115" cy="115"/>
              </a:xfrm>
              <a:prstGeom prst="rect">
                <a:avLst/>
              </a:prstGeom>
              <a:noFill/>
              <a:ln w="9525">
                <a:noFill/>
                <a:miter lim="800000"/>
                <a:headEnd/>
                <a:tailEnd/>
              </a:ln>
              <a:effectLst/>
            </p:spPr>
            <p:txBody>
              <a:bodyPr lIns="0" tIns="0" rIns="0" bIns="0">
                <a:spAutoFit/>
              </a:bodyPr>
              <a:lstStyle/>
              <a:p>
                <a:r>
                  <a:rPr lang="en-US"/>
                  <a:t>1</a:t>
                </a:r>
              </a:p>
            </p:txBody>
          </p:sp>
        </p:grpSp>
      </p:grpSp>
    </p:spTree>
    <p:extLst>
      <p:ext uri="{BB962C8B-B14F-4D97-AF65-F5344CB8AC3E}">
        <p14:creationId xmlns:p14="http://schemas.microsoft.com/office/powerpoint/2010/main" val="41704745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lide Number Placeholder 3"/>
          <p:cNvSpPr>
            <a:spLocks noGrp="1"/>
          </p:cNvSpPr>
          <p:nvPr>
            <p:ph type="sldNum" sz="quarter" idx="10"/>
            <p:custDataLst>
              <p:tags r:id="rId1"/>
            </p:custDataLst>
          </p:nvPr>
        </p:nvSpPr>
        <p:spPr/>
        <p:txBody>
          <a:bodyPr/>
          <a:lstStyle/>
          <a:p>
            <a:fld id="{C68DFA0F-D614-4304-A945-1B08DDE0D788}" type="slidenum">
              <a:rPr lang="en-US"/>
              <a:pPr/>
              <a:t>15</a:t>
            </a:fld>
            <a:endParaRPr lang="en-US"/>
          </a:p>
        </p:txBody>
      </p:sp>
      <p:sp>
        <p:nvSpPr>
          <p:cNvPr id="149583" name="Rectangle 79"/>
          <p:cNvSpPr>
            <a:spLocks noGrp="1" noChangeArrowheads="1"/>
          </p:cNvSpPr>
          <p:nvPr>
            <p:ph type="title"/>
            <p:custDataLst>
              <p:tags r:id="rId2"/>
            </p:custDataLst>
          </p:nvPr>
        </p:nvSpPr>
        <p:spPr/>
        <p:txBody>
          <a:bodyPr>
            <a:normAutofit fontScale="90000"/>
          </a:bodyPr>
          <a:lstStyle/>
          <a:p>
            <a:r>
              <a:rPr lang="en-US"/>
              <a:t>Peripheral to memory transfer with DMA (cont’)</a:t>
            </a:r>
          </a:p>
        </p:txBody>
      </p:sp>
      <p:sp>
        <p:nvSpPr>
          <p:cNvPr id="149584" name="Text Box 80"/>
          <p:cNvSpPr txBox="1">
            <a:spLocks noChangeArrowheads="1"/>
          </p:cNvSpPr>
          <p:nvPr>
            <p:custDataLst>
              <p:tags r:id="rId3"/>
            </p:custDataLst>
          </p:nvPr>
        </p:nvSpPr>
        <p:spPr bwMode="auto">
          <a:xfrm>
            <a:off x="247651" y="1727200"/>
            <a:ext cx="2114550" cy="3987800"/>
          </a:xfrm>
          <a:prstGeom prst="rect">
            <a:avLst/>
          </a:prstGeom>
          <a:noFill/>
          <a:ln w="9525">
            <a:noFill/>
            <a:miter lim="800000"/>
            <a:headEnd/>
            <a:tailEnd/>
          </a:ln>
          <a:effectLst/>
        </p:spPr>
        <p:txBody>
          <a:bodyPr lIns="0" tIns="0" rIns="0" bIns="0"/>
          <a:lstStyle/>
          <a:p>
            <a:pPr algn="l">
              <a:spcBef>
                <a:spcPct val="0"/>
              </a:spcBef>
            </a:pPr>
            <a:r>
              <a:rPr lang="en-US" sz="2400" dirty="0"/>
              <a:t>6: DMA de-asserts </a:t>
            </a:r>
            <a:r>
              <a:rPr lang="en-US" sz="2400" i="1" dirty="0" err="1"/>
              <a:t>Dreq</a:t>
            </a:r>
            <a:r>
              <a:rPr lang="en-US" sz="2400" i="1" dirty="0"/>
              <a:t> </a:t>
            </a:r>
            <a:r>
              <a:rPr lang="en-US" sz="2400" dirty="0"/>
              <a:t>and </a:t>
            </a:r>
            <a:r>
              <a:rPr lang="en-US" sz="2400" i="1" dirty="0" err="1"/>
              <a:t>ack</a:t>
            </a:r>
            <a:r>
              <a:rPr lang="en-US" sz="2400" dirty="0"/>
              <a:t> completing the handshake with P1.</a:t>
            </a:r>
          </a:p>
        </p:txBody>
      </p:sp>
      <p:grpSp>
        <p:nvGrpSpPr>
          <p:cNvPr id="61" name="Group 60"/>
          <p:cNvGrpSpPr/>
          <p:nvPr>
            <p:custDataLst>
              <p:tags r:id="rId4"/>
            </p:custDataLst>
          </p:nvPr>
        </p:nvGrpSpPr>
        <p:grpSpPr>
          <a:xfrm>
            <a:off x="2514600" y="1727200"/>
            <a:ext cx="6226175" cy="3530600"/>
            <a:chOff x="3854450" y="1727200"/>
            <a:chExt cx="4886325" cy="2354263"/>
          </a:xfrm>
        </p:grpSpPr>
        <p:sp>
          <p:nvSpPr>
            <p:cNvPr id="149585" name="Oval 81"/>
            <p:cNvSpPr>
              <a:spLocks noChangeArrowheads="1"/>
            </p:cNvSpPr>
            <p:nvPr/>
          </p:nvSpPr>
          <p:spPr bwMode="auto">
            <a:xfrm>
              <a:off x="8251825" y="3827463"/>
              <a:ext cx="146050" cy="146050"/>
            </a:xfrm>
            <a:prstGeom prst="ellipse">
              <a:avLst/>
            </a:prstGeom>
            <a:solidFill>
              <a:srgbClr val="969696"/>
            </a:solidFill>
            <a:ln w="9525">
              <a:solidFill>
                <a:srgbClr val="969696"/>
              </a:solidFill>
              <a:round/>
              <a:headEnd/>
              <a:tailEnd type="none" w="sm" len="sm"/>
            </a:ln>
            <a:effectLst/>
          </p:spPr>
          <p:txBody>
            <a:bodyPr/>
            <a:lstStyle/>
            <a:p>
              <a:endParaRPr lang="en-US"/>
            </a:p>
          </p:txBody>
        </p:sp>
        <p:grpSp>
          <p:nvGrpSpPr>
            <p:cNvPr id="2" name="Group 93"/>
            <p:cNvGrpSpPr>
              <a:grpSpLocks/>
            </p:cNvGrpSpPr>
            <p:nvPr/>
          </p:nvGrpSpPr>
          <p:grpSpPr bwMode="auto">
            <a:xfrm>
              <a:off x="3854450" y="1727200"/>
              <a:ext cx="4886325" cy="2354263"/>
              <a:chOff x="2428" y="1088"/>
              <a:chExt cx="3078" cy="1483"/>
            </a:xfrm>
          </p:grpSpPr>
          <p:sp>
            <p:nvSpPr>
              <p:cNvPr id="149507" name="Rectangle 3"/>
              <p:cNvSpPr>
                <a:spLocks noChangeArrowheads="1"/>
              </p:cNvSpPr>
              <p:nvPr/>
            </p:nvSpPr>
            <p:spPr bwMode="auto">
              <a:xfrm>
                <a:off x="4166" y="1098"/>
                <a:ext cx="1297" cy="379"/>
              </a:xfrm>
              <a:prstGeom prst="rect">
                <a:avLst/>
              </a:prstGeom>
              <a:noFill/>
              <a:ln w="9525">
                <a:solidFill>
                  <a:srgbClr val="808080"/>
                </a:solidFill>
                <a:miter lim="800000"/>
                <a:headEnd/>
                <a:tailEnd/>
              </a:ln>
            </p:spPr>
            <p:txBody>
              <a:bodyPr lIns="0" tIns="0" rIns="0" bIns="0"/>
              <a:lstStyle/>
              <a:p>
                <a:pPr>
                  <a:spcBef>
                    <a:spcPct val="0"/>
                  </a:spcBef>
                </a:pPr>
                <a:r>
                  <a:rPr lang="en-US">
                    <a:solidFill>
                      <a:srgbClr val="808080"/>
                    </a:solidFill>
                  </a:rPr>
                  <a:t>Data memory</a:t>
                </a:r>
              </a:p>
            </p:txBody>
          </p:sp>
          <p:sp>
            <p:nvSpPr>
              <p:cNvPr id="149508" name="Text Box 4"/>
              <p:cNvSpPr txBox="1">
                <a:spLocks noChangeArrowheads="1"/>
              </p:cNvSpPr>
              <p:nvPr/>
            </p:nvSpPr>
            <p:spPr bwMode="auto">
              <a:xfrm>
                <a:off x="4962" y="1329"/>
                <a:ext cx="389" cy="115"/>
              </a:xfrm>
              <a:prstGeom prst="rect">
                <a:avLst/>
              </a:prstGeom>
              <a:noFill/>
              <a:ln w="9525">
                <a:solidFill>
                  <a:srgbClr val="969696"/>
                </a:solidFill>
                <a:miter lim="800000"/>
                <a:headEnd/>
                <a:tailEnd type="none" w="sm" len="sm"/>
              </a:ln>
              <a:effectLst/>
            </p:spPr>
            <p:txBody>
              <a:bodyPr lIns="0" tIns="0" rIns="0" bIns="0"/>
              <a:lstStyle/>
              <a:p>
                <a:pPr algn="l">
                  <a:spcBef>
                    <a:spcPct val="0"/>
                  </a:spcBef>
                </a:pPr>
                <a:endParaRPr lang="en-US"/>
              </a:p>
            </p:txBody>
          </p:sp>
          <p:sp>
            <p:nvSpPr>
              <p:cNvPr id="149509" name="Rectangle 5"/>
              <p:cNvSpPr>
                <a:spLocks noChangeArrowheads="1"/>
              </p:cNvSpPr>
              <p:nvPr/>
            </p:nvSpPr>
            <p:spPr bwMode="auto">
              <a:xfrm>
                <a:off x="3589" y="1088"/>
                <a:ext cx="415" cy="1478"/>
              </a:xfrm>
              <a:prstGeom prst="rect">
                <a:avLst/>
              </a:prstGeom>
              <a:solidFill>
                <a:srgbClr val="FFFFFF"/>
              </a:solidFill>
              <a:ln w="9525">
                <a:solidFill>
                  <a:srgbClr val="000000"/>
                </a:solidFill>
                <a:miter lim="800000"/>
                <a:headEnd/>
                <a:tailEnd/>
              </a:ln>
            </p:spPr>
            <p:txBody>
              <a:bodyPr lIns="0" tIns="0" rIns="0" bIns="0"/>
              <a:lstStyle/>
              <a:p>
                <a:pPr>
                  <a:spcBef>
                    <a:spcPct val="0"/>
                  </a:spcBef>
                </a:pPr>
                <a:r>
                  <a:rPr lang="en-US">
                    <a:solidFill>
                      <a:srgbClr val="000000"/>
                    </a:solidFill>
                  </a:rPr>
                  <a:t>μP</a:t>
                </a:r>
              </a:p>
            </p:txBody>
          </p:sp>
          <p:sp>
            <p:nvSpPr>
              <p:cNvPr id="149510" name="Rectangle 6"/>
              <p:cNvSpPr>
                <a:spLocks noChangeArrowheads="1"/>
              </p:cNvSpPr>
              <p:nvPr/>
            </p:nvSpPr>
            <p:spPr bwMode="auto">
              <a:xfrm>
                <a:off x="4166" y="1907"/>
                <a:ext cx="706" cy="659"/>
              </a:xfrm>
              <a:prstGeom prst="rect">
                <a:avLst/>
              </a:prstGeom>
              <a:solidFill>
                <a:srgbClr val="FFFFFF"/>
              </a:solidFill>
              <a:ln w="9525">
                <a:solidFill>
                  <a:srgbClr val="969696"/>
                </a:solidFill>
                <a:miter lim="800000"/>
                <a:headEnd/>
                <a:tailEnd/>
              </a:ln>
            </p:spPr>
            <p:txBody>
              <a:bodyPr lIns="0" tIns="0" rIns="0" bIns="0"/>
              <a:lstStyle/>
              <a:p>
                <a:pPr>
                  <a:spcBef>
                    <a:spcPct val="0"/>
                  </a:spcBef>
                </a:pPr>
                <a:r>
                  <a:rPr lang="en-US">
                    <a:solidFill>
                      <a:srgbClr val="808080"/>
                    </a:solidFill>
                  </a:rPr>
                  <a:t>DMA ctrl</a:t>
                </a:r>
              </a:p>
            </p:txBody>
          </p:sp>
          <p:sp>
            <p:nvSpPr>
              <p:cNvPr id="149511" name="Rectangle 7"/>
              <p:cNvSpPr>
                <a:spLocks noChangeArrowheads="1"/>
              </p:cNvSpPr>
              <p:nvPr/>
            </p:nvSpPr>
            <p:spPr bwMode="auto">
              <a:xfrm>
                <a:off x="5027" y="1907"/>
                <a:ext cx="460" cy="664"/>
              </a:xfrm>
              <a:prstGeom prst="rect">
                <a:avLst/>
              </a:prstGeom>
              <a:noFill/>
              <a:ln w="9525">
                <a:solidFill>
                  <a:srgbClr val="969696"/>
                </a:solidFill>
                <a:miter lim="800000"/>
                <a:headEnd/>
                <a:tailEnd/>
              </a:ln>
            </p:spPr>
            <p:txBody>
              <a:bodyPr lIns="0" tIns="0" rIns="0" bIns="0"/>
              <a:lstStyle/>
              <a:p>
                <a:pPr>
                  <a:spcBef>
                    <a:spcPct val="0"/>
                  </a:spcBef>
                </a:pPr>
                <a:r>
                  <a:rPr lang="en-US">
                    <a:solidFill>
                      <a:schemeClr val="bg2"/>
                    </a:solidFill>
                  </a:rPr>
                  <a:t>P1</a:t>
                </a:r>
              </a:p>
            </p:txBody>
          </p:sp>
          <p:sp>
            <p:nvSpPr>
              <p:cNvPr id="149512" name="Rectangle 8"/>
              <p:cNvSpPr>
                <a:spLocks noChangeArrowheads="1"/>
              </p:cNvSpPr>
              <p:nvPr/>
            </p:nvSpPr>
            <p:spPr bwMode="auto">
              <a:xfrm>
                <a:off x="5070" y="2394"/>
                <a:ext cx="365" cy="120"/>
              </a:xfrm>
              <a:prstGeom prst="rect">
                <a:avLst/>
              </a:prstGeom>
              <a:solidFill>
                <a:srgbClr val="FFFFFF"/>
              </a:solidFill>
              <a:ln w="9525">
                <a:solidFill>
                  <a:srgbClr val="969696"/>
                </a:solidFill>
                <a:miter lim="800000"/>
                <a:headEnd/>
                <a:tailEnd/>
              </a:ln>
              <a:effectLst/>
            </p:spPr>
            <p:txBody>
              <a:bodyPr lIns="0" tIns="0" rIns="0" bIns="0"/>
              <a:lstStyle/>
              <a:p>
                <a:pPr algn="l">
                  <a:spcBef>
                    <a:spcPct val="0"/>
                  </a:spcBef>
                </a:pPr>
                <a:endParaRPr lang="en-US"/>
              </a:p>
            </p:txBody>
          </p:sp>
          <p:sp>
            <p:nvSpPr>
              <p:cNvPr id="149513" name="Freeform 9"/>
              <p:cNvSpPr>
                <a:spLocks/>
              </p:cNvSpPr>
              <p:nvPr/>
            </p:nvSpPr>
            <p:spPr bwMode="auto">
              <a:xfrm>
                <a:off x="4091" y="1688"/>
                <a:ext cx="1357" cy="3"/>
              </a:xfrm>
              <a:custGeom>
                <a:avLst/>
                <a:gdLst/>
                <a:ahLst/>
                <a:cxnLst>
                  <a:cxn ang="0">
                    <a:pos x="0" y="0"/>
                  </a:cxn>
                  <a:cxn ang="0">
                    <a:pos x="1766" y="5"/>
                  </a:cxn>
                </a:cxnLst>
                <a:rect l="0" t="0" r="r" b="b"/>
                <a:pathLst>
                  <a:path w="1766" h="5">
                    <a:moveTo>
                      <a:pt x="0" y="0"/>
                    </a:moveTo>
                    <a:lnTo>
                      <a:pt x="1766" y="5"/>
                    </a:lnTo>
                  </a:path>
                </a:pathLst>
              </a:custGeom>
              <a:noFill/>
              <a:ln w="15875">
                <a:solidFill>
                  <a:srgbClr val="969696"/>
                </a:solidFill>
                <a:round/>
                <a:headEnd type="triangle" w="med" len="med"/>
                <a:tailEnd type="triangle" w="med" len="med"/>
              </a:ln>
              <a:effectLst/>
            </p:spPr>
            <p:txBody>
              <a:bodyPr/>
              <a:lstStyle/>
              <a:p>
                <a:endParaRPr lang="en-US"/>
              </a:p>
            </p:txBody>
          </p:sp>
          <p:sp>
            <p:nvSpPr>
              <p:cNvPr id="149514" name="Line 10"/>
              <p:cNvSpPr>
                <a:spLocks noChangeShapeType="1"/>
              </p:cNvSpPr>
              <p:nvPr/>
            </p:nvSpPr>
            <p:spPr bwMode="auto">
              <a:xfrm>
                <a:off x="4418" y="1685"/>
                <a:ext cx="0" cy="220"/>
              </a:xfrm>
              <a:prstGeom prst="line">
                <a:avLst/>
              </a:prstGeom>
              <a:noFill/>
              <a:ln w="15875">
                <a:solidFill>
                  <a:srgbClr val="969696"/>
                </a:solidFill>
                <a:round/>
                <a:headEnd type="triangle" w="med" len="med"/>
                <a:tailEnd type="triangle" w="med" len="med"/>
              </a:ln>
              <a:effectLst/>
            </p:spPr>
            <p:txBody>
              <a:bodyPr/>
              <a:lstStyle/>
              <a:p>
                <a:endParaRPr lang="en-US"/>
              </a:p>
            </p:txBody>
          </p:sp>
          <p:sp>
            <p:nvSpPr>
              <p:cNvPr id="149515" name="Line 11"/>
              <p:cNvSpPr>
                <a:spLocks noChangeShapeType="1"/>
              </p:cNvSpPr>
              <p:nvPr/>
            </p:nvSpPr>
            <p:spPr bwMode="auto">
              <a:xfrm>
                <a:off x="5250" y="1685"/>
                <a:ext cx="0" cy="220"/>
              </a:xfrm>
              <a:prstGeom prst="line">
                <a:avLst/>
              </a:prstGeom>
              <a:noFill/>
              <a:ln w="15875">
                <a:solidFill>
                  <a:srgbClr val="969696"/>
                </a:solidFill>
                <a:round/>
                <a:headEnd type="triangle" w="med" len="med"/>
                <a:tailEnd type="triangle" w="med" len="med"/>
              </a:ln>
              <a:effectLst/>
            </p:spPr>
            <p:txBody>
              <a:bodyPr/>
              <a:lstStyle/>
              <a:p>
                <a:endParaRPr lang="en-US"/>
              </a:p>
            </p:txBody>
          </p:sp>
          <p:sp>
            <p:nvSpPr>
              <p:cNvPr id="149516" name="Text Box 12"/>
              <p:cNvSpPr txBox="1">
                <a:spLocks noChangeArrowheads="1"/>
              </p:cNvSpPr>
              <p:nvPr/>
            </p:nvSpPr>
            <p:spPr bwMode="auto">
              <a:xfrm>
                <a:off x="4919" y="1529"/>
                <a:ext cx="587" cy="183"/>
              </a:xfrm>
              <a:prstGeom prst="rect">
                <a:avLst/>
              </a:prstGeom>
              <a:noFill/>
              <a:ln w="9525">
                <a:noFill/>
                <a:miter lim="800000"/>
                <a:headEnd/>
                <a:tailEnd/>
              </a:ln>
            </p:spPr>
            <p:txBody>
              <a:bodyPr lIns="0" tIns="0" rIns="0" bIns="0"/>
              <a:lstStyle/>
              <a:p>
                <a:pPr>
                  <a:spcBef>
                    <a:spcPct val="0"/>
                  </a:spcBef>
                </a:pPr>
                <a:r>
                  <a:rPr lang="en-US">
                    <a:solidFill>
                      <a:srgbClr val="808080"/>
                    </a:solidFill>
                  </a:rPr>
                  <a:t>System bus</a:t>
                </a:r>
              </a:p>
            </p:txBody>
          </p:sp>
          <p:sp>
            <p:nvSpPr>
              <p:cNvPr id="149517" name="Freeform 13"/>
              <p:cNvSpPr>
                <a:spLocks/>
              </p:cNvSpPr>
              <p:nvPr/>
            </p:nvSpPr>
            <p:spPr bwMode="auto">
              <a:xfrm>
                <a:off x="4714" y="1480"/>
                <a:ext cx="4" cy="213"/>
              </a:xfrm>
              <a:custGeom>
                <a:avLst/>
                <a:gdLst/>
                <a:ahLst/>
                <a:cxnLst>
                  <a:cxn ang="0">
                    <a:pos x="0" y="0"/>
                  </a:cxn>
                  <a:cxn ang="0">
                    <a:pos x="4" y="308"/>
                  </a:cxn>
                </a:cxnLst>
                <a:rect l="0" t="0" r="r" b="b"/>
                <a:pathLst>
                  <a:path w="4" h="308">
                    <a:moveTo>
                      <a:pt x="0" y="0"/>
                    </a:moveTo>
                    <a:lnTo>
                      <a:pt x="4" y="308"/>
                    </a:lnTo>
                  </a:path>
                </a:pathLst>
              </a:custGeom>
              <a:noFill/>
              <a:ln w="15875">
                <a:solidFill>
                  <a:srgbClr val="969696"/>
                </a:solidFill>
                <a:round/>
                <a:headEnd type="triangle" w="med" len="med"/>
                <a:tailEnd type="triangle" w="med" len="med"/>
              </a:ln>
              <a:effectLst/>
            </p:spPr>
            <p:txBody>
              <a:bodyPr/>
              <a:lstStyle/>
              <a:p>
                <a:endParaRPr lang="en-US"/>
              </a:p>
            </p:txBody>
          </p:sp>
          <p:sp>
            <p:nvSpPr>
              <p:cNvPr id="149518" name="Freeform 14"/>
              <p:cNvSpPr>
                <a:spLocks/>
              </p:cNvSpPr>
              <p:nvPr/>
            </p:nvSpPr>
            <p:spPr bwMode="auto">
              <a:xfrm>
                <a:off x="3466" y="2244"/>
                <a:ext cx="152" cy="1"/>
              </a:xfrm>
              <a:custGeom>
                <a:avLst/>
                <a:gdLst/>
                <a:ahLst/>
                <a:cxnLst>
                  <a:cxn ang="0">
                    <a:pos x="196" y="3"/>
                  </a:cxn>
                  <a:cxn ang="0">
                    <a:pos x="0" y="0"/>
                  </a:cxn>
                </a:cxnLst>
                <a:rect l="0" t="0" r="r" b="b"/>
                <a:pathLst>
                  <a:path w="196" h="3">
                    <a:moveTo>
                      <a:pt x="196" y="3"/>
                    </a:moveTo>
                    <a:lnTo>
                      <a:pt x="0" y="0"/>
                    </a:lnTo>
                  </a:path>
                </a:pathLst>
              </a:custGeom>
              <a:noFill/>
              <a:ln w="15875">
                <a:solidFill>
                  <a:srgbClr val="000000"/>
                </a:solidFill>
                <a:round/>
                <a:headEnd/>
                <a:tailEnd type="triangle" w="med" len="med"/>
              </a:ln>
              <a:effectLst/>
            </p:spPr>
            <p:txBody>
              <a:bodyPr/>
              <a:lstStyle/>
              <a:p>
                <a:endParaRPr lang="en-US"/>
              </a:p>
            </p:txBody>
          </p:sp>
          <p:sp>
            <p:nvSpPr>
              <p:cNvPr id="149519" name="Rectangle 15"/>
              <p:cNvSpPr>
                <a:spLocks noChangeArrowheads="1"/>
              </p:cNvSpPr>
              <p:nvPr/>
            </p:nvSpPr>
            <p:spPr bwMode="auto">
              <a:xfrm>
                <a:off x="5072" y="2260"/>
                <a:ext cx="369" cy="126"/>
              </a:xfrm>
              <a:prstGeom prst="rect">
                <a:avLst/>
              </a:prstGeom>
              <a:noFill/>
              <a:ln w="9525">
                <a:noFill/>
                <a:miter lim="800000"/>
                <a:headEnd/>
                <a:tailEnd/>
              </a:ln>
              <a:effectLst/>
            </p:spPr>
            <p:txBody>
              <a:bodyPr lIns="0" tIns="0" rIns="0" bIns="0"/>
              <a:lstStyle/>
              <a:p>
                <a:pPr>
                  <a:spcBef>
                    <a:spcPct val="0"/>
                  </a:spcBef>
                </a:pPr>
                <a:r>
                  <a:rPr lang="en-US">
                    <a:solidFill>
                      <a:schemeClr val="bg2"/>
                    </a:solidFill>
                  </a:rPr>
                  <a:t>0x8000</a:t>
                </a:r>
              </a:p>
            </p:txBody>
          </p:sp>
          <p:sp>
            <p:nvSpPr>
              <p:cNvPr id="149520" name="Rectangle 16"/>
              <p:cNvSpPr>
                <a:spLocks noChangeArrowheads="1"/>
              </p:cNvSpPr>
              <p:nvPr/>
            </p:nvSpPr>
            <p:spPr bwMode="auto">
              <a:xfrm>
                <a:off x="2485" y="1095"/>
                <a:ext cx="979" cy="1476"/>
              </a:xfrm>
              <a:prstGeom prst="rect">
                <a:avLst/>
              </a:prstGeom>
              <a:solidFill>
                <a:srgbClr val="FFFFFF"/>
              </a:solidFill>
              <a:ln w="9525">
                <a:solidFill>
                  <a:srgbClr val="000000"/>
                </a:solidFill>
                <a:miter lim="800000"/>
                <a:headEnd/>
                <a:tailEnd/>
              </a:ln>
            </p:spPr>
            <p:txBody>
              <a:bodyPr lIns="0" tIns="0" rIns="0" bIns="0"/>
              <a:lstStyle/>
              <a:p>
                <a:pPr algn="r">
                  <a:spcBef>
                    <a:spcPct val="0"/>
                  </a:spcBef>
                </a:pPr>
                <a:endParaRPr lang="en-US"/>
              </a:p>
            </p:txBody>
          </p:sp>
          <p:sp>
            <p:nvSpPr>
              <p:cNvPr id="149521" name="Text Box 17"/>
              <p:cNvSpPr txBox="1">
                <a:spLocks noChangeArrowheads="1"/>
              </p:cNvSpPr>
              <p:nvPr/>
            </p:nvSpPr>
            <p:spPr bwMode="auto">
              <a:xfrm>
                <a:off x="2474" y="2277"/>
                <a:ext cx="231" cy="105"/>
              </a:xfrm>
              <a:prstGeom prst="rect">
                <a:avLst/>
              </a:prstGeom>
              <a:noFill/>
              <a:ln w="9525">
                <a:noFill/>
                <a:miter lim="800000"/>
                <a:headEnd/>
                <a:tailEnd/>
              </a:ln>
            </p:spPr>
            <p:txBody>
              <a:bodyPr lIns="0" tIns="0" rIns="0" bIns="0"/>
              <a:lstStyle/>
              <a:p>
                <a:pPr algn="r">
                  <a:spcBef>
                    <a:spcPct val="0"/>
                  </a:spcBef>
                </a:pPr>
                <a:r>
                  <a:rPr lang="en-US">
                    <a:solidFill>
                      <a:srgbClr val="000000"/>
                    </a:solidFill>
                  </a:rPr>
                  <a:t>101:</a:t>
                </a:r>
              </a:p>
            </p:txBody>
          </p:sp>
          <p:sp>
            <p:nvSpPr>
              <p:cNvPr id="149522" name="Text Box 18"/>
              <p:cNvSpPr txBox="1">
                <a:spLocks noChangeArrowheads="1"/>
              </p:cNvSpPr>
              <p:nvPr/>
            </p:nvSpPr>
            <p:spPr bwMode="auto">
              <a:xfrm>
                <a:off x="2760" y="2145"/>
                <a:ext cx="575" cy="145"/>
              </a:xfrm>
              <a:prstGeom prst="rect">
                <a:avLst/>
              </a:prstGeom>
              <a:noFill/>
              <a:ln w="9525">
                <a:noFill/>
                <a:miter lim="800000"/>
                <a:headEnd/>
                <a:tailEnd/>
              </a:ln>
            </p:spPr>
            <p:txBody>
              <a:bodyPr lIns="0" tIns="0" rIns="0" bIns="0"/>
              <a:lstStyle/>
              <a:p>
                <a:pPr algn="l">
                  <a:spcBef>
                    <a:spcPct val="0"/>
                  </a:spcBef>
                </a:pPr>
                <a:r>
                  <a:rPr lang="en-US">
                    <a:solidFill>
                      <a:srgbClr val="000000"/>
                    </a:solidFill>
                  </a:rPr>
                  <a:t>instruction </a:t>
                </a:r>
              </a:p>
            </p:txBody>
          </p:sp>
          <p:sp>
            <p:nvSpPr>
              <p:cNvPr id="149523" name="Text Box 19"/>
              <p:cNvSpPr txBox="1">
                <a:spLocks noChangeArrowheads="1"/>
              </p:cNvSpPr>
              <p:nvPr/>
            </p:nvSpPr>
            <p:spPr bwMode="auto">
              <a:xfrm>
                <a:off x="2760" y="2277"/>
                <a:ext cx="591" cy="115"/>
              </a:xfrm>
              <a:prstGeom prst="rect">
                <a:avLst/>
              </a:prstGeom>
              <a:noFill/>
              <a:ln w="9525">
                <a:noFill/>
                <a:miter lim="800000"/>
                <a:headEnd/>
                <a:tailEnd/>
              </a:ln>
            </p:spPr>
            <p:txBody>
              <a:bodyPr lIns="0" tIns="0" rIns="0" bIns="0"/>
              <a:lstStyle/>
              <a:p>
                <a:pPr algn="l">
                  <a:spcBef>
                    <a:spcPct val="0"/>
                  </a:spcBef>
                </a:pPr>
                <a:r>
                  <a:rPr lang="en-US">
                    <a:solidFill>
                      <a:srgbClr val="000000"/>
                    </a:solidFill>
                  </a:rPr>
                  <a:t>instruction </a:t>
                </a:r>
              </a:p>
            </p:txBody>
          </p:sp>
          <p:sp>
            <p:nvSpPr>
              <p:cNvPr id="149524" name="Text Box 20"/>
              <p:cNvSpPr txBox="1">
                <a:spLocks noChangeArrowheads="1"/>
              </p:cNvSpPr>
              <p:nvPr/>
            </p:nvSpPr>
            <p:spPr bwMode="auto">
              <a:xfrm>
                <a:off x="2549" y="1834"/>
                <a:ext cx="168" cy="118"/>
              </a:xfrm>
              <a:prstGeom prst="rect">
                <a:avLst/>
              </a:prstGeom>
              <a:noFill/>
              <a:ln w="9525">
                <a:noFill/>
                <a:miter lim="800000"/>
                <a:headEnd/>
                <a:tailEnd/>
              </a:ln>
            </p:spPr>
            <p:txBody>
              <a:bodyPr lIns="0" tIns="0" rIns="0" bIns="0"/>
              <a:lstStyle/>
              <a:p>
                <a:pPr algn="r">
                  <a:spcBef>
                    <a:spcPct val="0"/>
                  </a:spcBef>
                </a:pPr>
                <a:r>
                  <a:rPr lang="en-US">
                    <a:solidFill>
                      <a:srgbClr val="000000"/>
                    </a:solidFill>
                  </a:rPr>
                  <a:t>...</a:t>
                </a:r>
              </a:p>
            </p:txBody>
          </p:sp>
          <p:sp>
            <p:nvSpPr>
              <p:cNvPr id="149525" name="Text Box 21"/>
              <p:cNvSpPr txBox="1">
                <a:spLocks noChangeArrowheads="1"/>
              </p:cNvSpPr>
              <p:nvPr/>
            </p:nvSpPr>
            <p:spPr bwMode="auto">
              <a:xfrm>
                <a:off x="2495" y="1948"/>
                <a:ext cx="771" cy="143"/>
              </a:xfrm>
              <a:prstGeom prst="rect">
                <a:avLst/>
              </a:prstGeom>
              <a:noFill/>
              <a:ln w="9525">
                <a:noFill/>
                <a:miter lim="800000"/>
                <a:headEnd/>
                <a:tailEnd/>
              </a:ln>
            </p:spPr>
            <p:txBody>
              <a:bodyPr lIns="0" tIns="0" rIns="0" bIns="0"/>
              <a:lstStyle/>
              <a:p>
                <a:pPr algn="l">
                  <a:spcBef>
                    <a:spcPct val="0"/>
                  </a:spcBef>
                </a:pPr>
                <a:r>
                  <a:rPr lang="en-US" i="1">
                    <a:solidFill>
                      <a:srgbClr val="000000"/>
                    </a:solidFill>
                  </a:rPr>
                  <a:t>Main program</a:t>
                </a:r>
              </a:p>
            </p:txBody>
          </p:sp>
          <p:sp>
            <p:nvSpPr>
              <p:cNvPr id="149526" name="Text Box 22"/>
              <p:cNvSpPr txBox="1">
                <a:spLocks noChangeArrowheads="1"/>
              </p:cNvSpPr>
              <p:nvPr/>
            </p:nvSpPr>
            <p:spPr bwMode="auto">
              <a:xfrm>
                <a:off x="2538" y="2016"/>
                <a:ext cx="167" cy="117"/>
              </a:xfrm>
              <a:prstGeom prst="rect">
                <a:avLst/>
              </a:prstGeom>
              <a:noFill/>
              <a:ln w="9525">
                <a:noFill/>
                <a:miter lim="800000"/>
                <a:headEnd/>
                <a:tailEnd/>
              </a:ln>
            </p:spPr>
            <p:txBody>
              <a:bodyPr lIns="0" tIns="0" rIns="0" bIns="0"/>
              <a:lstStyle/>
              <a:p>
                <a:pPr algn="r">
                  <a:spcBef>
                    <a:spcPct val="0"/>
                  </a:spcBef>
                </a:pPr>
                <a:r>
                  <a:rPr lang="en-US">
                    <a:solidFill>
                      <a:srgbClr val="000000"/>
                    </a:solidFill>
                  </a:rPr>
                  <a:t>...</a:t>
                </a:r>
              </a:p>
            </p:txBody>
          </p:sp>
          <p:sp>
            <p:nvSpPr>
              <p:cNvPr id="149527" name="Text Box 23"/>
              <p:cNvSpPr txBox="1">
                <a:spLocks noChangeArrowheads="1"/>
              </p:cNvSpPr>
              <p:nvPr/>
            </p:nvSpPr>
            <p:spPr bwMode="auto">
              <a:xfrm>
                <a:off x="2551" y="1135"/>
                <a:ext cx="902" cy="151"/>
              </a:xfrm>
              <a:prstGeom prst="rect">
                <a:avLst/>
              </a:prstGeom>
              <a:noFill/>
              <a:ln w="9525">
                <a:noFill/>
                <a:miter lim="800000"/>
                <a:headEnd/>
                <a:tailEnd/>
              </a:ln>
              <a:effectLst/>
            </p:spPr>
            <p:txBody>
              <a:bodyPr lIns="0" tIns="0" rIns="0" bIns="0"/>
              <a:lstStyle/>
              <a:p>
                <a:pPr algn="l">
                  <a:spcBef>
                    <a:spcPct val="0"/>
                  </a:spcBef>
                </a:pPr>
                <a:r>
                  <a:rPr lang="en-US" noProof="1"/>
                  <a:t>Program memory</a:t>
                </a:r>
              </a:p>
            </p:txBody>
          </p:sp>
          <p:sp>
            <p:nvSpPr>
              <p:cNvPr id="149528" name="Rectangle 24"/>
              <p:cNvSpPr>
                <a:spLocks noChangeArrowheads="1"/>
              </p:cNvSpPr>
              <p:nvPr/>
            </p:nvSpPr>
            <p:spPr bwMode="auto">
              <a:xfrm>
                <a:off x="3620" y="2181"/>
                <a:ext cx="248" cy="130"/>
              </a:xfrm>
              <a:prstGeom prst="rect">
                <a:avLst/>
              </a:prstGeom>
              <a:solidFill>
                <a:srgbClr val="FFFFFF"/>
              </a:solidFill>
              <a:ln w="9525">
                <a:solidFill>
                  <a:srgbClr val="000000"/>
                </a:solidFill>
                <a:miter lim="800000"/>
                <a:headEnd/>
                <a:tailEnd/>
              </a:ln>
              <a:effectLst/>
            </p:spPr>
            <p:txBody>
              <a:bodyPr lIns="0" tIns="0" rIns="0" bIns="0"/>
              <a:lstStyle/>
              <a:p>
                <a:pPr>
                  <a:spcBef>
                    <a:spcPct val="0"/>
                  </a:spcBef>
                </a:pPr>
                <a:r>
                  <a:rPr lang="en-US">
                    <a:solidFill>
                      <a:srgbClr val="000000"/>
                    </a:solidFill>
                  </a:rPr>
                  <a:t>PC</a:t>
                </a:r>
              </a:p>
            </p:txBody>
          </p:sp>
          <p:sp>
            <p:nvSpPr>
              <p:cNvPr id="149529" name="Rectangle 25"/>
              <p:cNvSpPr>
                <a:spLocks noChangeArrowheads="1"/>
              </p:cNvSpPr>
              <p:nvPr/>
            </p:nvSpPr>
            <p:spPr bwMode="auto">
              <a:xfrm>
                <a:off x="3626" y="2355"/>
                <a:ext cx="248" cy="128"/>
              </a:xfrm>
              <a:prstGeom prst="rect">
                <a:avLst/>
              </a:prstGeom>
              <a:solidFill>
                <a:srgbClr val="FFFFFF"/>
              </a:solidFill>
              <a:ln w="9525">
                <a:solidFill>
                  <a:srgbClr val="969696"/>
                </a:solidFill>
                <a:miter lim="800000"/>
                <a:headEnd/>
                <a:tailEnd/>
              </a:ln>
              <a:effectLst/>
            </p:spPr>
            <p:txBody>
              <a:bodyPr lIns="0" tIns="0" rIns="0" bIns="0"/>
              <a:lstStyle/>
              <a:p>
                <a:pPr>
                  <a:spcBef>
                    <a:spcPct val="0"/>
                  </a:spcBef>
                </a:pPr>
                <a:r>
                  <a:rPr lang="en-US">
                    <a:solidFill>
                      <a:srgbClr val="808080"/>
                    </a:solidFill>
                  </a:rPr>
                  <a:t>100</a:t>
                </a:r>
              </a:p>
            </p:txBody>
          </p:sp>
          <p:sp>
            <p:nvSpPr>
              <p:cNvPr id="149530" name="Freeform 26"/>
              <p:cNvSpPr>
                <a:spLocks/>
              </p:cNvSpPr>
              <p:nvPr/>
            </p:nvSpPr>
            <p:spPr bwMode="auto">
              <a:xfrm>
                <a:off x="4020" y="2052"/>
                <a:ext cx="136" cy="3"/>
              </a:xfrm>
              <a:custGeom>
                <a:avLst/>
                <a:gdLst/>
                <a:ahLst/>
                <a:cxnLst>
                  <a:cxn ang="0">
                    <a:pos x="136" y="3"/>
                  </a:cxn>
                  <a:cxn ang="0">
                    <a:pos x="0" y="0"/>
                  </a:cxn>
                </a:cxnLst>
                <a:rect l="0" t="0" r="r" b="b"/>
                <a:pathLst>
                  <a:path w="136" h="3">
                    <a:moveTo>
                      <a:pt x="136" y="3"/>
                    </a:moveTo>
                    <a:lnTo>
                      <a:pt x="0" y="0"/>
                    </a:lnTo>
                  </a:path>
                </a:pathLst>
              </a:custGeom>
              <a:noFill/>
              <a:ln w="9525">
                <a:solidFill>
                  <a:srgbClr val="969696"/>
                </a:solidFill>
                <a:round/>
                <a:headEnd/>
                <a:tailEnd type="triangle" w="med" len="med"/>
              </a:ln>
              <a:effectLst/>
            </p:spPr>
            <p:txBody>
              <a:bodyPr/>
              <a:lstStyle/>
              <a:p>
                <a:endParaRPr lang="en-US"/>
              </a:p>
            </p:txBody>
          </p:sp>
          <p:sp>
            <p:nvSpPr>
              <p:cNvPr id="149531" name="Text Box 27"/>
              <p:cNvSpPr txBox="1">
                <a:spLocks noChangeArrowheads="1"/>
              </p:cNvSpPr>
              <p:nvPr/>
            </p:nvSpPr>
            <p:spPr bwMode="auto">
              <a:xfrm>
                <a:off x="3701" y="1987"/>
                <a:ext cx="277" cy="150"/>
              </a:xfrm>
              <a:prstGeom prst="rect">
                <a:avLst/>
              </a:prstGeom>
              <a:noFill/>
              <a:ln w="9525">
                <a:noFill/>
                <a:miter lim="800000"/>
                <a:headEnd/>
                <a:tailEnd/>
              </a:ln>
            </p:spPr>
            <p:txBody>
              <a:bodyPr lIns="0" tIns="0" rIns="0" bIns="0"/>
              <a:lstStyle/>
              <a:p>
                <a:pPr algn="r">
                  <a:spcBef>
                    <a:spcPct val="0"/>
                  </a:spcBef>
                </a:pPr>
                <a:r>
                  <a:rPr lang="en-US">
                    <a:solidFill>
                      <a:srgbClr val="808080"/>
                    </a:solidFill>
                  </a:rPr>
                  <a:t>Dreq</a:t>
                </a:r>
              </a:p>
            </p:txBody>
          </p:sp>
          <p:sp>
            <p:nvSpPr>
              <p:cNvPr id="149532" name="Text Box 28"/>
              <p:cNvSpPr txBox="1">
                <a:spLocks noChangeArrowheads="1"/>
              </p:cNvSpPr>
              <p:nvPr/>
            </p:nvSpPr>
            <p:spPr bwMode="auto">
              <a:xfrm>
                <a:off x="3701" y="1869"/>
                <a:ext cx="277" cy="151"/>
              </a:xfrm>
              <a:prstGeom prst="rect">
                <a:avLst/>
              </a:prstGeom>
              <a:noFill/>
              <a:ln w="9525">
                <a:noFill/>
                <a:miter lim="800000"/>
                <a:headEnd/>
                <a:tailEnd/>
              </a:ln>
            </p:spPr>
            <p:txBody>
              <a:bodyPr lIns="0" tIns="0" rIns="0" bIns="0"/>
              <a:lstStyle/>
              <a:p>
                <a:pPr algn="r">
                  <a:spcBef>
                    <a:spcPct val="0"/>
                  </a:spcBef>
                </a:pPr>
                <a:r>
                  <a:rPr lang="en-US">
                    <a:solidFill>
                      <a:srgbClr val="808080"/>
                    </a:solidFill>
                  </a:rPr>
                  <a:t>Dack</a:t>
                </a:r>
              </a:p>
            </p:txBody>
          </p:sp>
          <p:sp>
            <p:nvSpPr>
              <p:cNvPr id="149533" name="Text Box 29"/>
              <p:cNvSpPr txBox="1">
                <a:spLocks noChangeArrowheads="1"/>
              </p:cNvSpPr>
              <p:nvPr/>
            </p:nvSpPr>
            <p:spPr bwMode="auto">
              <a:xfrm>
                <a:off x="4206" y="1201"/>
                <a:ext cx="375" cy="114"/>
              </a:xfrm>
              <a:prstGeom prst="rect">
                <a:avLst/>
              </a:prstGeom>
              <a:noFill/>
              <a:ln w="9525">
                <a:noFill/>
                <a:prstDash val="dash"/>
                <a:miter lim="800000"/>
                <a:headEnd/>
                <a:tailEnd type="none" w="sm" len="sm"/>
              </a:ln>
              <a:effectLst/>
            </p:spPr>
            <p:txBody>
              <a:bodyPr lIns="0" tIns="0" rIns="0" bIns="0"/>
              <a:lstStyle/>
              <a:p>
                <a:pPr algn="l">
                  <a:spcBef>
                    <a:spcPct val="0"/>
                  </a:spcBef>
                </a:pPr>
                <a:r>
                  <a:rPr lang="en-US">
                    <a:solidFill>
                      <a:srgbClr val="808080"/>
                    </a:solidFill>
                  </a:rPr>
                  <a:t>0x0000</a:t>
                </a:r>
              </a:p>
            </p:txBody>
          </p:sp>
          <p:sp>
            <p:nvSpPr>
              <p:cNvPr id="149534" name="Text Box 30"/>
              <p:cNvSpPr txBox="1">
                <a:spLocks noChangeArrowheads="1"/>
              </p:cNvSpPr>
              <p:nvPr/>
            </p:nvSpPr>
            <p:spPr bwMode="auto">
              <a:xfrm>
                <a:off x="4599" y="1201"/>
                <a:ext cx="397" cy="114"/>
              </a:xfrm>
              <a:prstGeom prst="rect">
                <a:avLst/>
              </a:prstGeom>
              <a:noFill/>
              <a:ln w="9525">
                <a:noFill/>
                <a:prstDash val="dash"/>
                <a:miter lim="800000"/>
                <a:headEnd/>
                <a:tailEnd type="none" w="sm" len="sm"/>
              </a:ln>
              <a:effectLst/>
            </p:spPr>
            <p:txBody>
              <a:bodyPr lIns="0" tIns="0" rIns="0" bIns="0"/>
              <a:lstStyle/>
              <a:p>
                <a:pPr algn="l">
                  <a:spcBef>
                    <a:spcPct val="0"/>
                  </a:spcBef>
                </a:pPr>
                <a:r>
                  <a:rPr lang="en-US">
                    <a:solidFill>
                      <a:srgbClr val="808080"/>
                    </a:solidFill>
                  </a:rPr>
                  <a:t>0x0001</a:t>
                </a:r>
              </a:p>
            </p:txBody>
          </p:sp>
          <p:sp>
            <p:nvSpPr>
              <p:cNvPr id="149535" name="Text Box 31"/>
              <p:cNvSpPr txBox="1">
                <a:spLocks noChangeArrowheads="1"/>
              </p:cNvSpPr>
              <p:nvPr/>
            </p:nvSpPr>
            <p:spPr bwMode="auto">
              <a:xfrm>
                <a:off x="4181" y="1329"/>
                <a:ext cx="388" cy="115"/>
              </a:xfrm>
              <a:prstGeom prst="rect">
                <a:avLst/>
              </a:prstGeom>
              <a:noFill/>
              <a:ln w="9525">
                <a:solidFill>
                  <a:srgbClr val="969696"/>
                </a:solidFill>
                <a:miter lim="800000"/>
                <a:headEnd/>
                <a:tailEnd type="none" w="sm" len="sm"/>
              </a:ln>
              <a:effectLst/>
            </p:spPr>
            <p:txBody>
              <a:bodyPr lIns="0" tIns="0" rIns="0" bIns="0"/>
              <a:lstStyle/>
              <a:p>
                <a:pPr algn="l">
                  <a:spcBef>
                    <a:spcPct val="0"/>
                  </a:spcBef>
                </a:pPr>
                <a:endParaRPr lang="en-US"/>
              </a:p>
            </p:txBody>
          </p:sp>
          <p:sp>
            <p:nvSpPr>
              <p:cNvPr id="149536" name="Text Box 32"/>
              <p:cNvSpPr txBox="1">
                <a:spLocks noChangeArrowheads="1"/>
              </p:cNvSpPr>
              <p:nvPr/>
            </p:nvSpPr>
            <p:spPr bwMode="auto">
              <a:xfrm>
                <a:off x="4571" y="1329"/>
                <a:ext cx="389" cy="115"/>
              </a:xfrm>
              <a:prstGeom prst="rect">
                <a:avLst/>
              </a:prstGeom>
              <a:noFill/>
              <a:ln w="9525">
                <a:solidFill>
                  <a:srgbClr val="969696"/>
                </a:solidFill>
                <a:miter lim="800000"/>
                <a:headEnd/>
                <a:tailEnd type="none" w="sm" len="sm"/>
              </a:ln>
              <a:effectLst/>
            </p:spPr>
            <p:txBody>
              <a:bodyPr lIns="0" tIns="0" rIns="0" bIns="0"/>
              <a:lstStyle/>
              <a:p>
                <a:pPr algn="l">
                  <a:spcBef>
                    <a:spcPct val="0"/>
                  </a:spcBef>
                </a:pPr>
                <a:endParaRPr lang="en-US"/>
              </a:p>
            </p:txBody>
          </p:sp>
          <p:grpSp>
            <p:nvGrpSpPr>
              <p:cNvPr id="3" name="Group 33"/>
              <p:cNvGrpSpPr>
                <a:grpSpLocks/>
              </p:cNvGrpSpPr>
              <p:nvPr/>
            </p:nvGrpSpPr>
            <p:grpSpPr bwMode="auto">
              <a:xfrm>
                <a:off x="5048" y="1399"/>
                <a:ext cx="166" cy="19"/>
                <a:chOff x="5212" y="2481"/>
                <a:chExt cx="213" cy="29"/>
              </a:xfrm>
            </p:grpSpPr>
            <p:sp>
              <p:nvSpPr>
                <p:cNvPr id="149538" name="Oval 34"/>
                <p:cNvSpPr>
                  <a:spLocks noChangeArrowheads="1"/>
                </p:cNvSpPr>
                <p:nvPr/>
              </p:nvSpPr>
              <p:spPr bwMode="auto">
                <a:xfrm>
                  <a:off x="5304" y="2481"/>
                  <a:ext cx="29" cy="29"/>
                </a:xfrm>
                <a:prstGeom prst="ellipse">
                  <a:avLst/>
                </a:prstGeom>
                <a:solidFill>
                  <a:srgbClr val="969696"/>
                </a:solidFill>
                <a:ln w="9525">
                  <a:solidFill>
                    <a:srgbClr val="969696"/>
                  </a:solidFill>
                  <a:prstDash val="dash"/>
                  <a:round/>
                  <a:headEnd/>
                  <a:tailEnd type="none" w="sm" len="sm"/>
                </a:ln>
                <a:effectLst/>
              </p:spPr>
              <p:txBody>
                <a:bodyPr/>
                <a:lstStyle/>
                <a:p>
                  <a:endParaRPr lang="en-US"/>
                </a:p>
              </p:txBody>
            </p:sp>
            <p:sp>
              <p:nvSpPr>
                <p:cNvPr id="149539" name="Oval 35"/>
                <p:cNvSpPr>
                  <a:spLocks noChangeArrowheads="1"/>
                </p:cNvSpPr>
                <p:nvPr/>
              </p:nvSpPr>
              <p:spPr bwMode="auto">
                <a:xfrm>
                  <a:off x="5212" y="2481"/>
                  <a:ext cx="29" cy="29"/>
                </a:xfrm>
                <a:prstGeom prst="ellipse">
                  <a:avLst/>
                </a:prstGeom>
                <a:solidFill>
                  <a:srgbClr val="969696"/>
                </a:solidFill>
                <a:ln w="9525">
                  <a:solidFill>
                    <a:srgbClr val="969696"/>
                  </a:solidFill>
                  <a:prstDash val="dash"/>
                  <a:round/>
                  <a:headEnd/>
                  <a:tailEnd type="none" w="sm" len="sm"/>
                </a:ln>
                <a:effectLst/>
              </p:spPr>
              <p:txBody>
                <a:bodyPr/>
                <a:lstStyle/>
                <a:p>
                  <a:endParaRPr lang="en-US"/>
                </a:p>
              </p:txBody>
            </p:sp>
            <p:sp>
              <p:nvSpPr>
                <p:cNvPr id="149540" name="Oval 36"/>
                <p:cNvSpPr>
                  <a:spLocks noChangeArrowheads="1"/>
                </p:cNvSpPr>
                <p:nvPr/>
              </p:nvSpPr>
              <p:spPr bwMode="auto">
                <a:xfrm>
                  <a:off x="5396" y="2481"/>
                  <a:ext cx="29" cy="29"/>
                </a:xfrm>
                <a:prstGeom prst="ellipse">
                  <a:avLst/>
                </a:prstGeom>
                <a:solidFill>
                  <a:srgbClr val="969696"/>
                </a:solidFill>
                <a:ln w="9525">
                  <a:solidFill>
                    <a:srgbClr val="969696"/>
                  </a:solidFill>
                  <a:prstDash val="dash"/>
                  <a:round/>
                  <a:headEnd/>
                  <a:tailEnd type="none" w="sm" len="sm"/>
                </a:ln>
                <a:effectLst/>
              </p:spPr>
              <p:txBody>
                <a:bodyPr/>
                <a:lstStyle/>
                <a:p>
                  <a:endParaRPr lang="en-US"/>
                </a:p>
              </p:txBody>
            </p:sp>
          </p:grpSp>
          <p:sp>
            <p:nvSpPr>
              <p:cNvPr id="149541" name="Text Box 37"/>
              <p:cNvSpPr txBox="1">
                <a:spLocks noChangeArrowheads="1"/>
              </p:cNvSpPr>
              <p:nvPr/>
            </p:nvSpPr>
            <p:spPr bwMode="auto">
              <a:xfrm>
                <a:off x="2428" y="2145"/>
                <a:ext cx="277" cy="120"/>
              </a:xfrm>
              <a:prstGeom prst="rect">
                <a:avLst/>
              </a:prstGeom>
              <a:noFill/>
              <a:ln w="9525">
                <a:noFill/>
                <a:miter lim="800000"/>
                <a:headEnd/>
                <a:tailEnd/>
              </a:ln>
            </p:spPr>
            <p:txBody>
              <a:bodyPr lIns="0" tIns="0" rIns="0" bIns="0"/>
              <a:lstStyle/>
              <a:p>
                <a:pPr algn="r">
                  <a:spcBef>
                    <a:spcPct val="0"/>
                  </a:spcBef>
                </a:pPr>
                <a:r>
                  <a:rPr lang="en-US">
                    <a:solidFill>
                      <a:srgbClr val="000000"/>
                    </a:solidFill>
                  </a:rPr>
                  <a:t>100:</a:t>
                </a:r>
              </a:p>
            </p:txBody>
          </p:sp>
          <p:sp>
            <p:nvSpPr>
              <p:cNvPr id="149542" name="Text Box 38"/>
              <p:cNvSpPr txBox="1">
                <a:spLocks noChangeArrowheads="1"/>
              </p:cNvSpPr>
              <p:nvPr/>
            </p:nvSpPr>
            <p:spPr bwMode="auto">
              <a:xfrm>
                <a:off x="2551" y="1415"/>
                <a:ext cx="846" cy="128"/>
              </a:xfrm>
              <a:prstGeom prst="rect">
                <a:avLst/>
              </a:prstGeom>
              <a:noFill/>
              <a:ln w="9525">
                <a:noFill/>
                <a:miter lim="800000"/>
                <a:headEnd/>
                <a:tailEnd/>
              </a:ln>
            </p:spPr>
            <p:txBody>
              <a:bodyPr lIns="0" tIns="0" rIns="0" bIns="0"/>
              <a:lstStyle/>
              <a:p>
                <a:pPr algn="l">
                  <a:spcBef>
                    <a:spcPct val="0"/>
                  </a:spcBef>
                </a:pPr>
                <a:r>
                  <a:rPr lang="en-US" i="1">
                    <a:solidFill>
                      <a:srgbClr val="808080"/>
                    </a:solidFill>
                  </a:rPr>
                  <a:t>No ISR needed!</a:t>
                </a:r>
              </a:p>
            </p:txBody>
          </p:sp>
          <p:sp>
            <p:nvSpPr>
              <p:cNvPr id="149543" name="Rectangle 39"/>
              <p:cNvSpPr>
                <a:spLocks noChangeArrowheads="1"/>
              </p:cNvSpPr>
              <p:nvPr/>
            </p:nvSpPr>
            <p:spPr bwMode="auto">
              <a:xfrm>
                <a:off x="4214" y="2053"/>
                <a:ext cx="386" cy="135"/>
              </a:xfrm>
              <a:prstGeom prst="rect">
                <a:avLst/>
              </a:prstGeom>
              <a:noFill/>
              <a:ln w="9525">
                <a:solidFill>
                  <a:srgbClr val="969696"/>
                </a:solidFill>
                <a:miter lim="800000"/>
                <a:headEnd/>
                <a:tailEnd/>
              </a:ln>
              <a:effectLst/>
            </p:spPr>
            <p:txBody>
              <a:bodyPr lIns="0" tIns="0" rIns="0" bIns="0"/>
              <a:lstStyle/>
              <a:p>
                <a:pPr>
                  <a:spcBef>
                    <a:spcPct val="0"/>
                  </a:spcBef>
                </a:pPr>
                <a:r>
                  <a:rPr lang="en-US">
                    <a:solidFill>
                      <a:schemeClr val="bg2"/>
                    </a:solidFill>
                  </a:rPr>
                  <a:t>0x0001</a:t>
                </a:r>
              </a:p>
            </p:txBody>
          </p:sp>
          <p:sp>
            <p:nvSpPr>
              <p:cNvPr id="149544" name="Rectangle 40"/>
              <p:cNvSpPr>
                <a:spLocks noChangeArrowheads="1"/>
              </p:cNvSpPr>
              <p:nvPr/>
            </p:nvSpPr>
            <p:spPr bwMode="auto">
              <a:xfrm>
                <a:off x="4214" y="2220"/>
                <a:ext cx="386" cy="135"/>
              </a:xfrm>
              <a:prstGeom prst="rect">
                <a:avLst/>
              </a:prstGeom>
              <a:noFill/>
              <a:ln w="9525">
                <a:solidFill>
                  <a:srgbClr val="969696"/>
                </a:solidFill>
                <a:miter lim="800000"/>
                <a:headEnd/>
                <a:tailEnd/>
              </a:ln>
              <a:effectLst/>
            </p:spPr>
            <p:txBody>
              <a:bodyPr lIns="0" tIns="0" rIns="0" bIns="0"/>
              <a:lstStyle/>
              <a:p>
                <a:pPr>
                  <a:spcBef>
                    <a:spcPct val="0"/>
                  </a:spcBef>
                </a:pPr>
                <a:r>
                  <a:rPr lang="en-US">
                    <a:solidFill>
                      <a:schemeClr val="bg2"/>
                    </a:solidFill>
                  </a:rPr>
                  <a:t>0x8000</a:t>
                </a:r>
              </a:p>
            </p:txBody>
          </p:sp>
          <p:sp>
            <p:nvSpPr>
              <p:cNvPr id="149545" name="Rectangle 41"/>
              <p:cNvSpPr>
                <a:spLocks noChangeArrowheads="1"/>
              </p:cNvSpPr>
              <p:nvPr/>
            </p:nvSpPr>
            <p:spPr bwMode="auto">
              <a:xfrm>
                <a:off x="4214" y="2386"/>
                <a:ext cx="386" cy="135"/>
              </a:xfrm>
              <a:prstGeom prst="rect">
                <a:avLst/>
              </a:prstGeom>
              <a:noFill/>
              <a:ln w="9525">
                <a:solidFill>
                  <a:srgbClr val="969696"/>
                </a:solidFill>
                <a:miter lim="800000"/>
                <a:headEnd/>
                <a:tailEnd/>
              </a:ln>
              <a:effectLst/>
            </p:spPr>
            <p:txBody>
              <a:bodyPr lIns="0" tIns="0" rIns="0" bIns="0"/>
              <a:lstStyle/>
              <a:p>
                <a:pPr algn="l">
                  <a:spcBef>
                    <a:spcPct val="0"/>
                  </a:spcBef>
                </a:pPr>
                <a:endParaRPr lang="en-US"/>
              </a:p>
            </p:txBody>
          </p:sp>
          <p:sp>
            <p:nvSpPr>
              <p:cNvPr id="149546" name="Text Box 42"/>
              <p:cNvSpPr txBox="1">
                <a:spLocks noChangeArrowheads="1"/>
              </p:cNvSpPr>
              <p:nvPr/>
            </p:nvSpPr>
            <p:spPr bwMode="auto">
              <a:xfrm>
                <a:off x="4660" y="2049"/>
                <a:ext cx="200" cy="153"/>
              </a:xfrm>
              <a:prstGeom prst="rect">
                <a:avLst/>
              </a:prstGeom>
              <a:noFill/>
              <a:ln w="9525">
                <a:noFill/>
                <a:prstDash val="dash"/>
                <a:miter lim="800000"/>
                <a:headEnd/>
                <a:tailEnd type="none" w="sm" len="sm"/>
              </a:ln>
              <a:effectLst/>
            </p:spPr>
            <p:txBody>
              <a:bodyPr lIns="0" tIns="0" rIns="0" bIns="0"/>
              <a:lstStyle/>
              <a:p>
                <a:pPr algn="l">
                  <a:spcBef>
                    <a:spcPct val="0"/>
                  </a:spcBef>
                </a:pPr>
                <a:r>
                  <a:rPr lang="en-US">
                    <a:solidFill>
                      <a:srgbClr val="808080"/>
                    </a:solidFill>
                  </a:rPr>
                  <a:t>ack</a:t>
                </a:r>
              </a:p>
            </p:txBody>
          </p:sp>
          <p:sp>
            <p:nvSpPr>
              <p:cNvPr id="149547" name="Text Box 43"/>
              <p:cNvSpPr txBox="1">
                <a:spLocks noChangeArrowheads="1"/>
              </p:cNvSpPr>
              <p:nvPr/>
            </p:nvSpPr>
            <p:spPr bwMode="auto">
              <a:xfrm>
                <a:off x="4660" y="2194"/>
                <a:ext cx="200" cy="153"/>
              </a:xfrm>
              <a:prstGeom prst="rect">
                <a:avLst/>
              </a:prstGeom>
              <a:noFill/>
              <a:ln w="9525">
                <a:noFill/>
                <a:prstDash val="dash"/>
                <a:miter lim="800000"/>
                <a:headEnd/>
                <a:tailEnd type="none" w="sm" len="sm"/>
              </a:ln>
              <a:effectLst/>
            </p:spPr>
            <p:txBody>
              <a:bodyPr lIns="0" tIns="0" rIns="0" bIns="0"/>
              <a:lstStyle/>
              <a:p>
                <a:pPr algn="l">
                  <a:spcBef>
                    <a:spcPct val="0"/>
                  </a:spcBef>
                </a:pPr>
                <a:r>
                  <a:rPr lang="en-US">
                    <a:solidFill>
                      <a:srgbClr val="808080"/>
                    </a:solidFill>
                  </a:rPr>
                  <a:t>req</a:t>
                </a:r>
              </a:p>
            </p:txBody>
          </p:sp>
          <p:sp>
            <p:nvSpPr>
              <p:cNvPr id="149548" name="Freeform 44"/>
              <p:cNvSpPr>
                <a:spLocks/>
              </p:cNvSpPr>
              <p:nvPr/>
            </p:nvSpPr>
            <p:spPr bwMode="auto">
              <a:xfrm>
                <a:off x="4014" y="1942"/>
                <a:ext cx="142" cy="2"/>
              </a:xfrm>
              <a:custGeom>
                <a:avLst/>
                <a:gdLst/>
                <a:ahLst/>
                <a:cxnLst>
                  <a:cxn ang="0">
                    <a:pos x="0" y="2"/>
                  </a:cxn>
                  <a:cxn ang="0">
                    <a:pos x="142" y="0"/>
                  </a:cxn>
                </a:cxnLst>
                <a:rect l="0" t="0" r="r" b="b"/>
                <a:pathLst>
                  <a:path w="142" h="2">
                    <a:moveTo>
                      <a:pt x="0" y="2"/>
                    </a:moveTo>
                    <a:lnTo>
                      <a:pt x="142" y="0"/>
                    </a:lnTo>
                  </a:path>
                </a:pathLst>
              </a:custGeom>
              <a:noFill/>
              <a:ln w="9525">
                <a:solidFill>
                  <a:srgbClr val="969696"/>
                </a:solidFill>
                <a:round/>
                <a:headEnd/>
                <a:tailEnd type="triangle" w="med" len="med"/>
              </a:ln>
              <a:effectLst/>
            </p:spPr>
            <p:txBody>
              <a:bodyPr/>
              <a:lstStyle/>
              <a:p>
                <a:endParaRPr lang="en-US"/>
              </a:p>
            </p:txBody>
          </p:sp>
          <p:sp>
            <p:nvSpPr>
              <p:cNvPr id="149549" name="Freeform 45"/>
              <p:cNvSpPr>
                <a:spLocks/>
              </p:cNvSpPr>
              <p:nvPr/>
            </p:nvSpPr>
            <p:spPr bwMode="auto">
              <a:xfrm>
                <a:off x="4887" y="2130"/>
                <a:ext cx="135" cy="1"/>
              </a:xfrm>
              <a:custGeom>
                <a:avLst/>
                <a:gdLst/>
                <a:ahLst/>
                <a:cxnLst>
                  <a:cxn ang="0">
                    <a:pos x="0" y="1"/>
                  </a:cxn>
                  <a:cxn ang="0">
                    <a:pos x="135" y="0"/>
                  </a:cxn>
                </a:cxnLst>
                <a:rect l="0" t="0" r="r" b="b"/>
                <a:pathLst>
                  <a:path w="135" h="1">
                    <a:moveTo>
                      <a:pt x="0" y="1"/>
                    </a:moveTo>
                    <a:lnTo>
                      <a:pt x="135" y="0"/>
                    </a:lnTo>
                  </a:path>
                </a:pathLst>
              </a:custGeom>
              <a:noFill/>
              <a:ln w="9525">
                <a:solidFill>
                  <a:srgbClr val="969696"/>
                </a:solidFill>
                <a:round/>
                <a:headEnd/>
                <a:tailEnd type="triangle" w="med" len="med"/>
              </a:ln>
              <a:effectLst/>
            </p:spPr>
            <p:txBody>
              <a:bodyPr/>
              <a:lstStyle/>
              <a:p>
                <a:endParaRPr lang="en-US"/>
              </a:p>
            </p:txBody>
          </p:sp>
          <p:sp>
            <p:nvSpPr>
              <p:cNvPr id="149550" name="Freeform 46"/>
              <p:cNvSpPr>
                <a:spLocks/>
              </p:cNvSpPr>
              <p:nvPr/>
            </p:nvSpPr>
            <p:spPr bwMode="auto">
              <a:xfrm>
                <a:off x="4887" y="2274"/>
                <a:ext cx="141" cy="1"/>
              </a:xfrm>
              <a:custGeom>
                <a:avLst/>
                <a:gdLst/>
                <a:ahLst/>
                <a:cxnLst>
                  <a:cxn ang="0">
                    <a:pos x="141" y="0"/>
                  </a:cxn>
                  <a:cxn ang="0">
                    <a:pos x="0" y="1"/>
                  </a:cxn>
                </a:cxnLst>
                <a:rect l="0" t="0" r="r" b="b"/>
                <a:pathLst>
                  <a:path w="141" h="1">
                    <a:moveTo>
                      <a:pt x="141" y="0"/>
                    </a:moveTo>
                    <a:lnTo>
                      <a:pt x="0" y="1"/>
                    </a:lnTo>
                  </a:path>
                </a:pathLst>
              </a:custGeom>
              <a:noFill/>
              <a:ln w="9525">
                <a:solidFill>
                  <a:srgbClr val="969696"/>
                </a:solidFill>
                <a:round/>
                <a:headEnd/>
                <a:tailEnd type="triangle" w="med" len="med"/>
              </a:ln>
              <a:effectLst/>
            </p:spPr>
            <p:txBody>
              <a:bodyPr/>
              <a:lstStyle/>
              <a:p>
                <a:endParaRPr lang="en-US"/>
              </a:p>
            </p:txBody>
          </p:sp>
          <p:sp>
            <p:nvSpPr>
              <p:cNvPr id="149591" name="Oval 87"/>
              <p:cNvSpPr>
                <a:spLocks noChangeArrowheads="1"/>
              </p:cNvSpPr>
              <p:nvPr/>
            </p:nvSpPr>
            <p:spPr bwMode="auto">
              <a:xfrm>
                <a:off x="4696" y="1341"/>
                <a:ext cx="92" cy="92"/>
              </a:xfrm>
              <a:prstGeom prst="ellipse">
                <a:avLst/>
              </a:prstGeom>
              <a:solidFill>
                <a:srgbClr val="969696"/>
              </a:solidFill>
              <a:ln w="9525">
                <a:solidFill>
                  <a:srgbClr val="969696"/>
                </a:solidFill>
                <a:round/>
                <a:headEnd/>
                <a:tailEnd type="none" w="sm" len="sm"/>
              </a:ln>
              <a:effectLst/>
            </p:spPr>
            <p:txBody>
              <a:bodyPr/>
              <a:lstStyle/>
              <a:p>
                <a:endParaRPr lang="en-US"/>
              </a:p>
            </p:txBody>
          </p:sp>
        </p:grpSp>
        <p:grpSp>
          <p:nvGrpSpPr>
            <p:cNvPr id="4" name="Group 97"/>
            <p:cNvGrpSpPr>
              <a:grpSpLocks/>
            </p:cNvGrpSpPr>
            <p:nvPr/>
          </p:nvGrpSpPr>
          <p:grpSpPr bwMode="auto">
            <a:xfrm>
              <a:off x="5873750" y="3133725"/>
              <a:ext cx="2098675" cy="361950"/>
              <a:chOff x="3700" y="1974"/>
              <a:chExt cx="1322" cy="228"/>
            </a:xfrm>
          </p:grpSpPr>
          <p:grpSp>
            <p:nvGrpSpPr>
              <p:cNvPr id="5" name="Group 82"/>
              <p:cNvGrpSpPr>
                <a:grpSpLocks/>
              </p:cNvGrpSpPr>
              <p:nvPr/>
            </p:nvGrpSpPr>
            <p:grpSpPr bwMode="auto">
              <a:xfrm>
                <a:off x="4660" y="1974"/>
                <a:ext cx="362" cy="228"/>
                <a:chOff x="4599" y="2902"/>
                <a:chExt cx="362" cy="228"/>
              </a:xfrm>
            </p:grpSpPr>
            <p:sp>
              <p:nvSpPr>
                <p:cNvPr id="149587" name="Text Box 83"/>
                <p:cNvSpPr txBox="1">
                  <a:spLocks noChangeArrowheads="1"/>
                </p:cNvSpPr>
                <p:nvPr/>
              </p:nvSpPr>
              <p:spPr bwMode="auto">
                <a:xfrm>
                  <a:off x="4599" y="2977"/>
                  <a:ext cx="200" cy="153"/>
                </a:xfrm>
                <a:prstGeom prst="rect">
                  <a:avLst/>
                </a:prstGeom>
                <a:noFill/>
                <a:ln w="9525">
                  <a:noFill/>
                  <a:prstDash val="dash"/>
                  <a:miter lim="800000"/>
                  <a:headEnd/>
                  <a:tailEnd type="none" w="sm" len="sm"/>
                </a:ln>
                <a:effectLst/>
              </p:spPr>
              <p:txBody>
                <a:bodyPr lIns="0" tIns="0" rIns="0" bIns="0"/>
                <a:lstStyle/>
                <a:p>
                  <a:pPr algn="l">
                    <a:spcBef>
                      <a:spcPct val="0"/>
                    </a:spcBef>
                  </a:pPr>
                  <a:r>
                    <a:rPr lang="en-US"/>
                    <a:t>ack</a:t>
                  </a:r>
                </a:p>
              </p:txBody>
            </p:sp>
            <p:sp>
              <p:nvSpPr>
                <p:cNvPr id="149588" name="Freeform 84"/>
                <p:cNvSpPr>
                  <a:spLocks/>
                </p:cNvSpPr>
                <p:nvPr/>
              </p:nvSpPr>
              <p:spPr bwMode="auto">
                <a:xfrm>
                  <a:off x="4826" y="3058"/>
                  <a:ext cx="135" cy="1"/>
                </a:xfrm>
                <a:custGeom>
                  <a:avLst/>
                  <a:gdLst/>
                  <a:ahLst/>
                  <a:cxnLst>
                    <a:cxn ang="0">
                      <a:pos x="0" y="1"/>
                    </a:cxn>
                    <a:cxn ang="0">
                      <a:pos x="135" y="0"/>
                    </a:cxn>
                  </a:cxnLst>
                  <a:rect l="0" t="0" r="r" b="b"/>
                  <a:pathLst>
                    <a:path w="135" h="1">
                      <a:moveTo>
                        <a:pt x="0" y="1"/>
                      </a:moveTo>
                      <a:lnTo>
                        <a:pt x="135" y="0"/>
                      </a:lnTo>
                    </a:path>
                  </a:pathLst>
                </a:custGeom>
                <a:noFill/>
                <a:ln w="9525">
                  <a:solidFill>
                    <a:schemeClr val="tx1"/>
                  </a:solidFill>
                  <a:round/>
                  <a:headEnd/>
                  <a:tailEnd type="triangle" w="med" len="med"/>
                </a:ln>
                <a:effectLst/>
              </p:spPr>
              <p:txBody>
                <a:bodyPr/>
                <a:lstStyle/>
                <a:p>
                  <a:endParaRPr lang="en-US"/>
                </a:p>
              </p:txBody>
            </p:sp>
            <p:sp>
              <p:nvSpPr>
                <p:cNvPr id="149589" name="Text Box 85"/>
                <p:cNvSpPr txBox="1">
                  <a:spLocks noChangeArrowheads="1"/>
                </p:cNvSpPr>
                <p:nvPr/>
              </p:nvSpPr>
              <p:spPr bwMode="auto">
                <a:xfrm>
                  <a:off x="4846" y="2902"/>
                  <a:ext cx="115" cy="115"/>
                </a:xfrm>
                <a:prstGeom prst="rect">
                  <a:avLst/>
                </a:prstGeom>
                <a:noFill/>
                <a:ln w="9525">
                  <a:noFill/>
                  <a:miter lim="800000"/>
                  <a:headEnd/>
                  <a:tailEnd/>
                </a:ln>
                <a:effectLst/>
              </p:spPr>
              <p:txBody>
                <a:bodyPr lIns="0" tIns="0" rIns="0" bIns="0">
                  <a:spAutoFit/>
                </a:bodyPr>
                <a:lstStyle/>
                <a:p>
                  <a:r>
                    <a:rPr lang="en-US"/>
                    <a:t>0</a:t>
                  </a:r>
                </a:p>
              </p:txBody>
            </p:sp>
          </p:grpSp>
          <p:grpSp>
            <p:nvGrpSpPr>
              <p:cNvPr id="6" name="Group 95"/>
              <p:cNvGrpSpPr>
                <a:grpSpLocks/>
              </p:cNvGrpSpPr>
              <p:nvPr/>
            </p:nvGrpSpPr>
            <p:grpSpPr bwMode="auto">
              <a:xfrm>
                <a:off x="3700" y="1987"/>
                <a:ext cx="455" cy="215"/>
                <a:chOff x="3818" y="3319"/>
                <a:chExt cx="455" cy="215"/>
              </a:xfrm>
            </p:grpSpPr>
            <p:sp>
              <p:nvSpPr>
                <p:cNvPr id="149593" name="Freeform 89"/>
                <p:cNvSpPr>
                  <a:spLocks/>
                </p:cNvSpPr>
                <p:nvPr/>
              </p:nvSpPr>
              <p:spPr bwMode="auto">
                <a:xfrm>
                  <a:off x="4137" y="3384"/>
                  <a:ext cx="136" cy="3"/>
                </a:xfrm>
                <a:custGeom>
                  <a:avLst/>
                  <a:gdLst/>
                  <a:ahLst/>
                  <a:cxnLst>
                    <a:cxn ang="0">
                      <a:pos x="136" y="3"/>
                    </a:cxn>
                    <a:cxn ang="0">
                      <a:pos x="0" y="0"/>
                    </a:cxn>
                  </a:cxnLst>
                  <a:rect l="0" t="0" r="r" b="b"/>
                  <a:pathLst>
                    <a:path w="136" h="3">
                      <a:moveTo>
                        <a:pt x="136" y="3"/>
                      </a:moveTo>
                      <a:lnTo>
                        <a:pt x="0" y="0"/>
                      </a:lnTo>
                    </a:path>
                  </a:pathLst>
                </a:custGeom>
                <a:noFill/>
                <a:ln w="9525">
                  <a:solidFill>
                    <a:schemeClr val="tx1"/>
                  </a:solidFill>
                  <a:round/>
                  <a:headEnd/>
                  <a:tailEnd type="triangle" w="med" len="med"/>
                </a:ln>
                <a:effectLst/>
              </p:spPr>
              <p:txBody>
                <a:bodyPr/>
                <a:lstStyle/>
                <a:p>
                  <a:endParaRPr lang="en-US"/>
                </a:p>
              </p:txBody>
            </p:sp>
            <p:sp>
              <p:nvSpPr>
                <p:cNvPr id="149594" name="Text Box 90"/>
                <p:cNvSpPr txBox="1">
                  <a:spLocks noChangeArrowheads="1"/>
                </p:cNvSpPr>
                <p:nvPr/>
              </p:nvSpPr>
              <p:spPr bwMode="auto">
                <a:xfrm>
                  <a:off x="3818" y="3319"/>
                  <a:ext cx="277" cy="150"/>
                </a:xfrm>
                <a:prstGeom prst="rect">
                  <a:avLst/>
                </a:prstGeom>
                <a:noFill/>
                <a:ln w="9525">
                  <a:noFill/>
                  <a:miter lim="800000"/>
                  <a:headEnd/>
                  <a:tailEnd/>
                </a:ln>
              </p:spPr>
              <p:txBody>
                <a:bodyPr lIns="0" tIns="0" rIns="0" bIns="0"/>
                <a:lstStyle/>
                <a:p>
                  <a:pPr algn="r">
                    <a:spcBef>
                      <a:spcPct val="0"/>
                    </a:spcBef>
                  </a:pPr>
                  <a:r>
                    <a:rPr lang="en-US">
                      <a:solidFill>
                        <a:schemeClr val="tx2"/>
                      </a:solidFill>
                    </a:rPr>
                    <a:t>Dreq</a:t>
                  </a:r>
                </a:p>
              </p:txBody>
            </p:sp>
            <p:sp>
              <p:nvSpPr>
                <p:cNvPr id="149598" name="Text Box 94"/>
                <p:cNvSpPr txBox="1">
                  <a:spLocks noChangeArrowheads="1"/>
                </p:cNvSpPr>
                <p:nvPr/>
              </p:nvSpPr>
              <p:spPr bwMode="auto">
                <a:xfrm>
                  <a:off x="4137" y="3419"/>
                  <a:ext cx="121" cy="115"/>
                </a:xfrm>
                <a:prstGeom prst="rect">
                  <a:avLst/>
                </a:prstGeom>
                <a:noFill/>
                <a:ln w="9525">
                  <a:noFill/>
                  <a:miter lim="800000"/>
                  <a:headEnd/>
                  <a:tailEnd/>
                </a:ln>
                <a:effectLst/>
              </p:spPr>
              <p:txBody>
                <a:bodyPr lIns="0" tIns="0" rIns="0" bIns="0">
                  <a:spAutoFit/>
                </a:bodyPr>
                <a:lstStyle/>
                <a:p>
                  <a:r>
                    <a:rPr lang="en-US"/>
                    <a:t>0</a:t>
                  </a:r>
                </a:p>
              </p:txBody>
            </p:sp>
          </p:grpSp>
        </p:grpSp>
      </p:grpSp>
    </p:spTree>
    <p:extLst>
      <p:ext uri="{BB962C8B-B14F-4D97-AF65-F5344CB8AC3E}">
        <p14:creationId xmlns:p14="http://schemas.microsoft.com/office/powerpoint/2010/main" val="21323968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lide Number Placeholder 3"/>
          <p:cNvSpPr>
            <a:spLocks noGrp="1"/>
          </p:cNvSpPr>
          <p:nvPr>
            <p:ph type="sldNum" sz="quarter" idx="10"/>
            <p:custDataLst>
              <p:tags r:id="rId1"/>
            </p:custDataLst>
          </p:nvPr>
        </p:nvSpPr>
        <p:spPr/>
        <p:txBody>
          <a:bodyPr/>
          <a:lstStyle/>
          <a:p>
            <a:fld id="{C68DFA0F-D614-4304-A945-1B08DDE0D788}" type="slidenum">
              <a:rPr lang="en-US"/>
              <a:pPr/>
              <a:t>16</a:t>
            </a:fld>
            <a:endParaRPr lang="en-US"/>
          </a:p>
        </p:txBody>
      </p:sp>
      <p:sp>
        <p:nvSpPr>
          <p:cNvPr id="149583" name="Rectangle 79"/>
          <p:cNvSpPr>
            <a:spLocks noGrp="1" noChangeArrowheads="1"/>
          </p:cNvSpPr>
          <p:nvPr>
            <p:ph type="title"/>
            <p:custDataLst>
              <p:tags r:id="rId2"/>
            </p:custDataLst>
          </p:nvPr>
        </p:nvSpPr>
        <p:spPr/>
        <p:txBody>
          <a:bodyPr>
            <a:normAutofit fontScale="90000"/>
          </a:bodyPr>
          <a:lstStyle/>
          <a:p>
            <a:r>
              <a:rPr lang="en-US"/>
              <a:t>Peripheral to memory transfer with DMA (cont’)</a:t>
            </a:r>
          </a:p>
        </p:txBody>
      </p:sp>
      <p:sp>
        <p:nvSpPr>
          <p:cNvPr id="149584" name="Text Box 80"/>
          <p:cNvSpPr txBox="1">
            <a:spLocks noChangeArrowheads="1"/>
          </p:cNvSpPr>
          <p:nvPr>
            <p:custDataLst>
              <p:tags r:id="rId3"/>
            </p:custDataLst>
          </p:nvPr>
        </p:nvSpPr>
        <p:spPr bwMode="auto">
          <a:xfrm>
            <a:off x="247651" y="1727200"/>
            <a:ext cx="2114550" cy="3987800"/>
          </a:xfrm>
          <a:prstGeom prst="rect">
            <a:avLst/>
          </a:prstGeom>
          <a:noFill/>
          <a:ln w="9525">
            <a:noFill/>
            <a:miter lim="800000"/>
            <a:headEnd/>
            <a:tailEnd/>
          </a:ln>
          <a:effectLst/>
        </p:spPr>
        <p:txBody>
          <a:bodyPr lIns="0" tIns="0" rIns="0" bIns="0"/>
          <a:lstStyle/>
          <a:p>
            <a:pPr algn="l">
              <a:spcBef>
                <a:spcPct val="0"/>
              </a:spcBef>
            </a:pPr>
            <a:r>
              <a:rPr lang="en-US" sz="2400" dirty="0" smtClean="0"/>
              <a:t>7(a): </a:t>
            </a:r>
            <a:r>
              <a:rPr lang="en-US" sz="2400" dirty="0" err="1" smtClean="0"/>
              <a:t>uP</a:t>
            </a:r>
            <a:r>
              <a:rPr lang="en-US" sz="2400" dirty="0" smtClean="0"/>
              <a:t> </a:t>
            </a:r>
            <a:r>
              <a:rPr lang="en-US" sz="2400" dirty="0" err="1" smtClean="0"/>
              <a:t>deasserts</a:t>
            </a:r>
            <a:r>
              <a:rPr lang="en-US" sz="2400" dirty="0" smtClean="0"/>
              <a:t> DACK and resumes control of the bus</a:t>
            </a:r>
          </a:p>
          <a:p>
            <a:pPr algn="l">
              <a:spcBef>
                <a:spcPct val="0"/>
              </a:spcBef>
            </a:pPr>
            <a:r>
              <a:rPr lang="en-US" sz="2400" dirty="0" smtClean="0"/>
              <a:t>7(b): peripheral P1 </a:t>
            </a:r>
            <a:r>
              <a:rPr lang="en-US" sz="2400" dirty="0" err="1" smtClean="0"/>
              <a:t>deasserts</a:t>
            </a:r>
            <a:r>
              <a:rPr lang="en-US" sz="2400" dirty="0" smtClean="0"/>
              <a:t> </a:t>
            </a:r>
            <a:r>
              <a:rPr lang="en-US" sz="2400" dirty="0" err="1" smtClean="0"/>
              <a:t>req</a:t>
            </a:r>
            <a:endParaRPr lang="en-US" sz="2400" dirty="0"/>
          </a:p>
        </p:txBody>
      </p:sp>
      <p:grpSp>
        <p:nvGrpSpPr>
          <p:cNvPr id="2" name="Group 60"/>
          <p:cNvGrpSpPr/>
          <p:nvPr>
            <p:custDataLst>
              <p:tags r:id="rId4"/>
            </p:custDataLst>
          </p:nvPr>
        </p:nvGrpSpPr>
        <p:grpSpPr>
          <a:xfrm>
            <a:off x="2514600" y="1727200"/>
            <a:ext cx="6226175" cy="3530600"/>
            <a:chOff x="3854450" y="1727200"/>
            <a:chExt cx="4886325" cy="2354263"/>
          </a:xfrm>
        </p:grpSpPr>
        <p:sp>
          <p:nvSpPr>
            <p:cNvPr id="149585" name="Oval 81"/>
            <p:cNvSpPr>
              <a:spLocks noChangeArrowheads="1"/>
            </p:cNvSpPr>
            <p:nvPr/>
          </p:nvSpPr>
          <p:spPr bwMode="auto">
            <a:xfrm>
              <a:off x="8251825" y="3827463"/>
              <a:ext cx="146050" cy="146050"/>
            </a:xfrm>
            <a:prstGeom prst="ellipse">
              <a:avLst/>
            </a:prstGeom>
            <a:solidFill>
              <a:srgbClr val="969696"/>
            </a:solidFill>
            <a:ln w="9525">
              <a:solidFill>
                <a:srgbClr val="969696"/>
              </a:solidFill>
              <a:round/>
              <a:headEnd/>
              <a:tailEnd type="none" w="sm" len="sm"/>
            </a:ln>
            <a:effectLst/>
          </p:spPr>
          <p:txBody>
            <a:bodyPr/>
            <a:lstStyle/>
            <a:p>
              <a:endParaRPr lang="en-US"/>
            </a:p>
          </p:txBody>
        </p:sp>
        <p:grpSp>
          <p:nvGrpSpPr>
            <p:cNvPr id="3" name="Group 93"/>
            <p:cNvGrpSpPr>
              <a:grpSpLocks/>
            </p:cNvGrpSpPr>
            <p:nvPr/>
          </p:nvGrpSpPr>
          <p:grpSpPr bwMode="auto">
            <a:xfrm>
              <a:off x="3854450" y="1727200"/>
              <a:ext cx="4886325" cy="2354263"/>
              <a:chOff x="2428" y="1088"/>
              <a:chExt cx="3078" cy="1483"/>
            </a:xfrm>
          </p:grpSpPr>
          <p:sp>
            <p:nvSpPr>
              <p:cNvPr id="149507" name="Rectangle 3"/>
              <p:cNvSpPr>
                <a:spLocks noChangeArrowheads="1"/>
              </p:cNvSpPr>
              <p:nvPr/>
            </p:nvSpPr>
            <p:spPr bwMode="auto">
              <a:xfrm>
                <a:off x="4166" y="1098"/>
                <a:ext cx="1297" cy="379"/>
              </a:xfrm>
              <a:prstGeom prst="rect">
                <a:avLst/>
              </a:prstGeom>
              <a:noFill/>
              <a:ln w="9525">
                <a:solidFill>
                  <a:srgbClr val="808080"/>
                </a:solidFill>
                <a:miter lim="800000"/>
                <a:headEnd/>
                <a:tailEnd/>
              </a:ln>
            </p:spPr>
            <p:txBody>
              <a:bodyPr lIns="0" tIns="0" rIns="0" bIns="0"/>
              <a:lstStyle/>
              <a:p>
                <a:pPr>
                  <a:spcBef>
                    <a:spcPct val="0"/>
                  </a:spcBef>
                </a:pPr>
                <a:r>
                  <a:rPr lang="en-US">
                    <a:solidFill>
                      <a:srgbClr val="808080"/>
                    </a:solidFill>
                  </a:rPr>
                  <a:t>Data memory</a:t>
                </a:r>
              </a:p>
            </p:txBody>
          </p:sp>
          <p:sp>
            <p:nvSpPr>
              <p:cNvPr id="149508" name="Text Box 4"/>
              <p:cNvSpPr txBox="1">
                <a:spLocks noChangeArrowheads="1"/>
              </p:cNvSpPr>
              <p:nvPr/>
            </p:nvSpPr>
            <p:spPr bwMode="auto">
              <a:xfrm>
                <a:off x="4962" y="1329"/>
                <a:ext cx="389" cy="115"/>
              </a:xfrm>
              <a:prstGeom prst="rect">
                <a:avLst/>
              </a:prstGeom>
              <a:noFill/>
              <a:ln w="9525">
                <a:solidFill>
                  <a:srgbClr val="969696"/>
                </a:solidFill>
                <a:miter lim="800000"/>
                <a:headEnd/>
                <a:tailEnd type="none" w="sm" len="sm"/>
              </a:ln>
              <a:effectLst/>
            </p:spPr>
            <p:txBody>
              <a:bodyPr lIns="0" tIns="0" rIns="0" bIns="0"/>
              <a:lstStyle/>
              <a:p>
                <a:pPr algn="l">
                  <a:spcBef>
                    <a:spcPct val="0"/>
                  </a:spcBef>
                </a:pPr>
                <a:endParaRPr lang="en-US"/>
              </a:p>
            </p:txBody>
          </p:sp>
          <p:sp>
            <p:nvSpPr>
              <p:cNvPr id="149509" name="Rectangle 5"/>
              <p:cNvSpPr>
                <a:spLocks noChangeArrowheads="1"/>
              </p:cNvSpPr>
              <p:nvPr/>
            </p:nvSpPr>
            <p:spPr bwMode="auto">
              <a:xfrm>
                <a:off x="3589" y="1088"/>
                <a:ext cx="415" cy="1478"/>
              </a:xfrm>
              <a:prstGeom prst="rect">
                <a:avLst/>
              </a:prstGeom>
              <a:solidFill>
                <a:srgbClr val="FFFFFF"/>
              </a:solidFill>
              <a:ln w="9525">
                <a:solidFill>
                  <a:srgbClr val="000000"/>
                </a:solidFill>
                <a:miter lim="800000"/>
                <a:headEnd/>
                <a:tailEnd/>
              </a:ln>
            </p:spPr>
            <p:txBody>
              <a:bodyPr lIns="0" tIns="0" rIns="0" bIns="0"/>
              <a:lstStyle/>
              <a:p>
                <a:pPr>
                  <a:spcBef>
                    <a:spcPct val="0"/>
                  </a:spcBef>
                </a:pPr>
                <a:r>
                  <a:rPr lang="en-US">
                    <a:solidFill>
                      <a:srgbClr val="000000"/>
                    </a:solidFill>
                  </a:rPr>
                  <a:t>μP</a:t>
                </a:r>
              </a:p>
            </p:txBody>
          </p:sp>
          <p:sp>
            <p:nvSpPr>
              <p:cNvPr id="149510" name="Rectangle 6"/>
              <p:cNvSpPr>
                <a:spLocks noChangeArrowheads="1"/>
              </p:cNvSpPr>
              <p:nvPr/>
            </p:nvSpPr>
            <p:spPr bwMode="auto">
              <a:xfrm>
                <a:off x="4166" y="1907"/>
                <a:ext cx="706" cy="659"/>
              </a:xfrm>
              <a:prstGeom prst="rect">
                <a:avLst/>
              </a:prstGeom>
              <a:solidFill>
                <a:srgbClr val="FFFFFF"/>
              </a:solidFill>
              <a:ln w="9525">
                <a:solidFill>
                  <a:srgbClr val="969696"/>
                </a:solidFill>
                <a:miter lim="800000"/>
                <a:headEnd/>
                <a:tailEnd/>
              </a:ln>
            </p:spPr>
            <p:txBody>
              <a:bodyPr lIns="0" tIns="0" rIns="0" bIns="0"/>
              <a:lstStyle/>
              <a:p>
                <a:pPr>
                  <a:spcBef>
                    <a:spcPct val="0"/>
                  </a:spcBef>
                </a:pPr>
                <a:r>
                  <a:rPr lang="en-US">
                    <a:solidFill>
                      <a:srgbClr val="808080"/>
                    </a:solidFill>
                  </a:rPr>
                  <a:t>DMA ctrl</a:t>
                </a:r>
              </a:p>
            </p:txBody>
          </p:sp>
          <p:sp>
            <p:nvSpPr>
              <p:cNvPr id="149511" name="Rectangle 7"/>
              <p:cNvSpPr>
                <a:spLocks noChangeArrowheads="1"/>
              </p:cNvSpPr>
              <p:nvPr/>
            </p:nvSpPr>
            <p:spPr bwMode="auto">
              <a:xfrm>
                <a:off x="5027" y="1907"/>
                <a:ext cx="460" cy="664"/>
              </a:xfrm>
              <a:prstGeom prst="rect">
                <a:avLst/>
              </a:prstGeom>
              <a:noFill/>
              <a:ln w="9525">
                <a:solidFill>
                  <a:srgbClr val="969696"/>
                </a:solidFill>
                <a:miter lim="800000"/>
                <a:headEnd/>
                <a:tailEnd/>
              </a:ln>
            </p:spPr>
            <p:txBody>
              <a:bodyPr lIns="0" tIns="0" rIns="0" bIns="0"/>
              <a:lstStyle/>
              <a:p>
                <a:pPr>
                  <a:spcBef>
                    <a:spcPct val="0"/>
                  </a:spcBef>
                </a:pPr>
                <a:r>
                  <a:rPr lang="en-US" dirty="0">
                    <a:solidFill>
                      <a:schemeClr val="bg1">
                        <a:lumMod val="65000"/>
                      </a:schemeClr>
                    </a:solidFill>
                  </a:rPr>
                  <a:t>P1</a:t>
                </a:r>
              </a:p>
            </p:txBody>
          </p:sp>
          <p:sp>
            <p:nvSpPr>
              <p:cNvPr id="149512" name="Rectangle 8"/>
              <p:cNvSpPr>
                <a:spLocks noChangeArrowheads="1"/>
              </p:cNvSpPr>
              <p:nvPr/>
            </p:nvSpPr>
            <p:spPr bwMode="auto">
              <a:xfrm>
                <a:off x="5070" y="2394"/>
                <a:ext cx="365" cy="120"/>
              </a:xfrm>
              <a:prstGeom prst="rect">
                <a:avLst/>
              </a:prstGeom>
              <a:solidFill>
                <a:srgbClr val="FFFFFF"/>
              </a:solidFill>
              <a:ln w="9525">
                <a:solidFill>
                  <a:srgbClr val="969696"/>
                </a:solidFill>
                <a:miter lim="800000"/>
                <a:headEnd/>
                <a:tailEnd/>
              </a:ln>
              <a:effectLst/>
            </p:spPr>
            <p:txBody>
              <a:bodyPr lIns="0" tIns="0" rIns="0" bIns="0"/>
              <a:lstStyle/>
              <a:p>
                <a:pPr algn="l">
                  <a:spcBef>
                    <a:spcPct val="0"/>
                  </a:spcBef>
                </a:pPr>
                <a:endParaRPr lang="en-US"/>
              </a:p>
            </p:txBody>
          </p:sp>
          <p:sp>
            <p:nvSpPr>
              <p:cNvPr id="149513" name="Freeform 9"/>
              <p:cNvSpPr>
                <a:spLocks/>
              </p:cNvSpPr>
              <p:nvPr/>
            </p:nvSpPr>
            <p:spPr bwMode="auto">
              <a:xfrm>
                <a:off x="4091" y="1688"/>
                <a:ext cx="1357" cy="3"/>
              </a:xfrm>
              <a:custGeom>
                <a:avLst/>
                <a:gdLst/>
                <a:ahLst/>
                <a:cxnLst>
                  <a:cxn ang="0">
                    <a:pos x="0" y="0"/>
                  </a:cxn>
                  <a:cxn ang="0">
                    <a:pos x="1766" y="5"/>
                  </a:cxn>
                </a:cxnLst>
                <a:rect l="0" t="0" r="r" b="b"/>
                <a:pathLst>
                  <a:path w="1766" h="5">
                    <a:moveTo>
                      <a:pt x="0" y="0"/>
                    </a:moveTo>
                    <a:lnTo>
                      <a:pt x="1766" y="5"/>
                    </a:lnTo>
                  </a:path>
                </a:pathLst>
              </a:custGeom>
              <a:noFill/>
              <a:ln w="15875">
                <a:solidFill>
                  <a:srgbClr val="969696"/>
                </a:solidFill>
                <a:round/>
                <a:headEnd type="triangle" w="med" len="med"/>
                <a:tailEnd type="triangle" w="med" len="med"/>
              </a:ln>
              <a:effectLst/>
            </p:spPr>
            <p:txBody>
              <a:bodyPr/>
              <a:lstStyle/>
              <a:p>
                <a:endParaRPr lang="en-US"/>
              </a:p>
            </p:txBody>
          </p:sp>
          <p:sp>
            <p:nvSpPr>
              <p:cNvPr id="149514" name="Line 10"/>
              <p:cNvSpPr>
                <a:spLocks noChangeShapeType="1"/>
              </p:cNvSpPr>
              <p:nvPr/>
            </p:nvSpPr>
            <p:spPr bwMode="auto">
              <a:xfrm>
                <a:off x="4418" y="1685"/>
                <a:ext cx="0" cy="220"/>
              </a:xfrm>
              <a:prstGeom prst="line">
                <a:avLst/>
              </a:prstGeom>
              <a:noFill/>
              <a:ln w="15875">
                <a:solidFill>
                  <a:srgbClr val="969696"/>
                </a:solidFill>
                <a:round/>
                <a:headEnd type="triangle" w="med" len="med"/>
                <a:tailEnd type="triangle" w="med" len="med"/>
              </a:ln>
              <a:effectLst/>
            </p:spPr>
            <p:txBody>
              <a:bodyPr/>
              <a:lstStyle/>
              <a:p>
                <a:endParaRPr lang="en-US"/>
              </a:p>
            </p:txBody>
          </p:sp>
          <p:sp>
            <p:nvSpPr>
              <p:cNvPr id="149515" name="Line 11"/>
              <p:cNvSpPr>
                <a:spLocks noChangeShapeType="1"/>
              </p:cNvSpPr>
              <p:nvPr/>
            </p:nvSpPr>
            <p:spPr bwMode="auto">
              <a:xfrm>
                <a:off x="5250" y="1685"/>
                <a:ext cx="0" cy="220"/>
              </a:xfrm>
              <a:prstGeom prst="line">
                <a:avLst/>
              </a:prstGeom>
              <a:noFill/>
              <a:ln w="15875">
                <a:solidFill>
                  <a:srgbClr val="969696"/>
                </a:solidFill>
                <a:round/>
                <a:headEnd type="triangle" w="med" len="med"/>
                <a:tailEnd type="triangle" w="med" len="med"/>
              </a:ln>
              <a:effectLst/>
            </p:spPr>
            <p:txBody>
              <a:bodyPr/>
              <a:lstStyle/>
              <a:p>
                <a:endParaRPr lang="en-US"/>
              </a:p>
            </p:txBody>
          </p:sp>
          <p:sp>
            <p:nvSpPr>
              <p:cNvPr id="149516" name="Text Box 12"/>
              <p:cNvSpPr txBox="1">
                <a:spLocks noChangeArrowheads="1"/>
              </p:cNvSpPr>
              <p:nvPr/>
            </p:nvSpPr>
            <p:spPr bwMode="auto">
              <a:xfrm>
                <a:off x="4919" y="1529"/>
                <a:ext cx="587" cy="183"/>
              </a:xfrm>
              <a:prstGeom prst="rect">
                <a:avLst/>
              </a:prstGeom>
              <a:noFill/>
              <a:ln w="9525">
                <a:noFill/>
                <a:miter lim="800000"/>
                <a:headEnd/>
                <a:tailEnd/>
              </a:ln>
            </p:spPr>
            <p:txBody>
              <a:bodyPr lIns="0" tIns="0" rIns="0" bIns="0"/>
              <a:lstStyle/>
              <a:p>
                <a:pPr>
                  <a:spcBef>
                    <a:spcPct val="0"/>
                  </a:spcBef>
                </a:pPr>
                <a:r>
                  <a:rPr lang="en-US">
                    <a:solidFill>
                      <a:srgbClr val="808080"/>
                    </a:solidFill>
                  </a:rPr>
                  <a:t>System bus</a:t>
                </a:r>
              </a:p>
            </p:txBody>
          </p:sp>
          <p:sp>
            <p:nvSpPr>
              <p:cNvPr id="149517" name="Freeform 13"/>
              <p:cNvSpPr>
                <a:spLocks/>
              </p:cNvSpPr>
              <p:nvPr/>
            </p:nvSpPr>
            <p:spPr bwMode="auto">
              <a:xfrm>
                <a:off x="4714" y="1480"/>
                <a:ext cx="4" cy="213"/>
              </a:xfrm>
              <a:custGeom>
                <a:avLst/>
                <a:gdLst/>
                <a:ahLst/>
                <a:cxnLst>
                  <a:cxn ang="0">
                    <a:pos x="0" y="0"/>
                  </a:cxn>
                  <a:cxn ang="0">
                    <a:pos x="4" y="308"/>
                  </a:cxn>
                </a:cxnLst>
                <a:rect l="0" t="0" r="r" b="b"/>
                <a:pathLst>
                  <a:path w="4" h="308">
                    <a:moveTo>
                      <a:pt x="0" y="0"/>
                    </a:moveTo>
                    <a:lnTo>
                      <a:pt x="4" y="308"/>
                    </a:lnTo>
                  </a:path>
                </a:pathLst>
              </a:custGeom>
              <a:noFill/>
              <a:ln w="15875">
                <a:solidFill>
                  <a:srgbClr val="969696"/>
                </a:solidFill>
                <a:round/>
                <a:headEnd type="triangle" w="med" len="med"/>
                <a:tailEnd type="triangle" w="med" len="med"/>
              </a:ln>
              <a:effectLst/>
            </p:spPr>
            <p:txBody>
              <a:bodyPr/>
              <a:lstStyle/>
              <a:p>
                <a:endParaRPr lang="en-US"/>
              </a:p>
            </p:txBody>
          </p:sp>
          <p:sp>
            <p:nvSpPr>
              <p:cNvPr id="149518" name="Freeform 14"/>
              <p:cNvSpPr>
                <a:spLocks/>
              </p:cNvSpPr>
              <p:nvPr/>
            </p:nvSpPr>
            <p:spPr bwMode="auto">
              <a:xfrm>
                <a:off x="3466" y="2244"/>
                <a:ext cx="152" cy="1"/>
              </a:xfrm>
              <a:custGeom>
                <a:avLst/>
                <a:gdLst/>
                <a:ahLst/>
                <a:cxnLst>
                  <a:cxn ang="0">
                    <a:pos x="196" y="3"/>
                  </a:cxn>
                  <a:cxn ang="0">
                    <a:pos x="0" y="0"/>
                  </a:cxn>
                </a:cxnLst>
                <a:rect l="0" t="0" r="r" b="b"/>
                <a:pathLst>
                  <a:path w="196" h="3">
                    <a:moveTo>
                      <a:pt x="196" y="3"/>
                    </a:moveTo>
                    <a:lnTo>
                      <a:pt x="0" y="0"/>
                    </a:lnTo>
                  </a:path>
                </a:pathLst>
              </a:custGeom>
              <a:noFill/>
              <a:ln w="15875">
                <a:solidFill>
                  <a:srgbClr val="000000"/>
                </a:solidFill>
                <a:round/>
                <a:headEnd/>
                <a:tailEnd type="triangle" w="med" len="med"/>
              </a:ln>
              <a:effectLst/>
            </p:spPr>
            <p:txBody>
              <a:bodyPr/>
              <a:lstStyle/>
              <a:p>
                <a:endParaRPr lang="en-US"/>
              </a:p>
            </p:txBody>
          </p:sp>
          <p:sp>
            <p:nvSpPr>
              <p:cNvPr id="149519" name="Rectangle 15"/>
              <p:cNvSpPr>
                <a:spLocks noChangeArrowheads="1"/>
              </p:cNvSpPr>
              <p:nvPr/>
            </p:nvSpPr>
            <p:spPr bwMode="auto">
              <a:xfrm>
                <a:off x="5072" y="2260"/>
                <a:ext cx="369" cy="126"/>
              </a:xfrm>
              <a:prstGeom prst="rect">
                <a:avLst/>
              </a:prstGeom>
              <a:noFill/>
              <a:ln w="9525">
                <a:noFill/>
                <a:miter lim="800000"/>
                <a:headEnd/>
                <a:tailEnd/>
              </a:ln>
              <a:effectLst/>
            </p:spPr>
            <p:txBody>
              <a:bodyPr lIns="0" tIns="0" rIns="0" bIns="0"/>
              <a:lstStyle/>
              <a:p>
                <a:pPr>
                  <a:spcBef>
                    <a:spcPct val="0"/>
                  </a:spcBef>
                </a:pPr>
                <a:r>
                  <a:rPr lang="en-US" dirty="0">
                    <a:solidFill>
                      <a:schemeClr val="bg1">
                        <a:lumMod val="65000"/>
                      </a:schemeClr>
                    </a:solidFill>
                  </a:rPr>
                  <a:t>0x8000</a:t>
                </a:r>
              </a:p>
            </p:txBody>
          </p:sp>
          <p:sp>
            <p:nvSpPr>
              <p:cNvPr id="149520" name="Rectangle 16"/>
              <p:cNvSpPr>
                <a:spLocks noChangeArrowheads="1"/>
              </p:cNvSpPr>
              <p:nvPr/>
            </p:nvSpPr>
            <p:spPr bwMode="auto">
              <a:xfrm>
                <a:off x="2485" y="1095"/>
                <a:ext cx="979" cy="1476"/>
              </a:xfrm>
              <a:prstGeom prst="rect">
                <a:avLst/>
              </a:prstGeom>
              <a:solidFill>
                <a:srgbClr val="FFFFFF"/>
              </a:solidFill>
              <a:ln w="9525">
                <a:solidFill>
                  <a:srgbClr val="000000"/>
                </a:solidFill>
                <a:miter lim="800000"/>
                <a:headEnd/>
                <a:tailEnd/>
              </a:ln>
            </p:spPr>
            <p:txBody>
              <a:bodyPr lIns="0" tIns="0" rIns="0" bIns="0"/>
              <a:lstStyle/>
              <a:p>
                <a:pPr algn="r">
                  <a:spcBef>
                    <a:spcPct val="0"/>
                  </a:spcBef>
                </a:pPr>
                <a:endParaRPr lang="en-US"/>
              </a:p>
            </p:txBody>
          </p:sp>
          <p:sp>
            <p:nvSpPr>
              <p:cNvPr id="149521" name="Text Box 17"/>
              <p:cNvSpPr txBox="1">
                <a:spLocks noChangeArrowheads="1"/>
              </p:cNvSpPr>
              <p:nvPr/>
            </p:nvSpPr>
            <p:spPr bwMode="auto">
              <a:xfrm>
                <a:off x="2474" y="2277"/>
                <a:ext cx="231" cy="105"/>
              </a:xfrm>
              <a:prstGeom prst="rect">
                <a:avLst/>
              </a:prstGeom>
              <a:noFill/>
              <a:ln w="9525">
                <a:noFill/>
                <a:miter lim="800000"/>
                <a:headEnd/>
                <a:tailEnd/>
              </a:ln>
            </p:spPr>
            <p:txBody>
              <a:bodyPr lIns="0" tIns="0" rIns="0" bIns="0"/>
              <a:lstStyle/>
              <a:p>
                <a:pPr algn="r">
                  <a:spcBef>
                    <a:spcPct val="0"/>
                  </a:spcBef>
                </a:pPr>
                <a:r>
                  <a:rPr lang="en-US">
                    <a:solidFill>
                      <a:srgbClr val="000000"/>
                    </a:solidFill>
                  </a:rPr>
                  <a:t>101:</a:t>
                </a:r>
              </a:p>
            </p:txBody>
          </p:sp>
          <p:sp>
            <p:nvSpPr>
              <p:cNvPr id="149522" name="Text Box 18"/>
              <p:cNvSpPr txBox="1">
                <a:spLocks noChangeArrowheads="1"/>
              </p:cNvSpPr>
              <p:nvPr/>
            </p:nvSpPr>
            <p:spPr bwMode="auto">
              <a:xfrm>
                <a:off x="2760" y="2145"/>
                <a:ext cx="575" cy="145"/>
              </a:xfrm>
              <a:prstGeom prst="rect">
                <a:avLst/>
              </a:prstGeom>
              <a:noFill/>
              <a:ln w="9525">
                <a:noFill/>
                <a:miter lim="800000"/>
                <a:headEnd/>
                <a:tailEnd/>
              </a:ln>
            </p:spPr>
            <p:txBody>
              <a:bodyPr lIns="0" tIns="0" rIns="0" bIns="0"/>
              <a:lstStyle/>
              <a:p>
                <a:pPr algn="l">
                  <a:spcBef>
                    <a:spcPct val="0"/>
                  </a:spcBef>
                </a:pPr>
                <a:r>
                  <a:rPr lang="en-US">
                    <a:solidFill>
                      <a:srgbClr val="000000"/>
                    </a:solidFill>
                  </a:rPr>
                  <a:t>instruction </a:t>
                </a:r>
              </a:p>
            </p:txBody>
          </p:sp>
          <p:sp>
            <p:nvSpPr>
              <p:cNvPr id="149523" name="Text Box 19"/>
              <p:cNvSpPr txBox="1">
                <a:spLocks noChangeArrowheads="1"/>
              </p:cNvSpPr>
              <p:nvPr/>
            </p:nvSpPr>
            <p:spPr bwMode="auto">
              <a:xfrm>
                <a:off x="2760" y="2277"/>
                <a:ext cx="591" cy="115"/>
              </a:xfrm>
              <a:prstGeom prst="rect">
                <a:avLst/>
              </a:prstGeom>
              <a:noFill/>
              <a:ln w="9525">
                <a:noFill/>
                <a:miter lim="800000"/>
                <a:headEnd/>
                <a:tailEnd/>
              </a:ln>
            </p:spPr>
            <p:txBody>
              <a:bodyPr lIns="0" tIns="0" rIns="0" bIns="0"/>
              <a:lstStyle/>
              <a:p>
                <a:pPr algn="l">
                  <a:spcBef>
                    <a:spcPct val="0"/>
                  </a:spcBef>
                </a:pPr>
                <a:r>
                  <a:rPr lang="en-US">
                    <a:solidFill>
                      <a:srgbClr val="000000"/>
                    </a:solidFill>
                  </a:rPr>
                  <a:t>instruction </a:t>
                </a:r>
              </a:p>
            </p:txBody>
          </p:sp>
          <p:sp>
            <p:nvSpPr>
              <p:cNvPr id="149524" name="Text Box 20"/>
              <p:cNvSpPr txBox="1">
                <a:spLocks noChangeArrowheads="1"/>
              </p:cNvSpPr>
              <p:nvPr/>
            </p:nvSpPr>
            <p:spPr bwMode="auto">
              <a:xfrm>
                <a:off x="2549" y="1834"/>
                <a:ext cx="168" cy="118"/>
              </a:xfrm>
              <a:prstGeom prst="rect">
                <a:avLst/>
              </a:prstGeom>
              <a:noFill/>
              <a:ln w="9525">
                <a:noFill/>
                <a:miter lim="800000"/>
                <a:headEnd/>
                <a:tailEnd/>
              </a:ln>
            </p:spPr>
            <p:txBody>
              <a:bodyPr lIns="0" tIns="0" rIns="0" bIns="0"/>
              <a:lstStyle/>
              <a:p>
                <a:pPr algn="r">
                  <a:spcBef>
                    <a:spcPct val="0"/>
                  </a:spcBef>
                </a:pPr>
                <a:r>
                  <a:rPr lang="en-US">
                    <a:solidFill>
                      <a:srgbClr val="000000"/>
                    </a:solidFill>
                  </a:rPr>
                  <a:t>...</a:t>
                </a:r>
              </a:p>
            </p:txBody>
          </p:sp>
          <p:sp>
            <p:nvSpPr>
              <p:cNvPr id="149525" name="Text Box 21"/>
              <p:cNvSpPr txBox="1">
                <a:spLocks noChangeArrowheads="1"/>
              </p:cNvSpPr>
              <p:nvPr/>
            </p:nvSpPr>
            <p:spPr bwMode="auto">
              <a:xfrm>
                <a:off x="2495" y="1948"/>
                <a:ext cx="771" cy="143"/>
              </a:xfrm>
              <a:prstGeom prst="rect">
                <a:avLst/>
              </a:prstGeom>
              <a:noFill/>
              <a:ln w="9525">
                <a:noFill/>
                <a:miter lim="800000"/>
                <a:headEnd/>
                <a:tailEnd/>
              </a:ln>
            </p:spPr>
            <p:txBody>
              <a:bodyPr lIns="0" tIns="0" rIns="0" bIns="0"/>
              <a:lstStyle/>
              <a:p>
                <a:pPr algn="l">
                  <a:spcBef>
                    <a:spcPct val="0"/>
                  </a:spcBef>
                </a:pPr>
                <a:r>
                  <a:rPr lang="en-US" i="1">
                    <a:solidFill>
                      <a:srgbClr val="000000"/>
                    </a:solidFill>
                  </a:rPr>
                  <a:t>Main program</a:t>
                </a:r>
              </a:p>
            </p:txBody>
          </p:sp>
          <p:sp>
            <p:nvSpPr>
              <p:cNvPr id="149526" name="Text Box 22"/>
              <p:cNvSpPr txBox="1">
                <a:spLocks noChangeArrowheads="1"/>
              </p:cNvSpPr>
              <p:nvPr/>
            </p:nvSpPr>
            <p:spPr bwMode="auto">
              <a:xfrm>
                <a:off x="2538" y="2016"/>
                <a:ext cx="167" cy="117"/>
              </a:xfrm>
              <a:prstGeom prst="rect">
                <a:avLst/>
              </a:prstGeom>
              <a:noFill/>
              <a:ln w="9525">
                <a:noFill/>
                <a:miter lim="800000"/>
                <a:headEnd/>
                <a:tailEnd/>
              </a:ln>
            </p:spPr>
            <p:txBody>
              <a:bodyPr lIns="0" tIns="0" rIns="0" bIns="0"/>
              <a:lstStyle/>
              <a:p>
                <a:pPr algn="r">
                  <a:spcBef>
                    <a:spcPct val="0"/>
                  </a:spcBef>
                </a:pPr>
                <a:r>
                  <a:rPr lang="en-US">
                    <a:solidFill>
                      <a:srgbClr val="000000"/>
                    </a:solidFill>
                  </a:rPr>
                  <a:t>...</a:t>
                </a:r>
              </a:p>
            </p:txBody>
          </p:sp>
          <p:sp>
            <p:nvSpPr>
              <p:cNvPr id="149527" name="Text Box 23"/>
              <p:cNvSpPr txBox="1">
                <a:spLocks noChangeArrowheads="1"/>
              </p:cNvSpPr>
              <p:nvPr/>
            </p:nvSpPr>
            <p:spPr bwMode="auto">
              <a:xfrm>
                <a:off x="2551" y="1135"/>
                <a:ext cx="902" cy="151"/>
              </a:xfrm>
              <a:prstGeom prst="rect">
                <a:avLst/>
              </a:prstGeom>
              <a:noFill/>
              <a:ln w="9525">
                <a:noFill/>
                <a:miter lim="800000"/>
                <a:headEnd/>
                <a:tailEnd/>
              </a:ln>
              <a:effectLst/>
            </p:spPr>
            <p:txBody>
              <a:bodyPr lIns="0" tIns="0" rIns="0" bIns="0"/>
              <a:lstStyle/>
              <a:p>
                <a:pPr algn="l">
                  <a:spcBef>
                    <a:spcPct val="0"/>
                  </a:spcBef>
                </a:pPr>
                <a:r>
                  <a:rPr lang="en-US" noProof="1"/>
                  <a:t>Program memory</a:t>
                </a:r>
              </a:p>
            </p:txBody>
          </p:sp>
          <p:sp>
            <p:nvSpPr>
              <p:cNvPr id="149528" name="Rectangle 24"/>
              <p:cNvSpPr>
                <a:spLocks noChangeArrowheads="1"/>
              </p:cNvSpPr>
              <p:nvPr/>
            </p:nvSpPr>
            <p:spPr bwMode="auto">
              <a:xfrm>
                <a:off x="3620" y="2181"/>
                <a:ext cx="248" cy="130"/>
              </a:xfrm>
              <a:prstGeom prst="rect">
                <a:avLst/>
              </a:prstGeom>
              <a:solidFill>
                <a:srgbClr val="FFFFFF"/>
              </a:solidFill>
              <a:ln w="9525">
                <a:solidFill>
                  <a:srgbClr val="000000"/>
                </a:solidFill>
                <a:miter lim="800000"/>
                <a:headEnd/>
                <a:tailEnd/>
              </a:ln>
              <a:effectLst/>
            </p:spPr>
            <p:txBody>
              <a:bodyPr lIns="0" tIns="0" rIns="0" bIns="0"/>
              <a:lstStyle/>
              <a:p>
                <a:pPr>
                  <a:spcBef>
                    <a:spcPct val="0"/>
                  </a:spcBef>
                </a:pPr>
                <a:r>
                  <a:rPr lang="en-US">
                    <a:solidFill>
                      <a:srgbClr val="000000"/>
                    </a:solidFill>
                  </a:rPr>
                  <a:t>PC</a:t>
                </a:r>
              </a:p>
            </p:txBody>
          </p:sp>
          <p:sp>
            <p:nvSpPr>
              <p:cNvPr id="149529" name="Rectangle 25"/>
              <p:cNvSpPr>
                <a:spLocks noChangeArrowheads="1"/>
              </p:cNvSpPr>
              <p:nvPr/>
            </p:nvSpPr>
            <p:spPr bwMode="auto">
              <a:xfrm>
                <a:off x="3626" y="2355"/>
                <a:ext cx="248" cy="128"/>
              </a:xfrm>
              <a:prstGeom prst="rect">
                <a:avLst/>
              </a:prstGeom>
              <a:solidFill>
                <a:srgbClr val="FFFFFF"/>
              </a:solidFill>
              <a:ln w="9525">
                <a:solidFill>
                  <a:srgbClr val="969696"/>
                </a:solidFill>
                <a:miter lim="800000"/>
                <a:headEnd/>
                <a:tailEnd/>
              </a:ln>
              <a:effectLst/>
            </p:spPr>
            <p:txBody>
              <a:bodyPr lIns="0" tIns="0" rIns="0" bIns="0"/>
              <a:lstStyle/>
              <a:p>
                <a:pPr>
                  <a:spcBef>
                    <a:spcPct val="0"/>
                  </a:spcBef>
                </a:pPr>
                <a:r>
                  <a:rPr lang="en-US">
                    <a:solidFill>
                      <a:srgbClr val="808080"/>
                    </a:solidFill>
                  </a:rPr>
                  <a:t>100</a:t>
                </a:r>
              </a:p>
            </p:txBody>
          </p:sp>
          <p:sp>
            <p:nvSpPr>
              <p:cNvPr id="149530" name="Freeform 26"/>
              <p:cNvSpPr>
                <a:spLocks/>
              </p:cNvSpPr>
              <p:nvPr/>
            </p:nvSpPr>
            <p:spPr bwMode="auto">
              <a:xfrm>
                <a:off x="4020" y="2052"/>
                <a:ext cx="136" cy="3"/>
              </a:xfrm>
              <a:custGeom>
                <a:avLst/>
                <a:gdLst/>
                <a:ahLst/>
                <a:cxnLst>
                  <a:cxn ang="0">
                    <a:pos x="136" y="3"/>
                  </a:cxn>
                  <a:cxn ang="0">
                    <a:pos x="0" y="0"/>
                  </a:cxn>
                </a:cxnLst>
                <a:rect l="0" t="0" r="r" b="b"/>
                <a:pathLst>
                  <a:path w="136" h="3">
                    <a:moveTo>
                      <a:pt x="136" y="3"/>
                    </a:moveTo>
                    <a:lnTo>
                      <a:pt x="0" y="0"/>
                    </a:lnTo>
                  </a:path>
                </a:pathLst>
              </a:custGeom>
              <a:noFill/>
              <a:ln w="9525">
                <a:solidFill>
                  <a:srgbClr val="969696"/>
                </a:solidFill>
                <a:round/>
                <a:headEnd/>
                <a:tailEnd type="triangle" w="med" len="med"/>
              </a:ln>
              <a:effectLst/>
            </p:spPr>
            <p:txBody>
              <a:bodyPr/>
              <a:lstStyle/>
              <a:p>
                <a:endParaRPr lang="en-US"/>
              </a:p>
            </p:txBody>
          </p:sp>
          <p:sp>
            <p:nvSpPr>
              <p:cNvPr id="149531" name="Text Box 27"/>
              <p:cNvSpPr txBox="1">
                <a:spLocks noChangeArrowheads="1"/>
              </p:cNvSpPr>
              <p:nvPr/>
            </p:nvSpPr>
            <p:spPr bwMode="auto">
              <a:xfrm>
                <a:off x="3701" y="1987"/>
                <a:ext cx="277" cy="150"/>
              </a:xfrm>
              <a:prstGeom prst="rect">
                <a:avLst/>
              </a:prstGeom>
              <a:noFill/>
              <a:ln w="9525">
                <a:noFill/>
                <a:miter lim="800000"/>
                <a:headEnd/>
                <a:tailEnd/>
              </a:ln>
            </p:spPr>
            <p:txBody>
              <a:bodyPr lIns="0" tIns="0" rIns="0" bIns="0"/>
              <a:lstStyle/>
              <a:p>
                <a:pPr algn="r">
                  <a:spcBef>
                    <a:spcPct val="0"/>
                  </a:spcBef>
                </a:pPr>
                <a:r>
                  <a:rPr lang="en-US">
                    <a:solidFill>
                      <a:srgbClr val="808080"/>
                    </a:solidFill>
                  </a:rPr>
                  <a:t>Dreq</a:t>
                </a:r>
              </a:p>
            </p:txBody>
          </p:sp>
          <p:sp>
            <p:nvSpPr>
              <p:cNvPr id="149532" name="Text Box 28"/>
              <p:cNvSpPr txBox="1">
                <a:spLocks noChangeArrowheads="1"/>
              </p:cNvSpPr>
              <p:nvPr/>
            </p:nvSpPr>
            <p:spPr bwMode="auto">
              <a:xfrm>
                <a:off x="3701" y="1869"/>
                <a:ext cx="277" cy="151"/>
              </a:xfrm>
              <a:prstGeom prst="rect">
                <a:avLst/>
              </a:prstGeom>
              <a:noFill/>
              <a:ln w="9525">
                <a:noFill/>
                <a:miter lim="800000"/>
                <a:headEnd/>
                <a:tailEnd/>
              </a:ln>
            </p:spPr>
            <p:txBody>
              <a:bodyPr lIns="0" tIns="0" rIns="0" bIns="0"/>
              <a:lstStyle/>
              <a:p>
                <a:pPr algn="r">
                  <a:spcBef>
                    <a:spcPct val="0"/>
                  </a:spcBef>
                </a:pPr>
                <a:r>
                  <a:rPr lang="en-US" dirty="0" err="1"/>
                  <a:t>Dack</a:t>
                </a:r>
                <a:endParaRPr lang="en-US" dirty="0"/>
              </a:p>
            </p:txBody>
          </p:sp>
          <p:sp>
            <p:nvSpPr>
              <p:cNvPr id="149533" name="Text Box 29"/>
              <p:cNvSpPr txBox="1">
                <a:spLocks noChangeArrowheads="1"/>
              </p:cNvSpPr>
              <p:nvPr/>
            </p:nvSpPr>
            <p:spPr bwMode="auto">
              <a:xfrm>
                <a:off x="4206" y="1201"/>
                <a:ext cx="375" cy="114"/>
              </a:xfrm>
              <a:prstGeom prst="rect">
                <a:avLst/>
              </a:prstGeom>
              <a:noFill/>
              <a:ln w="9525">
                <a:noFill/>
                <a:prstDash val="dash"/>
                <a:miter lim="800000"/>
                <a:headEnd/>
                <a:tailEnd type="none" w="sm" len="sm"/>
              </a:ln>
              <a:effectLst/>
            </p:spPr>
            <p:txBody>
              <a:bodyPr lIns="0" tIns="0" rIns="0" bIns="0"/>
              <a:lstStyle/>
              <a:p>
                <a:pPr algn="l">
                  <a:spcBef>
                    <a:spcPct val="0"/>
                  </a:spcBef>
                </a:pPr>
                <a:r>
                  <a:rPr lang="en-US">
                    <a:solidFill>
                      <a:srgbClr val="808080"/>
                    </a:solidFill>
                  </a:rPr>
                  <a:t>0x0000</a:t>
                </a:r>
              </a:p>
            </p:txBody>
          </p:sp>
          <p:sp>
            <p:nvSpPr>
              <p:cNvPr id="149534" name="Text Box 30"/>
              <p:cNvSpPr txBox="1">
                <a:spLocks noChangeArrowheads="1"/>
              </p:cNvSpPr>
              <p:nvPr/>
            </p:nvSpPr>
            <p:spPr bwMode="auto">
              <a:xfrm>
                <a:off x="4599" y="1201"/>
                <a:ext cx="397" cy="114"/>
              </a:xfrm>
              <a:prstGeom prst="rect">
                <a:avLst/>
              </a:prstGeom>
              <a:noFill/>
              <a:ln w="9525">
                <a:noFill/>
                <a:prstDash val="dash"/>
                <a:miter lim="800000"/>
                <a:headEnd/>
                <a:tailEnd type="none" w="sm" len="sm"/>
              </a:ln>
              <a:effectLst/>
            </p:spPr>
            <p:txBody>
              <a:bodyPr lIns="0" tIns="0" rIns="0" bIns="0"/>
              <a:lstStyle/>
              <a:p>
                <a:pPr algn="l">
                  <a:spcBef>
                    <a:spcPct val="0"/>
                  </a:spcBef>
                </a:pPr>
                <a:r>
                  <a:rPr lang="en-US">
                    <a:solidFill>
                      <a:srgbClr val="808080"/>
                    </a:solidFill>
                  </a:rPr>
                  <a:t>0x0001</a:t>
                </a:r>
              </a:p>
            </p:txBody>
          </p:sp>
          <p:sp>
            <p:nvSpPr>
              <p:cNvPr id="149535" name="Text Box 31"/>
              <p:cNvSpPr txBox="1">
                <a:spLocks noChangeArrowheads="1"/>
              </p:cNvSpPr>
              <p:nvPr/>
            </p:nvSpPr>
            <p:spPr bwMode="auto">
              <a:xfrm>
                <a:off x="4181" y="1329"/>
                <a:ext cx="388" cy="115"/>
              </a:xfrm>
              <a:prstGeom prst="rect">
                <a:avLst/>
              </a:prstGeom>
              <a:noFill/>
              <a:ln w="9525">
                <a:solidFill>
                  <a:srgbClr val="969696"/>
                </a:solidFill>
                <a:miter lim="800000"/>
                <a:headEnd/>
                <a:tailEnd type="none" w="sm" len="sm"/>
              </a:ln>
              <a:effectLst/>
            </p:spPr>
            <p:txBody>
              <a:bodyPr lIns="0" tIns="0" rIns="0" bIns="0"/>
              <a:lstStyle/>
              <a:p>
                <a:pPr algn="l">
                  <a:spcBef>
                    <a:spcPct val="0"/>
                  </a:spcBef>
                </a:pPr>
                <a:endParaRPr lang="en-US"/>
              </a:p>
            </p:txBody>
          </p:sp>
          <p:sp>
            <p:nvSpPr>
              <p:cNvPr id="149536" name="Text Box 32"/>
              <p:cNvSpPr txBox="1">
                <a:spLocks noChangeArrowheads="1"/>
              </p:cNvSpPr>
              <p:nvPr/>
            </p:nvSpPr>
            <p:spPr bwMode="auto">
              <a:xfrm>
                <a:off x="4571" y="1329"/>
                <a:ext cx="389" cy="115"/>
              </a:xfrm>
              <a:prstGeom prst="rect">
                <a:avLst/>
              </a:prstGeom>
              <a:noFill/>
              <a:ln w="9525">
                <a:solidFill>
                  <a:srgbClr val="969696"/>
                </a:solidFill>
                <a:miter lim="800000"/>
                <a:headEnd/>
                <a:tailEnd type="none" w="sm" len="sm"/>
              </a:ln>
              <a:effectLst/>
            </p:spPr>
            <p:txBody>
              <a:bodyPr lIns="0" tIns="0" rIns="0" bIns="0"/>
              <a:lstStyle/>
              <a:p>
                <a:pPr algn="l">
                  <a:spcBef>
                    <a:spcPct val="0"/>
                  </a:spcBef>
                </a:pPr>
                <a:endParaRPr lang="en-US"/>
              </a:p>
            </p:txBody>
          </p:sp>
          <p:grpSp>
            <p:nvGrpSpPr>
              <p:cNvPr id="4" name="Group 33"/>
              <p:cNvGrpSpPr>
                <a:grpSpLocks/>
              </p:cNvGrpSpPr>
              <p:nvPr/>
            </p:nvGrpSpPr>
            <p:grpSpPr bwMode="auto">
              <a:xfrm>
                <a:off x="5048" y="1399"/>
                <a:ext cx="166" cy="19"/>
                <a:chOff x="5212" y="2481"/>
                <a:chExt cx="213" cy="29"/>
              </a:xfrm>
            </p:grpSpPr>
            <p:sp>
              <p:nvSpPr>
                <p:cNvPr id="149538" name="Oval 34"/>
                <p:cNvSpPr>
                  <a:spLocks noChangeArrowheads="1"/>
                </p:cNvSpPr>
                <p:nvPr/>
              </p:nvSpPr>
              <p:spPr bwMode="auto">
                <a:xfrm>
                  <a:off x="5304" y="2481"/>
                  <a:ext cx="29" cy="29"/>
                </a:xfrm>
                <a:prstGeom prst="ellipse">
                  <a:avLst/>
                </a:prstGeom>
                <a:solidFill>
                  <a:srgbClr val="969696"/>
                </a:solidFill>
                <a:ln w="9525">
                  <a:solidFill>
                    <a:srgbClr val="969696"/>
                  </a:solidFill>
                  <a:prstDash val="dash"/>
                  <a:round/>
                  <a:headEnd/>
                  <a:tailEnd type="none" w="sm" len="sm"/>
                </a:ln>
                <a:effectLst/>
              </p:spPr>
              <p:txBody>
                <a:bodyPr/>
                <a:lstStyle/>
                <a:p>
                  <a:endParaRPr lang="en-US"/>
                </a:p>
              </p:txBody>
            </p:sp>
            <p:sp>
              <p:nvSpPr>
                <p:cNvPr id="149539" name="Oval 35"/>
                <p:cNvSpPr>
                  <a:spLocks noChangeArrowheads="1"/>
                </p:cNvSpPr>
                <p:nvPr/>
              </p:nvSpPr>
              <p:spPr bwMode="auto">
                <a:xfrm>
                  <a:off x="5212" y="2481"/>
                  <a:ext cx="29" cy="29"/>
                </a:xfrm>
                <a:prstGeom prst="ellipse">
                  <a:avLst/>
                </a:prstGeom>
                <a:solidFill>
                  <a:srgbClr val="969696"/>
                </a:solidFill>
                <a:ln w="9525">
                  <a:solidFill>
                    <a:srgbClr val="969696"/>
                  </a:solidFill>
                  <a:prstDash val="dash"/>
                  <a:round/>
                  <a:headEnd/>
                  <a:tailEnd type="none" w="sm" len="sm"/>
                </a:ln>
                <a:effectLst/>
              </p:spPr>
              <p:txBody>
                <a:bodyPr/>
                <a:lstStyle/>
                <a:p>
                  <a:endParaRPr lang="en-US"/>
                </a:p>
              </p:txBody>
            </p:sp>
            <p:sp>
              <p:nvSpPr>
                <p:cNvPr id="149540" name="Oval 36"/>
                <p:cNvSpPr>
                  <a:spLocks noChangeArrowheads="1"/>
                </p:cNvSpPr>
                <p:nvPr/>
              </p:nvSpPr>
              <p:spPr bwMode="auto">
                <a:xfrm>
                  <a:off x="5396" y="2481"/>
                  <a:ext cx="29" cy="29"/>
                </a:xfrm>
                <a:prstGeom prst="ellipse">
                  <a:avLst/>
                </a:prstGeom>
                <a:solidFill>
                  <a:srgbClr val="969696"/>
                </a:solidFill>
                <a:ln w="9525">
                  <a:solidFill>
                    <a:srgbClr val="969696"/>
                  </a:solidFill>
                  <a:prstDash val="dash"/>
                  <a:round/>
                  <a:headEnd/>
                  <a:tailEnd type="none" w="sm" len="sm"/>
                </a:ln>
                <a:effectLst/>
              </p:spPr>
              <p:txBody>
                <a:bodyPr/>
                <a:lstStyle/>
                <a:p>
                  <a:endParaRPr lang="en-US"/>
                </a:p>
              </p:txBody>
            </p:sp>
          </p:grpSp>
          <p:sp>
            <p:nvSpPr>
              <p:cNvPr id="149541" name="Text Box 37"/>
              <p:cNvSpPr txBox="1">
                <a:spLocks noChangeArrowheads="1"/>
              </p:cNvSpPr>
              <p:nvPr/>
            </p:nvSpPr>
            <p:spPr bwMode="auto">
              <a:xfrm>
                <a:off x="2428" y="2145"/>
                <a:ext cx="277" cy="120"/>
              </a:xfrm>
              <a:prstGeom prst="rect">
                <a:avLst/>
              </a:prstGeom>
              <a:noFill/>
              <a:ln w="9525">
                <a:noFill/>
                <a:miter lim="800000"/>
                <a:headEnd/>
                <a:tailEnd/>
              </a:ln>
            </p:spPr>
            <p:txBody>
              <a:bodyPr lIns="0" tIns="0" rIns="0" bIns="0"/>
              <a:lstStyle/>
              <a:p>
                <a:pPr algn="r">
                  <a:spcBef>
                    <a:spcPct val="0"/>
                  </a:spcBef>
                </a:pPr>
                <a:r>
                  <a:rPr lang="en-US">
                    <a:solidFill>
                      <a:srgbClr val="000000"/>
                    </a:solidFill>
                  </a:rPr>
                  <a:t>100:</a:t>
                </a:r>
              </a:p>
            </p:txBody>
          </p:sp>
          <p:sp>
            <p:nvSpPr>
              <p:cNvPr id="149542" name="Text Box 38"/>
              <p:cNvSpPr txBox="1">
                <a:spLocks noChangeArrowheads="1"/>
              </p:cNvSpPr>
              <p:nvPr/>
            </p:nvSpPr>
            <p:spPr bwMode="auto">
              <a:xfrm>
                <a:off x="2551" y="1415"/>
                <a:ext cx="846" cy="128"/>
              </a:xfrm>
              <a:prstGeom prst="rect">
                <a:avLst/>
              </a:prstGeom>
              <a:noFill/>
              <a:ln w="9525">
                <a:noFill/>
                <a:miter lim="800000"/>
                <a:headEnd/>
                <a:tailEnd/>
              </a:ln>
            </p:spPr>
            <p:txBody>
              <a:bodyPr lIns="0" tIns="0" rIns="0" bIns="0"/>
              <a:lstStyle/>
              <a:p>
                <a:pPr algn="l">
                  <a:spcBef>
                    <a:spcPct val="0"/>
                  </a:spcBef>
                </a:pPr>
                <a:r>
                  <a:rPr lang="en-US" i="1">
                    <a:solidFill>
                      <a:srgbClr val="808080"/>
                    </a:solidFill>
                  </a:rPr>
                  <a:t>No ISR needed!</a:t>
                </a:r>
              </a:p>
            </p:txBody>
          </p:sp>
          <p:sp>
            <p:nvSpPr>
              <p:cNvPr id="149543" name="Rectangle 39"/>
              <p:cNvSpPr>
                <a:spLocks noChangeArrowheads="1"/>
              </p:cNvSpPr>
              <p:nvPr/>
            </p:nvSpPr>
            <p:spPr bwMode="auto">
              <a:xfrm>
                <a:off x="4214" y="2053"/>
                <a:ext cx="386" cy="135"/>
              </a:xfrm>
              <a:prstGeom prst="rect">
                <a:avLst/>
              </a:prstGeom>
              <a:noFill/>
              <a:ln w="9525">
                <a:solidFill>
                  <a:srgbClr val="969696"/>
                </a:solidFill>
                <a:miter lim="800000"/>
                <a:headEnd/>
                <a:tailEnd/>
              </a:ln>
              <a:effectLst/>
            </p:spPr>
            <p:txBody>
              <a:bodyPr lIns="0" tIns="0" rIns="0" bIns="0"/>
              <a:lstStyle/>
              <a:p>
                <a:pPr>
                  <a:spcBef>
                    <a:spcPct val="0"/>
                  </a:spcBef>
                </a:pPr>
                <a:r>
                  <a:rPr lang="en-US">
                    <a:solidFill>
                      <a:schemeClr val="bg2"/>
                    </a:solidFill>
                  </a:rPr>
                  <a:t>0x0001</a:t>
                </a:r>
              </a:p>
            </p:txBody>
          </p:sp>
          <p:sp>
            <p:nvSpPr>
              <p:cNvPr id="149544" name="Rectangle 40"/>
              <p:cNvSpPr>
                <a:spLocks noChangeArrowheads="1"/>
              </p:cNvSpPr>
              <p:nvPr/>
            </p:nvSpPr>
            <p:spPr bwMode="auto">
              <a:xfrm>
                <a:off x="4214" y="2220"/>
                <a:ext cx="386" cy="135"/>
              </a:xfrm>
              <a:prstGeom prst="rect">
                <a:avLst/>
              </a:prstGeom>
              <a:noFill/>
              <a:ln w="9525">
                <a:solidFill>
                  <a:srgbClr val="969696"/>
                </a:solidFill>
                <a:miter lim="800000"/>
                <a:headEnd/>
                <a:tailEnd/>
              </a:ln>
              <a:effectLst/>
            </p:spPr>
            <p:txBody>
              <a:bodyPr lIns="0" tIns="0" rIns="0" bIns="0"/>
              <a:lstStyle/>
              <a:p>
                <a:pPr>
                  <a:spcBef>
                    <a:spcPct val="0"/>
                  </a:spcBef>
                </a:pPr>
                <a:r>
                  <a:rPr lang="en-US">
                    <a:solidFill>
                      <a:schemeClr val="bg2"/>
                    </a:solidFill>
                  </a:rPr>
                  <a:t>0x8000</a:t>
                </a:r>
              </a:p>
            </p:txBody>
          </p:sp>
          <p:sp>
            <p:nvSpPr>
              <p:cNvPr id="149545" name="Rectangle 41"/>
              <p:cNvSpPr>
                <a:spLocks noChangeArrowheads="1"/>
              </p:cNvSpPr>
              <p:nvPr/>
            </p:nvSpPr>
            <p:spPr bwMode="auto">
              <a:xfrm>
                <a:off x="4214" y="2386"/>
                <a:ext cx="386" cy="135"/>
              </a:xfrm>
              <a:prstGeom prst="rect">
                <a:avLst/>
              </a:prstGeom>
              <a:noFill/>
              <a:ln w="9525">
                <a:solidFill>
                  <a:srgbClr val="969696"/>
                </a:solidFill>
                <a:miter lim="800000"/>
                <a:headEnd/>
                <a:tailEnd/>
              </a:ln>
              <a:effectLst/>
            </p:spPr>
            <p:txBody>
              <a:bodyPr lIns="0" tIns="0" rIns="0" bIns="0"/>
              <a:lstStyle/>
              <a:p>
                <a:pPr algn="l">
                  <a:spcBef>
                    <a:spcPct val="0"/>
                  </a:spcBef>
                </a:pPr>
                <a:endParaRPr lang="en-US"/>
              </a:p>
            </p:txBody>
          </p:sp>
          <p:sp>
            <p:nvSpPr>
              <p:cNvPr id="149546" name="Text Box 42"/>
              <p:cNvSpPr txBox="1">
                <a:spLocks noChangeArrowheads="1"/>
              </p:cNvSpPr>
              <p:nvPr/>
            </p:nvSpPr>
            <p:spPr bwMode="auto">
              <a:xfrm>
                <a:off x="4660" y="2049"/>
                <a:ext cx="200" cy="153"/>
              </a:xfrm>
              <a:prstGeom prst="rect">
                <a:avLst/>
              </a:prstGeom>
              <a:noFill/>
              <a:ln w="9525">
                <a:noFill/>
                <a:prstDash val="dash"/>
                <a:miter lim="800000"/>
                <a:headEnd/>
                <a:tailEnd type="none" w="sm" len="sm"/>
              </a:ln>
              <a:effectLst/>
            </p:spPr>
            <p:txBody>
              <a:bodyPr lIns="0" tIns="0" rIns="0" bIns="0"/>
              <a:lstStyle/>
              <a:p>
                <a:pPr algn="l">
                  <a:spcBef>
                    <a:spcPct val="0"/>
                  </a:spcBef>
                </a:pPr>
                <a:r>
                  <a:rPr lang="en-US">
                    <a:solidFill>
                      <a:srgbClr val="808080"/>
                    </a:solidFill>
                  </a:rPr>
                  <a:t>ack</a:t>
                </a:r>
              </a:p>
            </p:txBody>
          </p:sp>
          <p:sp>
            <p:nvSpPr>
              <p:cNvPr id="149547" name="Text Box 43"/>
              <p:cNvSpPr txBox="1">
                <a:spLocks noChangeArrowheads="1"/>
              </p:cNvSpPr>
              <p:nvPr/>
            </p:nvSpPr>
            <p:spPr bwMode="auto">
              <a:xfrm>
                <a:off x="4660" y="2194"/>
                <a:ext cx="200" cy="153"/>
              </a:xfrm>
              <a:prstGeom prst="rect">
                <a:avLst/>
              </a:prstGeom>
              <a:noFill/>
              <a:ln w="9525">
                <a:noFill/>
                <a:prstDash val="dash"/>
                <a:miter lim="800000"/>
                <a:headEnd/>
                <a:tailEnd type="none" w="sm" len="sm"/>
              </a:ln>
              <a:effectLst/>
            </p:spPr>
            <p:txBody>
              <a:bodyPr lIns="0" tIns="0" rIns="0" bIns="0"/>
              <a:lstStyle/>
              <a:p>
                <a:pPr algn="l">
                  <a:spcBef>
                    <a:spcPct val="0"/>
                  </a:spcBef>
                </a:pPr>
                <a:r>
                  <a:rPr lang="en-US" dirty="0" err="1"/>
                  <a:t>req</a:t>
                </a:r>
                <a:endParaRPr lang="en-US" dirty="0"/>
              </a:p>
            </p:txBody>
          </p:sp>
          <p:sp>
            <p:nvSpPr>
              <p:cNvPr id="149548" name="Freeform 44"/>
              <p:cNvSpPr>
                <a:spLocks/>
              </p:cNvSpPr>
              <p:nvPr/>
            </p:nvSpPr>
            <p:spPr bwMode="auto">
              <a:xfrm>
                <a:off x="4014" y="1942"/>
                <a:ext cx="142" cy="2"/>
              </a:xfrm>
              <a:custGeom>
                <a:avLst/>
                <a:gdLst/>
                <a:ahLst/>
                <a:cxnLst>
                  <a:cxn ang="0">
                    <a:pos x="0" y="2"/>
                  </a:cxn>
                  <a:cxn ang="0">
                    <a:pos x="142" y="0"/>
                  </a:cxn>
                </a:cxnLst>
                <a:rect l="0" t="0" r="r" b="b"/>
                <a:pathLst>
                  <a:path w="142" h="2">
                    <a:moveTo>
                      <a:pt x="0" y="2"/>
                    </a:moveTo>
                    <a:lnTo>
                      <a:pt x="142" y="0"/>
                    </a:lnTo>
                  </a:path>
                </a:pathLst>
              </a:custGeom>
              <a:noFill/>
              <a:ln w="9525">
                <a:solidFill>
                  <a:srgbClr val="969696"/>
                </a:solidFill>
                <a:round/>
                <a:headEnd/>
                <a:tailEnd type="triangle" w="med" len="med"/>
              </a:ln>
              <a:effectLst/>
            </p:spPr>
            <p:txBody>
              <a:bodyPr/>
              <a:lstStyle/>
              <a:p>
                <a:endParaRPr lang="en-US"/>
              </a:p>
            </p:txBody>
          </p:sp>
          <p:sp>
            <p:nvSpPr>
              <p:cNvPr id="149549" name="Freeform 45"/>
              <p:cNvSpPr>
                <a:spLocks/>
              </p:cNvSpPr>
              <p:nvPr/>
            </p:nvSpPr>
            <p:spPr bwMode="auto">
              <a:xfrm>
                <a:off x="4887" y="2130"/>
                <a:ext cx="135" cy="1"/>
              </a:xfrm>
              <a:custGeom>
                <a:avLst/>
                <a:gdLst/>
                <a:ahLst/>
                <a:cxnLst>
                  <a:cxn ang="0">
                    <a:pos x="0" y="1"/>
                  </a:cxn>
                  <a:cxn ang="0">
                    <a:pos x="135" y="0"/>
                  </a:cxn>
                </a:cxnLst>
                <a:rect l="0" t="0" r="r" b="b"/>
                <a:pathLst>
                  <a:path w="135" h="1">
                    <a:moveTo>
                      <a:pt x="0" y="1"/>
                    </a:moveTo>
                    <a:lnTo>
                      <a:pt x="135" y="0"/>
                    </a:lnTo>
                  </a:path>
                </a:pathLst>
              </a:custGeom>
              <a:noFill/>
              <a:ln w="9525">
                <a:solidFill>
                  <a:srgbClr val="969696"/>
                </a:solidFill>
                <a:round/>
                <a:headEnd/>
                <a:tailEnd type="triangle" w="med" len="med"/>
              </a:ln>
              <a:effectLst/>
            </p:spPr>
            <p:txBody>
              <a:bodyPr/>
              <a:lstStyle/>
              <a:p>
                <a:endParaRPr lang="en-US"/>
              </a:p>
            </p:txBody>
          </p:sp>
          <p:sp>
            <p:nvSpPr>
              <p:cNvPr id="149550" name="Freeform 46"/>
              <p:cNvSpPr>
                <a:spLocks/>
              </p:cNvSpPr>
              <p:nvPr/>
            </p:nvSpPr>
            <p:spPr bwMode="auto">
              <a:xfrm>
                <a:off x="4887" y="2274"/>
                <a:ext cx="141" cy="1"/>
              </a:xfrm>
              <a:custGeom>
                <a:avLst/>
                <a:gdLst/>
                <a:ahLst/>
                <a:cxnLst>
                  <a:cxn ang="0">
                    <a:pos x="141" y="0"/>
                  </a:cxn>
                  <a:cxn ang="0">
                    <a:pos x="0" y="1"/>
                  </a:cxn>
                </a:cxnLst>
                <a:rect l="0" t="0" r="r" b="b"/>
                <a:pathLst>
                  <a:path w="141" h="1">
                    <a:moveTo>
                      <a:pt x="141" y="0"/>
                    </a:moveTo>
                    <a:lnTo>
                      <a:pt x="0" y="1"/>
                    </a:lnTo>
                  </a:path>
                </a:pathLst>
              </a:custGeom>
              <a:noFill/>
              <a:ln w="9525">
                <a:solidFill>
                  <a:schemeClr val="tx1"/>
                </a:solidFill>
                <a:round/>
                <a:headEnd/>
                <a:tailEnd type="triangle" w="med" len="med"/>
              </a:ln>
              <a:effectLst/>
            </p:spPr>
            <p:txBody>
              <a:bodyPr/>
              <a:lstStyle/>
              <a:p>
                <a:endParaRPr lang="en-US"/>
              </a:p>
            </p:txBody>
          </p:sp>
          <p:sp>
            <p:nvSpPr>
              <p:cNvPr id="149591" name="Oval 87"/>
              <p:cNvSpPr>
                <a:spLocks noChangeArrowheads="1"/>
              </p:cNvSpPr>
              <p:nvPr/>
            </p:nvSpPr>
            <p:spPr bwMode="auto">
              <a:xfrm>
                <a:off x="4696" y="1341"/>
                <a:ext cx="92" cy="92"/>
              </a:xfrm>
              <a:prstGeom prst="ellipse">
                <a:avLst/>
              </a:prstGeom>
              <a:solidFill>
                <a:srgbClr val="969696"/>
              </a:solidFill>
              <a:ln w="9525">
                <a:solidFill>
                  <a:srgbClr val="969696"/>
                </a:solidFill>
                <a:round/>
                <a:headEnd/>
                <a:tailEnd type="none" w="sm" len="sm"/>
              </a:ln>
              <a:effectLst/>
            </p:spPr>
            <p:txBody>
              <a:bodyPr/>
              <a:lstStyle/>
              <a:p>
                <a:endParaRPr lang="en-US"/>
              </a:p>
            </p:txBody>
          </p:sp>
        </p:grpSp>
        <p:grpSp>
          <p:nvGrpSpPr>
            <p:cNvPr id="5" name="Group 97"/>
            <p:cNvGrpSpPr>
              <a:grpSpLocks/>
            </p:cNvGrpSpPr>
            <p:nvPr/>
          </p:nvGrpSpPr>
          <p:grpSpPr bwMode="auto">
            <a:xfrm>
              <a:off x="5873750" y="3133725"/>
              <a:ext cx="2098675" cy="361950"/>
              <a:chOff x="3700" y="1974"/>
              <a:chExt cx="1322" cy="228"/>
            </a:xfrm>
          </p:grpSpPr>
          <p:grpSp>
            <p:nvGrpSpPr>
              <p:cNvPr id="6" name="Group 82"/>
              <p:cNvGrpSpPr>
                <a:grpSpLocks/>
              </p:cNvGrpSpPr>
              <p:nvPr/>
            </p:nvGrpSpPr>
            <p:grpSpPr bwMode="auto">
              <a:xfrm>
                <a:off x="4660" y="1974"/>
                <a:ext cx="362" cy="228"/>
                <a:chOff x="4599" y="2902"/>
                <a:chExt cx="362" cy="228"/>
              </a:xfrm>
            </p:grpSpPr>
            <p:sp>
              <p:nvSpPr>
                <p:cNvPr id="149587" name="Text Box 83"/>
                <p:cNvSpPr txBox="1">
                  <a:spLocks noChangeArrowheads="1"/>
                </p:cNvSpPr>
                <p:nvPr/>
              </p:nvSpPr>
              <p:spPr bwMode="auto">
                <a:xfrm>
                  <a:off x="4599" y="2977"/>
                  <a:ext cx="200" cy="153"/>
                </a:xfrm>
                <a:prstGeom prst="rect">
                  <a:avLst/>
                </a:prstGeom>
                <a:noFill/>
                <a:ln w="9525">
                  <a:noFill/>
                  <a:prstDash val="dash"/>
                  <a:miter lim="800000"/>
                  <a:headEnd/>
                  <a:tailEnd type="none" w="sm" len="sm"/>
                </a:ln>
                <a:effectLst/>
              </p:spPr>
              <p:txBody>
                <a:bodyPr lIns="0" tIns="0" rIns="0" bIns="0"/>
                <a:lstStyle/>
                <a:p>
                  <a:pPr algn="l">
                    <a:spcBef>
                      <a:spcPct val="0"/>
                    </a:spcBef>
                  </a:pPr>
                  <a:r>
                    <a:rPr lang="en-US" dirty="0" err="1">
                      <a:solidFill>
                        <a:schemeClr val="bg1">
                          <a:lumMod val="65000"/>
                        </a:schemeClr>
                      </a:solidFill>
                    </a:rPr>
                    <a:t>ack</a:t>
                  </a:r>
                  <a:endParaRPr lang="en-US" dirty="0">
                    <a:solidFill>
                      <a:schemeClr val="bg1">
                        <a:lumMod val="65000"/>
                      </a:schemeClr>
                    </a:solidFill>
                  </a:endParaRPr>
                </a:p>
              </p:txBody>
            </p:sp>
            <p:sp>
              <p:nvSpPr>
                <p:cNvPr id="149588" name="Freeform 84"/>
                <p:cNvSpPr>
                  <a:spLocks/>
                </p:cNvSpPr>
                <p:nvPr/>
              </p:nvSpPr>
              <p:spPr bwMode="auto">
                <a:xfrm>
                  <a:off x="4826" y="3058"/>
                  <a:ext cx="135" cy="1"/>
                </a:xfrm>
                <a:custGeom>
                  <a:avLst/>
                  <a:gdLst/>
                  <a:ahLst/>
                  <a:cxnLst>
                    <a:cxn ang="0">
                      <a:pos x="0" y="1"/>
                    </a:cxn>
                    <a:cxn ang="0">
                      <a:pos x="135" y="0"/>
                    </a:cxn>
                  </a:cxnLst>
                  <a:rect l="0" t="0" r="r" b="b"/>
                  <a:pathLst>
                    <a:path w="135" h="1">
                      <a:moveTo>
                        <a:pt x="0" y="1"/>
                      </a:moveTo>
                      <a:lnTo>
                        <a:pt x="135" y="0"/>
                      </a:lnTo>
                    </a:path>
                  </a:pathLst>
                </a:custGeom>
                <a:noFill/>
                <a:ln w="9525">
                  <a:solidFill>
                    <a:schemeClr val="bg1">
                      <a:lumMod val="65000"/>
                    </a:schemeClr>
                  </a:solidFill>
                  <a:round/>
                  <a:headEnd/>
                  <a:tailEnd type="triangle" w="med" len="med"/>
                </a:ln>
                <a:effectLst/>
              </p:spPr>
              <p:txBody>
                <a:bodyPr/>
                <a:lstStyle/>
                <a:p>
                  <a:endParaRPr lang="en-US"/>
                </a:p>
              </p:txBody>
            </p:sp>
            <p:sp>
              <p:nvSpPr>
                <p:cNvPr id="149589" name="Text Box 85"/>
                <p:cNvSpPr txBox="1">
                  <a:spLocks noChangeArrowheads="1"/>
                </p:cNvSpPr>
                <p:nvPr/>
              </p:nvSpPr>
              <p:spPr bwMode="auto">
                <a:xfrm>
                  <a:off x="4846" y="2902"/>
                  <a:ext cx="115" cy="115"/>
                </a:xfrm>
                <a:prstGeom prst="rect">
                  <a:avLst/>
                </a:prstGeom>
                <a:noFill/>
                <a:ln w="9525">
                  <a:noFill/>
                  <a:miter lim="800000"/>
                  <a:headEnd/>
                  <a:tailEnd/>
                </a:ln>
                <a:effectLst/>
              </p:spPr>
              <p:txBody>
                <a:bodyPr lIns="0" tIns="0" rIns="0" bIns="0">
                  <a:spAutoFit/>
                </a:bodyPr>
                <a:lstStyle/>
                <a:p>
                  <a:r>
                    <a:rPr lang="en-US"/>
                    <a:t>0</a:t>
                  </a:r>
                </a:p>
              </p:txBody>
            </p:sp>
          </p:grpSp>
          <p:grpSp>
            <p:nvGrpSpPr>
              <p:cNvPr id="7" name="Group 95"/>
              <p:cNvGrpSpPr>
                <a:grpSpLocks/>
              </p:cNvGrpSpPr>
              <p:nvPr/>
            </p:nvGrpSpPr>
            <p:grpSpPr bwMode="auto">
              <a:xfrm>
                <a:off x="3700" y="1987"/>
                <a:ext cx="455" cy="215"/>
                <a:chOff x="3818" y="3319"/>
                <a:chExt cx="455" cy="215"/>
              </a:xfrm>
            </p:grpSpPr>
            <p:sp>
              <p:nvSpPr>
                <p:cNvPr id="149593" name="Freeform 89"/>
                <p:cNvSpPr>
                  <a:spLocks/>
                </p:cNvSpPr>
                <p:nvPr/>
              </p:nvSpPr>
              <p:spPr bwMode="auto">
                <a:xfrm>
                  <a:off x="4137" y="3384"/>
                  <a:ext cx="136" cy="3"/>
                </a:xfrm>
                <a:custGeom>
                  <a:avLst/>
                  <a:gdLst/>
                  <a:ahLst/>
                  <a:cxnLst>
                    <a:cxn ang="0">
                      <a:pos x="136" y="3"/>
                    </a:cxn>
                    <a:cxn ang="0">
                      <a:pos x="0" y="0"/>
                    </a:cxn>
                  </a:cxnLst>
                  <a:rect l="0" t="0" r="r" b="b"/>
                  <a:pathLst>
                    <a:path w="136" h="3">
                      <a:moveTo>
                        <a:pt x="136" y="3"/>
                      </a:moveTo>
                      <a:lnTo>
                        <a:pt x="0" y="0"/>
                      </a:lnTo>
                    </a:path>
                  </a:pathLst>
                </a:custGeom>
                <a:noFill/>
                <a:ln w="9525">
                  <a:solidFill>
                    <a:schemeClr val="tx1"/>
                  </a:solidFill>
                  <a:round/>
                  <a:headEnd/>
                  <a:tailEnd type="triangle" w="med" len="med"/>
                </a:ln>
                <a:effectLst/>
              </p:spPr>
              <p:txBody>
                <a:bodyPr/>
                <a:lstStyle/>
                <a:p>
                  <a:endParaRPr lang="en-US"/>
                </a:p>
              </p:txBody>
            </p:sp>
            <p:sp>
              <p:nvSpPr>
                <p:cNvPr id="149594" name="Text Box 90"/>
                <p:cNvSpPr txBox="1">
                  <a:spLocks noChangeArrowheads="1"/>
                </p:cNvSpPr>
                <p:nvPr/>
              </p:nvSpPr>
              <p:spPr bwMode="auto">
                <a:xfrm>
                  <a:off x="3818" y="3319"/>
                  <a:ext cx="277" cy="150"/>
                </a:xfrm>
                <a:prstGeom prst="rect">
                  <a:avLst/>
                </a:prstGeom>
                <a:noFill/>
                <a:ln w="9525">
                  <a:noFill/>
                  <a:miter lim="800000"/>
                  <a:headEnd/>
                  <a:tailEnd/>
                </a:ln>
              </p:spPr>
              <p:txBody>
                <a:bodyPr lIns="0" tIns="0" rIns="0" bIns="0"/>
                <a:lstStyle/>
                <a:p>
                  <a:pPr algn="r">
                    <a:spcBef>
                      <a:spcPct val="0"/>
                    </a:spcBef>
                  </a:pPr>
                  <a:r>
                    <a:rPr lang="en-US" dirty="0" err="1">
                      <a:solidFill>
                        <a:schemeClr val="bg1">
                          <a:lumMod val="65000"/>
                        </a:schemeClr>
                      </a:solidFill>
                    </a:rPr>
                    <a:t>Dreq</a:t>
                  </a:r>
                  <a:endParaRPr lang="en-US" dirty="0">
                    <a:solidFill>
                      <a:schemeClr val="bg1">
                        <a:lumMod val="65000"/>
                      </a:schemeClr>
                    </a:solidFill>
                  </a:endParaRPr>
                </a:p>
              </p:txBody>
            </p:sp>
            <p:sp>
              <p:nvSpPr>
                <p:cNvPr id="149598" name="Text Box 94"/>
                <p:cNvSpPr txBox="1">
                  <a:spLocks noChangeArrowheads="1"/>
                </p:cNvSpPr>
                <p:nvPr/>
              </p:nvSpPr>
              <p:spPr bwMode="auto">
                <a:xfrm>
                  <a:off x="4137" y="3419"/>
                  <a:ext cx="121" cy="115"/>
                </a:xfrm>
                <a:prstGeom prst="rect">
                  <a:avLst/>
                </a:prstGeom>
                <a:noFill/>
                <a:ln w="9525">
                  <a:noFill/>
                  <a:miter lim="800000"/>
                  <a:headEnd/>
                  <a:tailEnd/>
                </a:ln>
                <a:effectLst/>
              </p:spPr>
              <p:txBody>
                <a:bodyPr lIns="0" tIns="0" rIns="0" bIns="0">
                  <a:spAutoFit/>
                </a:bodyPr>
                <a:lstStyle/>
                <a:p>
                  <a:r>
                    <a:rPr lang="en-US"/>
                    <a:t>0</a:t>
                  </a:r>
                </a:p>
              </p:txBody>
            </p:sp>
          </p:grpSp>
        </p:grpSp>
      </p:grpSp>
    </p:spTree>
    <p:extLst>
      <p:ext uri="{BB962C8B-B14F-4D97-AF65-F5344CB8AC3E}">
        <p14:creationId xmlns:p14="http://schemas.microsoft.com/office/powerpoint/2010/main" val="1960639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dsPIC33 DMA Structure</a:t>
            </a:r>
            <a:endParaRPr lang="en-US" dirty="0"/>
          </a:p>
        </p:txBody>
      </p:sp>
      <p:sp>
        <p:nvSpPr>
          <p:cNvPr id="3" name="Content Placeholder 2"/>
          <p:cNvSpPr>
            <a:spLocks noGrp="1"/>
          </p:cNvSpPr>
          <p:nvPr>
            <p:ph idx="1"/>
          </p:nvPr>
        </p:nvSpPr>
        <p:spPr>
          <a:xfrm>
            <a:off x="457200" y="5334000"/>
            <a:ext cx="8229600" cy="1325563"/>
          </a:xfrm>
        </p:spPr>
        <p:txBody>
          <a:bodyPr>
            <a:normAutofit fontScale="92500" lnSpcReduction="20000"/>
          </a:bodyPr>
          <a:lstStyle/>
          <a:p>
            <a:r>
              <a:rPr lang="en-US" dirty="0" smtClean="0"/>
              <a:t>Dual Port Static Random Access Memory – prevents bus contention between CPU and DMA peripheral.  No cycle stealing needed. </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914400" y="1219200"/>
            <a:ext cx="7736378" cy="3976643"/>
          </a:xfrm>
          <a:prstGeom prst="rect">
            <a:avLst/>
          </a:prstGeom>
          <a:noFill/>
          <a:ln w="9525">
            <a:noFill/>
            <a:miter lim="800000"/>
            <a:headEnd/>
            <a:tailEnd/>
          </a:ln>
        </p:spPr>
      </p:pic>
    </p:spTree>
    <p:extLst>
      <p:ext uri="{BB962C8B-B14F-4D97-AF65-F5344CB8AC3E}">
        <p14:creationId xmlns:p14="http://schemas.microsoft.com/office/powerpoint/2010/main" val="31342529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DMA is Bi-Directional</a:t>
            </a:r>
            <a:endParaRPr lang="en-US" dirty="0"/>
          </a:p>
        </p:txBody>
      </p:sp>
      <p:sp>
        <p:nvSpPr>
          <p:cNvPr id="3" name="Content Placeholder 2"/>
          <p:cNvSpPr>
            <a:spLocks noGrp="1"/>
          </p:cNvSpPr>
          <p:nvPr>
            <p:ph idx="1"/>
          </p:nvPr>
        </p:nvSpPr>
        <p:spPr>
          <a:xfrm>
            <a:off x="457200" y="5334000"/>
            <a:ext cx="8229600" cy="1325563"/>
          </a:xfrm>
        </p:spPr>
        <p:txBody>
          <a:bodyPr>
            <a:normAutofit fontScale="92500"/>
          </a:bodyPr>
          <a:lstStyle/>
          <a:p>
            <a:r>
              <a:rPr lang="en-US" dirty="0" smtClean="0"/>
              <a:t>The DMA can write data to the peripheral (like </a:t>
            </a:r>
            <a:r>
              <a:rPr lang="en-US" dirty="0" err="1" smtClean="0"/>
              <a:t>DAC</a:t>
            </a:r>
            <a:r>
              <a:rPr lang="en-US" dirty="0" smtClean="0"/>
              <a:t>) or it can read from the peripheral (like ADC)</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914400" y="1219200"/>
            <a:ext cx="7736378" cy="3976643"/>
          </a:xfrm>
          <a:prstGeom prst="rect">
            <a:avLst/>
          </a:prstGeom>
          <a:noFill/>
          <a:ln w="9525">
            <a:noFill/>
            <a:miter lim="800000"/>
            <a:headEnd/>
            <a:tailEnd/>
          </a:ln>
        </p:spPr>
      </p:pic>
    </p:spTree>
    <p:extLst>
      <p:ext uri="{BB962C8B-B14F-4D97-AF65-F5344CB8AC3E}">
        <p14:creationId xmlns:p14="http://schemas.microsoft.com/office/powerpoint/2010/main" val="30593950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4600" y="274638"/>
            <a:ext cx="2362200" cy="6126162"/>
          </a:xfrm>
        </p:spPr>
        <p:txBody>
          <a:bodyPr>
            <a:normAutofit fontScale="90000"/>
          </a:bodyPr>
          <a:lstStyle/>
          <a:p>
            <a:r>
              <a:rPr lang="en-US" dirty="0" smtClean="0"/>
              <a:t>Dual port RAM is mapped into the Data memory space </a:t>
            </a:r>
            <a:br>
              <a:rPr lang="en-US" dirty="0" smtClean="0"/>
            </a:br>
            <a:r>
              <a:rPr lang="en-US" dirty="0"/>
              <a:t/>
            </a:r>
            <a:br>
              <a:rPr lang="en-US" dirty="0"/>
            </a:br>
            <a:r>
              <a:rPr lang="en-US" dirty="0" smtClean="0"/>
              <a:t>2K bytes of space available </a:t>
            </a:r>
            <a:endParaRPr lang="en-US"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9643" t="7529" r="8605" b="9528"/>
          <a:stretch/>
        </p:blipFill>
        <p:spPr bwMode="auto">
          <a:xfrm>
            <a:off x="304800" y="255141"/>
            <a:ext cx="5661061" cy="6565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5643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custDataLst>
              <p:tags r:id="rId1"/>
            </p:custDataLst>
          </p:nvPr>
        </p:nvSpPr>
        <p:spPr/>
        <p:txBody>
          <a:bodyPr/>
          <a:lstStyle/>
          <a:p>
            <a:fld id="{BF790BB2-962D-4927-8B26-2B0B2D4D8B49}" type="slidenum">
              <a:rPr lang="en-US"/>
              <a:pPr/>
              <a:t>2</a:t>
            </a:fld>
            <a:endParaRPr lang="en-US"/>
          </a:p>
        </p:txBody>
      </p:sp>
      <p:sp>
        <p:nvSpPr>
          <p:cNvPr id="153602" name="Rectangle 2"/>
          <p:cNvSpPr>
            <a:spLocks noGrp="1" noChangeArrowheads="1"/>
          </p:cNvSpPr>
          <p:nvPr>
            <p:ph type="title"/>
            <p:custDataLst>
              <p:tags r:id="rId2"/>
            </p:custDataLst>
          </p:nvPr>
        </p:nvSpPr>
        <p:spPr/>
        <p:txBody>
          <a:bodyPr/>
          <a:lstStyle/>
          <a:p>
            <a:r>
              <a:rPr lang="en-US" dirty="0"/>
              <a:t>Direct </a:t>
            </a:r>
            <a:r>
              <a:rPr lang="en-US" dirty="0" smtClean="0"/>
              <a:t>Memory </a:t>
            </a:r>
            <a:r>
              <a:rPr lang="en-US" dirty="0"/>
              <a:t>A</a:t>
            </a:r>
            <a:r>
              <a:rPr lang="en-US" dirty="0" smtClean="0"/>
              <a:t>ccess</a:t>
            </a:r>
            <a:endParaRPr lang="en-US" dirty="0"/>
          </a:p>
        </p:txBody>
      </p:sp>
      <p:sp>
        <p:nvSpPr>
          <p:cNvPr id="153603" name="Rectangle 3"/>
          <p:cNvSpPr>
            <a:spLocks noGrp="1" noChangeArrowheads="1"/>
          </p:cNvSpPr>
          <p:nvPr>
            <p:ph type="body" idx="1"/>
            <p:custDataLst>
              <p:tags r:id="rId3"/>
            </p:custDataLst>
          </p:nvPr>
        </p:nvSpPr>
        <p:spPr/>
        <p:txBody>
          <a:bodyPr>
            <a:normAutofit lnSpcReduction="10000"/>
          </a:bodyPr>
          <a:lstStyle/>
          <a:p>
            <a:pPr>
              <a:lnSpc>
                <a:spcPct val="90000"/>
              </a:lnSpc>
            </a:pPr>
            <a:r>
              <a:rPr lang="en-US" sz="2400" dirty="0"/>
              <a:t>Buffering</a:t>
            </a:r>
          </a:p>
          <a:p>
            <a:pPr lvl="1">
              <a:lnSpc>
                <a:spcPct val="90000"/>
              </a:lnSpc>
            </a:pPr>
            <a:r>
              <a:rPr lang="en-US" sz="2000" dirty="0"/>
              <a:t>Temporarily storing data in memory before processing</a:t>
            </a:r>
          </a:p>
          <a:p>
            <a:pPr lvl="1">
              <a:lnSpc>
                <a:spcPct val="90000"/>
              </a:lnSpc>
            </a:pPr>
            <a:r>
              <a:rPr lang="en-US" sz="2000" dirty="0"/>
              <a:t>Data accumulated in peripherals commonly buffered</a:t>
            </a:r>
          </a:p>
          <a:p>
            <a:pPr>
              <a:lnSpc>
                <a:spcPct val="90000"/>
              </a:lnSpc>
            </a:pPr>
            <a:r>
              <a:rPr lang="en-US" sz="2400" dirty="0"/>
              <a:t>Microprocessor could handle this with ISR</a:t>
            </a:r>
          </a:p>
          <a:p>
            <a:pPr lvl="1">
              <a:lnSpc>
                <a:spcPct val="90000"/>
              </a:lnSpc>
            </a:pPr>
            <a:r>
              <a:rPr lang="en-US" sz="2000" dirty="0"/>
              <a:t>Storing and restoring microprocessor state inefficient</a:t>
            </a:r>
          </a:p>
          <a:p>
            <a:pPr lvl="1">
              <a:lnSpc>
                <a:spcPct val="90000"/>
              </a:lnSpc>
            </a:pPr>
            <a:r>
              <a:rPr lang="en-US" sz="2000" dirty="0"/>
              <a:t>Regular program must wait</a:t>
            </a:r>
          </a:p>
          <a:p>
            <a:pPr>
              <a:lnSpc>
                <a:spcPct val="90000"/>
              </a:lnSpc>
            </a:pPr>
            <a:r>
              <a:rPr lang="en-US" sz="2400" dirty="0"/>
              <a:t>DMA controller more efficient</a:t>
            </a:r>
          </a:p>
          <a:p>
            <a:pPr lvl="1">
              <a:lnSpc>
                <a:spcPct val="90000"/>
              </a:lnSpc>
            </a:pPr>
            <a:r>
              <a:rPr lang="en-US" sz="2000" dirty="0"/>
              <a:t>Separate single-purpose </a:t>
            </a:r>
            <a:r>
              <a:rPr lang="en-US" sz="2000" dirty="0" smtClean="0"/>
              <a:t>processor or built in </a:t>
            </a:r>
            <a:r>
              <a:rPr lang="en-US" sz="2000" dirty="0" err="1" smtClean="0"/>
              <a:t>pheripheral</a:t>
            </a:r>
            <a:endParaRPr lang="en-US" sz="2000" dirty="0"/>
          </a:p>
          <a:p>
            <a:pPr lvl="1">
              <a:lnSpc>
                <a:spcPct val="90000"/>
              </a:lnSpc>
            </a:pPr>
            <a:r>
              <a:rPr lang="en-US" sz="2000" dirty="0"/>
              <a:t>Microprocessor relinquishes control of system bus to DMA controller</a:t>
            </a:r>
          </a:p>
          <a:p>
            <a:pPr lvl="1">
              <a:lnSpc>
                <a:spcPct val="90000"/>
              </a:lnSpc>
            </a:pPr>
            <a:r>
              <a:rPr lang="en-US" sz="2000" dirty="0"/>
              <a:t>Microprocessor can meanwhile execute its regular program</a:t>
            </a:r>
          </a:p>
          <a:p>
            <a:pPr lvl="2">
              <a:lnSpc>
                <a:spcPct val="90000"/>
              </a:lnSpc>
            </a:pPr>
            <a:r>
              <a:rPr lang="en-US" sz="1800" dirty="0"/>
              <a:t>No inefficient storing and restoring state due to ISR call</a:t>
            </a:r>
          </a:p>
          <a:p>
            <a:pPr lvl="2">
              <a:lnSpc>
                <a:spcPct val="90000"/>
              </a:lnSpc>
            </a:pPr>
            <a:r>
              <a:rPr lang="en-US" sz="1800" dirty="0"/>
              <a:t>Regular program need not wait unless it requires the system bus</a:t>
            </a:r>
          </a:p>
          <a:p>
            <a:pPr lvl="3">
              <a:lnSpc>
                <a:spcPct val="90000"/>
              </a:lnSpc>
            </a:pPr>
            <a:r>
              <a:rPr lang="en-US" sz="1600" dirty="0"/>
              <a:t>Harvard </a:t>
            </a:r>
            <a:r>
              <a:rPr lang="en-US" sz="1600" dirty="0" err="1"/>
              <a:t>archictecture</a:t>
            </a:r>
            <a:r>
              <a:rPr lang="en-US" sz="1600" dirty="0"/>
              <a:t> – processor can fetch and execute instructions as long as they don’t access data memory – if they do, processor stalls</a:t>
            </a:r>
          </a:p>
        </p:txBody>
      </p:sp>
    </p:spTree>
    <p:extLst>
      <p:ext uri="{BB962C8B-B14F-4D97-AF65-F5344CB8AC3E}">
        <p14:creationId xmlns:p14="http://schemas.microsoft.com/office/powerpoint/2010/main" val="11744763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DMA Multiple Channels</a:t>
            </a:r>
            <a:endParaRPr lang="en-US" dirty="0"/>
          </a:p>
        </p:txBody>
      </p:sp>
      <p:sp>
        <p:nvSpPr>
          <p:cNvPr id="3" name="Content Placeholder 2"/>
          <p:cNvSpPr>
            <a:spLocks noGrp="1"/>
          </p:cNvSpPr>
          <p:nvPr>
            <p:ph idx="1"/>
          </p:nvPr>
        </p:nvSpPr>
        <p:spPr>
          <a:xfrm>
            <a:off x="457200" y="4343400"/>
            <a:ext cx="8229600" cy="2316163"/>
          </a:xfrm>
        </p:spPr>
        <p:txBody>
          <a:bodyPr>
            <a:normAutofit fontScale="85000" lnSpcReduction="20000"/>
          </a:bodyPr>
          <a:lstStyle/>
          <a:p>
            <a:r>
              <a:rPr lang="en-US" dirty="0" smtClean="0"/>
              <a:t>The DMA has 8 channels in </a:t>
            </a:r>
            <a:r>
              <a:rPr lang="en-US" dirty="0" smtClean="0"/>
              <a:t>it, </a:t>
            </a:r>
            <a:r>
              <a:rPr lang="en-US" dirty="0" smtClean="0"/>
              <a:t>all can be accessing peripherals.</a:t>
            </a:r>
          </a:p>
          <a:p>
            <a:r>
              <a:rPr lang="en-US" dirty="0" smtClean="0"/>
              <a:t>Writing to </a:t>
            </a:r>
            <a:r>
              <a:rPr lang="en-US" dirty="0" err="1" smtClean="0"/>
              <a:t>DPSRAM</a:t>
            </a:r>
            <a:r>
              <a:rPr lang="en-US" dirty="0" smtClean="0"/>
              <a:t> is prioritized base on the channel number.</a:t>
            </a:r>
          </a:p>
          <a:p>
            <a:r>
              <a:rPr lang="en-US" dirty="0" smtClean="0"/>
              <a:t>If a peripheral needs data and writes data two channels must be used. </a:t>
            </a:r>
          </a:p>
          <a:p>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752600" y="1447800"/>
            <a:ext cx="5562600" cy="2859280"/>
          </a:xfrm>
          <a:prstGeom prst="rect">
            <a:avLst/>
          </a:prstGeom>
          <a:noFill/>
          <a:ln w="9525">
            <a:noFill/>
            <a:miter lim="800000"/>
            <a:headEnd/>
            <a:tailEnd/>
          </a:ln>
        </p:spPr>
      </p:pic>
    </p:spTree>
    <p:extLst>
      <p:ext uri="{BB962C8B-B14F-4D97-AF65-F5344CB8AC3E}">
        <p14:creationId xmlns:p14="http://schemas.microsoft.com/office/powerpoint/2010/main" val="14839112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Peripherals with DMA Support</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1676400" y="1081771"/>
            <a:ext cx="4876800" cy="5777793"/>
          </a:xfrm>
          <a:prstGeom prst="rect">
            <a:avLst/>
          </a:prstGeom>
          <a:noFill/>
          <a:ln w="9525">
            <a:noFill/>
            <a:miter lim="800000"/>
            <a:headEnd/>
            <a:tailEnd/>
          </a:ln>
        </p:spPr>
      </p:pic>
    </p:spTree>
    <p:extLst>
      <p:ext uri="{BB962C8B-B14F-4D97-AF65-F5344CB8AC3E}">
        <p14:creationId xmlns:p14="http://schemas.microsoft.com/office/powerpoint/2010/main" val="39335422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dsPIC33 DMA Block Diagram</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838200" y="1143000"/>
            <a:ext cx="7543800" cy="5276850"/>
          </a:xfrm>
          <a:prstGeom prst="rect">
            <a:avLst/>
          </a:prstGeom>
          <a:noFill/>
          <a:ln w="9525">
            <a:noFill/>
            <a:miter lim="800000"/>
            <a:headEnd/>
            <a:tailEnd/>
          </a:ln>
        </p:spPr>
      </p:pic>
      <p:cxnSp>
        <p:nvCxnSpPr>
          <p:cNvPr id="6" name="Straight Arrow Connector 5"/>
          <p:cNvCxnSpPr/>
          <p:nvPr/>
        </p:nvCxnSpPr>
        <p:spPr>
          <a:xfrm>
            <a:off x="1219200" y="3810000"/>
            <a:ext cx="6096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219200" y="4038600"/>
            <a:ext cx="9144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3505200"/>
            <a:ext cx="1219200" cy="830997"/>
          </a:xfrm>
          <a:prstGeom prst="rect">
            <a:avLst/>
          </a:prstGeom>
          <a:solidFill>
            <a:schemeClr val="bg1"/>
          </a:solidFill>
        </p:spPr>
        <p:txBody>
          <a:bodyPr wrap="square" rtlCol="0">
            <a:spAutoFit/>
          </a:bodyPr>
          <a:lstStyle/>
          <a:p>
            <a:r>
              <a:rPr lang="en-US" sz="2400" dirty="0" smtClean="0"/>
              <a:t>Normal Address</a:t>
            </a:r>
            <a:endParaRPr lang="en-US" sz="2400" dirty="0"/>
          </a:p>
        </p:txBody>
      </p:sp>
      <p:cxnSp>
        <p:nvCxnSpPr>
          <p:cNvPr id="10" name="Straight Arrow Connector 9"/>
          <p:cNvCxnSpPr/>
          <p:nvPr/>
        </p:nvCxnSpPr>
        <p:spPr>
          <a:xfrm>
            <a:off x="3581400" y="1676400"/>
            <a:ext cx="0" cy="1600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76400" y="1219200"/>
            <a:ext cx="1905000" cy="830997"/>
          </a:xfrm>
          <a:prstGeom prst="rect">
            <a:avLst/>
          </a:prstGeom>
          <a:noFill/>
        </p:spPr>
        <p:txBody>
          <a:bodyPr wrap="square" rtlCol="0">
            <a:spAutoFit/>
          </a:bodyPr>
          <a:lstStyle/>
          <a:p>
            <a:r>
              <a:rPr lang="en-US" sz="2400" dirty="0" smtClean="0"/>
              <a:t>One transfer per inst. cycle</a:t>
            </a:r>
            <a:endParaRPr lang="en-US" sz="2400" dirty="0"/>
          </a:p>
        </p:txBody>
      </p:sp>
      <p:cxnSp>
        <p:nvCxnSpPr>
          <p:cNvPr id="16" name="Straight Arrow Connector 15"/>
          <p:cNvCxnSpPr/>
          <p:nvPr/>
        </p:nvCxnSpPr>
        <p:spPr>
          <a:xfrm flipH="1">
            <a:off x="6629400" y="914400"/>
            <a:ext cx="1371600" cy="685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239000" y="152400"/>
            <a:ext cx="1905000" cy="830997"/>
          </a:xfrm>
          <a:prstGeom prst="rect">
            <a:avLst/>
          </a:prstGeom>
          <a:solidFill>
            <a:schemeClr val="bg1"/>
          </a:solidFill>
        </p:spPr>
        <p:txBody>
          <a:bodyPr wrap="square" rtlCol="0">
            <a:spAutoFit/>
          </a:bodyPr>
          <a:lstStyle/>
          <a:p>
            <a:r>
              <a:rPr lang="en-US" sz="2400" dirty="0" smtClean="0"/>
              <a:t>Interrupt is DMA </a:t>
            </a:r>
            <a:r>
              <a:rPr lang="en-US" sz="2400" dirty="0" smtClean="0"/>
              <a:t>Request</a:t>
            </a:r>
            <a:endParaRPr lang="en-US" sz="2400" dirty="0"/>
          </a:p>
        </p:txBody>
      </p:sp>
    </p:spTree>
    <p:extLst>
      <p:ext uri="{BB962C8B-B14F-4D97-AF65-F5344CB8AC3E}">
        <p14:creationId xmlns:p14="http://schemas.microsoft.com/office/powerpoint/2010/main" val="211354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par>
                                <p:cTn id="8" presetID="4" presetClass="entr" presetSubtype="16"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ox(in)">
                                      <p:cBhvr>
                                        <p:cTn id="10" dur="500"/>
                                        <p:tgtEl>
                                          <p:spTgt spid="6"/>
                                        </p:tgtEl>
                                      </p:cBhvr>
                                    </p:animEffect>
                                  </p:childTnLst>
                                </p:cTn>
                              </p:par>
                              <p:par>
                                <p:cTn id="11" presetID="4" presetClass="entr" presetSubtype="16"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ox(i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diamond(in)">
                                      <p:cBhvr>
                                        <p:cTn id="28" dur="2000"/>
                                        <p:tgtEl>
                                          <p:spTgt spid="16"/>
                                        </p:tgtEl>
                                      </p:cBhvr>
                                    </p:animEffect>
                                  </p:childTnLst>
                                </p:cTn>
                              </p:par>
                              <p:par>
                                <p:cTn id="29" presetID="8" presetClass="entr" presetSubtype="16"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diamond(in)">
                                      <p:cBhvr>
                                        <p:cTn id="31"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P spid="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DMA EXAMPLE</a:t>
            </a:r>
            <a:endParaRPr lang="en-US" dirty="0"/>
          </a:p>
        </p:txBody>
      </p:sp>
      <p:sp>
        <p:nvSpPr>
          <p:cNvPr id="3" name="Content Placeholder 2"/>
          <p:cNvSpPr>
            <a:spLocks noGrp="1"/>
          </p:cNvSpPr>
          <p:nvPr>
            <p:ph idx="1"/>
          </p:nvPr>
        </p:nvSpPr>
        <p:spPr>
          <a:xfrm>
            <a:off x="457200" y="4953000"/>
            <a:ext cx="8229600" cy="1173163"/>
          </a:xfrm>
        </p:spPr>
        <p:txBody>
          <a:bodyPr/>
          <a:lstStyle/>
          <a:p>
            <a:r>
              <a:rPr lang="en-US" dirty="0" smtClean="0"/>
              <a:t>In this example, DMA Channel 5 is configured to operate with DMA-Ready Peripheral 1.</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304800" y="1600200"/>
            <a:ext cx="8482097" cy="2547938"/>
          </a:xfrm>
          <a:prstGeom prst="rect">
            <a:avLst/>
          </a:prstGeom>
          <a:noFill/>
          <a:ln w="9525">
            <a:noFill/>
            <a:miter lim="800000"/>
            <a:headEnd/>
            <a:tailEnd/>
          </a:ln>
        </p:spPr>
      </p:pic>
    </p:spTree>
    <p:extLst>
      <p:ext uri="{BB962C8B-B14F-4D97-AF65-F5344CB8AC3E}">
        <p14:creationId xmlns:p14="http://schemas.microsoft.com/office/powerpoint/2010/main" val="23804367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DMA EXAMPLE</a:t>
            </a:r>
            <a:endParaRPr lang="en-US" dirty="0"/>
          </a:p>
        </p:txBody>
      </p:sp>
      <p:sp>
        <p:nvSpPr>
          <p:cNvPr id="3" name="Content Placeholder 2"/>
          <p:cNvSpPr>
            <a:spLocks noGrp="1"/>
          </p:cNvSpPr>
          <p:nvPr>
            <p:ph idx="1"/>
          </p:nvPr>
        </p:nvSpPr>
        <p:spPr>
          <a:xfrm>
            <a:off x="457200" y="4495800"/>
            <a:ext cx="8229600" cy="2057400"/>
          </a:xfrm>
        </p:spPr>
        <p:txBody>
          <a:bodyPr>
            <a:normAutofit fontScale="62500" lnSpcReduction="20000"/>
          </a:bodyPr>
          <a:lstStyle/>
          <a:p>
            <a:r>
              <a:rPr lang="en-US" dirty="0" smtClean="0"/>
              <a:t>When data is ready to be transferred from the peripheral, a DMA Request is issued by the peripheral. </a:t>
            </a:r>
          </a:p>
          <a:p>
            <a:r>
              <a:rPr lang="en-US" dirty="0" smtClean="0"/>
              <a:t>The DMA request is arbitrated with any other coincident requests. If this channel has the highest priority, the transfer is completed during the next cycle.</a:t>
            </a:r>
          </a:p>
          <a:p>
            <a:r>
              <a:rPr lang="en-US" dirty="0" smtClean="0"/>
              <a:t>Otherwise, the DMA request remains pending until it becomes the highest priority.</a:t>
            </a:r>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304800" y="1524000"/>
            <a:ext cx="8553831" cy="2795588"/>
          </a:xfrm>
          <a:prstGeom prst="rect">
            <a:avLst/>
          </a:prstGeom>
          <a:noFill/>
          <a:ln w="9525">
            <a:noFill/>
            <a:miter lim="800000"/>
            <a:headEnd/>
            <a:tailEnd/>
          </a:ln>
        </p:spPr>
      </p:pic>
    </p:spTree>
    <p:extLst>
      <p:ext uri="{BB962C8B-B14F-4D97-AF65-F5344CB8AC3E}">
        <p14:creationId xmlns:p14="http://schemas.microsoft.com/office/powerpoint/2010/main" val="4478314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DMA EXAMPLE</a:t>
            </a:r>
            <a:endParaRPr lang="en-US" dirty="0"/>
          </a:p>
        </p:txBody>
      </p:sp>
      <p:sp>
        <p:nvSpPr>
          <p:cNvPr id="3" name="Content Placeholder 2"/>
          <p:cNvSpPr>
            <a:spLocks noGrp="1"/>
          </p:cNvSpPr>
          <p:nvPr>
            <p:ph idx="1"/>
          </p:nvPr>
        </p:nvSpPr>
        <p:spPr>
          <a:xfrm>
            <a:off x="457200" y="4724400"/>
            <a:ext cx="8229600" cy="1981200"/>
          </a:xfrm>
        </p:spPr>
        <p:txBody>
          <a:bodyPr>
            <a:normAutofit lnSpcReduction="10000"/>
          </a:bodyPr>
          <a:lstStyle/>
          <a:p>
            <a:r>
              <a:rPr lang="en-US" dirty="0" smtClean="0"/>
              <a:t>The DMA Channel executes a data read from the designated peripheral address, which is user-application defined within the active channel.</a:t>
            </a:r>
            <a:endParaRPr lang="en-US" dirty="0"/>
          </a:p>
        </p:txBody>
      </p:sp>
      <p:pic>
        <p:nvPicPr>
          <p:cNvPr id="6146" name="Picture 2"/>
          <p:cNvPicPr>
            <a:picLocks noChangeAspect="1" noChangeArrowheads="1"/>
          </p:cNvPicPr>
          <p:nvPr/>
        </p:nvPicPr>
        <p:blipFill>
          <a:blip r:embed="rId3" cstate="print"/>
          <a:srcRect/>
          <a:stretch>
            <a:fillRect/>
          </a:stretch>
        </p:blipFill>
        <p:spPr bwMode="auto">
          <a:xfrm>
            <a:off x="152400" y="1524000"/>
            <a:ext cx="8836772" cy="2895600"/>
          </a:xfrm>
          <a:prstGeom prst="rect">
            <a:avLst/>
          </a:prstGeom>
          <a:noFill/>
          <a:ln w="9525">
            <a:noFill/>
            <a:miter lim="800000"/>
            <a:headEnd/>
            <a:tailEnd/>
          </a:ln>
        </p:spPr>
      </p:pic>
    </p:spTree>
    <p:extLst>
      <p:ext uri="{BB962C8B-B14F-4D97-AF65-F5344CB8AC3E}">
        <p14:creationId xmlns:p14="http://schemas.microsoft.com/office/powerpoint/2010/main" val="40193053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DMA EXAMPLE</a:t>
            </a:r>
            <a:endParaRPr lang="en-US" dirty="0"/>
          </a:p>
        </p:txBody>
      </p:sp>
      <p:sp>
        <p:nvSpPr>
          <p:cNvPr id="3" name="Content Placeholder 2"/>
          <p:cNvSpPr>
            <a:spLocks noGrp="1"/>
          </p:cNvSpPr>
          <p:nvPr>
            <p:ph idx="1"/>
          </p:nvPr>
        </p:nvSpPr>
        <p:spPr>
          <a:xfrm>
            <a:off x="457200" y="4876800"/>
            <a:ext cx="8229600" cy="1676400"/>
          </a:xfrm>
        </p:spPr>
        <p:txBody>
          <a:bodyPr/>
          <a:lstStyle/>
          <a:p>
            <a:r>
              <a:rPr lang="en-US" dirty="0" smtClean="0"/>
              <a:t>The DMA Channel writes the data to the designated </a:t>
            </a:r>
            <a:r>
              <a:rPr lang="en-US" dirty="0" err="1" smtClean="0"/>
              <a:t>DPSRAM</a:t>
            </a:r>
            <a:r>
              <a:rPr lang="en-US" dirty="0" smtClean="0"/>
              <a:t> address.</a:t>
            </a:r>
            <a:endParaRPr lang="en-US" dirty="0"/>
          </a:p>
        </p:txBody>
      </p:sp>
      <p:pic>
        <p:nvPicPr>
          <p:cNvPr id="7170" name="Picture 2"/>
          <p:cNvPicPr>
            <a:picLocks noChangeAspect="1" noChangeArrowheads="1"/>
          </p:cNvPicPr>
          <p:nvPr/>
        </p:nvPicPr>
        <p:blipFill>
          <a:blip r:embed="rId3" cstate="print"/>
          <a:srcRect/>
          <a:stretch>
            <a:fillRect/>
          </a:stretch>
        </p:blipFill>
        <p:spPr bwMode="auto">
          <a:xfrm>
            <a:off x="228600" y="1524000"/>
            <a:ext cx="8687666" cy="3009900"/>
          </a:xfrm>
          <a:prstGeom prst="rect">
            <a:avLst/>
          </a:prstGeom>
          <a:noFill/>
          <a:ln w="9525">
            <a:noFill/>
            <a:miter lim="800000"/>
            <a:headEnd/>
            <a:tailEnd/>
          </a:ln>
        </p:spPr>
      </p:pic>
    </p:spTree>
    <p:extLst>
      <p:ext uri="{BB962C8B-B14F-4D97-AF65-F5344CB8AC3E}">
        <p14:creationId xmlns:p14="http://schemas.microsoft.com/office/powerpoint/2010/main" val="7413456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DMA Setup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DMA channels must be associated with peripherals (</a:t>
            </a:r>
            <a:r>
              <a:rPr lang="en-US" dirty="0" err="1" smtClean="0"/>
              <a:t>DMAxREQ</a:t>
            </a:r>
            <a:r>
              <a:rPr lang="en-US" dirty="0" smtClean="0"/>
              <a:t>, </a:t>
            </a:r>
            <a:r>
              <a:rPr lang="en-US" dirty="0" err="1" smtClean="0"/>
              <a:t>DMAxPAD</a:t>
            </a:r>
            <a:r>
              <a:rPr lang="en-US" dirty="0" smtClean="0"/>
              <a:t>)</a:t>
            </a:r>
          </a:p>
          <a:p>
            <a:r>
              <a:rPr lang="en-US" dirty="0" smtClean="0"/>
              <a:t>Peripherals must be properly configured (Dependent on peripheral)</a:t>
            </a:r>
          </a:p>
          <a:p>
            <a:r>
              <a:rPr lang="en-US" dirty="0" err="1" smtClean="0"/>
              <a:t>DPSRAM</a:t>
            </a:r>
            <a:r>
              <a:rPr lang="en-US" dirty="0" smtClean="0"/>
              <a:t> data start addresses must be initialized (</a:t>
            </a:r>
            <a:r>
              <a:rPr lang="en-US" dirty="0" err="1" smtClean="0"/>
              <a:t>DMAxSTA</a:t>
            </a:r>
            <a:r>
              <a:rPr lang="en-US" dirty="0" smtClean="0"/>
              <a:t>, </a:t>
            </a:r>
            <a:r>
              <a:rPr lang="en-US" dirty="0" err="1" smtClean="0"/>
              <a:t>DMAxSTB</a:t>
            </a:r>
            <a:r>
              <a:rPr lang="en-US" dirty="0" smtClean="0"/>
              <a:t>) </a:t>
            </a:r>
          </a:p>
          <a:p>
            <a:r>
              <a:rPr lang="en-US" dirty="0" smtClean="0"/>
              <a:t>Initializing DMA transfer count </a:t>
            </a:r>
            <a:r>
              <a:rPr lang="en-US" dirty="0" smtClean="0"/>
              <a:t>(size of) must </a:t>
            </a:r>
            <a:r>
              <a:rPr lang="en-US" dirty="0" smtClean="0"/>
              <a:t>be initialized (</a:t>
            </a:r>
            <a:r>
              <a:rPr lang="en-US" dirty="0" err="1" smtClean="0"/>
              <a:t>DMAxCNT</a:t>
            </a:r>
            <a:r>
              <a:rPr lang="en-US" dirty="0" smtClean="0"/>
              <a:t>) </a:t>
            </a:r>
            <a:endParaRPr lang="en-US" dirty="0" smtClean="0"/>
          </a:p>
          <a:p>
            <a:r>
              <a:rPr lang="en-US" dirty="0" smtClean="0"/>
              <a:t>Appropriate addressing and operating modes must be selected(</a:t>
            </a:r>
            <a:r>
              <a:rPr lang="en-US" dirty="0" err="1" smtClean="0"/>
              <a:t>DMAxCON</a:t>
            </a:r>
            <a:r>
              <a:rPr lang="en-US" dirty="0" smtClean="0"/>
              <a:t>)</a:t>
            </a:r>
            <a:endParaRPr lang="en-US" dirty="0"/>
          </a:p>
        </p:txBody>
      </p:sp>
    </p:spTree>
    <p:extLst>
      <p:ext uri="{BB962C8B-B14F-4D97-AF65-F5344CB8AC3E}">
        <p14:creationId xmlns:p14="http://schemas.microsoft.com/office/powerpoint/2010/main" val="14802896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Modes </a:t>
            </a:r>
            <a:endParaRPr lang="en-US" dirty="0"/>
          </a:p>
        </p:txBody>
      </p:sp>
      <p:sp>
        <p:nvSpPr>
          <p:cNvPr id="3" name="Content Placeholder 2"/>
          <p:cNvSpPr>
            <a:spLocks noGrp="1"/>
          </p:cNvSpPr>
          <p:nvPr>
            <p:ph idx="1"/>
          </p:nvPr>
        </p:nvSpPr>
        <p:spPr/>
        <p:txBody>
          <a:bodyPr/>
          <a:lstStyle/>
          <a:p>
            <a:r>
              <a:rPr lang="en-US" dirty="0" smtClean="0"/>
              <a:t>Word or Byte data transfer</a:t>
            </a:r>
          </a:p>
          <a:p>
            <a:r>
              <a:rPr lang="en-US" dirty="0" smtClean="0"/>
              <a:t>Transfer direction (peripheral to </a:t>
            </a:r>
            <a:r>
              <a:rPr lang="en-US" dirty="0" err="1" smtClean="0"/>
              <a:t>DPSRAM</a:t>
            </a:r>
            <a:r>
              <a:rPr lang="en-US" dirty="0" smtClean="0"/>
              <a:t>, or </a:t>
            </a:r>
            <a:r>
              <a:rPr lang="en-US" dirty="0" err="1" smtClean="0"/>
              <a:t>DPSRAM</a:t>
            </a:r>
            <a:r>
              <a:rPr lang="en-US" dirty="0" smtClean="0"/>
              <a:t> to peripheral)</a:t>
            </a:r>
          </a:p>
          <a:p>
            <a:r>
              <a:rPr lang="en-US" dirty="0" smtClean="0"/>
              <a:t>Full or half transfer interrupts to CPU</a:t>
            </a:r>
          </a:p>
        </p:txBody>
      </p:sp>
    </p:spTree>
    <p:extLst>
      <p:ext uri="{BB962C8B-B14F-4D97-AF65-F5344CB8AC3E}">
        <p14:creationId xmlns:p14="http://schemas.microsoft.com/office/powerpoint/2010/main" val="314542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or Half </a:t>
            </a:r>
            <a:endParaRPr lang="en-US" dirty="0"/>
          </a:p>
        </p:txBody>
      </p:sp>
      <p:sp>
        <p:nvSpPr>
          <p:cNvPr id="3" name="Content Placeholder 2"/>
          <p:cNvSpPr>
            <a:spLocks noGrp="1"/>
          </p:cNvSpPr>
          <p:nvPr>
            <p:ph idx="1"/>
          </p:nvPr>
        </p:nvSpPr>
        <p:spPr>
          <a:xfrm>
            <a:off x="457200" y="5105400"/>
            <a:ext cx="8229600" cy="1020763"/>
          </a:xfrm>
        </p:spPr>
        <p:txBody>
          <a:bodyPr>
            <a:normAutofit lnSpcReduction="10000"/>
          </a:bodyPr>
          <a:lstStyle/>
          <a:p>
            <a:r>
              <a:rPr lang="en-US" dirty="0" smtClean="0"/>
              <a:t>You can clear the half way interrupt in the </a:t>
            </a:r>
            <a:r>
              <a:rPr lang="en-US" dirty="0" err="1" smtClean="0"/>
              <a:t>ISR</a:t>
            </a:r>
            <a:r>
              <a:rPr lang="en-US" dirty="0" smtClean="0"/>
              <a:t> and then get another interrupt at full</a:t>
            </a:r>
            <a:endParaRPr lang="en-US" dirty="0"/>
          </a:p>
        </p:txBody>
      </p:sp>
      <p:pic>
        <p:nvPicPr>
          <p:cNvPr id="8194" name="Picture 2"/>
          <p:cNvPicPr>
            <a:picLocks noChangeAspect="1" noChangeArrowheads="1"/>
          </p:cNvPicPr>
          <p:nvPr/>
        </p:nvPicPr>
        <p:blipFill>
          <a:blip r:embed="rId3" cstate="print"/>
          <a:srcRect/>
          <a:stretch>
            <a:fillRect/>
          </a:stretch>
        </p:blipFill>
        <p:spPr bwMode="auto">
          <a:xfrm>
            <a:off x="1143000" y="1219200"/>
            <a:ext cx="7240851" cy="3452813"/>
          </a:xfrm>
          <a:prstGeom prst="rect">
            <a:avLst/>
          </a:prstGeom>
          <a:noFill/>
          <a:ln w="9525">
            <a:noFill/>
            <a:miter lim="800000"/>
            <a:headEnd/>
            <a:tailEnd/>
          </a:ln>
        </p:spPr>
      </p:pic>
    </p:spTree>
    <p:extLst>
      <p:ext uri="{BB962C8B-B14F-4D97-AF65-F5344CB8AC3E}">
        <p14:creationId xmlns:p14="http://schemas.microsoft.com/office/powerpoint/2010/main" val="3370256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3"/>
          <p:cNvSpPr>
            <a:spLocks noGrp="1"/>
          </p:cNvSpPr>
          <p:nvPr>
            <p:ph type="sldNum" sz="quarter" idx="10"/>
            <p:custDataLst>
              <p:tags r:id="rId1"/>
            </p:custDataLst>
          </p:nvPr>
        </p:nvSpPr>
        <p:spPr/>
        <p:txBody>
          <a:bodyPr/>
          <a:lstStyle/>
          <a:p>
            <a:fld id="{8D98AEA1-85BA-44D3-8138-B0B3D8E03972}" type="slidenum">
              <a:rPr lang="en-US"/>
              <a:pPr/>
              <a:t>3</a:t>
            </a:fld>
            <a:endParaRPr lang="en-US"/>
          </a:p>
        </p:txBody>
      </p:sp>
      <p:sp>
        <p:nvSpPr>
          <p:cNvPr id="92162" name="Rectangle 2"/>
          <p:cNvSpPr>
            <a:spLocks noGrp="1" noChangeArrowheads="1"/>
          </p:cNvSpPr>
          <p:nvPr>
            <p:ph type="title"/>
            <p:custDataLst>
              <p:tags r:id="rId2"/>
            </p:custDataLst>
          </p:nvPr>
        </p:nvSpPr>
        <p:spPr/>
        <p:txBody>
          <a:bodyPr>
            <a:normAutofit fontScale="90000"/>
          </a:bodyPr>
          <a:lstStyle/>
          <a:p>
            <a:r>
              <a:rPr lang="en-US"/>
              <a:t>Peripheral to memory transfer </a:t>
            </a:r>
            <a:r>
              <a:rPr lang="en-US" i="1"/>
              <a:t>without</a:t>
            </a:r>
            <a:r>
              <a:rPr lang="en-US"/>
              <a:t> DMA, using vectored interrupt</a:t>
            </a:r>
          </a:p>
        </p:txBody>
      </p:sp>
      <p:grpSp>
        <p:nvGrpSpPr>
          <p:cNvPr id="2" name="Group 23"/>
          <p:cNvGrpSpPr>
            <a:grpSpLocks/>
          </p:cNvGrpSpPr>
          <p:nvPr>
            <p:custDataLst>
              <p:tags r:id="rId3"/>
            </p:custDataLst>
          </p:nvPr>
        </p:nvGrpSpPr>
        <p:grpSpPr bwMode="auto">
          <a:xfrm>
            <a:off x="152400" y="1771650"/>
            <a:ext cx="8534400" cy="4476750"/>
            <a:chOff x="724" y="1116"/>
            <a:chExt cx="4124" cy="2410"/>
          </a:xfrm>
        </p:grpSpPr>
        <p:sp>
          <p:nvSpPr>
            <p:cNvPr id="92165" name="Text Box 5"/>
            <p:cNvSpPr txBox="1">
              <a:spLocks noChangeArrowheads="1"/>
            </p:cNvSpPr>
            <p:nvPr/>
          </p:nvSpPr>
          <p:spPr bwMode="auto">
            <a:xfrm>
              <a:off x="911" y="1116"/>
              <a:ext cx="2135" cy="325"/>
            </a:xfrm>
            <a:prstGeom prst="rect">
              <a:avLst/>
            </a:prstGeom>
            <a:noFill/>
            <a:ln w="9525">
              <a:solidFill>
                <a:srgbClr val="000000"/>
              </a:solidFill>
              <a:miter lim="800000"/>
              <a:headEnd/>
              <a:tailEnd/>
            </a:ln>
            <a:effectLst/>
          </p:spPr>
          <p:txBody>
            <a:bodyPr lIns="9144" tIns="9144" rIns="9144" bIns="9144"/>
            <a:lstStyle/>
            <a:p>
              <a:pPr algn="l">
                <a:spcBef>
                  <a:spcPct val="0"/>
                </a:spcBef>
              </a:pPr>
              <a:r>
                <a:rPr lang="en-US" i="1"/>
                <a:t>1(a):</a:t>
              </a:r>
              <a:r>
                <a:rPr lang="en-US"/>
                <a:t> μP is executing its main program.</a:t>
              </a:r>
            </a:p>
          </p:txBody>
        </p:sp>
        <p:sp>
          <p:nvSpPr>
            <p:cNvPr id="92166" name="Text Box 6"/>
            <p:cNvSpPr txBox="1">
              <a:spLocks noChangeArrowheads="1"/>
            </p:cNvSpPr>
            <p:nvPr/>
          </p:nvSpPr>
          <p:spPr bwMode="auto">
            <a:xfrm>
              <a:off x="3205" y="1116"/>
              <a:ext cx="1643" cy="283"/>
            </a:xfrm>
            <a:prstGeom prst="rect">
              <a:avLst/>
            </a:prstGeom>
            <a:noFill/>
            <a:ln w="9525">
              <a:solidFill>
                <a:srgbClr val="000000"/>
              </a:solidFill>
              <a:miter lim="800000"/>
              <a:headEnd/>
              <a:tailEnd/>
            </a:ln>
            <a:effectLst/>
          </p:spPr>
          <p:txBody>
            <a:bodyPr lIns="9144" tIns="9144" rIns="9144" bIns="9144"/>
            <a:lstStyle/>
            <a:p>
              <a:pPr algn="l">
                <a:spcBef>
                  <a:spcPct val="0"/>
                </a:spcBef>
              </a:pPr>
              <a:r>
                <a:rPr lang="en-US" i="1"/>
                <a:t>1(b)</a:t>
              </a:r>
              <a:r>
                <a:rPr lang="en-US"/>
                <a:t>: P1 receives input data in a register with address 0x8000.</a:t>
              </a:r>
            </a:p>
          </p:txBody>
        </p:sp>
        <p:sp>
          <p:nvSpPr>
            <p:cNvPr id="92167" name="Line 7"/>
            <p:cNvSpPr>
              <a:spLocks noChangeShapeType="1"/>
            </p:cNvSpPr>
            <p:nvPr/>
          </p:nvSpPr>
          <p:spPr bwMode="auto">
            <a:xfrm>
              <a:off x="3298" y="1407"/>
              <a:ext cx="0" cy="163"/>
            </a:xfrm>
            <a:prstGeom prst="line">
              <a:avLst/>
            </a:prstGeom>
            <a:noFill/>
            <a:ln w="9525">
              <a:solidFill>
                <a:srgbClr val="000000"/>
              </a:solidFill>
              <a:round/>
              <a:headEnd/>
              <a:tailEnd type="triangle" w="med" len="med"/>
            </a:ln>
            <a:effectLst/>
          </p:spPr>
          <p:txBody>
            <a:bodyPr/>
            <a:lstStyle/>
            <a:p>
              <a:endParaRPr lang="en-US"/>
            </a:p>
          </p:txBody>
        </p:sp>
        <p:sp>
          <p:nvSpPr>
            <p:cNvPr id="92168" name="Text Box 8"/>
            <p:cNvSpPr txBox="1">
              <a:spLocks noChangeArrowheads="1"/>
            </p:cNvSpPr>
            <p:nvPr/>
          </p:nvSpPr>
          <p:spPr bwMode="auto">
            <a:xfrm>
              <a:off x="3205" y="1571"/>
              <a:ext cx="1643" cy="325"/>
            </a:xfrm>
            <a:prstGeom prst="rect">
              <a:avLst/>
            </a:prstGeom>
            <a:noFill/>
            <a:ln w="9525">
              <a:solidFill>
                <a:srgbClr val="000000"/>
              </a:solidFill>
              <a:miter lim="800000"/>
              <a:headEnd/>
              <a:tailEnd/>
            </a:ln>
            <a:effectLst/>
          </p:spPr>
          <p:txBody>
            <a:bodyPr lIns="9144" tIns="9144" rIns="9144" bIns="9144"/>
            <a:lstStyle/>
            <a:p>
              <a:pPr algn="l">
                <a:spcBef>
                  <a:spcPct val="0"/>
                </a:spcBef>
              </a:pPr>
              <a:r>
                <a:rPr lang="en-US" i="1" dirty="0"/>
                <a:t>2:</a:t>
              </a:r>
              <a:r>
                <a:rPr lang="en-US" dirty="0"/>
                <a:t> P1 asserts </a:t>
              </a:r>
              <a:r>
                <a:rPr lang="en-US" i="1" dirty="0" err="1"/>
                <a:t>Int</a:t>
              </a:r>
              <a:r>
                <a:rPr lang="en-US" dirty="0"/>
                <a:t> to request servicing by the microprocessor.</a:t>
              </a:r>
            </a:p>
          </p:txBody>
        </p:sp>
        <p:sp>
          <p:nvSpPr>
            <p:cNvPr id="92169" name="Text Box 9"/>
            <p:cNvSpPr txBox="1">
              <a:spLocks noChangeArrowheads="1"/>
            </p:cNvSpPr>
            <p:nvPr/>
          </p:nvSpPr>
          <p:spPr bwMode="auto">
            <a:xfrm>
              <a:off x="911" y="1740"/>
              <a:ext cx="2135" cy="447"/>
            </a:xfrm>
            <a:prstGeom prst="rect">
              <a:avLst/>
            </a:prstGeom>
            <a:noFill/>
            <a:ln w="9525">
              <a:solidFill>
                <a:srgbClr val="000000"/>
              </a:solidFill>
              <a:miter lim="800000"/>
              <a:headEnd/>
              <a:tailEnd/>
            </a:ln>
            <a:effectLst/>
          </p:spPr>
          <p:txBody>
            <a:bodyPr lIns="9144" tIns="9144" rIns="9144" bIns="9144"/>
            <a:lstStyle/>
            <a:p>
              <a:pPr algn="l">
                <a:spcBef>
                  <a:spcPct val="0"/>
                </a:spcBef>
              </a:pPr>
              <a:r>
                <a:rPr lang="en-US" i="1"/>
                <a:t>3:</a:t>
              </a:r>
              <a:r>
                <a:rPr lang="en-US"/>
                <a:t> After completing instruction at 100, μP sees </a:t>
              </a:r>
              <a:r>
                <a:rPr lang="en-US" i="1"/>
                <a:t>Int</a:t>
              </a:r>
              <a:r>
                <a:rPr lang="en-US"/>
                <a:t> asserted, saves the PC’s value of 100, and asserts </a:t>
              </a:r>
              <a:r>
                <a:rPr lang="en-US" i="1"/>
                <a:t>Inta</a:t>
              </a:r>
              <a:r>
                <a:rPr lang="en-US"/>
                <a:t>.</a:t>
              </a:r>
            </a:p>
          </p:txBody>
        </p:sp>
        <p:sp>
          <p:nvSpPr>
            <p:cNvPr id="92170" name="Freeform 10"/>
            <p:cNvSpPr>
              <a:spLocks/>
            </p:cNvSpPr>
            <p:nvPr/>
          </p:nvSpPr>
          <p:spPr bwMode="auto">
            <a:xfrm>
              <a:off x="3055" y="1722"/>
              <a:ext cx="154" cy="141"/>
            </a:xfrm>
            <a:custGeom>
              <a:avLst/>
              <a:gdLst/>
              <a:ahLst/>
              <a:cxnLst>
                <a:cxn ang="0">
                  <a:pos x="270" y="0"/>
                </a:cxn>
                <a:cxn ang="0">
                  <a:pos x="0" y="250"/>
                </a:cxn>
              </a:cxnLst>
              <a:rect l="0" t="0" r="r" b="b"/>
              <a:pathLst>
                <a:path w="270" h="250">
                  <a:moveTo>
                    <a:pt x="270" y="0"/>
                  </a:moveTo>
                  <a:lnTo>
                    <a:pt x="0" y="250"/>
                  </a:lnTo>
                </a:path>
              </a:pathLst>
            </a:custGeom>
            <a:noFill/>
            <a:ln w="9525">
              <a:solidFill>
                <a:srgbClr val="000000"/>
              </a:solidFill>
              <a:round/>
              <a:headEnd/>
              <a:tailEnd type="triangle" w="med" len="med"/>
            </a:ln>
            <a:effectLst/>
          </p:spPr>
          <p:txBody>
            <a:bodyPr/>
            <a:lstStyle/>
            <a:p>
              <a:endParaRPr lang="en-US"/>
            </a:p>
          </p:txBody>
        </p:sp>
        <p:sp>
          <p:nvSpPr>
            <p:cNvPr id="92171" name="Text Box 11"/>
            <p:cNvSpPr txBox="1">
              <a:spLocks noChangeArrowheads="1"/>
            </p:cNvSpPr>
            <p:nvPr/>
          </p:nvSpPr>
          <p:spPr bwMode="auto">
            <a:xfrm>
              <a:off x="911" y="2402"/>
              <a:ext cx="2135" cy="462"/>
            </a:xfrm>
            <a:prstGeom prst="rect">
              <a:avLst/>
            </a:prstGeom>
            <a:noFill/>
            <a:ln w="9525">
              <a:solidFill>
                <a:srgbClr val="000000"/>
              </a:solidFill>
              <a:miter lim="800000"/>
              <a:headEnd/>
              <a:tailEnd/>
            </a:ln>
            <a:effectLst/>
          </p:spPr>
          <p:txBody>
            <a:bodyPr lIns="9144" tIns="9144" rIns="9144" bIns="9144"/>
            <a:lstStyle/>
            <a:p>
              <a:pPr algn="l">
                <a:spcBef>
                  <a:spcPct val="0"/>
                </a:spcBef>
              </a:pPr>
              <a:r>
                <a:rPr lang="en-US" i="1"/>
                <a:t>5(a):</a:t>
              </a:r>
              <a:r>
                <a:rPr lang="en-US"/>
                <a:t> μP jumps to the address on the bus (16). The ISR there reads data from 0x8000 and then writes it to 0x0001, which is in memory. </a:t>
              </a:r>
            </a:p>
          </p:txBody>
        </p:sp>
        <p:sp>
          <p:nvSpPr>
            <p:cNvPr id="92172" name="Text Box 12"/>
            <p:cNvSpPr txBox="1">
              <a:spLocks noChangeArrowheads="1"/>
            </p:cNvSpPr>
            <p:nvPr/>
          </p:nvSpPr>
          <p:spPr bwMode="auto">
            <a:xfrm>
              <a:off x="927" y="3137"/>
              <a:ext cx="2135" cy="324"/>
            </a:xfrm>
            <a:prstGeom prst="rect">
              <a:avLst/>
            </a:prstGeom>
            <a:noFill/>
            <a:ln w="9525">
              <a:solidFill>
                <a:srgbClr val="000000"/>
              </a:solidFill>
              <a:miter lim="800000"/>
              <a:headEnd/>
              <a:tailEnd/>
            </a:ln>
            <a:effectLst/>
          </p:spPr>
          <p:txBody>
            <a:bodyPr lIns="9144" tIns="9144" rIns="9144" bIns="9144"/>
            <a:lstStyle/>
            <a:p>
              <a:pPr algn="l">
                <a:spcBef>
                  <a:spcPct val="0"/>
                </a:spcBef>
              </a:pPr>
              <a:r>
                <a:rPr lang="en-US" i="1" noProof="1"/>
                <a:t>6:</a:t>
              </a:r>
              <a:r>
                <a:rPr lang="en-US" noProof="1"/>
                <a:t> The ISR returns, thus restoring PC to 100+1=101, where </a:t>
              </a:r>
              <a:r>
                <a:rPr lang="el-GR" noProof="1"/>
                <a:t>μ</a:t>
              </a:r>
              <a:r>
                <a:rPr lang="en-US" noProof="1"/>
                <a:t>P resumes executing.</a:t>
              </a:r>
            </a:p>
            <a:p>
              <a:pPr algn="l">
                <a:spcBef>
                  <a:spcPct val="0"/>
                </a:spcBef>
              </a:pPr>
              <a:endParaRPr lang="en-US" sz="900" dirty="0"/>
            </a:p>
          </p:txBody>
        </p:sp>
        <p:sp>
          <p:nvSpPr>
            <p:cNvPr id="92173" name="Text Box 13"/>
            <p:cNvSpPr txBox="1">
              <a:spLocks noChangeArrowheads="1"/>
            </p:cNvSpPr>
            <p:nvPr/>
          </p:nvSpPr>
          <p:spPr bwMode="auto">
            <a:xfrm>
              <a:off x="3205" y="2608"/>
              <a:ext cx="1643" cy="324"/>
            </a:xfrm>
            <a:prstGeom prst="rect">
              <a:avLst/>
            </a:prstGeom>
            <a:noFill/>
            <a:ln w="9525">
              <a:solidFill>
                <a:srgbClr val="000000"/>
              </a:solidFill>
              <a:miter lim="800000"/>
              <a:headEnd/>
              <a:tailEnd/>
            </a:ln>
            <a:effectLst/>
          </p:spPr>
          <p:txBody>
            <a:bodyPr lIns="9144" tIns="9144" rIns="9144" bIns="9144"/>
            <a:lstStyle/>
            <a:p>
              <a:pPr algn="l">
                <a:spcBef>
                  <a:spcPct val="0"/>
                </a:spcBef>
              </a:pPr>
              <a:r>
                <a:rPr lang="en-US" i="1"/>
                <a:t>5(b):</a:t>
              </a:r>
              <a:r>
                <a:rPr lang="en-US"/>
                <a:t> After being read, P1 deasserts </a:t>
              </a:r>
              <a:r>
                <a:rPr lang="en-US" i="1"/>
                <a:t>Int</a:t>
              </a:r>
              <a:r>
                <a:rPr lang="en-US"/>
                <a:t>.</a:t>
              </a:r>
            </a:p>
          </p:txBody>
        </p:sp>
        <p:sp>
          <p:nvSpPr>
            <p:cNvPr id="92174" name="Freeform 14"/>
            <p:cNvSpPr>
              <a:spLocks/>
            </p:cNvSpPr>
            <p:nvPr/>
          </p:nvSpPr>
          <p:spPr bwMode="auto">
            <a:xfrm>
              <a:off x="3046" y="2657"/>
              <a:ext cx="163" cy="122"/>
            </a:xfrm>
            <a:custGeom>
              <a:avLst/>
              <a:gdLst/>
              <a:ahLst/>
              <a:cxnLst>
                <a:cxn ang="0">
                  <a:pos x="0" y="0"/>
                </a:cxn>
                <a:cxn ang="0">
                  <a:pos x="285" y="215"/>
                </a:cxn>
              </a:cxnLst>
              <a:rect l="0" t="0" r="r" b="b"/>
              <a:pathLst>
                <a:path w="285" h="215">
                  <a:moveTo>
                    <a:pt x="0" y="0"/>
                  </a:moveTo>
                  <a:lnTo>
                    <a:pt x="285" y="215"/>
                  </a:lnTo>
                </a:path>
              </a:pathLst>
            </a:custGeom>
            <a:noFill/>
            <a:ln w="9525">
              <a:solidFill>
                <a:srgbClr val="000000"/>
              </a:solidFill>
              <a:round/>
              <a:headEnd/>
              <a:tailEnd type="triangle" w="med" len="med"/>
            </a:ln>
            <a:effectLst/>
          </p:spPr>
          <p:txBody>
            <a:bodyPr/>
            <a:lstStyle/>
            <a:p>
              <a:endParaRPr lang="en-US"/>
            </a:p>
          </p:txBody>
        </p:sp>
        <p:sp>
          <p:nvSpPr>
            <p:cNvPr id="92175" name="Freeform 15"/>
            <p:cNvSpPr>
              <a:spLocks/>
            </p:cNvSpPr>
            <p:nvPr/>
          </p:nvSpPr>
          <p:spPr bwMode="auto">
            <a:xfrm>
              <a:off x="1960" y="2873"/>
              <a:ext cx="4" cy="266"/>
            </a:xfrm>
            <a:custGeom>
              <a:avLst/>
              <a:gdLst/>
              <a:ahLst/>
              <a:cxnLst>
                <a:cxn ang="0">
                  <a:pos x="7" y="0"/>
                </a:cxn>
                <a:cxn ang="0">
                  <a:pos x="0" y="473"/>
                </a:cxn>
              </a:cxnLst>
              <a:rect l="0" t="0" r="r" b="b"/>
              <a:pathLst>
                <a:path w="7" h="473">
                  <a:moveTo>
                    <a:pt x="7" y="0"/>
                  </a:moveTo>
                  <a:lnTo>
                    <a:pt x="0" y="473"/>
                  </a:lnTo>
                </a:path>
              </a:pathLst>
            </a:custGeom>
            <a:noFill/>
            <a:ln w="9525">
              <a:solidFill>
                <a:srgbClr val="000000"/>
              </a:solidFill>
              <a:round/>
              <a:headEnd/>
              <a:tailEnd type="triangle" w="med" len="med"/>
            </a:ln>
            <a:effectLst/>
          </p:spPr>
          <p:txBody>
            <a:bodyPr/>
            <a:lstStyle/>
            <a:p>
              <a:endParaRPr lang="en-US"/>
            </a:p>
          </p:txBody>
        </p:sp>
        <p:sp>
          <p:nvSpPr>
            <p:cNvPr id="92176" name="Freeform 16"/>
            <p:cNvSpPr>
              <a:spLocks/>
            </p:cNvSpPr>
            <p:nvPr/>
          </p:nvSpPr>
          <p:spPr bwMode="auto">
            <a:xfrm>
              <a:off x="1985" y="1450"/>
              <a:ext cx="4" cy="289"/>
            </a:xfrm>
            <a:custGeom>
              <a:avLst/>
              <a:gdLst/>
              <a:ahLst/>
              <a:cxnLst>
                <a:cxn ang="0">
                  <a:pos x="6" y="0"/>
                </a:cxn>
                <a:cxn ang="0">
                  <a:pos x="0" y="513"/>
                </a:cxn>
              </a:cxnLst>
              <a:rect l="0" t="0" r="r" b="b"/>
              <a:pathLst>
                <a:path w="6" h="513">
                  <a:moveTo>
                    <a:pt x="6" y="0"/>
                  </a:moveTo>
                  <a:lnTo>
                    <a:pt x="0" y="513"/>
                  </a:lnTo>
                </a:path>
              </a:pathLst>
            </a:custGeom>
            <a:noFill/>
            <a:ln w="9525">
              <a:solidFill>
                <a:srgbClr val="000000"/>
              </a:solidFill>
              <a:round/>
              <a:headEnd/>
              <a:tailEnd type="triangle" w="med" len="med"/>
            </a:ln>
            <a:effectLst/>
          </p:spPr>
          <p:txBody>
            <a:bodyPr/>
            <a:lstStyle/>
            <a:p>
              <a:endParaRPr lang="en-US"/>
            </a:p>
          </p:txBody>
        </p:sp>
        <p:sp>
          <p:nvSpPr>
            <p:cNvPr id="92177" name="Freeform 17"/>
            <p:cNvSpPr>
              <a:spLocks/>
            </p:cNvSpPr>
            <p:nvPr/>
          </p:nvSpPr>
          <p:spPr bwMode="auto">
            <a:xfrm>
              <a:off x="793" y="1401"/>
              <a:ext cx="3" cy="2125"/>
            </a:xfrm>
            <a:custGeom>
              <a:avLst/>
              <a:gdLst/>
              <a:ahLst/>
              <a:cxnLst>
                <a:cxn ang="0">
                  <a:pos x="5" y="0"/>
                </a:cxn>
                <a:cxn ang="0">
                  <a:pos x="0" y="3771"/>
                </a:cxn>
              </a:cxnLst>
              <a:rect l="0" t="0" r="r" b="b"/>
              <a:pathLst>
                <a:path w="5" h="3771">
                  <a:moveTo>
                    <a:pt x="5" y="0"/>
                  </a:moveTo>
                  <a:lnTo>
                    <a:pt x="0" y="3771"/>
                  </a:lnTo>
                </a:path>
              </a:pathLst>
            </a:custGeom>
            <a:noFill/>
            <a:ln w="9525">
              <a:solidFill>
                <a:srgbClr val="000000"/>
              </a:solidFill>
              <a:round/>
              <a:headEnd/>
              <a:tailEnd type="triangle" w="med" len="med"/>
            </a:ln>
            <a:effectLst/>
          </p:spPr>
          <p:txBody>
            <a:bodyPr/>
            <a:lstStyle/>
            <a:p>
              <a:endParaRPr lang="en-US"/>
            </a:p>
          </p:txBody>
        </p:sp>
        <p:sp>
          <p:nvSpPr>
            <p:cNvPr id="92178" name="Text Box 18"/>
            <p:cNvSpPr txBox="1">
              <a:spLocks noChangeArrowheads="1"/>
            </p:cNvSpPr>
            <p:nvPr/>
          </p:nvSpPr>
          <p:spPr bwMode="auto">
            <a:xfrm rot="5400000">
              <a:off x="667" y="1189"/>
              <a:ext cx="255" cy="142"/>
            </a:xfrm>
            <a:prstGeom prst="rect">
              <a:avLst/>
            </a:prstGeom>
            <a:noFill/>
            <a:ln w="9525">
              <a:noFill/>
              <a:miter lim="800000"/>
              <a:headEnd/>
              <a:tailEnd/>
            </a:ln>
            <a:effectLst/>
          </p:spPr>
          <p:txBody>
            <a:bodyPr lIns="0" tIns="0" rIns="0" bIns="0"/>
            <a:lstStyle/>
            <a:p>
              <a:pPr algn="l">
                <a:spcBef>
                  <a:spcPct val="0"/>
                </a:spcBef>
              </a:pPr>
              <a:r>
                <a:rPr lang="en-US"/>
                <a:t>Time</a:t>
              </a:r>
            </a:p>
          </p:txBody>
        </p:sp>
        <p:sp>
          <p:nvSpPr>
            <p:cNvPr id="92179" name="Text Box 19"/>
            <p:cNvSpPr txBox="1">
              <a:spLocks noChangeArrowheads="1"/>
            </p:cNvSpPr>
            <p:nvPr/>
          </p:nvSpPr>
          <p:spPr bwMode="auto">
            <a:xfrm>
              <a:off x="3205" y="2025"/>
              <a:ext cx="1643" cy="435"/>
            </a:xfrm>
            <a:prstGeom prst="rect">
              <a:avLst/>
            </a:prstGeom>
            <a:noFill/>
            <a:ln w="9525">
              <a:solidFill>
                <a:srgbClr val="000000"/>
              </a:solidFill>
              <a:miter lim="800000"/>
              <a:headEnd/>
              <a:tailEnd/>
            </a:ln>
            <a:effectLst/>
          </p:spPr>
          <p:txBody>
            <a:bodyPr lIns="9144" tIns="9144" rIns="9144" bIns="9144"/>
            <a:lstStyle/>
            <a:p>
              <a:pPr algn="l">
                <a:spcBef>
                  <a:spcPct val="0"/>
                </a:spcBef>
              </a:pPr>
              <a:r>
                <a:rPr lang="en-US" i="1"/>
                <a:t>4:</a:t>
              </a:r>
              <a:r>
                <a:rPr lang="en-US"/>
                <a:t> P1 detects </a:t>
              </a:r>
              <a:r>
                <a:rPr lang="en-US" i="1"/>
                <a:t>Inta</a:t>
              </a:r>
              <a:r>
                <a:rPr lang="en-US"/>
                <a:t> and puts interrupt address vector 16 on the data bus.</a:t>
              </a:r>
            </a:p>
          </p:txBody>
        </p:sp>
        <p:sp>
          <p:nvSpPr>
            <p:cNvPr id="92180" name="Freeform 20"/>
            <p:cNvSpPr>
              <a:spLocks/>
            </p:cNvSpPr>
            <p:nvPr/>
          </p:nvSpPr>
          <p:spPr bwMode="auto">
            <a:xfrm>
              <a:off x="3046" y="1973"/>
              <a:ext cx="163" cy="180"/>
            </a:xfrm>
            <a:custGeom>
              <a:avLst/>
              <a:gdLst/>
              <a:ahLst/>
              <a:cxnLst>
                <a:cxn ang="0">
                  <a:pos x="0" y="0"/>
                </a:cxn>
                <a:cxn ang="0">
                  <a:pos x="285" y="320"/>
                </a:cxn>
              </a:cxnLst>
              <a:rect l="0" t="0" r="r" b="b"/>
              <a:pathLst>
                <a:path w="285" h="320">
                  <a:moveTo>
                    <a:pt x="0" y="0"/>
                  </a:moveTo>
                  <a:lnTo>
                    <a:pt x="285" y="320"/>
                  </a:lnTo>
                </a:path>
              </a:pathLst>
            </a:custGeom>
            <a:noFill/>
            <a:ln w="9525">
              <a:solidFill>
                <a:srgbClr val="000000"/>
              </a:solidFill>
              <a:round/>
              <a:headEnd/>
              <a:tailEnd type="triangle" w="med" len="med"/>
            </a:ln>
            <a:effectLst/>
          </p:spPr>
          <p:txBody>
            <a:bodyPr/>
            <a:lstStyle/>
            <a:p>
              <a:endParaRPr lang="en-US"/>
            </a:p>
          </p:txBody>
        </p:sp>
        <p:sp>
          <p:nvSpPr>
            <p:cNvPr id="92181" name="Freeform 21"/>
            <p:cNvSpPr>
              <a:spLocks/>
            </p:cNvSpPr>
            <p:nvPr/>
          </p:nvSpPr>
          <p:spPr bwMode="auto">
            <a:xfrm>
              <a:off x="3046" y="2319"/>
              <a:ext cx="150" cy="237"/>
            </a:xfrm>
            <a:custGeom>
              <a:avLst/>
              <a:gdLst/>
              <a:ahLst/>
              <a:cxnLst>
                <a:cxn ang="0">
                  <a:pos x="263" y="0"/>
                </a:cxn>
                <a:cxn ang="0">
                  <a:pos x="0" y="420"/>
                </a:cxn>
              </a:cxnLst>
              <a:rect l="0" t="0" r="r" b="b"/>
              <a:pathLst>
                <a:path w="263" h="420">
                  <a:moveTo>
                    <a:pt x="263" y="0"/>
                  </a:moveTo>
                  <a:lnTo>
                    <a:pt x="0" y="420"/>
                  </a:lnTo>
                </a:path>
              </a:pathLst>
            </a:custGeom>
            <a:noFill/>
            <a:ln w="9525">
              <a:solidFill>
                <a:srgbClr val="000000"/>
              </a:solidFill>
              <a:round/>
              <a:headEnd/>
              <a:tailEnd type="triangle" w="med" len="med"/>
            </a:ln>
            <a:effectLst/>
          </p:spPr>
          <p:txBody>
            <a:bodyPr/>
            <a:lstStyle/>
            <a:p>
              <a:endParaRPr lang="en-US"/>
            </a:p>
          </p:txBody>
        </p:sp>
      </p:grpSp>
    </p:spTree>
    <p:extLst>
      <p:ext uri="{BB962C8B-B14F-4D97-AF65-F5344CB8AC3E}">
        <p14:creationId xmlns:p14="http://schemas.microsoft.com/office/powerpoint/2010/main" val="26328465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743200" cy="5973762"/>
          </a:xfrm>
        </p:spPr>
        <p:txBody>
          <a:bodyPr>
            <a:normAutofit fontScale="90000"/>
          </a:bodyPr>
          <a:lstStyle/>
          <a:p>
            <a:r>
              <a:rPr lang="en-US" dirty="0" smtClean="0"/>
              <a:t>Operating Mode </a:t>
            </a:r>
            <a:r>
              <a:rPr lang="en-US" dirty="0" smtClean="0"/>
              <a:t>Register Indirect Post-Increment </a:t>
            </a:r>
            <a:r>
              <a:rPr lang="en-US" dirty="0" smtClean="0"/>
              <a:t>or static DPSRAM addressing</a:t>
            </a:r>
          </a:p>
        </p:txBody>
      </p:sp>
      <p:pic>
        <p:nvPicPr>
          <p:cNvPr id="9218" name="Picture 2"/>
          <p:cNvPicPr>
            <a:picLocks noChangeAspect="1" noChangeArrowheads="1"/>
          </p:cNvPicPr>
          <p:nvPr/>
        </p:nvPicPr>
        <p:blipFill>
          <a:blip r:embed="rId3" cstate="print"/>
          <a:srcRect/>
          <a:stretch>
            <a:fillRect/>
          </a:stretch>
        </p:blipFill>
        <p:spPr bwMode="auto">
          <a:xfrm>
            <a:off x="3555797" y="1"/>
            <a:ext cx="4921453" cy="6858000"/>
          </a:xfrm>
          <a:prstGeom prst="rect">
            <a:avLst/>
          </a:prstGeom>
          <a:noFill/>
          <a:ln w="9525">
            <a:noFill/>
            <a:miter lim="800000"/>
            <a:headEnd/>
            <a:tailEnd/>
          </a:ln>
        </p:spPr>
      </p:pic>
    </p:spTree>
    <p:extLst>
      <p:ext uri="{BB962C8B-B14F-4D97-AF65-F5344CB8AC3E}">
        <p14:creationId xmlns:p14="http://schemas.microsoft.com/office/powerpoint/2010/main" val="684537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Operating </a:t>
            </a:r>
            <a:r>
              <a:rPr lang="en-US" dirty="0" smtClean="0"/>
              <a:t>Mode: Register Indirect </a:t>
            </a:r>
            <a:r>
              <a:rPr lang="en-US" dirty="0" smtClean="0"/>
              <a:t>Addressing</a:t>
            </a:r>
            <a:endParaRPr lang="en-US" dirty="0"/>
          </a:p>
        </p:txBody>
      </p:sp>
      <p:sp>
        <p:nvSpPr>
          <p:cNvPr id="3" name="Content Placeholder 2"/>
          <p:cNvSpPr>
            <a:spLocks noGrp="1"/>
          </p:cNvSpPr>
          <p:nvPr>
            <p:ph idx="1"/>
          </p:nvPr>
        </p:nvSpPr>
        <p:spPr>
          <a:xfrm>
            <a:off x="457200" y="5181600"/>
            <a:ext cx="8229600" cy="1371600"/>
          </a:xfrm>
        </p:spPr>
        <p:txBody>
          <a:bodyPr/>
          <a:lstStyle/>
          <a:p>
            <a:r>
              <a:rPr lang="en-US" dirty="0" smtClean="0"/>
              <a:t>Addressing in to DPSRAM is controlled by the DMA controller </a:t>
            </a:r>
            <a:endParaRPr lang="en-US" dirty="0"/>
          </a:p>
        </p:txBody>
      </p:sp>
      <p:pic>
        <p:nvPicPr>
          <p:cNvPr id="10242" name="Picture 2"/>
          <p:cNvPicPr>
            <a:picLocks noChangeAspect="1" noChangeArrowheads="1"/>
          </p:cNvPicPr>
          <p:nvPr/>
        </p:nvPicPr>
        <p:blipFill>
          <a:blip r:embed="rId3" cstate="print"/>
          <a:srcRect/>
          <a:stretch>
            <a:fillRect/>
          </a:stretch>
        </p:blipFill>
        <p:spPr bwMode="auto">
          <a:xfrm>
            <a:off x="1143000" y="1165384"/>
            <a:ext cx="6945085" cy="4063842"/>
          </a:xfrm>
          <a:prstGeom prst="rect">
            <a:avLst/>
          </a:prstGeom>
          <a:noFill/>
          <a:ln w="9525">
            <a:noFill/>
            <a:miter lim="800000"/>
            <a:headEnd/>
            <a:tailEnd/>
          </a:ln>
        </p:spPr>
      </p:pic>
    </p:spTree>
    <p:extLst>
      <p:ext uri="{BB962C8B-B14F-4D97-AF65-F5344CB8AC3E}">
        <p14:creationId xmlns:p14="http://schemas.microsoft.com/office/powerpoint/2010/main" val="1160136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Address Generation in Peripheral Indirect Addressing </a:t>
            </a:r>
            <a:endParaRPr lang="en-US" dirty="0"/>
          </a:p>
        </p:txBody>
      </p:sp>
      <p:sp>
        <p:nvSpPr>
          <p:cNvPr id="3" name="Content Placeholder 2"/>
          <p:cNvSpPr>
            <a:spLocks noGrp="1"/>
          </p:cNvSpPr>
          <p:nvPr>
            <p:ph idx="1"/>
          </p:nvPr>
        </p:nvSpPr>
        <p:spPr>
          <a:xfrm>
            <a:off x="457200" y="5562600"/>
            <a:ext cx="8229600" cy="563563"/>
          </a:xfrm>
        </p:spPr>
        <p:txBody>
          <a:bodyPr>
            <a:normAutofit lnSpcReduction="10000"/>
          </a:bodyPr>
          <a:lstStyle/>
          <a:p>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12" y="1828800"/>
            <a:ext cx="8334375" cy="461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3825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Operation Mode: Peripheral Indirect Addressing </a:t>
            </a:r>
            <a:endParaRPr lang="en-US" dirty="0"/>
          </a:p>
        </p:txBody>
      </p:sp>
      <p:sp>
        <p:nvSpPr>
          <p:cNvPr id="3" name="Content Placeholder 2"/>
          <p:cNvSpPr>
            <a:spLocks noGrp="1"/>
          </p:cNvSpPr>
          <p:nvPr>
            <p:ph idx="1"/>
          </p:nvPr>
        </p:nvSpPr>
        <p:spPr>
          <a:xfrm>
            <a:off x="457200" y="5410200"/>
            <a:ext cx="8229600" cy="715963"/>
          </a:xfrm>
        </p:spPr>
        <p:txBody>
          <a:bodyPr/>
          <a:lstStyle/>
          <a:p>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501229"/>
            <a:ext cx="7162800" cy="4590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87482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Operating Mode One-Shot or continuous block transfers</a:t>
            </a:r>
            <a:endParaRPr lang="en-US" dirty="0"/>
          </a:p>
        </p:txBody>
      </p:sp>
      <p:pic>
        <p:nvPicPr>
          <p:cNvPr id="11266" name="Picture 2"/>
          <p:cNvPicPr>
            <a:picLocks noChangeAspect="1" noChangeArrowheads="1"/>
          </p:cNvPicPr>
          <p:nvPr/>
        </p:nvPicPr>
        <p:blipFill>
          <a:blip r:embed="rId3" cstate="print"/>
          <a:srcRect/>
          <a:stretch>
            <a:fillRect/>
          </a:stretch>
        </p:blipFill>
        <p:spPr bwMode="auto">
          <a:xfrm>
            <a:off x="0" y="2362200"/>
            <a:ext cx="4337505" cy="2514600"/>
          </a:xfrm>
          <a:prstGeom prst="rect">
            <a:avLst/>
          </a:prstGeom>
          <a:noFill/>
          <a:ln w="9525">
            <a:noFill/>
            <a:miter lim="800000"/>
            <a:headEnd/>
            <a:tailEnd/>
          </a:ln>
        </p:spPr>
      </p:pic>
      <p:pic>
        <p:nvPicPr>
          <p:cNvPr id="11267" name="Picture 3"/>
          <p:cNvPicPr>
            <a:picLocks noChangeAspect="1" noChangeArrowheads="1"/>
          </p:cNvPicPr>
          <p:nvPr/>
        </p:nvPicPr>
        <p:blipFill>
          <a:blip r:embed="rId4" cstate="print"/>
          <a:srcRect/>
          <a:stretch>
            <a:fillRect/>
          </a:stretch>
        </p:blipFill>
        <p:spPr bwMode="auto">
          <a:xfrm>
            <a:off x="4366447" y="2514600"/>
            <a:ext cx="4777553" cy="2728913"/>
          </a:xfrm>
          <a:prstGeom prst="rect">
            <a:avLst/>
          </a:prstGeom>
          <a:noFill/>
          <a:ln w="9525">
            <a:noFill/>
            <a:miter lim="800000"/>
            <a:headEnd/>
            <a:tailEnd/>
          </a:ln>
        </p:spPr>
      </p:pic>
    </p:spTree>
    <p:extLst>
      <p:ext uri="{BB962C8B-B14F-4D97-AF65-F5344CB8AC3E}">
        <p14:creationId xmlns:p14="http://schemas.microsoft.com/office/powerpoint/2010/main" val="6613193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Operating Mode: Ping-Pong mode</a:t>
            </a:r>
            <a:endParaRPr lang="en-US" dirty="0"/>
          </a:p>
        </p:txBody>
      </p:sp>
      <p:pic>
        <p:nvPicPr>
          <p:cNvPr id="12290" name="Picture 2"/>
          <p:cNvPicPr>
            <a:picLocks noChangeAspect="1" noChangeArrowheads="1"/>
          </p:cNvPicPr>
          <p:nvPr/>
        </p:nvPicPr>
        <p:blipFill>
          <a:blip r:embed="rId3" cstate="print"/>
          <a:srcRect/>
          <a:stretch>
            <a:fillRect/>
          </a:stretch>
        </p:blipFill>
        <p:spPr bwMode="auto">
          <a:xfrm>
            <a:off x="1219200" y="1066800"/>
            <a:ext cx="6566498" cy="5410200"/>
          </a:xfrm>
          <a:prstGeom prst="rect">
            <a:avLst/>
          </a:prstGeom>
          <a:noFill/>
          <a:ln w="9525">
            <a:noFill/>
            <a:miter lim="800000"/>
            <a:headEnd/>
            <a:tailEnd/>
          </a:ln>
        </p:spPr>
      </p:pic>
    </p:spTree>
    <p:extLst>
      <p:ext uri="{BB962C8B-B14F-4D97-AF65-F5344CB8AC3E}">
        <p14:creationId xmlns:p14="http://schemas.microsoft.com/office/powerpoint/2010/main" val="16789418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OperatingMode</a:t>
            </a:r>
            <a:endParaRPr lang="en-US" dirty="0"/>
          </a:p>
        </p:txBody>
      </p:sp>
      <p:sp>
        <p:nvSpPr>
          <p:cNvPr id="3" name="Content Placeholder 2"/>
          <p:cNvSpPr>
            <a:spLocks noGrp="1"/>
          </p:cNvSpPr>
          <p:nvPr>
            <p:ph idx="1"/>
          </p:nvPr>
        </p:nvSpPr>
        <p:spPr/>
        <p:txBody>
          <a:bodyPr/>
          <a:lstStyle/>
          <a:p>
            <a:r>
              <a:rPr lang="en-US" dirty="0" smtClean="0"/>
              <a:t>Manual – can force a DMA transaction</a:t>
            </a:r>
          </a:p>
          <a:p>
            <a:r>
              <a:rPr lang="en-US" dirty="0" smtClean="0"/>
              <a:t>Null Write – useful in </a:t>
            </a:r>
            <a:r>
              <a:rPr lang="en-US" smtClean="0"/>
              <a:t>communication protocols</a:t>
            </a:r>
            <a:endParaRPr lang="en-US" dirty="0"/>
          </a:p>
        </p:txBody>
      </p:sp>
    </p:spTree>
    <p:extLst>
      <p:ext uri="{BB962C8B-B14F-4D97-AF65-F5344CB8AC3E}">
        <p14:creationId xmlns:p14="http://schemas.microsoft.com/office/powerpoint/2010/main" val="2449230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Review of ADC Application to Semester Project</a:t>
            </a:r>
            <a:endParaRPr lang="en-US" dirty="0"/>
          </a:p>
        </p:txBody>
      </p:sp>
      <p:sp>
        <p:nvSpPr>
          <p:cNvPr id="3" name="Content Placeholder 2"/>
          <p:cNvSpPr>
            <a:spLocks noGrp="1"/>
          </p:cNvSpPr>
          <p:nvPr>
            <p:ph idx="1"/>
          </p:nvPr>
        </p:nvSpPr>
        <p:spPr/>
        <p:txBody>
          <a:bodyPr/>
          <a:lstStyle/>
          <a:p>
            <a:r>
              <a:rPr lang="en-US" dirty="0" smtClean="0"/>
              <a:t>The following are suggestions and not mandatory</a:t>
            </a:r>
          </a:p>
          <a:p>
            <a:r>
              <a:rPr lang="en-US" dirty="0" smtClean="0"/>
              <a:t>The suggestions are implemented in the setup code given to you.</a:t>
            </a:r>
            <a:endParaRPr lang="en-US" dirty="0"/>
          </a:p>
        </p:txBody>
      </p:sp>
    </p:spTree>
    <p:extLst>
      <p:ext uri="{BB962C8B-B14F-4D97-AF65-F5344CB8AC3E}">
        <p14:creationId xmlns:p14="http://schemas.microsoft.com/office/powerpoint/2010/main" val="41246574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smtClean="0"/>
              <a:t>ADC Setup</a:t>
            </a:r>
            <a:endParaRPr lang="en-US" dirty="0"/>
          </a:p>
        </p:txBody>
      </p:sp>
      <p:sp>
        <p:nvSpPr>
          <p:cNvPr id="3" name="Content Placeholder 2"/>
          <p:cNvSpPr>
            <a:spLocks noGrp="1"/>
          </p:cNvSpPr>
          <p:nvPr>
            <p:ph idx="1"/>
          </p:nvPr>
        </p:nvSpPr>
        <p:spPr>
          <a:xfrm>
            <a:off x="381000" y="1143000"/>
            <a:ext cx="8229600" cy="1676400"/>
          </a:xfrm>
        </p:spPr>
        <p:txBody>
          <a:bodyPr>
            <a:normAutofit fontScale="70000" lnSpcReduction="20000"/>
          </a:bodyPr>
          <a:lstStyle/>
          <a:p>
            <a:pPr marL="0" indent="0">
              <a:buNone/>
            </a:pPr>
            <a:r>
              <a:rPr lang="en-US" sz="2800" dirty="0"/>
              <a:t>_AD12B=0; //10 bit mode (bits defined only for ADC </a:t>
            </a:r>
            <a:r>
              <a:rPr lang="en-US" sz="2800" dirty="0" smtClean="0"/>
              <a:t>1)</a:t>
            </a:r>
          </a:p>
          <a:p>
            <a:pPr marL="0" indent="0">
              <a:buNone/>
            </a:pPr>
            <a:r>
              <a:rPr lang="en-US" sz="2800" dirty="0"/>
              <a:t>_ADRC = 0; //clock derived from system clock</a:t>
            </a:r>
          </a:p>
          <a:p>
            <a:pPr marL="0" indent="0">
              <a:buNone/>
            </a:pPr>
            <a:r>
              <a:rPr lang="en-US" sz="2800" dirty="0" smtClean="0"/>
              <a:t>_</a:t>
            </a:r>
            <a:r>
              <a:rPr lang="en-US" sz="2800" dirty="0"/>
              <a:t>ADCS = 1; //Tad = 1/16e6*2 = 125 </a:t>
            </a:r>
            <a:r>
              <a:rPr lang="en-US" sz="2800" dirty="0" smtClean="0"/>
              <a:t>ns</a:t>
            </a:r>
          </a:p>
          <a:p>
            <a:pPr marL="0" indent="0">
              <a:buNone/>
            </a:pPr>
            <a:r>
              <a:rPr lang="en-US" sz="2800" dirty="0"/>
              <a:t>_VCFG = 0b000; //voltage references are </a:t>
            </a:r>
            <a:r>
              <a:rPr lang="en-US" sz="2800" dirty="0" err="1"/>
              <a:t>AVdd</a:t>
            </a:r>
            <a:r>
              <a:rPr lang="en-US" sz="2800" dirty="0"/>
              <a:t> and </a:t>
            </a:r>
            <a:r>
              <a:rPr lang="en-US" sz="2800" dirty="0" err="1" smtClean="0"/>
              <a:t>Avss</a:t>
            </a:r>
            <a:endParaRPr lang="en-US" sz="2800" dirty="0" smtClean="0"/>
          </a:p>
          <a:p>
            <a:pPr marL="0" indent="0">
              <a:buNone/>
            </a:pPr>
            <a:r>
              <a:rPr lang="da-DK" sz="2800" dirty="0"/>
              <a:t>_FORM =0;	//unsigned integer format</a:t>
            </a:r>
            <a:endParaRPr lang="en-US" sz="2800" dirty="0" smtClean="0"/>
          </a:p>
          <a:p>
            <a:pPr marL="0" indent="0">
              <a:buNone/>
            </a:pPr>
            <a:endParaRPr lang="en-US" sz="28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1" y="3429000"/>
            <a:ext cx="5105400"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2667000"/>
            <a:ext cx="241935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32307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Port Pins to be used</a:t>
            </a:r>
            <a:endParaRPr lang="en-US" dirty="0"/>
          </a:p>
        </p:txBody>
      </p:sp>
      <p:sp>
        <p:nvSpPr>
          <p:cNvPr id="3" name="Content Placeholder 2"/>
          <p:cNvSpPr>
            <a:spLocks noGrp="1"/>
          </p:cNvSpPr>
          <p:nvPr>
            <p:ph idx="1"/>
          </p:nvPr>
        </p:nvSpPr>
        <p:spPr/>
        <p:txBody>
          <a:bodyPr>
            <a:normAutofit/>
          </a:bodyPr>
          <a:lstStyle/>
          <a:p>
            <a:pPr marL="0" indent="0">
              <a:buNone/>
            </a:pPr>
            <a:r>
              <a:rPr lang="da-DK" sz="2800" dirty="0"/>
              <a:t>_PCFG0 = 0</a:t>
            </a:r>
            <a:r>
              <a:rPr lang="da-DK" sz="2800" dirty="0" smtClean="0"/>
              <a:t>; //Ensure that ANO is an analog input</a:t>
            </a:r>
            <a:endParaRPr lang="da-DK" sz="2800" dirty="0"/>
          </a:p>
          <a:p>
            <a:pPr marL="0" indent="0">
              <a:buNone/>
            </a:pPr>
            <a:r>
              <a:rPr lang="da-DK" sz="2800" dirty="0" smtClean="0"/>
              <a:t>_PCFG3 </a:t>
            </a:r>
            <a:r>
              <a:rPr lang="da-DK" sz="2800" dirty="0"/>
              <a:t>= 0</a:t>
            </a:r>
            <a:r>
              <a:rPr lang="da-DK" sz="2800" dirty="0" smtClean="0"/>
              <a:t>;</a:t>
            </a:r>
            <a:r>
              <a:rPr lang="da-DK" sz="2800" dirty="0"/>
              <a:t> //Ensure that </a:t>
            </a:r>
            <a:r>
              <a:rPr lang="da-DK" sz="2800" dirty="0" smtClean="0"/>
              <a:t>AN3 </a:t>
            </a:r>
            <a:r>
              <a:rPr lang="da-DK" sz="2800" dirty="0"/>
              <a:t>is an analog input</a:t>
            </a:r>
          </a:p>
          <a:p>
            <a:pPr marL="0" indent="0">
              <a:buNone/>
            </a:pPr>
            <a:r>
              <a:rPr lang="da-DK" sz="2800" dirty="0" smtClean="0"/>
              <a:t>_</a:t>
            </a:r>
            <a:r>
              <a:rPr lang="da-DK" sz="2800" dirty="0"/>
              <a:t>TRISB0 = 1</a:t>
            </a:r>
            <a:r>
              <a:rPr lang="da-DK" sz="2800" dirty="0" smtClean="0"/>
              <a:t>;// make sure they are configured as inputs</a:t>
            </a:r>
            <a:endParaRPr lang="da-DK" sz="2800" dirty="0"/>
          </a:p>
          <a:p>
            <a:pPr marL="0" indent="0">
              <a:buNone/>
            </a:pPr>
            <a:r>
              <a:rPr lang="da-DK" sz="2800" dirty="0" smtClean="0"/>
              <a:t>_</a:t>
            </a:r>
            <a:r>
              <a:rPr lang="da-DK" sz="2800" dirty="0"/>
              <a:t>TRISB3 = 1;</a:t>
            </a:r>
            <a:endParaRPr lang="en-US" sz="2800" dirty="0"/>
          </a:p>
        </p:txBody>
      </p:sp>
    </p:spTree>
    <p:extLst>
      <p:ext uri="{BB962C8B-B14F-4D97-AF65-F5344CB8AC3E}">
        <p14:creationId xmlns:p14="http://schemas.microsoft.com/office/powerpoint/2010/main" val="1869872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1"/>
          <p:cNvSpPr>
            <a:spLocks noGrp="1"/>
          </p:cNvSpPr>
          <p:nvPr>
            <p:ph type="sldNum" sz="quarter" idx="10"/>
            <p:custDataLst>
              <p:tags r:id="rId1"/>
            </p:custDataLst>
          </p:nvPr>
        </p:nvSpPr>
        <p:spPr/>
        <p:txBody>
          <a:bodyPr/>
          <a:lstStyle/>
          <a:p>
            <a:fld id="{F25D84C4-C3E8-478D-8BF2-E97CF5762B96}" type="slidenum">
              <a:rPr lang="en-US"/>
              <a:pPr/>
              <a:t>4</a:t>
            </a:fld>
            <a:endParaRPr lang="en-US"/>
          </a:p>
        </p:txBody>
      </p:sp>
      <p:sp>
        <p:nvSpPr>
          <p:cNvPr id="155650" name="Rectangle 2"/>
          <p:cNvSpPr>
            <a:spLocks noChangeArrowheads="1"/>
          </p:cNvSpPr>
          <p:nvPr>
            <p:custDataLst>
              <p:tags r:id="rId2"/>
            </p:custDataLst>
          </p:nvPr>
        </p:nvSpPr>
        <p:spPr bwMode="auto">
          <a:xfrm>
            <a:off x="381000" y="152400"/>
            <a:ext cx="8382000" cy="1143000"/>
          </a:xfrm>
          <a:prstGeom prst="rect">
            <a:avLst/>
          </a:prstGeom>
          <a:noFill/>
          <a:ln w="9525">
            <a:noFill/>
            <a:miter lim="800000"/>
            <a:headEnd/>
            <a:tailEnd/>
          </a:ln>
          <a:effectLst/>
        </p:spPr>
        <p:txBody>
          <a:bodyPr lIns="0" tIns="46038" rIns="0" bIns="46038" anchor="ctr"/>
          <a:lstStyle/>
          <a:p>
            <a:pPr>
              <a:spcBef>
                <a:spcPct val="0"/>
              </a:spcBef>
            </a:pPr>
            <a:r>
              <a:rPr kumimoji="1" lang="en-US" sz="3600">
                <a:solidFill>
                  <a:schemeClr val="tx2"/>
                </a:solidFill>
              </a:rPr>
              <a:t>Peripheral to memory transfer </a:t>
            </a:r>
            <a:r>
              <a:rPr kumimoji="1" lang="en-US" sz="3600" i="1">
                <a:solidFill>
                  <a:schemeClr val="tx2"/>
                </a:solidFill>
              </a:rPr>
              <a:t>without</a:t>
            </a:r>
            <a:r>
              <a:rPr kumimoji="1" lang="en-US" sz="3600">
                <a:solidFill>
                  <a:schemeClr val="tx2"/>
                </a:solidFill>
              </a:rPr>
              <a:t> DMA, using vectored interrupt</a:t>
            </a:r>
          </a:p>
        </p:txBody>
      </p:sp>
      <p:sp>
        <p:nvSpPr>
          <p:cNvPr id="155651" name="Text Box 3"/>
          <p:cNvSpPr txBox="1">
            <a:spLocks noChangeArrowheads="1"/>
          </p:cNvSpPr>
          <p:nvPr>
            <p:custDataLst>
              <p:tags r:id="rId3"/>
            </p:custDataLst>
          </p:nvPr>
        </p:nvSpPr>
        <p:spPr bwMode="auto">
          <a:xfrm>
            <a:off x="312738" y="1682750"/>
            <a:ext cx="2659062" cy="1365250"/>
          </a:xfrm>
          <a:prstGeom prst="rect">
            <a:avLst/>
          </a:prstGeom>
          <a:noFill/>
          <a:ln w="9525">
            <a:noFill/>
            <a:miter lim="800000"/>
            <a:headEnd/>
            <a:tailEnd/>
          </a:ln>
          <a:effectLst/>
        </p:spPr>
        <p:txBody>
          <a:bodyPr lIns="0" tIns="0" rIns="0" bIns="0"/>
          <a:lstStyle/>
          <a:p>
            <a:pPr algn="l">
              <a:spcBef>
                <a:spcPct val="0"/>
              </a:spcBef>
            </a:pPr>
            <a:r>
              <a:rPr lang="en-US" sz="2800" dirty="0"/>
              <a:t>1(a): </a:t>
            </a:r>
            <a:r>
              <a:rPr lang="en-US" sz="2800" dirty="0">
                <a:sym typeface="Symbol" pitchFamily="18" charset="2"/>
              </a:rPr>
              <a:t></a:t>
            </a:r>
            <a:r>
              <a:rPr lang="en-US" sz="2800" dirty="0"/>
              <a:t>P is executing its main program</a:t>
            </a:r>
          </a:p>
          <a:p>
            <a:pPr algn="l">
              <a:spcBef>
                <a:spcPct val="0"/>
              </a:spcBef>
            </a:pPr>
            <a:endParaRPr lang="en-US" sz="2800" dirty="0"/>
          </a:p>
          <a:p>
            <a:pPr algn="l">
              <a:spcBef>
                <a:spcPct val="0"/>
              </a:spcBef>
            </a:pPr>
            <a:r>
              <a:rPr lang="en-US" sz="2800" dirty="0"/>
              <a:t>1(b): P1 receives input data in a register with address 0x8000.</a:t>
            </a:r>
          </a:p>
        </p:txBody>
      </p:sp>
      <p:grpSp>
        <p:nvGrpSpPr>
          <p:cNvPr id="2" name="Group 5"/>
          <p:cNvGrpSpPr>
            <a:grpSpLocks/>
          </p:cNvGrpSpPr>
          <p:nvPr>
            <p:custDataLst>
              <p:tags r:id="rId4"/>
            </p:custDataLst>
          </p:nvPr>
        </p:nvGrpSpPr>
        <p:grpSpPr bwMode="auto">
          <a:xfrm>
            <a:off x="7162800" y="4267200"/>
            <a:ext cx="146050" cy="407987"/>
            <a:chOff x="4625" y="2407"/>
            <a:chExt cx="92" cy="257"/>
          </a:xfrm>
        </p:grpSpPr>
        <p:sp>
          <p:nvSpPr>
            <p:cNvPr id="155654" name="Oval 6"/>
            <p:cNvSpPr>
              <a:spLocks noChangeArrowheads="1"/>
            </p:cNvSpPr>
            <p:nvPr/>
          </p:nvSpPr>
          <p:spPr bwMode="auto">
            <a:xfrm>
              <a:off x="4625" y="2407"/>
              <a:ext cx="92" cy="92"/>
            </a:xfrm>
            <a:prstGeom prst="ellipse">
              <a:avLst/>
            </a:prstGeom>
            <a:solidFill>
              <a:srgbClr val="000000"/>
            </a:solidFill>
            <a:ln w="9525">
              <a:solidFill>
                <a:srgbClr val="000000"/>
              </a:solidFill>
              <a:round/>
              <a:headEnd/>
              <a:tailEnd/>
            </a:ln>
            <a:effectLst/>
          </p:spPr>
          <p:txBody>
            <a:bodyPr/>
            <a:lstStyle/>
            <a:p>
              <a:endParaRPr lang="en-US"/>
            </a:p>
          </p:txBody>
        </p:sp>
        <p:sp>
          <p:nvSpPr>
            <p:cNvPr id="155655" name="Line 7"/>
            <p:cNvSpPr>
              <a:spLocks noChangeShapeType="1"/>
            </p:cNvSpPr>
            <p:nvPr/>
          </p:nvSpPr>
          <p:spPr bwMode="auto">
            <a:xfrm flipV="1">
              <a:off x="4671" y="2517"/>
              <a:ext cx="0" cy="147"/>
            </a:xfrm>
            <a:prstGeom prst="line">
              <a:avLst/>
            </a:prstGeom>
            <a:noFill/>
            <a:ln w="9525">
              <a:solidFill>
                <a:srgbClr val="000000"/>
              </a:solidFill>
              <a:round/>
              <a:headEnd/>
              <a:tailEnd type="triangle" w="med" len="med"/>
            </a:ln>
            <a:effectLst/>
          </p:spPr>
          <p:txBody>
            <a:bodyPr/>
            <a:lstStyle/>
            <a:p>
              <a:endParaRPr lang="en-US"/>
            </a:p>
          </p:txBody>
        </p:sp>
      </p:grpSp>
      <p:grpSp>
        <p:nvGrpSpPr>
          <p:cNvPr id="53" name="Group 52"/>
          <p:cNvGrpSpPr/>
          <p:nvPr>
            <p:custDataLst>
              <p:tags r:id="rId5"/>
            </p:custDataLst>
          </p:nvPr>
        </p:nvGrpSpPr>
        <p:grpSpPr>
          <a:xfrm>
            <a:off x="3048000" y="1674812"/>
            <a:ext cx="5673725" cy="3354387"/>
            <a:chOff x="3736975" y="1674813"/>
            <a:chExt cx="4984750" cy="2754312"/>
          </a:xfrm>
        </p:grpSpPr>
        <p:sp>
          <p:nvSpPr>
            <p:cNvPr id="155652" name="Oval 4"/>
            <p:cNvSpPr>
              <a:spLocks noChangeArrowheads="1"/>
            </p:cNvSpPr>
            <p:nvPr/>
          </p:nvSpPr>
          <p:spPr bwMode="auto">
            <a:xfrm>
              <a:off x="7342188" y="4283075"/>
              <a:ext cx="146050" cy="146050"/>
            </a:xfrm>
            <a:prstGeom prst="ellipse">
              <a:avLst/>
            </a:prstGeom>
            <a:solidFill>
              <a:srgbClr val="000000"/>
            </a:solidFill>
            <a:ln w="9525">
              <a:solidFill>
                <a:srgbClr val="000000"/>
              </a:solidFill>
              <a:round/>
              <a:headEnd/>
              <a:tailEnd/>
            </a:ln>
            <a:effectLst/>
          </p:spPr>
          <p:txBody>
            <a:bodyPr/>
            <a:lstStyle/>
            <a:p>
              <a:endParaRPr lang="en-US"/>
            </a:p>
          </p:txBody>
        </p:sp>
        <p:grpSp>
          <p:nvGrpSpPr>
            <p:cNvPr id="3" name="Group 8"/>
            <p:cNvGrpSpPr>
              <a:grpSpLocks/>
            </p:cNvGrpSpPr>
            <p:nvPr/>
          </p:nvGrpSpPr>
          <p:grpSpPr bwMode="auto">
            <a:xfrm>
              <a:off x="3736975" y="1674813"/>
              <a:ext cx="4984750" cy="2387600"/>
              <a:chOff x="2354" y="1055"/>
              <a:chExt cx="3140" cy="1504"/>
            </a:xfrm>
          </p:grpSpPr>
          <p:sp>
            <p:nvSpPr>
              <p:cNvPr id="155657" name="Rectangle 9"/>
              <p:cNvSpPr>
                <a:spLocks noChangeArrowheads="1"/>
              </p:cNvSpPr>
              <p:nvPr/>
            </p:nvSpPr>
            <p:spPr bwMode="auto">
              <a:xfrm>
                <a:off x="3873" y="1055"/>
                <a:ext cx="424" cy="1504"/>
              </a:xfrm>
              <a:prstGeom prst="rect">
                <a:avLst/>
              </a:prstGeom>
              <a:noFill/>
              <a:ln w="9525">
                <a:solidFill>
                  <a:srgbClr val="000000"/>
                </a:solidFill>
                <a:miter lim="800000"/>
                <a:headEnd/>
                <a:tailEnd/>
              </a:ln>
            </p:spPr>
            <p:txBody>
              <a:bodyPr lIns="0" tIns="0" rIns="0" bIns="0"/>
              <a:lstStyle/>
              <a:p>
                <a:pPr>
                  <a:spcBef>
                    <a:spcPct val="0"/>
                  </a:spcBef>
                </a:pPr>
                <a:r>
                  <a:rPr lang="en-US">
                    <a:solidFill>
                      <a:srgbClr val="000000"/>
                    </a:solidFill>
                  </a:rPr>
                  <a:t>μP</a:t>
                </a:r>
              </a:p>
            </p:txBody>
          </p:sp>
          <p:sp>
            <p:nvSpPr>
              <p:cNvPr id="155658" name="Rectangle 10"/>
              <p:cNvSpPr>
                <a:spLocks noChangeArrowheads="1"/>
              </p:cNvSpPr>
              <p:nvPr/>
            </p:nvSpPr>
            <p:spPr bwMode="auto">
              <a:xfrm>
                <a:off x="4449" y="1910"/>
                <a:ext cx="454" cy="649"/>
              </a:xfrm>
              <a:prstGeom prst="rect">
                <a:avLst/>
              </a:prstGeom>
              <a:noFill/>
              <a:ln w="9525">
                <a:solidFill>
                  <a:srgbClr val="000000"/>
                </a:solidFill>
                <a:miter lim="800000"/>
                <a:headEnd/>
                <a:tailEnd/>
              </a:ln>
            </p:spPr>
            <p:txBody>
              <a:bodyPr lIns="0" tIns="0" rIns="0" bIns="0"/>
              <a:lstStyle/>
              <a:p>
                <a:pPr>
                  <a:spcBef>
                    <a:spcPct val="0"/>
                  </a:spcBef>
                </a:pPr>
                <a:r>
                  <a:rPr lang="en-US">
                    <a:solidFill>
                      <a:srgbClr val="000000"/>
                    </a:solidFill>
                  </a:rPr>
                  <a:t>P1</a:t>
                </a:r>
              </a:p>
            </p:txBody>
          </p:sp>
          <p:sp>
            <p:nvSpPr>
              <p:cNvPr id="155659" name="Rectangle 11"/>
              <p:cNvSpPr>
                <a:spLocks noChangeArrowheads="1"/>
              </p:cNvSpPr>
              <p:nvPr/>
            </p:nvSpPr>
            <p:spPr bwMode="auto">
              <a:xfrm>
                <a:off x="4477" y="2381"/>
                <a:ext cx="375" cy="135"/>
              </a:xfrm>
              <a:prstGeom prst="rect">
                <a:avLst/>
              </a:prstGeom>
              <a:noFill/>
              <a:ln w="9525">
                <a:solidFill>
                  <a:srgbClr val="000000"/>
                </a:solidFill>
                <a:miter lim="800000"/>
                <a:headEnd/>
                <a:tailEnd/>
              </a:ln>
              <a:effectLst/>
            </p:spPr>
            <p:txBody>
              <a:bodyPr lIns="0" tIns="0" rIns="0" bIns="0"/>
              <a:lstStyle/>
              <a:p>
                <a:pPr algn="l">
                  <a:spcBef>
                    <a:spcPct val="0"/>
                  </a:spcBef>
                </a:pPr>
                <a:endParaRPr lang="en-US"/>
              </a:p>
            </p:txBody>
          </p:sp>
          <p:sp>
            <p:nvSpPr>
              <p:cNvPr id="155660" name="Freeform 12"/>
              <p:cNvSpPr>
                <a:spLocks/>
              </p:cNvSpPr>
              <p:nvPr/>
            </p:nvSpPr>
            <p:spPr bwMode="auto">
              <a:xfrm>
                <a:off x="4307" y="1702"/>
                <a:ext cx="1150" cy="5"/>
              </a:xfrm>
              <a:custGeom>
                <a:avLst/>
                <a:gdLst/>
                <a:ahLst/>
                <a:cxnLst>
                  <a:cxn ang="0">
                    <a:pos x="0" y="0"/>
                  </a:cxn>
                  <a:cxn ang="0">
                    <a:pos x="1456" y="3"/>
                  </a:cxn>
                </a:cxnLst>
                <a:rect l="0" t="0" r="r" b="b"/>
                <a:pathLst>
                  <a:path w="1456" h="3">
                    <a:moveTo>
                      <a:pt x="0" y="0"/>
                    </a:moveTo>
                    <a:lnTo>
                      <a:pt x="1456" y="3"/>
                    </a:lnTo>
                  </a:path>
                </a:pathLst>
              </a:custGeom>
              <a:noFill/>
              <a:ln w="15875">
                <a:solidFill>
                  <a:srgbClr val="969696"/>
                </a:solidFill>
                <a:round/>
                <a:headEnd type="triangle" w="med" len="med"/>
                <a:tailEnd type="triangle" w="med" len="med"/>
              </a:ln>
              <a:effectLst/>
            </p:spPr>
            <p:txBody>
              <a:bodyPr/>
              <a:lstStyle/>
              <a:p>
                <a:endParaRPr lang="en-US"/>
              </a:p>
            </p:txBody>
          </p:sp>
          <p:sp>
            <p:nvSpPr>
              <p:cNvPr id="155661" name="Line 13"/>
              <p:cNvSpPr>
                <a:spLocks noChangeShapeType="1"/>
              </p:cNvSpPr>
              <p:nvPr/>
            </p:nvSpPr>
            <p:spPr bwMode="auto">
              <a:xfrm>
                <a:off x="4682" y="1702"/>
                <a:ext cx="0" cy="205"/>
              </a:xfrm>
              <a:prstGeom prst="line">
                <a:avLst/>
              </a:prstGeom>
              <a:noFill/>
              <a:ln w="15875">
                <a:solidFill>
                  <a:srgbClr val="969696"/>
                </a:solidFill>
                <a:round/>
                <a:headEnd type="triangle" w="med" len="med"/>
                <a:tailEnd type="triangle" w="med" len="med"/>
              </a:ln>
              <a:effectLst/>
            </p:spPr>
            <p:txBody>
              <a:bodyPr/>
              <a:lstStyle/>
              <a:p>
                <a:endParaRPr lang="en-US"/>
              </a:p>
            </p:txBody>
          </p:sp>
          <p:sp>
            <p:nvSpPr>
              <p:cNvPr id="155662" name="Text Box 14"/>
              <p:cNvSpPr txBox="1">
                <a:spLocks noChangeArrowheads="1"/>
              </p:cNvSpPr>
              <p:nvPr/>
            </p:nvSpPr>
            <p:spPr bwMode="auto">
              <a:xfrm>
                <a:off x="4892" y="1544"/>
                <a:ext cx="602" cy="176"/>
              </a:xfrm>
              <a:prstGeom prst="rect">
                <a:avLst/>
              </a:prstGeom>
              <a:noFill/>
              <a:ln w="9525">
                <a:noFill/>
                <a:miter lim="800000"/>
                <a:headEnd/>
                <a:tailEnd/>
              </a:ln>
            </p:spPr>
            <p:txBody>
              <a:bodyPr lIns="0" tIns="0" rIns="0" bIns="0"/>
              <a:lstStyle/>
              <a:p>
                <a:pPr>
                  <a:spcBef>
                    <a:spcPct val="0"/>
                  </a:spcBef>
                </a:pPr>
                <a:r>
                  <a:rPr lang="en-US">
                    <a:solidFill>
                      <a:srgbClr val="808080"/>
                    </a:solidFill>
                  </a:rPr>
                  <a:t>System bus</a:t>
                </a:r>
              </a:p>
            </p:txBody>
          </p:sp>
          <p:sp>
            <p:nvSpPr>
              <p:cNvPr id="155663" name="Line 15"/>
              <p:cNvSpPr>
                <a:spLocks noChangeShapeType="1"/>
              </p:cNvSpPr>
              <p:nvPr/>
            </p:nvSpPr>
            <p:spPr bwMode="auto">
              <a:xfrm>
                <a:off x="4840" y="1494"/>
                <a:ext cx="0" cy="204"/>
              </a:xfrm>
              <a:prstGeom prst="line">
                <a:avLst/>
              </a:prstGeom>
              <a:noFill/>
              <a:ln w="15875">
                <a:solidFill>
                  <a:srgbClr val="969696"/>
                </a:solidFill>
                <a:round/>
                <a:headEnd type="triangle" w="med" len="med"/>
                <a:tailEnd type="triangle" w="med" len="med"/>
              </a:ln>
              <a:effectLst/>
            </p:spPr>
            <p:txBody>
              <a:bodyPr/>
              <a:lstStyle/>
              <a:p>
                <a:endParaRPr lang="en-US"/>
              </a:p>
            </p:txBody>
          </p:sp>
          <p:sp>
            <p:nvSpPr>
              <p:cNvPr id="155664" name="Freeform 16"/>
              <p:cNvSpPr>
                <a:spLocks/>
              </p:cNvSpPr>
              <p:nvPr/>
            </p:nvSpPr>
            <p:spPr bwMode="auto">
              <a:xfrm>
                <a:off x="3747" y="2241"/>
                <a:ext cx="154" cy="2"/>
              </a:xfrm>
              <a:custGeom>
                <a:avLst/>
                <a:gdLst/>
                <a:ahLst/>
                <a:cxnLst>
                  <a:cxn ang="0">
                    <a:pos x="196" y="3"/>
                  </a:cxn>
                  <a:cxn ang="0">
                    <a:pos x="0" y="0"/>
                  </a:cxn>
                </a:cxnLst>
                <a:rect l="0" t="0" r="r" b="b"/>
                <a:pathLst>
                  <a:path w="196" h="3">
                    <a:moveTo>
                      <a:pt x="196" y="3"/>
                    </a:moveTo>
                    <a:lnTo>
                      <a:pt x="0" y="0"/>
                    </a:lnTo>
                  </a:path>
                </a:pathLst>
              </a:custGeom>
              <a:noFill/>
              <a:ln w="15875">
                <a:solidFill>
                  <a:srgbClr val="000000"/>
                </a:solidFill>
                <a:round/>
                <a:headEnd/>
                <a:tailEnd type="triangle" w="med" len="med"/>
              </a:ln>
              <a:effectLst/>
            </p:spPr>
            <p:txBody>
              <a:bodyPr/>
              <a:lstStyle/>
              <a:p>
                <a:endParaRPr lang="en-US"/>
              </a:p>
            </p:txBody>
          </p:sp>
          <p:sp>
            <p:nvSpPr>
              <p:cNvPr id="155665" name="Rectangle 17"/>
              <p:cNvSpPr>
                <a:spLocks noChangeArrowheads="1"/>
              </p:cNvSpPr>
              <p:nvPr/>
            </p:nvSpPr>
            <p:spPr bwMode="auto">
              <a:xfrm>
                <a:off x="4459" y="2236"/>
                <a:ext cx="395" cy="153"/>
              </a:xfrm>
              <a:prstGeom prst="rect">
                <a:avLst/>
              </a:prstGeom>
              <a:noFill/>
              <a:ln w="9525">
                <a:noFill/>
                <a:miter lim="800000"/>
                <a:headEnd/>
                <a:tailEnd/>
              </a:ln>
              <a:effectLst/>
            </p:spPr>
            <p:txBody>
              <a:bodyPr lIns="0" tIns="0" rIns="0" bIns="0"/>
              <a:lstStyle/>
              <a:p>
                <a:pPr>
                  <a:spcBef>
                    <a:spcPct val="0"/>
                  </a:spcBef>
                </a:pPr>
                <a:r>
                  <a:rPr lang="en-US">
                    <a:solidFill>
                      <a:srgbClr val="000000"/>
                    </a:solidFill>
                  </a:rPr>
                  <a:t>0x8000</a:t>
                </a:r>
              </a:p>
            </p:txBody>
          </p:sp>
          <p:sp>
            <p:nvSpPr>
              <p:cNvPr id="155666" name="Rectangle 18"/>
              <p:cNvSpPr>
                <a:spLocks noChangeArrowheads="1"/>
              </p:cNvSpPr>
              <p:nvPr/>
            </p:nvSpPr>
            <p:spPr bwMode="auto">
              <a:xfrm>
                <a:off x="2389" y="1060"/>
                <a:ext cx="1353" cy="1497"/>
              </a:xfrm>
              <a:prstGeom prst="rect">
                <a:avLst/>
              </a:prstGeom>
              <a:noFill/>
              <a:ln w="9525">
                <a:solidFill>
                  <a:srgbClr val="000000"/>
                </a:solidFill>
                <a:miter lim="800000"/>
                <a:headEnd/>
                <a:tailEnd/>
              </a:ln>
            </p:spPr>
            <p:txBody>
              <a:bodyPr lIns="0" tIns="0" rIns="0" bIns="0"/>
              <a:lstStyle/>
              <a:p>
                <a:pPr algn="r">
                  <a:spcBef>
                    <a:spcPct val="0"/>
                  </a:spcBef>
                </a:pPr>
                <a:endParaRPr lang="en-US"/>
              </a:p>
            </p:txBody>
          </p:sp>
          <p:sp>
            <p:nvSpPr>
              <p:cNvPr id="155667" name="Text Box 19"/>
              <p:cNvSpPr txBox="1">
                <a:spLocks noChangeArrowheads="1"/>
              </p:cNvSpPr>
              <p:nvPr/>
            </p:nvSpPr>
            <p:spPr bwMode="auto">
              <a:xfrm>
                <a:off x="2439" y="1308"/>
                <a:ext cx="225" cy="125"/>
              </a:xfrm>
              <a:prstGeom prst="rect">
                <a:avLst/>
              </a:prstGeom>
              <a:noFill/>
              <a:ln w="9525">
                <a:noFill/>
                <a:miter lim="800000"/>
                <a:headEnd/>
                <a:tailEnd/>
              </a:ln>
            </p:spPr>
            <p:txBody>
              <a:bodyPr lIns="0" tIns="0" rIns="0" bIns="0"/>
              <a:lstStyle/>
              <a:p>
                <a:pPr algn="r">
                  <a:spcBef>
                    <a:spcPct val="0"/>
                  </a:spcBef>
                </a:pPr>
                <a:r>
                  <a:rPr lang="en-US">
                    <a:solidFill>
                      <a:srgbClr val="808080"/>
                    </a:solidFill>
                  </a:rPr>
                  <a:t>16:</a:t>
                </a:r>
              </a:p>
            </p:txBody>
          </p:sp>
          <p:sp>
            <p:nvSpPr>
              <p:cNvPr id="155668" name="Text Box 20"/>
              <p:cNvSpPr txBox="1">
                <a:spLocks noChangeArrowheads="1"/>
              </p:cNvSpPr>
              <p:nvPr/>
            </p:nvSpPr>
            <p:spPr bwMode="auto">
              <a:xfrm>
                <a:off x="2721" y="1308"/>
                <a:ext cx="958" cy="132"/>
              </a:xfrm>
              <a:prstGeom prst="rect">
                <a:avLst/>
              </a:prstGeom>
              <a:noFill/>
              <a:ln w="9525">
                <a:noFill/>
                <a:miter lim="800000"/>
                <a:headEnd/>
                <a:tailEnd/>
              </a:ln>
            </p:spPr>
            <p:txBody>
              <a:bodyPr lIns="0" tIns="0" rIns="0" bIns="0"/>
              <a:lstStyle/>
              <a:p>
                <a:pPr algn="l">
                  <a:spcBef>
                    <a:spcPct val="0"/>
                  </a:spcBef>
                </a:pPr>
                <a:r>
                  <a:rPr lang="en-US">
                    <a:solidFill>
                      <a:srgbClr val="808080"/>
                    </a:solidFill>
                  </a:rPr>
                  <a:t>MOV R0, 0x8000 </a:t>
                </a:r>
              </a:p>
            </p:txBody>
          </p:sp>
          <p:sp>
            <p:nvSpPr>
              <p:cNvPr id="155669" name="Text Box 21"/>
              <p:cNvSpPr txBox="1">
                <a:spLocks noChangeArrowheads="1"/>
              </p:cNvSpPr>
              <p:nvPr/>
            </p:nvSpPr>
            <p:spPr bwMode="auto">
              <a:xfrm>
                <a:off x="2415" y="1423"/>
                <a:ext cx="249" cy="128"/>
              </a:xfrm>
              <a:prstGeom prst="rect">
                <a:avLst/>
              </a:prstGeom>
              <a:noFill/>
              <a:ln w="9525">
                <a:noFill/>
                <a:miter lim="800000"/>
                <a:headEnd/>
                <a:tailEnd/>
              </a:ln>
            </p:spPr>
            <p:txBody>
              <a:bodyPr lIns="0" tIns="0" rIns="0" bIns="0"/>
              <a:lstStyle/>
              <a:p>
                <a:pPr algn="r">
                  <a:spcBef>
                    <a:spcPct val="0"/>
                  </a:spcBef>
                </a:pPr>
                <a:r>
                  <a:rPr lang="en-US">
                    <a:solidFill>
                      <a:srgbClr val="808080"/>
                    </a:solidFill>
                  </a:rPr>
                  <a:t>17:</a:t>
                </a:r>
              </a:p>
            </p:txBody>
          </p:sp>
          <p:sp>
            <p:nvSpPr>
              <p:cNvPr id="155670" name="Text Box 22"/>
              <p:cNvSpPr txBox="1">
                <a:spLocks noChangeArrowheads="1"/>
              </p:cNvSpPr>
              <p:nvPr/>
            </p:nvSpPr>
            <p:spPr bwMode="auto">
              <a:xfrm>
                <a:off x="2721" y="1423"/>
                <a:ext cx="759" cy="151"/>
              </a:xfrm>
              <a:prstGeom prst="rect">
                <a:avLst/>
              </a:prstGeom>
              <a:noFill/>
              <a:ln w="9525">
                <a:noFill/>
                <a:miter lim="800000"/>
                <a:headEnd/>
                <a:tailEnd/>
              </a:ln>
            </p:spPr>
            <p:txBody>
              <a:bodyPr lIns="0" tIns="0" rIns="0" bIns="0"/>
              <a:lstStyle/>
              <a:p>
                <a:pPr algn="l">
                  <a:spcBef>
                    <a:spcPct val="0"/>
                  </a:spcBef>
                </a:pPr>
                <a:r>
                  <a:rPr lang="en-US">
                    <a:solidFill>
                      <a:srgbClr val="808080"/>
                    </a:solidFill>
                  </a:rPr>
                  <a:t># modifies R0 </a:t>
                </a:r>
              </a:p>
            </p:txBody>
          </p:sp>
          <p:sp>
            <p:nvSpPr>
              <p:cNvPr id="155671" name="Text Box 23"/>
              <p:cNvSpPr txBox="1">
                <a:spLocks noChangeArrowheads="1"/>
              </p:cNvSpPr>
              <p:nvPr/>
            </p:nvSpPr>
            <p:spPr bwMode="auto">
              <a:xfrm>
                <a:off x="2427" y="1549"/>
                <a:ext cx="237" cy="134"/>
              </a:xfrm>
              <a:prstGeom prst="rect">
                <a:avLst/>
              </a:prstGeom>
              <a:noFill/>
              <a:ln w="9525">
                <a:noFill/>
                <a:miter lim="800000"/>
                <a:headEnd/>
                <a:tailEnd/>
              </a:ln>
            </p:spPr>
            <p:txBody>
              <a:bodyPr lIns="0" tIns="0" rIns="0" bIns="0"/>
              <a:lstStyle/>
              <a:p>
                <a:pPr algn="r">
                  <a:spcBef>
                    <a:spcPct val="0"/>
                  </a:spcBef>
                </a:pPr>
                <a:r>
                  <a:rPr lang="en-US">
                    <a:solidFill>
                      <a:srgbClr val="808080"/>
                    </a:solidFill>
                  </a:rPr>
                  <a:t>18:</a:t>
                </a:r>
              </a:p>
            </p:txBody>
          </p:sp>
          <p:sp>
            <p:nvSpPr>
              <p:cNvPr id="155672" name="Text Box 24"/>
              <p:cNvSpPr txBox="1">
                <a:spLocks noChangeArrowheads="1"/>
              </p:cNvSpPr>
              <p:nvPr/>
            </p:nvSpPr>
            <p:spPr bwMode="auto">
              <a:xfrm>
                <a:off x="2715" y="1549"/>
                <a:ext cx="1009" cy="126"/>
              </a:xfrm>
              <a:prstGeom prst="rect">
                <a:avLst/>
              </a:prstGeom>
              <a:noFill/>
              <a:ln w="9525">
                <a:noFill/>
                <a:miter lim="800000"/>
                <a:headEnd/>
                <a:tailEnd/>
              </a:ln>
            </p:spPr>
            <p:txBody>
              <a:bodyPr lIns="0" tIns="0" rIns="0" bIns="0"/>
              <a:lstStyle/>
              <a:p>
                <a:pPr algn="l">
                  <a:spcBef>
                    <a:spcPct val="0"/>
                  </a:spcBef>
                </a:pPr>
                <a:r>
                  <a:rPr lang="en-US">
                    <a:solidFill>
                      <a:srgbClr val="808080"/>
                    </a:solidFill>
                  </a:rPr>
                  <a:t>MOV 0x0001, R0 </a:t>
                </a:r>
              </a:p>
            </p:txBody>
          </p:sp>
          <p:sp>
            <p:nvSpPr>
              <p:cNvPr id="155673" name="Text Box 25"/>
              <p:cNvSpPr txBox="1">
                <a:spLocks noChangeArrowheads="1"/>
              </p:cNvSpPr>
              <p:nvPr/>
            </p:nvSpPr>
            <p:spPr bwMode="auto">
              <a:xfrm>
                <a:off x="2463" y="1678"/>
                <a:ext cx="201" cy="126"/>
              </a:xfrm>
              <a:prstGeom prst="rect">
                <a:avLst/>
              </a:prstGeom>
              <a:noFill/>
              <a:ln w="9525">
                <a:noFill/>
                <a:miter lim="800000"/>
                <a:headEnd/>
                <a:tailEnd/>
              </a:ln>
            </p:spPr>
            <p:txBody>
              <a:bodyPr lIns="0" tIns="0" rIns="0" bIns="0"/>
              <a:lstStyle/>
              <a:p>
                <a:pPr algn="r">
                  <a:spcBef>
                    <a:spcPct val="0"/>
                  </a:spcBef>
                </a:pPr>
                <a:r>
                  <a:rPr lang="en-US">
                    <a:solidFill>
                      <a:srgbClr val="808080"/>
                    </a:solidFill>
                  </a:rPr>
                  <a:t>19:</a:t>
                </a:r>
              </a:p>
            </p:txBody>
          </p:sp>
          <p:sp>
            <p:nvSpPr>
              <p:cNvPr id="155674" name="Text Box 26"/>
              <p:cNvSpPr txBox="1">
                <a:spLocks noChangeArrowheads="1"/>
              </p:cNvSpPr>
              <p:nvPr/>
            </p:nvSpPr>
            <p:spPr bwMode="auto">
              <a:xfrm>
                <a:off x="2715" y="1690"/>
                <a:ext cx="1041" cy="138"/>
              </a:xfrm>
              <a:prstGeom prst="rect">
                <a:avLst/>
              </a:prstGeom>
              <a:noFill/>
              <a:ln w="9525">
                <a:noFill/>
                <a:miter lim="800000"/>
                <a:headEnd/>
                <a:tailEnd/>
              </a:ln>
            </p:spPr>
            <p:txBody>
              <a:bodyPr lIns="0" tIns="0" rIns="0" bIns="0"/>
              <a:lstStyle/>
              <a:p>
                <a:pPr algn="l">
                  <a:spcBef>
                    <a:spcPct val="0"/>
                  </a:spcBef>
                </a:pPr>
                <a:r>
                  <a:rPr lang="en-US" dirty="0">
                    <a:solidFill>
                      <a:srgbClr val="808080"/>
                    </a:solidFill>
                  </a:rPr>
                  <a:t>RETI  # ISR return</a:t>
                </a:r>
              </a:p>
            </p:txBody>
          </p:sp>
          <p:sp>
            <p:nvSpPr>
              <p:cNvPr id="155675" name="Text Box 27"/>
              <p:cNvSpPr txBox="1">
                <a:spLocks noChangeArrowheads="1"/>
              </p:cNvSpPr>
              <p:nvPr/>
            </p:nvSpPr>
            <p:spPr bwMode="auto">
              <a:xfrm>
                <a:off x="2431" y="1198"/>
                <a:ext cx="290" cy="178"/>
              </a:xfrm>
              <a:prstGeom prst="rect">
                <a:avLst/>
              </a:prstGeom>
              <a:noFill/>
              <a:ln w="9525">
                <a:noFill/>
                <a:miter lim="800000"/>
                <a:headEnd/>
                <a:tailEnd/>
              </a:ln>
            </p:spPr>
            <p:txBody>
              <a:bodyPr lIns="0" tIns="0" rIns="0" bIns="0"/>
              <a:lstStyle/>
              <a:p>
                <a:pPr algn="l">
                  <a:spcBef>
                    <a:spcPct val="0"/>
                  </a:spcBef>
                </a:pPr>
                <a:r>
                  <a:rPr lang="en-US" i="1">
                    <a:solidFill>
                      <a:srgbClr val="808080"/>
                    </a:solidFill>
                  </a:rPr>
                  <a:t>ISR </a:t>
                </a:r>
              </a:p>
            </p:txBody>
          </p:sp>
          <p:sp>
            <p:nvSpPr>
              <p:cNvPr id="155676" name="Text Box 28"/>
              <p:cNvSpPr txBox="1">
                <a:spLocks noChangeArrowheads="1"/>
              </p:cNvSpPr>
              <p:nvPr/>
            </p:nvSpPr>
            <p:spPr bwMode="auto">
              <a:xfrm>
                <a:off x="2354" y="2083"/>
                <a:ext cx="284" cy="135"/>
              </a:xfrm>
              <a:prstGeom prst="rect">
                <a:avLst/>
              </a:prstGeom>
              <a:noFill/>
              <a:ln w="9525">
                <a:noFill/>
                <a:miter lim="800000"/>
                <a:headEnd/>
                <a:tailEnd/>
              </a:ln>
            </p:spPr>
            <p:txBody>
              <a:bodyPr lIns="0" tIns="0" rIns="0" bIns="0"/>
              <a:lstStyle/>
              <a:p>
                <a:pPr algn="r">
                  <a:spcBef>
                    <a:spcPct val="0"/>
                  </a:spcBef>
                </a:pPr>
                <a:r>
                  <a:rPr lang="en-US">
                    <a:solidFill>
                      <a:srgbClr val="000000"/>
                    </a:solidFill>
                  </a:rPr>
                  <a:t>100:</a:t>
                </a:r>
              </a:p>
            </p:txBody>
          </p:sp>
          <p:sp>
            <p:nvSpPr>
              <p:cNvPr id="155677" name="Text Box 29"/>
              <p:cNvSpPr txBox="1">
                <a:spLocks noChangeArrowheads="1"/>
              </p:cNvSpPr>
              <p:nvPr/>
            </p:nvSpPr>
            <p:spPr bwMode="auto">
              <a:xfrm>
                <a:off x="2410" y="2216"/>
                <a:ext cx="237" cy="119"/>
              </a:xfrm>
              <a:prstGeom prst="rect">
                <a:avLst/>
              </a:prstGeom>
              <a:noFill/>
              <a:ln w="9525">
                <a:noFill/>
                <a:miter lim="800000"/>
                <a:headEnd/>
                <a:tailEnd/>
              </a:ln>
            </p:spPr>
            <p:txBody>
              <a:bodyPr lIns="0" tIns="0" rIns="0" bIns="0"/>
              <a:lstStyle/>
              <a:p>
                <a:pPr algn="r">
                  <a:spcBef>
                    <a:spcPct val="0"/>
                  </a:spcBef>
                </a:pPr>
                <a:r>
                  <a:rPr lang="en-US">
                    <a:solidFill>
                      <a:srgbClr val="000000"/>
                    </a:solidFill>
                  </a:rPr>
                  <a:t>101:</a:t>
                </a:r>
              </a:p>
            </p:txBody>
          </p:sp>
          <p:sp>
            <p:nvSpPr>
              <p:cNvPr id="155678" name="Text Box 30"/>
              <p:cNvSpPr txBox="1">
                <a:spLocks noChangeArrowheads="1"/>
              </p:cNvSpPr>
              <p:nvPr/>
            </p:nvSpPr>
            <p:spPr bwMode="auto">
              <a:xfrm>
                <a:off x="2703" y="2216"/>
                <a:ext cx="607" cy="131"/>
              </a:xfrm>
              <a:prstGeom prst="rect">
                <a:avLst/>
              </a:prstGeom>
              <a:noFill/>
              <a:ln w="9525">
                <a:noFill/>
                <a:miter lim="800000"/>
                <a:headEnd/>
                <a:tailEnd/>
              </a:ln>
            </p:spPr>
            <p:txBody>
              <a:bodyPr lIns="0" tIns="0" rIns="0" bIns="0"/>
              <a:lstStyle/>
              <a:p>
                <a:pPr algn="l">
                  <a:spcBef>
                    <a:spcPct val="0"/>
                  </a:spcBef>
                </a:pPr>
                <a:r>
                  <a:rPr lang="en-US">
                    <a:solidFill>
                      <a:srgbClr val="000000"/>
                    </a:solidFill>
                  </a:rPr>
                  <a:t>instruction </a:t>
                </a:r>
              </a:p>
            </p:txBody>
          </p:sp>
          <p:sp>
            <p:nvSpPr>
              <p:cNvPr id="155679" name="Text Box 31"/>
              <p:cNvSpPr txBox="1">
                <a:spLocks noChangeArrowheads="1"/>
              </p:cNvSpPr>
              <p:nvPr/>
            </p:nvSpPr>
            <p:spPr bwMode="auto">
              <a:xfrm>
                <a:off x="2486" y="1763"/>
                <a:ext cx="172" cy="132"/>
              </a:xfrm>
              <a:prstGeom prst="rect">
                <a:avLst/>
              </a:prstGeom>
              <a:noFill/>
              <a:ln w="9525">
                <a:noFill/>
                <a:miter lim="800000"/>
                <a:headEnd/>
                <a:tailEnd/>
              </a:ln>
            </p:spPr>
            <p:txBody>
              <a:bodyPr lIns="0" tIns="0" rIns="0" bIns="0"/>
              <a:lstStyle/>
              <a:p>
                <a:pPr algn="r">
                  <a:spcBef>
                    <a:spcPct val="0"/>
                  </a:spcBef>
                </a:pPr>
                <a:r>
                  <a:rPr lang="en-US">
                    <a:solidFill>
                      <a:srgbClr val="000000"/>
                    </a:solidFill>
                  </a:rPr>
                  <a:t>...</a:t>
                </a:r>
              </a:p>
            </p:txBody>
          </p:sp>
          <p:sp>
            <p:nvSpPr>
              <p:cNvPr id="155680" name="Text Box 32"/>
              <p:cNvSpPr txBox="1">
                <a:spLocks noChangeArrowheads="1"/>
              </p:cNvSpPr>
              <p:nvPr/>
            </p:nvSpPr>
            <p:spPr bwMode="auto">
              <a:xfrm>
                <a:off x="2431" y="1890"/>
                <a:ext cx="792" cy="175"/>
              </a:xfrm>
              <a:prstGeom prst="rect">
                <a:avLst/>
              </a:prstGeom>
              <a:noFill/>
              <a:ln w="9525">
                <a:noFill/>
                <a:miter lim="800000"/>
                <a:headEnd/>
                <a:tailEnd/>
              </a:ln>
            </p:spPr>
            <p:txBody>
              <a:bodyPr lIns="0" tIns="0" rIns="0" bIns="0"/>
              <a:lstStyle/>
              <a:p>
                <a:pPr algn="l">
                  <a:spcBef>
                    <a:spcPct val="0"/>
                  </a:spcBef>
                </a:pPr>
                <a:r>
                  <a:rPr lang="en-US" i="1">
                    <a:solidFill>
                      <a:srgbClr val="000000"/>
                    </a:solidFill>
                  </a:rPr>
                  <a:t>Main program</a:t>
                </a:r>
              </a:p>
            </p:txBody>
          </p:sp>
          <p:sp>
            <p:nvSpPr>
              <p:cNvPr id="155681" name="Text Box 33"/>
              <p:cNvSpPr txBox="1">
                <a:spLocks noChangeArrowheads="1"/>
              </p:cNvSpPr>
              <p:nvPr/>
            </p:nvSpPr>
            <p:spPr bwMode="auto">
              <a:xfrm>
                <a:off x="2475" y="1969"/>
                <a:ext cx="172" cy="131"/>
              </a:xfrm>
              <a:prstGeom prst="rect">
                <a:avLst/>
              </a:prstGeom>
              <a:noFill/>
              <a:ln w="9525">
                <a:noFill/>
                <a:miter lim="800000"/>
                <a:headEnd/>
                <a:tailEnd/>
              </a:ln>
            </p:spPr>
            <p:txBody>
              <a:bodyPr lIns="0" tIns="0" rIns="0" bIns="0"/>
              <a:lstStyle/>
              <a:p>
                <a:pPr algn="r">
                  <a:spcBef>
                    <a:spcPct val="0"/>
                  </a:spcBef>
                </a:pPr>
                <a:r>
                  <a:rPr lang="en-US">
                    <a:solidFill>
                      <a:srgbClr val="000000"/>
                    </a:solidFill>
                  </a:rPr>
                  <a:t>...</a:t>
                </a:r>
              </a:p>
            </p:txBody>
          </p:sp>
          <p:sp>
            <p:nvSpPr>
              <p:cNvPr id="155682" name="Text Box 34"/>
              <p:cNvSpPr txBox="1">
                <a:spLocks noChangeArrowheads="1"/>
              </p:cNvSpPr>
              <p:nvPr/>
            </p:nvSpPr>
            <p:spPr bwMode="auto">
              <a:xfrm>
                <a:off x="2622" y="1098"/>
                <a:ext cx="927" cy="171"/>
              </a:xfrm>
              <a:prstGeom prst="rect">
                <a:avLst/>
              </a:prstGeom>
              <a:noFill/>
              <a:ln w="9525">
                <a:noFill/>
                <a:miter lim="800000"/>
                <a:headEnd/>
                <a:tailEnd/>
              </a:ln>
              <a:effectLst/>
            </p:spPr>
            <p:txBody>
              <a:bodyPr lIns="0" tIns="0" rIns="0" bIns="0"/>
              <a:lstStyle/>
              <a:p>
                <a:pPr algn="l">
                  <a:spcBef>
                    <a:spcPct val="0"/>
                  </a:spcBef>
                </a:pPr>
                <a:r>
                  <a:rPr lang="en-US" noProof="1"/>
                  <a:t>Program memory</a:t>
                </a:r>
              </a:p>
            </p:txBody>
          </p:sp>
          <p:sp>
            <p:nvSpPr>
              <p:cNvPr id="155683" name="Rectangle 35"/>
              <p:cNvSpPr>
                <a:spLocks noChangeArrowheads="1"/>
              </p:cNvSpPr>
              <p:nvPr/>
            </p:nvSpPr>
            <p:spPr bwMode="auto">
              <a:xfrm>
                <a:off x="3905" y="2171"/>
                <a:ext cx="252" cy="147"/>
              </a:xfrm>
              <a:prstGeom prst="rect">
                <a:avLst/>
              </a:prstGeom>
              <a:noFill/>
              <a:ln w="9525">
                <a:solidFill>
                  <a:srgbClr val="000000"/>
                </a:solidFill>
                <a:miter lim="800000"/>
                <a:headEnd/>
                <a:tailEnd/>
              </a:ln>
              <a:effectLst/>
            </p:spPr>
            <p:txBody>
              <a:bodyPr lIns="0" tIns="0" rIns="0" bIns="0"/>
              <a:lstStyle/>
              <a:p>
                <a:pPr>
                  <a:spcBef>
                    <a:spcPct val="0"/>
                  </a:spcBef>
                </a:pPr>
                <a:r>
                  <a:rPr lang="en-US">
                    <a:solidFill>
                      <a:srgbClr val="000000"/>
                    </a:solidFill>
                  </a:rPr>
                  <a:t>PC</a:t>
                </a:r>
              </a:p>
            </p:txBody>
          </p:sp>
          <p:sp>
            <p:nvSpPr>
              <p:cNvPr id="155684" name="Rectangle 36"/>
              <p:cNvSpPr>
                <a:spLocks noChangeArrowheads="1"/>
              </p:cNvSpPr>
              <p:nvPr/>
            </p:nvSpPr>
            <p:spPr bwMode="auto">
              <a:xfrm>
                <a:off x="4321" y="1065"/>
                <a:ext cx="1152" cy="427"/>
              </a:xfrm>
              <a:prstGeom prst="rect">
                <a:avLst/>
              </a:prstGeom>
              <a:noFill/>
              <a:ln w="9525">
                <a:solidFill>
                  <a:srgbClr val="808080"/>
                </a:solidFill>
                <a:miter lim="800000"/>
                <a:headEnd/>
                <a:tailEnd/>
              </a:ln>
            </p:spPr>
            <p:txBody>
              <a:bodyPr lIns="0" tIns="0" rIns="0" bIns="0"/>
              <a:lstStyle/>
              <a:p>
                <a:pPr>
                  <a:spcBef>
                    <a:spcPct val="0"/>
                  </a:spcBef>
                </a:pPr>
                <a:r>
                  <a:rPr lang="en-US">
                    <a:solidFill>
                      <a:srgbClr val="808080"/>
                    </a:solidFill>
                  </a:rPr>
                  <a:t>Data memory</a:t>
                </a:r>
              </a:p>
            </p:txBody>
          </p:sp>
          <p:sp>
            <p:nvSpPr>
              <p:cNvPr id="155685" name="Text Box 37"/>
              <p:cNvSpPr txBox="1">
                <a:spLocks noChangeArrowheads="1"/>
              </p:cNvSpPr>
              <p:nvPr/>
            </p:nvSpPr>
            <p:spPr bwMode="auto">
              <a:xfrm>
                <a:off x="4335" y="1188"/>
                <a:ext cx="379" cy="129"/>
              </a:xfrm>
              <a:prstGeom prst="rect">
                <a:avLst/>
              </a:prstGeom>
              <a:noFill/>
              <a:ln w="9525">
                <a:noFill/>
                <a:prstDash val="dash"/>
                <a:miter lim="800000"/>
                <a:headEnd/>
                <a:tailEnd type="none" w="sm" len="sm"/>
              </a:ln>
              <a:effectLst/>
            </p:spPr>
            <p:txBody>
              <a:bodyPr lIns="0" tIns="0" rIns="0" bIns="0"/>
              <a:lstStyle/>
              <a:p>
                <a:pPr algn="l">
                  <a:spcBef>
                    <a:spcPct val="0"/>
                  </a:spcBef>
                </a:pPr>
                <a:r>
                  <a:rPr lang="en-US">
                    <a:solidFill>
                      <a:srgbClr val="808080"/>
                    </a:solidFill>
                  </a:rPr>
                  <a:t>0x0000</a:t>
                </a:r>
              </a:p>
            </p:txBody>
          </p:sp>
          <p:sp>
            <p:nvSpPr>
              <p:cNvPr id="155686" name="Text Box 38"/>
              <p:cNvSpPr txBox="1">
                <a:spLocks noChangeArrowheads="1"/>
              </p:cNvSpPr>
              <p:nvPr/>
            </p:nvSpPr>
            <p:spPr bwMode="auto">
              <a:xfrm>
                <a:off x="4734" y="1188"/>
                <a:ext cx="390" cy="129"/>
              </a:xfrm>
              <a:prstGeom prst="rect">
                <a:avLst/>
              </a:prstGeom>
              <a:noFill/>
              <a:ln w="9525">
                <a:noFill/>
                <a:prstDash val="dash"/>
                <a:miter lim="800000"/>
                <a:headEnd/>
                <a:tailEnd type="none" w="sm" len="sm"/>
              </a:ln>
              <a:effectLst/>
            </p:spPr>
            <p:txBody>
              <a:bodyPr lIns="0" tIns="0" rIns="0" bIns="0"/>
              <a:lstStyle/>
              <a:p>
                <a:pPr algn="l">
                  <a:spcBef>
                    <a:spcPct val="0"/>
                  </a:spcBef>
                </a:pPr>
                <a:r>
                  <a:rPr lang="en-US">
                    <a:solidFill>
                      <a:srgbClr val="808080"/>
                    </a:solidFill>
                  </a:rPr>
                  <a:t>0x0001</a:t>
                </a:r>
              </a:p>
            </p:txBody>
          </p:sp>
          <p:sp>
            <p:nvSpPr>
              <p:cNvPr id="155687" name="Text Box 39"/>
              <p:cNvSpPr txBox="1">
                <a:spLocks noChangeArrowheads="1"/>
              </p:cNvSpPr>
              <p:nvPr/>
            </p:nvSpPr>
            <p:spPr bwMode="auto">
              <a:xfrm>
                <a:off x="4352" y="1334"/>
                <a:ext cx="363" cy="129"/>
              </a:xfrm>
              <a:prstGeom prst="rect">
                <a:avLst/>
              </a:prstGeom>
              <a:noFill/>
              <a:ln w="9525">
                <a:solidFill>
                  <a:srgbClr val="969696"/>
                </a:solidFill>
                <a:miter lim="800000"/>
                <a:headEnd/>
                <a:tailEnd type="none" w="sm" len="sm"/>
              </a:ln>
              <a:effectLst/>
            </p:spPr>
            <p:txBody>
              <a:bodyPr lIns="0" tIns="0" rIns="0" bIns="0"/>
              <a:lstStyle/>
              <a:p>
                <a:pPr algn="l">
                  <a:spcBef>
                    <a:spcPct val="0"/>
                  </a:spcBef>
                </a:pPr>
                <a:endParaRPr lang="en-US"/>
              </a:p>
            </p:txBody>
          </p:sp>
          <p:sp>
            <p:nvSpPr>
              <p:cNvPr id="155688" name="Text Box 40"/>
              <p:cNvSpPr txBox="1">
                <a:spLocks noChangeArrowheads="1"/>
              </p:cNvSpPr>
              <p:nvPr/>
            </p:nvSpPr>
            <p:spPr bwMode="auto">
              <a:xfrm>
                <a:off x="4715" y="1334"/>
                <a:ext cx="365" cy="129"/>
              </a:xfrm>
              <a:prstGeom prst="rect">
                <a:avLst/>
              </a:prstGeom>
              <a:noFill/>
              <a:ln w="9525">
                <a:solidFill>
                  <a:srgbClr val="969696"/>
                </a:solidFill>
                <a:miter lim="800000"/>
                <a:headEnd/>
                <a:tailEnd type="none" w="sm" len="sm"/>
              </a:ln>
              <a:effectLst/>
            </p:spPr>
            <p:txBody>
              <a:bodyPr lIns="0" tIns="0" rIns="0" bIns="0"/>
              <a:lstStyle/>
              <a:p>
                <a:pPr algn="l">
                  <a:spcBef>
                    <a:spcPct val="0"/>
                  </a:spcBef>
                </a:pPr>
                <a:endParaRPr lang="en-US"/>
              </a:p>
            </p:txBody>
          </p:sp>
          <p:sp>
            <p:nvSpPr>
              <p:cNvPr id="155689" name="Text Box 41"/>
              <p:cNvSpPr txBox="1">
                <a:spLocks noChangeArrowheads="1"/>
              </p:cNvSpPr>
              <p:nvPr/>
            </p:nvSpPr>
            <p:spPr bwMode="auto">
              <a:xfrm>
                <a:off x="5080" y="1334"/>
                <a:ext cx="363" cy="129"/>
              </a:xfrm>
              <a:prstGeom prst="rect">
                <a:avLst/>
              </a:prstGeom>
              <a:noFill/>
              <a:ln w="9525">
                <a:solidFill>
                  <a:srgbClr val="969696"/>
                </a:solidFill>
                <a:miter lim="800000"/>
                <a:headEnd/>
                <a:tailEnd type="none" w="sm" len="sm"/>
              </a:ln>
              <a:effectLst/>
            </p:spPr>
            <p:txBody>
              <a:bodyPr lIns="0" tIns="0" rIns="0" bIns="0"/>
              <a:lstStyle/>
              <a:p>
                <a:pPr algn="l">
                  <a:spcBef>
                    <a:spcPct val="0"/>
                  </a:spcBef>
                </a:pPr>
                <a:endParaRPr lang="en-US"/>
              </a:p>
            </p:txBody>
          </p:sp>
          <p:sp>
            <p:nvSpPr>
              <p:cNvPr id="155690" name="Text Box 42"/>
              <p:cNvSpPr txBox="1">
                <a:spLocks noChangeArrowheads="1"/>
              </p:cNvSpPr>
              <p:nvPr/>
            </p:nvSpPr>
            <p:spPr bwMode="auto">
              <a:xfrm>
                <a:off x="4477" y="2075"/>
                <a:ext cx="226" cy="153"/>
              </a:xfrm>
              <a:prstGeom prst="rect">
                <a:avLst/>
              </a:prstGeom>
              <a:noFill/>
              <a:ln w="9525">
                <a:solidFill>
                  <a:srgbClr val="969696"/>
                </a:solidFill>
                <a:miter lim="800000"/>
                <a:headEnd/>
                <a:tailEnd type="none" w="sm" len="sm"/>
              </a:ln>
              <a:effectLst/>
            </p:spPr>
            <p:txBody>
              <a:bodyPr lIns="0" tIns="0" rIns="0" bIns="0"/>
              <a:lstStyle/>
              <a:p>
                <a:pPr>
                  <a:spcBef>
                    <a:spcPct val="0"/>
                  </a:spcBef>
                </a:pPr>
                <a:r>
                  <a:rPr lang="en-US">
                    <a:solidFill>
                      <a:srgbClr val="808080"/>
                    </a:solidFill>
                  </a:rPr>
                  <a:t>16</a:t>
                </a:r>
              </a:p>
            </p:txBody>
          </p:sp>
          <p:sp>
            <p:nvSpPr>
              <p:cNvPr id="155691" name="Freeform 43"/>
              <p:cNvSpPr>
                <a:spLocks/>
              </p:cNvSpPr>
              <p:nvPr/>
            </p:nvSpPr>
            <p:spPr bwMode="auto">
              <a:xfrm>
                <a:off x="4303" y="2095"/>
                <a:ext cx="142" cy="5"/>
              </a:xfrm>
              <a:custGeom>
                <a:avLst/>
                <a:gdLst/>
                <a:ahLst/>
                <a:cxnLst>
                  <a:cxn ang="0">
                    <a:pos x="180" y="0"/>
                  </a:cxn>
                  <a:cxn ang="0">
                    <a:pos x="0" y="7"/>
                  </a:cxn>
                </a:cxnLst>
                <a:rect l="0" t="0" r="r" b="b"/>
                <a:pathLst>
                  <a:path w="180" h="7">
                    <a:moveTo>
                      <a:pt x="180" y="0"/>
                    </a:moveTo>
                    <a:lnTo>
                      <a:pt x="0" y="7"/>
                    </a:lnTo>
                  </a:path>
                </a:pathLst>
              </a:custGeom>
              <a:noFill/>
              <a:ln w="9525">
                <a:solidFill>
                  <a:srgbClr val="969696"/>
                </a:solidFill>
                <a:round/>
                <a:headEnd/>
                <a:tailEnd type="triangle" w="med" len="med"/>
              </a:ln>
              <a:effectLst/>
            </p:spPr>
            <p:txBody>
              <a:bodyPr/>
              <a:lstStyle/>
              <a:p>
                <a:endParaRPr lang="en-US"/>
              </a:p>
            </p:txBody>
          </p:sp>
          <p:sp>
            <p:nvSpPr>
              <p:cNvPr id="155692" name="Text Box 44"/>
              <p:cNvSpPr txBox="1">
                <a:spLocks noChangeArrowheads="1"/>
              </p:cNvSpPr>
              <p:nvPr/>
            </p:nvSpPr>
            <p:spPr bwMode="auto">
              <a:xfrm>
                <a:off x="4080" y="2020"/>
                <a:ext cx="190" cy="169"/>
              </a:xfrm>
              <a:prstGeom prst="rect">
                <a:avLst/>
              </a:prstGeom>
              <a:noFill/>
              <a:ln w="9525">
                <a:noFill/>
                <a:miter lim="800000"/>
                <a:headEnd/>
                <a:tailEnd/>
              </a:ln>
            </p:spPr>
            <p:txBody>
              <a:bodyPr lIns="0" tIns="0" rIns="0" bIns="0"/>
              <a:lstStyle/>
              <a:p>
                <a:pPr algn="r">
                  <a:spcBef>
                    <a:spcPct val="0"/>
                  </a:spcBef>
                </a:pPr>
                <a:r>
                  <a:rPr lang="en-US">
                    <a:solidFill>
                      <a:srgbClr val="808080"/>
                    </a:solidFill>
                  </a:rPr>
                  <a:t>Int</a:t>
                </a:r>
              </a:p>
            </p:txBody>
          </p:sp>
          <p:sp>
            <p:nvSpPr>
              <p:cNvPr id="155693" name="Freeform 45"/>
              <p:cNvSpPr>
                <a:spLocks/>
              </p:cNvSpPr>
              <p:nvPr/>
            </p:nvSpPr>
            <p:spPr bwMode="auto">
              <a:xfrm rot="10800000">
                <a:off x="4307" y="1961"/>
                <a:ext cx="142" cy="6"/>
              </a:xfrm>
              <a:custGeom>
                <a:avLst/>
                <a:gdLst/>
                <a:ahLst/>
                <a:cxnLst>
                  <a:cxn ang="0">
                    <a:pos x="180" y="0"/>
                  </a:cxn>
                  <a:cxn ang="0">
                    <a:pos x="0" y="7"/>
                  </a:cxn>
                </a:cxnLst>
                <a:rect l="0" t="0" r="r" b="b"/>
                <a:pathLst>
                  <a:path w="180" h="7">
                    <a:moveTo>
                      <a:pt x="180" y="0"/>
                    </a:moveTo>
                    <a:lnTo>
                      <a:pt x="0" y="7"/>
                    </a:lnTo>
                  </a:path>
                </a:pathLst>
              </a:custGeom>
              <a:noFill/>
              <a:ln w="9525">
                <a:solidFill>
                  <a:srgbClr val="969696"/>
                </a:solidFill>
                <a:round/>
                <a:headEnd/>
                <a:tailEnd type="triangle" w="med" len="med"/>
              </a:ln>
              <a:effectLst/>
            </p:spPr>
            <p:txBody>
              <a:bodyPr/>
              <a:lstStyle/>
              <a:p>
                <a:endParaRPr lang="en-US"/>
              </a:p>
            </p:txBody>
          </p:sp>
          <p:sp>
            <p:nvSpPr>
              <p:cNvPr id="155694" name="Text Box 46"/>
              <p:cNvSpPr txBox="1">
                <a:spLocks noChangeArrowheads="1"/>
              </p:cNvSpPr>
              <p:nvPr/>
            </p:nvSpPr>
            <p:spPr bwMode="auto">
              <a:xfrm>
                <a:off x="4068" y="1887"/>
                <a:ext cx="207" cy="168"/>
              </a:xfrm>
              <a:prstGeom prst="rect">
                <a:avLst/>
              </a:prstGeom>
              <a:noFill/>
              <a:ln w="9525">
                <a:noFill/>
                <a:miter lim="800000"/>
                <a:headEnd/>
                <a:tailEnd/>
              </a:ln>
            </p:spPr>
            <p:txBody>
              <a:bodyPr lIns="0" tIns="0" rIns="0" bIns="0"/>
              <a:lstStyle/>
              <a:p>
                <a:pPr algn="r">
                  <a:spcBef>
                    <a:spcPct val="0"/>
                  </a:spcBef>
                </a:pPr>
                <a:r>
                  <a:rPr lang="en-US">
                    <a:solidFill>
                      <a:srgbClr val="808080"/>
                    </a:solidFill>
                  </a:rPr>
                  <a:t>Inta</a:t>
                </a:r>
              </a:p>
            </p:txBody>
          </p:sp>
          <p:grpSp>
            <p:nvGrpSpPr>
              <p:cNvPr id="4" name="Group 47"/>
              <p:cNvGrpSpPr>
                <a:grpSpLocks/>
              </p:cNvGrpSpPr>
              <p:nvPr/>
            </p:nvGrpSpPr>
            <p:grpSpPr bwMode="auto">
              <a:xfrm>
                <a:off x="5174" y="1411"/>
                <a:ext cx="168" cy="22"/>
                <a:chOff x="5212" y="2481"/>
                <a:chExt cx="213" cy="29"/>
              </a:xfrm>
            </p:grpSpPr>
            <p:sp>
              <p:nvSpPr>
                <p:cNvPr id="155696" name="Oval 48"/>
                <p:cNvSpPr>
                  <a:spLocks noChangeArrowheads="1"/>
                </p:cNvSpPr>
                <p:nvPr/>
              </p:nvSpPr>
              <p:spPr bwMode="auto">
                <a:xfrm>
                  <a:off x="5304" y="2481"/>
                  <a:ext cx="29" cy="29"/>
                </a:xfrm>
                <a:prstGeom prst="ellipse">
                  <a:avLst/>
                </a:prstGeom>
                <a:noFill/>
                <a:ln w="9525">
                  <a:solidFill>
                    <a:srgbClr val="969696"/>
                  </a:solidFill>
                  <a:prstDash val="dash"/>
                  <a:round/>
                  <a:headEnd/>
                  <a:tailEnd type="none" w="sm" len="sm"/>
                </a:ln>
                <a:effectLst/>
              </p:spPr>
              <p:txBody>
                <a:bodyPr/>
                <a:lstStyle/>
                <a:p>
                  <a:endParaRPr lang="en-US"/>
                </a:p>
              </p:txBody>
            </p:sp>
            <p:sp>
              <p:nvSpPr>
                <p:cNvPr id="155697" name="Oval 49"/>
                <p:cNvSpPr>
                  <a:spLocks noChangeArrowheads="1"/>
                </p:cNvSpPr>
                <p:nvPr/>
              </p:nvSpPr>
              <p:spPr bwMode="auto">
                <a:xfrm>
                  <a:off x="5212" y="2481"/>
                  <a:ext cx="29" cy="29"/>
                </a:xfrm>
                <a:prstGeom prst="ellipse">
                  <a:avLst/>
                </a:prstGeom>
                <a:noFill/>
                <a:ln w="9525">
                  <a:solidFill>
                    <a:srgbClr val="969696"/>
                  </a:solidFill>
                  <a:prstDash val="dash"/>
                  <a:round/>
                  <a:headEnd/>
                  <a:tailEnd type="none" w="sm" len="sm"/>
                </a:ln>
                <a:effectLst/>
              </p:spPr>
              <p:txBody>
                <a:bodyPr/>
                <a:lstStyle/>
                <a:p>
                  <a:endParaRPr lang="en-US"/>
                </a:p>
              </p:txBody>
            </p:sp>
            <p:sp>
              <p:nvSpPr>
                <p:cNvPr id="155698" name="Oval 50"/>
                <p:cNvSpPr>
                  <a:spLocks noChangeArrowheads="1"/>
                </p:cNvSpPr>
                <p:nvPr/>
              </p:nvSpPr>
              <p:spPr bwMode="auto">
                <a:xfrm>
                  <a:off x="5396" y="2481"/>
                  <a:ext cx="29" cy="29"/>
                </a:xfrm>
                <a:prstGeom prst="ellipse">
                  <a:avLst/>
                </a:prstGeom>
                <a:noFill/>
                <a:ln w="9525">
                  <a:solidFill>
                    <a:srgbClr val="969696"/>
                  </a:solidFill>
                  <a:prstDash val="dash"/>
                  <a:round/>
                  <a:headEnd/>
                  <a:tailEnd type="none" w="sm" len="sm"/>
                </a:ln>
                <a:effectLst/>
              </p:spPr>
              <p:txBody>
                <a:bodyPr/>
                <a:lstStyle/>
                <a:p>
                  <a:endParaRPr lang="en-US"/>
                </a:p>
              </p:txBody>
            </p:sp>
          </p:grpSp>
          <p:sp>
            <p:nvSpPr>
              <p:cNvPr id="155699" name="Text Box 51"/>
              <p:cNvSpPr txBox="1">
                <a:spLocks noChangeArrowheads="1"/>
              </p:cNvSpPr>
              <p:nvPr/>
            </p:nvSpPr>
            <p:spPr bwMode="auto">
              <a:xfrm>
                <a:off x="2703" y="2090"/>
                <a:ext cx="591" cy="126"/>
              </a:xfrm>
              <a:prstGeom prst="rect">
                <a:avLst/>
              </a:prstGeom>
              <a:noFill/>
              <a:ln w="9525">
                <a:noFill/>
                <a:miter lim="800000"/>
                <a:headEnd/>
                <a:tailEnd/>
              </a:ln>
            </p:spPr>
            <p:txBody>
              <a:bodyPr lIns="0" tIns="0" rIns="0" bIns="0"/>
              <a:lstStyle/>
              <a:p>
                <a:pPr algn="l">
                  <a:spcBef>
                    <a:spcPct val="0"/>
                  </a:spcBef>
                </a:pPr>
                <a:r>
                  <a:rPr lang="en-US" dirty="0">
                    <a:solidFill>
                      <a:srgbClr val="000000"/>
                    </a:solidFill>
                  </a:rPr>
                  <a:t>instruction </a:t>
                </a:r>
              </a:p>
            </p:txBody>
          </p:sp>
        </p:grpSp>
      </p:grpSp>
    </p:spTree>
    <p:extLst>
      <p:ext uri="{BB962C8B-B14F-4D97-AF65-F5344CB8AC3E}">
        <p14:creationId xmlns:p14="http://schemas.microsoft.com/office/powerpoint/2010/main" val="244576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Select Port Pins </a:t>
            </a:r>
            <a:endParaRPr lang="en-US" dirty="0"/>
          </a:p>
        </p:txBody>
      </p:sp>
      <p:sp>
        <p:nvSpPr>
          <p:cNvPr id="3" name="Content Placeholder 2"/>
          <p:cNvSpPr>
            <a:spLocks noGrp="1"/>
          </p:cNvSpPr>
          <p:nvPr>
            <p:ph idx="1"/>
          </p:nvPr>
        </p:nvSpPr>
        <p:spPr>
          <a:xfrm>
            <a:off x="143088" y="838201"/>
            <a:ext cx="7019711" cy="2666999"/>
          </a:xfrm>
        </p:spPr>
        <p:txBody>
          <a:bodyPr>
            <a:normAutofit/>
          </a:bodyPr>
          <a:lstStyle/>
          <a:p>
            <a:pPr marL="0" indent="0">
              <a:buNone/>
            </a:pPr>
            <a:r>
              <a:rPr lang="en-US" sz="2400" dirty="0" smtClean="0"/>
              <a:t>// AD1CHS0</a:t>
            </a:r>
          </a:p>
          <a:p>
            <a:pPr marL="0" indent="0">
              <a:buNone/>
            </a:pPr>
            <a:r>
              <a:rPr lang="en-US" sz="2400" dirty="0" smtClean="0"/>
              <a:t>_</a:t>
            </a:r>
            <a:r>
              <a:rPr lang="en-US" sz="2400" dirty="0"/>
              <a:t>CH0NA = 0;	// negative input is VREF- on channel 0</a:t>
            </a:r>
          </a:p>
          <a:p>
            <a:pPr marL="0" indent="0">
              <a:buNone/>
            </a:pPr>
            <a:r>
              <a:rPr lang="en-US" sz="2400" dirty="0" smtClean="0"/>
              <a:t>_</a:t>
            </a:r>
            <a:r>
              <a:rPr lang="en-US" sz="2400" dirty="0"/>
              <a:t>CH0SA = 0;	//positive input is connected to </a:t>
            </a:r>
            <a:r>
              <a:rPr lang="en-US" sz="2400" dirty="0" smtClean="0"/>
              <a:t>AN0</a:t>
            </a:r>
          </a:p>
          <a:p>
            <a:pPr marL="0" indent="0">
              <a:buNone/>
            </a:pPr>
            <a:r>
              <a:rPr lang="en-US" sz="2400" dirty="0" smtClean="0"/>
              <a:t>// AD1CHS</a:t>
            </a:r>
            <a:endParaRPr lang="en-US" sz="2400" dirty="0"/>
          </a:p>
          <a:p>
            <a:pPr marL="0" indent="0">
              <a:buNone/>
            </a:pPr>
            <a:r>
              <a:rPr lang="en-US" sz="2400" dirty="0" smtClean="0"/>
              <a:t>_</a:t>
            </a:r>
            <a:r>
              <a:rPr lang="en-US" sz="2400" dirty="0"/>
              <a:t>CH123NA = 0; // negative input is VREF- on channel 1</a:t>
            </a:r>
          </a:p>
          <a:p>
            <a:pPr marL="0" indent="0">
              <a:buNone/>
            </a:pPr>
            <a:r>
              <a:rPr lang="en-US" sz="2400" dirty="0" smtClean="0"/>
              <a:t>_</a:t>
            </a:r>
            <a:r>
              <a:rPr lang="en-US" sz="2400" dirty="0"/>
              <a:t>CH123SA = 1;	// positive input for channel 1 is AN3</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1430" y="3505201"/>
            <a:ext cx="6093733" cy="3305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12572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a:t>
            </a:r>
            <a:endParaRPr lang="en-US" dirty="0"/>
          </a:p>
        </p:txBody>
      </p:sp>
      <p:sp>
        <p:nvSpPr>
          <p:cNvPr id="3" name="Content Placeholder 2"/>
          <p:cNvSpPr>
            <a:spLocks noGrp="1"/>
          </p:cNvSpPr>
          <p:nvPr>
            <p:ph idx="1"/>
          </p:nvPr>
        </p:nvSpPr>
        <p:spPr>
          <a:xfrm>
            <a:off x="457200" y="1371600"/>
            <a:ext cx="8229600" cy="2133600"/>
          </a:xfrm>
        </p:spPr>
        <p:txBody>
          <a:bodyPr>
            <a:normAutofit/>
          </a:bodyPr>
          <a:lstStyle/>
          <a:p>
            <a:pPr marL="0" indent="0">
              <a:buNone/>
            </a:pPr>
            <a:r>
              <a:rPr lang="en-US" sz="2400" dirty="0" smtClean="0"/>
              <a:t>_</a:t>
            </a:r>
            <a:r>
              <a:rPr lang="en-US" sz="2400" dirty="0"/>
              <a:t>SIMSAM = 1; //simultaneous sampling</a:t>
            </a:r>
          </a:p>
          <a:p>
            <a:pPr marL="0" indent="0">
              <a:buNone/>
            </a:pPr>
            <a:r>
              <a:rPr lang="en-US" sz="2400" dirty="0" smtClean="0"/>
              <a:t>_</a:t>
            </a:r>
            <a:r>
              <a:rPr lang="en-US" sz="2400" dirty="0"/>
              <a:t>ALTS = 0; //Always use channel input selects for Sample </a:t>
            </a:r>
            <a:r>
              <a:rPr lang="en-US" sz="2400" dirty="0" smtClean="0"/>
              <a:t>A</a:t>
            </a:r>
          </a:p>
          <a:p>
            <a:pPr marL="0" indent="0">
              <a:buNone/>
            </a:pPr>
            <a:r>
              <a:rPr lang="en-US" sz="2400" dirty="0"/>
              <a:t>_CHPS = 0b01; // convert CHO and </a:t>
            </a:r>
            <a:r>
              <a:rPr lang="en-US" sz="2400" dirty="0" smtClean="0"/>
              <a:t>CH1</a:t>
            </a:r>
          </a:p>
          <a:p>
            <a:pPr marL="0" indent="0">
              <a:buNone/>
            </a:pPr>
            <a:r>
              <a:rPr lang="en-US" sz="2400" dirty="0"/>
              <a:t>_SMPI = 0; //generate and interrupt for every conversion</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962400"/>
            <a:ext cx="6248400"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21340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US" dirty="0" smtClean="0"/>
              <a:t>Sample Timing </a:t>
            </a:r>
            <a:endParaRPr lang="en-US" dirty="0"/>
          </a:p>
        </p:txBody>
      </p:sp>
      <p:sp>
        <p:nvSpPr>
          <p:cNvPr id="3" name="Content Placeholder 2"/>
          <p:cNvSpPr>
            <a:spLocks noGrp="1"/>
          </p:cNvSpPr>
          <p:nvPr>
            <p:ph idx="1"/>
          </p:nvPr>
        </p:nvSpPr>
        <p:spPr>
          <a:xfrm>
            <a:off x="381000" y="685800"/>
            <a:ext cx="8229600" cy="2895600"/>
          </a:xfrm>
        </p:spPr>
        <p:txBody>
          <a:bodyPr>
            <a:normAutofit lnSpcReduction="10000"/>
          </a:bodyPr>
          <a:lstStyle/>
          <a:p>
            <a:pPr marL="0" indent="0">
              <a:buNone/>
            </a:pPr>
            <a:r>
              <a:rPr lang="en-US" sz="2400" dirty="0"/>
              <a:t>_SSRC = 0b010;// Start conversion with timer </a:t>
            </a:r>
            <a:r>
              <a:rPr lang="en-US" sz="2400" dirty="0" smtClean="0"/>
              <a:t>3</a:t>
            </a:r>
          </a:p>
          <a:p>
            <a:pPr marL="0" indent="0">
              <a:buNone/>
            </a:pPr>
            <a:r>
              <a:rPr lang="en-US" sz="2400" dirty="0"/>
              <a:t>_ASAM = 1; //start sampling immediately after conversion</a:t>
            </a:r>
          </a:p>
          <a:p>
            <a:pPr marL="0" indent="0">
              <a:buNone/>
            </a:pPr>
            <a:r>
              <a:rPr lang="en-US" sz="2400" dirty="0"/>
              <a:t>//set up timer 1 to trigger conversion</a:t>
            </a:r>
          </a:p>
          <a:p>
            <a:pPr marL="0" indent="0">
              <a:buNone/>
            </a:pPr>
            <a:r>
              <a:rPr lang="en-US" sz="2400" dirty="0" smtClean="0"/>
              <a:t>PR3=13333</a:t>
            </a:r>
            <a:r>
              <a:rPr lang="en-US" sz="2400" dirty="0"/>
              <a:t>;	//set up interrupt to occur 13,333*62.5ns = </a:t>
            </a:r>
            <a:r>
              <a:rPr lang="en-US" sz="2400" dirty="0" smtClean="0"/>
              <a:t>833us TMR3=0</a:t>
            </a:r>
            <a:r>
              <a:rPr lang="en-US" sz="2400" dirty="0"/>
              <a:t>;</a:t>
            </a:r>
          </a:p>
          <a:p>
            <a:pPr marL="0" indent="0">
              <a:buNone/>
            </a:pPr>
            <a:r>
              <a:rPr lang="en-US" sz="2400" dirty="0" smtClean="0"/>
              <a:t>T3CON </a:t>
            </a:r>
            <a:r>
              <a:rPr lang="en-US" sz="2400" dirty="0"/>
              <a:t>= 0b1000000000000000;//internal clock 16 </a:t>
            </a:r>
            <a:r>
              <a:rPr lang="en-US" sz="2400" dirty="0" err="1"/>
              <a:t>Mhz,prescale</a:t>
            </a:r>
            <a:r>
              <a:rPr lang="en-US" sz="2400" dirty="0"/>
              <a:t> </a:t>
            </a:r>
            <a:r>
              <a:rPr lang="en-US" sz="2400" dirty="0" smtClean="0"/>
              <a:t>  				     //1:1</a:t>
            </a:r>
            <a:r>
              <a:rPr lang="en-US" sz="2400" dirty="0"/>
              <a:t>, 62.5 ns per tic, turn on </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505200"/>
            <a:ext cx="7015162"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37509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smtClean="0"/>
              <a:t>DMA SETUP</a:t>
            </a:r>
            <a:endParaRPr lang="en-US" dirty="0"/>
          </a:p>
        </p:txBody>
      </p:sp>
      <p:sp>
        <p:nvSpPr>
          <p:cNvPr id="3" name="Content Placeholder 2"/>
          <p:cNvSpPr>
            <a:spLocks noGrp="1"/>
          </p:cNvSpPr>
          <p:nvPr>
            <p:ph idx="1"/>
          </p:nvPr>
        </p:nvSpPr>
        <p:spPr>
          <a:xfrm>
            <a:off x="533400" y="533400"/>
            <a:ext cx="8229600" cy="2590800"/>
          </a:xfrm>
        </p:spPr>
        <p:txBody>
          <a:bodyPr>
            <a:normAutofit/>
          </a:bodyPr>
          <a:lstStyle/>
          <a:p>
            <a:pPr marL="0" indent="0">
              <a:buNone/>
            </a:pPr>
            <a:r>
              <a:rPr lang="en-US" sz="2800" dirty="0"/>
              <a:t>_SIZE = 0; </a:t>
            </a:r>
            <a:r>
              <a:rPr lang="en-US" sz="2800" dirty="0" smtClean="0"/>
              <a:t>//this </a:t>
            </a:r>
            <a:r>
              <a:rPr lang="en-US" sz="2800" dirty="0"/>
              <a:t>sets a word size</a:t>
            </a:r>
          </a:p>
          <a:p>
            <a:pPr marL="0" indent="0">
              <a:buNone/>
            </a:pPr>
            <a:r>
              <a:rPr lang="en-US" sz="2800" dirty="0" smtClean="0"/>
              <a:t>_</a:t>
            </a:r>
            <a:r>
              <a:rPr lang="en-US" sz="2800" dirty="0"/>
              <a:t>DIR = 0; //Read from ADC write to </a:t>
            </a:r>
            <a:r>
              <a:rPr lang="en-US" sz="2800" dirty="0" smtClean="0"/>
              <a:t>DMA</a:t>
            </a:r>
          </a:p>
          <a:p>
            <a:pPr marL="0" indent="0">
              <a:buNone/>
            </a:pPr>
            <a:r>
              <a:rPr lang="en-US" sz="2800" dirty="0"/>
              <a:t>DMA0STA = </a:t>
            </a:r>
            <a:r>
              <a:rPr lang="en-US" sz="2800" dirty="0" err="1"/>
              <a:t>BeginDMA</a:t>
            </a:r>
            <a:r>
              <a:rPr lang="en-US" sz="2800" dirty="0" smtClean="0"/>
              <a:t>;//</a:t>
            </a:r>
            <a:r>
              <a:rPr lang="en-US" sz="2800" dirty="0"/>
              <a:t>This is the </a:t>
            </a:r>
            <a:r>
              <a:rPr lang="en-US" sz="2800" dirty="0" smtClean="0"/>
              <a:t>beginning </a:t>
            </a:r>
            <a:r>
              <a:rPr lang="en-US" sz="2800" dirty="0"/>
              <a:t>of DMA</a:t>
            </a:r>
          </a:p>
          <a:p>
            <a:pPr marL="0" indent="0">
              <a:buNone/>
            </a:pPr>
            <a:r>
              <a:rPr lang="en-US" sz="2800" dirty="0" smtClean="0"/>
              <a:t>DMA0PAD </a:t>
            </a:r>
            <a:r>
              <a:rPr lang="en-US" sz="2800" dirty="0"/>
              <a:t>= 0x300; //This is the location of ADC1BUF0</a:t>
            </a:r>
          </a:p>
          <a:p>
            <a:pPr marL="0" indent="0">
              <a:buNone/>
            </a:pPr>
            <a:r>
              <a:rPr lang="en-US" sz="2800" dirty="0" smtClean="0"/>
              <a:t>DMA0CNT </a:t>
            </a:r>
            <a:r>
              <a:rPr lang="en-US" sz="2800" dirty="0"/>
              <a:t>= 239; </a:t>
            </a:r>
            <a:r>
              <a:rPr lang="en-US" sz="2800" dirty="0" smtClean="0"/>
              <a:t>//This is the size of the DMA buffer </a:t>
            </a:r>
            <a:endParaRPr lang="en-US" sz="28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052258"/>
            <a:ext cx="5995988" cy="36646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24187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smtClean="0"/>
              <a:t>DMA to ADC interface </a:t>
            </a:r>
            <a:endParaRPr lang="en-US" dirty="0"/>
          </a:p>
        </p:txBody>
      </p:sp>
      <p:sp>
        <p:nvSpPr>
          <p:cNvPr id="3" name="Content Placeholder 2"/>
          <p:cNvSpPr>
            <a:spLocks noGrp="1"/>
          </p:cNvSpPr>
          <p:nvPr>
            <p:ph idx="1"/>
          </p:nvPr>
        </p:nvSpPr>
        <p:spPr>
          <a:xfrm>
            <a:off x="533400" y="838201"/>
            <a:ext cx="8229600" cy="2209800"/>
          </a:xfrm>
        </p:spPr>
        <p:txBody>
          <a:bodyPr>
            <a:normAutofit/>
          </a:bodyPr>
          <a:lstStyle/>
          <a:p>
            <a:pPr marL="0" indent="0">
              <a:buNone/>
            </a:pPr>
            <a:r>
              <a:rPr lang="en-US" sz="2400" dirty="0"/>
              <a:t>_AMODE = 0; // DMA writes value and increments the address </a:t>
            </a:r>
            <a:r>
              <a:rPr lang="en-US" sz="2400" dirty="0" smtClean="0"/>
              <a:t>		//register </a:t>
            </a:r>
            <a:r>
              <a:rPr lang="en-US" sz="2400" dirty="0"/>
              <a:t>for the next </a:t>
            </a:r>
            <a:r>
              <a:rPr lang="en-US" sz="2400" dirty="0" smtClean="0"/>
              <a:t>write</a:t>
            </a:r>
          </a:p>
          <a:p>
            <a:pPr marL="0" indent="0">
              <a:buNone/>
            </a:pPr>
            <a:r>
              <a:rPr lang="en-US" sz="2400" dirty="0"/>
              <a:t>_ADDMABM =1; //DMA channels are written in the order of </a:t>
            </a:r>
            <a:r>
              <a:rPr lang="en-US" sz="2400" dirty="0" smtClean="0"/>
              <a:t>			//conversion</a:t>
            </a:r>
            <a:endParaRPr lang="en-US" sz="2400" dirty="0"/>
          </a:p>
          <a:p>
            <a:pPr marL="0" indent="0">
              <a:buNone/>
            </a:pPr>
            <a:r>
              <a:rPr lang="en-US" sz="2400" dirty="0" smtClean="0"/>
              <a:t>_</a:t>
            </a:r>
            <a:r>
              <a:rPr lang="en-US" sz="2400" dirty="0"/>
              <a:t>DMABL = 0; // </a:t>
            </a:r>
            <a:r>
              <a:rPr lang="en-US" sz="2400" dirty="0" smtClean="0"/>
              <a:t>Must be set to 0 for Register indirect addressing</a:t>
            </a:r>
            <a:endParaRPr lang="en-US" sz="2400" dirty="0"/>
          </a:p>
        </p:txBody>
      </p:sp>
      <p:pic>
        <p:nvPicPr>
          <p:cNvPr id="4" name="Picture 2"/>
          <p:cNvPicPr>
            <a:picLocks noChangeAspect="1" noChangeArrowheads="1"/>
          </p:cNvPicPr>
          <p:nvPr/>
        </p:nvPicPr>
        <p:blipFill>
          <a:blip r:embed="rId3" cstate="print"/>
          <a:srcRect/>
          <a:stretch>
            <a:fillRect/>
          </a:stretch>
        </p:blipFill>
        <p:spPr bwMode="auto">
          <a:xfrm>
            <a:off x="1219200" y="2895600"/>
            <a:ext cx="6945085" cy="4063842"/>
          </a:xfrm>
          <a:prstGeom prst="rect">
            <a:avLst/>
          </a:prstGeom>
          <a:noFill/>
          <a:ln w="9525">
            <a:noFill/>
            <a:miter lim="800000"/>
            <a:headEnd/>
            <a:tailEnd/>
          </a:ln>
        </p:spPr>
      </p:pic>
    </p:spTree>
    <p:extLst>
      <p:ext uri="{BB962C8B-B14F-4D97-AF65-F5344CB8AC3E}">
        <p14:creationId xmlns:p14="http://schemas.microsoft.com/office/powerpoint/2010/main" val="38773191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DMA MODE </a:t>
            </a:r>
            <a:endParaRPr lang="en-US" dirty="0"/>
          </a:p>
        </p:txBody>
      </p:sp>
      <p:sp>
        <p:nvSpPr>
          <p:cNvPr id="3" name="Content Placeholder 2"/>
          <p:cNvSpPr>
            <a:spLocks noGrp="1"/>
          </p:cNvSpPr>
          <p:nvPr>
            <p:ph idx="1"/>
          </p:nvPr>
        </p:nvSpPr>
        <p:spPr/>
        <p:txBody>
          <a:bodyPr/>
          <a:lstStyle/>
          <a:p>
            <a:pPr marL="0" indent="0">
              <a:buNone/>
            </a:pPr>
            <a:r>
              <a:rPr lang="en-US" dirty="0"/>
              <a:t>_</a:t>
            </a:r>
            <a:r>
              <a:rPr lang="en-US" sz="2400" dirty="0"/>
              <a:t>HALF = 0; //DMA interrupt upon buffer </a:t>
            </a:r>
            <a:r>
              <a:rPr lang="en-US" sz="2400" dirty="0" err="1"/>
              <a:t>bein</a:t>
            </a:r>
            <a:r>
              <a:rPr lang="en-US" sz="2400" dirty="0"/>
              <a:t> full NOT half full</a:t>
            </a:r>
          </a:p>
          <a:p>
            <a:pPr marL="0" indent="0">
              <a:buNone/>
            </a:pPr>
            <a:r>
              <a:rPr lang="en-US" sz="2400" dirty="0" smtClean="0"/>
              <a:t>_</a:t>
            </a:r>
            <a:r>
              <a:rPr lang="en-US" sz="2400" dirty="0"/>
              <a:t>NULLW = 0; //function turned off normal operation </a:t>
            </a:r>
            <a:endParaRPr lang="en-US" sz="2400" dirty="0" smtClean="0"/>
          </a:p>
          <a:p>
            <a:pPr marL="0" indent="0">
              <a:buNone/>
            </a:pPr>
            <a:r>
              <a:rPr lang="en-US" sz="2400" dirty="0"/>
              <a:t>_MODE = 0; // </a:t>
            </a:r>
            <a:r>
              <a:rPr lang="en-US" sz="2400" dirty="0" smtClean="0"/>
              <a:t>Continuous </a:t>
            </a:r>
            <a:r>
              <a:rPr lang="en-US" sz="2400" dirty="0"/>
              <a:t>mode ping pong disabled.</a:t>
            </a:r>
          </a:p>
          <a:p>
            <a:pPr marL="0" indent="0">
              <a:buNone/>
            </a:pPr>
            <a:r>
              <a:rPr lang="en-US" sz="2400" dirty="0" smtClean="0"/>
              <a:t>_</a:t>
            </a:r>
            <a:r>
              <a:rPr lang="en-US" sz="2400" dirty="0"/>
              <a:t>IRQSEL = 0b0001101;	//ADC1 will interrupt DMA</a:t>
            </a:r>
          </a:p>
        </p:txBody>
      </p:sp>
    </p:spTree>
    <p:extLst>
      <p:ext uri="{BB962C8B-B14F-4D97-AF65-F5344CB8AC3E}">
        <p14:creationId xmlns:p14="http://schemas.microsoft.com/office/powerpoint/2010/main" val="11383537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Setup </a:t>
            </a:r>
            <a:r>
              <a:rPr lang="en-US" smtClean="0"/>
              <a:t>and Turn On</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_IPL = 0; //ensure that interrupt will occur</a:t>
            </a:r>
          </a:p>
          <a:p>
            <a:pPr marL="0" indent="0">
              <a:buNone/>
            </a:pPr>
            <a:r>
              <a:rPr lang="en-US" dirty="0" smtClean="0"/>
              <a:t>_</a:t>
            </a:r>
            <a:r>
              <a:rPr lang="en-US" dirty="0"/>
              <a:t>DMA0IF = 0; //make sure DAM Channel 0 </a:t>
            </a:r>
            <a:r>
              <a:rPr lang="en-US" dirty="0" smtClean="0"/>
              <a:t>			     // interrupt </a:t>
            </a:r>
            <a:r>
              <a:rPr lang="en-US" dirty="0"/>
              <a:t>flag is reset</a:t>
            </a:r>
          </a:p>
          <a:p>
            <a:pPr marL="0" indent="0">
              <a:buNone/>
            </a:pPr>
            <a:r>
              <a:rPr lang="en-US" dirty="0" smtClean="0"/>
              <a:t>_</a:t>
            </a:r>
            <a:r>
              <a:rPr lang="en-US" dirty="0"/>
              <a:t>DMA0IE =1; //enable DMA interrupt</a:t>
            </a:r>
          </a:p>
          <a:p>
            <a:pPr marL="0" indent="0">
              <a:buNone/>
            </a:pPr>
            <a:r>
              <a:rPr lang="en-US" dirty="0" smtClean="0"/>
              <a:t>//</a:t>
            </a:r>
            <a:r>
              <a:rPr lang="en-US" dirty="0"/>
              <a:t>turn on DMA Channel 0</a:t>
            </a:r>
          </a:p>
          <a:p>
            <a:pPr marL="0" indent="0">
              <a:buNone/>
            </a:pPr>
            <a:r>
              <a:rPr lang="en-US" dirty="0" smtClean="0"/>
              <a:t>_</a:t>
            </a:r>
            <a:r>
              <a:rPr lang="en-US" dirty="0"/>
              <a:t>CHEN =1;</a:t>
            </a:r>
          </a:p>
          <a:p>
            <a:pPr marL="0" indent="0">
              <a:buNone/>
            </a:pPr>
            <a:r>
              <a:rPr lang="en-US" dirty="0" smtClean="0"/>
              <a:t>//</a:t>
            </a:r>
            <a:r>
              <a:rPr lang="en-US" dirty="0"/>
              <a:t>turn on ADC1</a:t>
            </a:r>
          </a:p>
          <a:p>
            <a:pPr marL="0" indent="0">
              <a:buNone/>
            </a:pPr>
            <a:r>
              <a:rPr lang="en-US" dirty="0" smtClean="0"/>
              <a:t>_</a:t>
            </a:r>
            <a:r>
              <a:rPr lang="en-US" dirty="0"/>
              <a:t>ADON=1;</a:t>
            </a:r>
          </a:p>
        </p:txBody>
      </p:sp>
    </p:spTree>
    <p:extLst>
      <p:ext uri="{BB962C8B-B14F-4D97-AF65-F5344CB8AC3E}">
        <p14:creationId xmlns:p14="http://schemas.microsoft.com/office/powerpoint/2010/main" val="1209619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laceholder 3"/>
          <p:cNvSpPr>
            <a:spLocks noGrp="1"/>
          </p:cNvSpPr>
          <p:nvPr>
            <p:ph type="sldNum" sz="quarter" idx="10"/>
            <p:custDataLst>
              <p:tags r:id="rId1"/>
            </p:custDataLst>
          </p:nvPr>
        </p:nvSpPr>
        <p:spPr/>
        <p:txBody>
          <a:bodyPr/>
          <a:lstStyle/>
          <a:p>
            <a:fld id="{F144B15D-785E-4C5D-9E60-89800550975E}" type="slidenum">
              <a:rPr lang="en-US"/>
              <a:pPr/>
              <a:t>5</a:t>
            </a:fld>
            <a:endParaRPr lang="en-US"/>
          </a:p>
        </p:txBody>
      </p:sp>
      <p:sp>
        <p:nvSpPr>
          <p:cNvPr id="140290" name="Rectangle 2"/>
          <p:cNvSpPr>
            <a:spLocks noGrp="1" noChangeArrowheads="1"/>
          </p:cNvSpPr>
          <p:nvPr>
            <p:ph type="title"/>
            <p:custDataLst>
              <p:tags r:id="rId2"/>
            </p:custDataLst>
          </p:nvPr>
        </p:nvSpPr>
        <p:spPr/>
        <p:txBody>
          <a:bodyPr>
            <a:normAutofit fontScale="90000"/>
          </a:bodyPr>
          <a:lstStyle/>
          <a:p>
            <a:r>
              <a:rPr lang="en-US" dirty="0"/>
              <a:t>Peripheral to memory transfer </a:t>
            </a:r>
            <a:r>
              <a:rPr lang="en-US" i="1" dirty="0"/>
              <a:t>without</a:t>
            </a:r>
            <a:r>
              <a:rPr lang="en-US" dirty="0"/>
              <a:t> DMA, using vectored interrupt </a:t>
            </a:r>
          </a:p>
        </p:txBody>
      </p:sp>
      <p:sp>
        <p:nvSpPr>
          <p:cNvPr id="140291" name="Text Box 3"/>
          <p:cNvSpPr txBox="1">
            <a:spLocks noChangeArrowheads="1"/>
          </p:cNvSpPr>
          <p:nvPr>
            <p:custDataLst>
              <p:tags r:id="rId3"/>
            </p:custDataLst>
          </p:nvPr>
        </p:nvSpPr>
        <p:spPr bwMode="auto">
          <a:xfrm>
            <a:off x="312738" y="1682750"/>
            <a:ext cx="2430462" cy="2355850"/>
          </a:xfrm>
          <a:prstGeom prst="rect">
            <a:avLst/>
          </a:prstGeom>
          <a:noFill/>
          <a:ln w="9525">
            <a:noFill/>
            <a:miter lim="800000"/>
            <a:headEnd/>
            <a:tailEnd/>
          </a:ln>
          <a:effectLst/>
        </p:spPr>
        <p:txBody>
          <a:bodyPr lIns="0" tIns="0" rIns="0" bIns="0"/>
          <a:lstStyle/>
          <a:p>
            <a:pPr algn="l">
              <a:spcBef>
                <a:spcPct val="0"/>
              </a:spcBef>
            </a:pPr>
            <a:r>
              <a:rPr lang="en-US" sz="2800" dirty="0"/>
              <a:t>2: P1 asserts </a:t>
            </a:r>
            <a:r>
              <a:rPr lang="en-US" sz="2800" i="1" dirty="0" err="1"/>
              <a:t>Int</a:t>
            </a:r>
            <a:r>
              <a:rPr lang="en-US" sz="2800" dirty="0"/>
              <a:t> to request servicing by the microprocessor</a:t>
            </a:r>
          </a:p>
          <a:p>
            <a:pPr algn="l">
              <a:spcBef>
                <a:spcPct val="0"/>
              </a:spcBef>
            </a:pPr>
            <a:endParaRPr lang="en-US" sz="1400" dirty="0"/>
          </a:p>
        </p:txBody>
      </p:sp>
      <p:grpSp>
        <p:nvGrpSpPr>
          <p:cNvPr id="2" name="Group 74"/>
          <p:cNvGrpSpPr>
            <a:grpSpLocks/>
          </p:cNvGrpSpPr>
          <p:nvPr>
            <p:custDataLst>
              <p:tags r:id="rId4"/>
            </p:custDataLst>
          </p:nvPr>
        </p:nvGrpSpPr>
        <p:grpSpPr bwMode="auto">
          <a:xfrm>
            <a:off x="2895600" y="1685924"/>
            <a:ext cx="5864225" cy="3190875"/>
            <a:chOff x="2378" y="1062"/>
            <a:chExt cx="3140" cy="1504"/>
          </a:xfrm>
        </p:grpSpPr>
        <p:sp>
          <p:nvSpPr>
            <p:cNvPr id="140294" name="Oval 6"/>
            <p:cNvSpPr>
              <a:spLocks noChangeArrowheads="1"/>
            </p:cNvSpPr>
            <p:nvPr/>
          </p:nvSpPr>
          <p:spPr bwMode="auto">
            <a:xfrm>
              <a:off x="4649" y="2414"/>
              <a:ext cx="92" cy="92"/>
            </a:xfrm>
            <a:prstGeom prst="ellipse">
              <a:avLst/>
            </a:prstGeom>
            <a:solidFill>
              <a:srgbClr val="969696"/>
            </a:solidFill>
            <a:ln w="9525">
              <a:solidFill>
                <a:srgbClr val="969696"/>
              </a:solidFill>
              <a:round/>
              <a:headEnd/>
              <a:tailEnd/>
            </a:ln>
            <a:effectLst/>
          </p:spPr>
          <p:txBody>
            <a:bodyPr/>
            <a:lstStyle/>
            <a:p>
              <a:endParaRPr lang="en-US"/>
            </a:p>
          </p:txBody>
        </p:sp>
        <p:sp>
          <p:nvSpPr>
            <p:cNvPr id="140297" name="Rectangle 9"/>
            <p:cNvSpPr>
              <a:spLocks noChangeArrowheads="1"/>
            </p:cNvSpPr>
            <p:nvPr/>
          </p:nvSpPr>
          <p:spPr bwMode="auto">
            <a:xfrm>
              <a:off x="3897" y="1062"/>
              <a:ext cx="424" cy="1504"/>
            </a:xfrm>
            <a:prstGeom prst="rect">
              <a:avLst/>
            </a:prstGeom>
            <a:noFill/>
            <a:ln w="9525">
              <a:solidFill>
                <a:srgbClr val="000000"/>
              </a:solidFill>
              <a:miter lim="800000"/>
              <a:headEnd/>
              <a:tailEnd/>
            </a:ln>
          </p:spPr>
          <p:txBody>
            <a:bodyPr lIns="0" tIns="0" rIns="0" bIns="0"/>
            <a:lstStyle/>
            <a:p>
              <a:pPr>
                <a:spcBef>
                  <a:spcPct val="0"/>
                </a:spcBef>
              </a:pPr>
              <a:r>
                <a:rPr lang="en-US">
                  <a:solidFill>
                    <a:srgbClr val="000000"/>
                  </a:solidFill>
                </a:rPr>
                <a:t>μP</a:t>
              </a:r>
            </a:p>
          </p:txBody>
        </p:sp>
        <p:sp>
          <p:nvSpPr>
            <p:cNvPr id="140298" name="Rectangle 10"/>
            <p:cNvSpPr>
              <a:spLocks noChangeArrowheads="1"/>
            </p:cNvSpPr>
            <p:nvPr/>
          </p:nvSpPr>
          <p:spPr bwMode="auto">
            <a:xfrm>
              <a:off x="4473" y="1917"/>
              <a:ext cx="454" cy="649"/>
            </a:xfrm>
            <a:prstGeom prst="rect">
              <a:avLst/>
            </a:prstGeom>
            <a:noFill/>
            <a:ln w="9525">
              <a:solidFill>
                <a:srgbClr val="000000"/>
              </a:solidFill>
              <a:miter lim="800000"/>
              <a:headEnd/>
              <a:tailEnd/>
            </a:ln>
          </p:spPr>
          <p:txBody>
            <a:bodyPr lIns="0" tIns="0" rIns="0" bIns="0"/>
            <a:lstStyle/>
            <a:p>
              <a:pPr>
                <a:spcBef>
                  <a:spcPct val="0"/>
                </a:spcBef>
              </a:pPr>
              <a:r>
                <a:rPr lang="en-US">
                  <a:solidFill>
                    <a:srgbClr val="000000"/>
                  </a:solidFill>
                </a:rPr>
                <a:t>P1</a:t>
              </a:r>
            </a:p>
          </p:txBody>
        </p:sp>
        <p:sp>
          <p:nvSpPr>
            <p:cNvPr id="140299" name="Rectangle 11"/>
            <p:cNvSpPr>
              <a:spLocks noChangeArrowheads="1"/>
            </p:cNvSpPr>
            <p:nvPr/>
          </p:nvSpPr>
          <p:spPr bwMode="auto">
            <a:xfrm>
              <a:off x="4501" y="2388"/>
              <a:ext cx="375" cy="135"/>
            </a:xfrm>
            <a:prstGeom prst="rect">
              <a:avLst/>
            </a:prstGeom>
            <a:noFill/>
            <a:ln w="9525">
              <a:solidFill>
                <a:srgbClr val="969696"/>
              </a:solidFill>
              <a:miter lim="800000"/>
              <a:headEnd/>
              <a:tailEnd/>
            </a:ln>
            <a:effectLst/>
          </p:spPr>
          <p:txBody>
            <a:bodyPr lIns="0" tIns="0" rIns="0" bIns="0"/>
            <a:lstStyle/>
            <a:p>
              <a:pPr algn="l">
                <a:spcBef>
                  <a:spcPct val="0"/>
                </a:spcBef>
              </a:pPr>
              <a:endParaRPr lang="en-US"/>
            </a:p>
          </p:txBody>
        </p:sp>
        <p:sp>
          <p:nvSpPr>
            <p:cNvPr id="140300" name="Freeform 12"/>
            <p:cNvSpPr>
              <a:spLocks/>
            </p:cNvSpPr>
            <p:nvPr/>
          </p:nvSpPr>
          <p:spPr bwMode="auto">
            <a:xfrm>
              <a:off x="4331" y="1709"/>
              <a:ext cx="1150" cy="5"/>
            </a:xfrm>
            <a:custGeom>
              <a:avLst/>
              <a:gdLst/>
              <a:ahLst/>
              <a:cxnLst>
                <a:cxn ang="0">
                  <a:pos x="0" y="0"/>
                </a:cxn>
                <a:cxn ang="0">
                  <a:pos x="1456" y="3"/>
                </a:cxn>
              </a:cxnLst>
              <a:rect l="0" t="0" r="r" b="b"/>
              <a:pathLst>
                <a:path w="1456" h="3">
                  <a:moveTo>
                    <a:pt x="0" y="0"/>
                  </a:moveTo>
                  <a:lnTo>
                    <a:pt x="1456" y="3"/>
                  </a:lnTo>
                </a:path>
              </a:pathLst>
            </a:custGeom>
            <a:noFill/>
            <a:ln w="15875">
              <a:solidFill>
                <a:srgbClr val="969696"/>
              </a:solidFill>
              <a:round/>
              <a:headEnd type="triangle" w="med" len="med"/>
              <a:tailEnd type="triangle" w="med" len="med"/>
            </a:ln>
            <a:effectLst/>
          </p:spPr>
          <p:txBody>
            <a:bodyPr/>
            <a:lstStyle/>
            <a:p>
              <a:endParaRPr lang="en-US"/>
            </a:p>
          </p:txBody>
        </p:sp>
        <p:sp>
          <p:nvSpPr>
            <p:cNvPr id="140301" name="Line 13"/>
            <p:cNvSpPr>
              <a:spLocks noChangeShapeType="1"/>
            </p:cNvSpPr>
            <p:nvPr/>
          </p:nvSpPr>
          <p:spPr bwMode="auto">
            <a:xfrm>
              <a:off x="4706" y="1709"/>
              <a:ext cx="0" cy="205"/>
            </a:xfrm>
            <a:prstGeom prst="line">
              <a:avLst/>
            </a:prstGeom>
            <a:noFill/>
            <a:ln w="15875">
              <a:solidFill>
                <a:srgbClr val="969696"/>
              </a:solidFill>
              <a:round/>
              <a:headEnd type="triangle" w="med" len="med"/>
              <a:tailEnd type="triangle" w="med" len="med"/>
            </a:ln>
            <a:effectLst/>
          </p:spPr>
          <p:txBody>
            <a:bodyPr/>
            <a:lstStyle/>
            <a:p>
              <a:endParaRPr lang="en-US"/>
            </a:p>
          </p:txBody>
        </p:sp>
        <p:sp>
          <p:nvSpPr>
            <p:cNvPr id="140302" name="Text Box 14"/>
            <p:cNvSpPr txBox="1">
              <a:spLocks noChangeArrowheads="1"/>
            </p:cNvSpPr>
            <p:nvPr/>
          </p:nvSpPr>
          <p:spPr bwMode="auto">
            <a:xfrm>
              <a:off x="4916" y="1551"/>
              <a:ext cx="602" cy="176"/>
            </a:xfrm>
            <a:prstGeom prst="rect">
              <a:avLst/>
            </a:prstGeom>
            <a:noFill/>
            <a:ln w="9525">
              <a:noFill/>
              <a:miter lim="800000"/>
              <a:headEnd/>
              <a:tailEnd/>
            </a:ln>
          </p:spPr>
          <p:txBody>
            <a:bodyPr lIns="0" tIns="0" rIns="0" bIns="0"/>
            <a:lstStyle/>
            <a:p>
              <a:pPr>
                <a:spcBef>
                  <a:spcPct val="0"/>
                </a:spcBef>
              </a:pPr>
              <a:r>
                <a:rPr lang="en-US">
                  <a:solidFill>
                    <a:srgbClr val="808080"/>
                  </a:solidFill>
                </a:rPr>
                <a:t>System bus</a:t>
              </a:r>
            </a:p>
          </p:txBody>
        </p:sp>
        <p:sp>
          <p:nvSpPr>
            <p:cNvPr id="140303" name="Line 15"/>
            <p:cNvSpPr>
              <a:spLocks noChangeShapeType="1"/>
            </p:cNvSpPr>
            <p:nvPr/>
          </p:nvSpPr>
          <p:spPr bwMode="auto">
            <a:xfrm>
              <a:off x="4864" y="1501"/>
              <a:ext cx="0" cy="204"/>
            </a:xfrm>
            <a:prstGeom prst="line">
              <a:avLst/>
            </a:prstGeom>
            <a:noFill/>
            <a:ln w="15875">
              <a:solidFill>
                <a:srgbClr val="969696"/>
              </a:solidFill>
              <a:round/>
              <a:headEnd type="triangle" w="med" len="med"/>
              <a:tailEnd type="triangle" w="med" len="med"/>
            </a:ln>
            <a:effectLst/>
          </p:spPr>
          <p:txBody>
            <a:bodyPr/>
            <a:lstStyle/>
            <a:p>
              <a:endParaRPr lang="en-US"/>
            </a:p>
          </p:txBody>
        </p:sp>
        <p:sp>
          <p:nvSpPr>
            <p:cNvPr id="140304" name="Freeform 16"/>
            <p:cNvSpPr>
              <a:spLocks/>
            </p:cNvSpPr>
            <p:nvPr/>
          </p:nvSpPr>
          <p:spPr bwMode="auto">
            <a:xfrm>
              <a:off x="3771" y="2248"/>
              <a:ext cx="154" cy="2"/>
            </a:xfrm>
            <a:custGeom>
              <a:avLst/>
              <a:gdLst/>
              <a:ahLst/>
              <a:cxnLst>
                <a:cxn ang="0">
                  <a:pos x="196" y="3"/>
                </a:cxn>
                <a:cxn ang="0">
                  <a:pos x="0" y="0"/>
                </a:cxn>
              </a:cxnLst>
              <a:rect l="0" t="0" r="r" b="b"/>
              <a:pathLst>
                <a:path w="196" h="3">
                  <a:moveTo>
                    <a:pt x="196" y="3"/>
                  </a:moveTo>
                  <a:lnTo>
                    <a:pt x="0" y="0"/>
                  </a:lnTo>
                </a:path>
              </a:pathLst>
            </a:custGeom>
            <a:noFill/>
            <a:ln w="15875">
              <a:solidFill>
                <a:srgbClr val="000000"/>
              </a:solidFill>
              <a:round/>
              <a:headEnd/>
              <a:tailEnd type="triangle" w="med" len="med"/>
            </a:ln>
            <a:effectLst/>
          </p:spPr>
          <p:txBody>
            <a:bodyPr/>
            <a:lstStyle/>
            <a:p>
              <a:endParaRPr lang="en-US"/>
            </a:p>
          </p:txBody>
        </p:sp>
        <p:sp>
          <p:nvSpPr>
            <p:cNvPr id="140305" name="Rectangle 17"/>
            <p:cNvSpPr>
              <a:spLocks noChangeArrowheads="1"/>
            </p:cNvSpPr>
            <p:nvPr/>
          </p:nvSpPr>
          <p:spPr bwMode="auto">
            <a:xfrm>
              <a:off x="4483" y="2243"/>
              <a:ext cx="395" cy="153"/>
            </a:xfrm>
            <a:prstGeom prst="rect">
              <a:avLst/>
            </a:prstGeom>
            <a:noFill/>
            <a:ln w="9525">
              <a:noFill/>
              <a:miter lim="800000"/>
              <a:headEnd/>
              <a:tailEnd/>
            </a:ln>
            <a:effectLst/>
          </p:spPr>
          <p:txBody>
            <a:bodyPr lIns="0" tIns="0" rIns="0" bIns="0"/>
            <a:lstStyle/>
            <a:p>
              <a:pPr>
                <a:spcBef>
                  <a:spcPct val="0"/>
                </a:spcBef>
              </a:pPr>
              <a:r>
                <a:rPr lang="en-US">
                  <a:solidFill>
                    <a:schemeClr val="bg2"/>
                  </a:solidFill>
                </a:rPr>
                <a:t>0x8000</a:t>
              </a:r>
            </a:p>
          </p:txBody>
        </p:sp>
        <p:sp>
          <p:nvSpPr>
            <p:cNvPr id="140306" name="Rectangle 18"/>
            <p:cNvSpPr>
              <a:spLocks noChangeArrowheads="1"/>
            </p:cNvSpPr>
            <p:nvPr/>
          </p:nvSpPr>
          <p:spPr bwMode="auto">
            <a:xfrm>
              <a:off x="2413" y="1067"/>
              <a:ext cx="1353" cy="1497"/>
            </a:xfrm>
            <a:prstGeom prst="rect">
              <a:avLst/>
            </a:prstGeom>
            <a:noFill/>
            <a:ln w="9525">
              <a:solidFill>
                <a:srgbClr val="000000"/>
              </a:solidFill>
              <a:miter lim="800000"/>
              <a:headEnd/>
              <a:tailEnd/>
            </a:ln>
          </p:spPr>
          <p:txBody>
            <a:bodyPr lIns="0" tIns="0" rIns="0" bIns="0"/>
            <a:lstStyle/>
            <a:p>
              <a:pPr algn="r">
                <a:spcBef>
                  <a:spcPct val="0"/>
                </a:spcBef>
              </a:pPr>
              <a:endParaRPr lang="en-US"/>
            </a:p>
          </p:txBody>
        </p:sp>
        <p:sp>
          <p:nvSpPr>
            <p:cNvPr id="140307" name="Text Box 19"/>
            <p:cNvSpPr txBox="1">
              <a:spLocks noChangeArrowheads="1"/>
            </p:cNvSpPr>
            <p:nvPr/>
          </p:nvSpPr>
          <p:spPr bwMode="auto">
            <a:xfrm>
              <a:off x="2463" y="1315"/>
              <a:ext cx="225" cy="125"/>
            </a:xfrm>
            <a:prstGeom prst="rect">
              <a:avLst/>
            </a:prstGeom>
            <a:noFill/>
            <a:ln w="9525">
              <a:noFill/>
              <a:miter lim="800000"/>
              <a:headEnd/>
              <a:tailEnd/>
            </a:ln>
          </p:spPr>
          <p:txBody>
            <a:bodyPr lIns="0" tIns="0" rIns="0" bIns="0"/>
            <a:lstStyle/>
            <a:p>
              <a:pPr algn="r">
                <a:spcBef>
                  <a:spcPct val="0"/>
                </a:spcBef>
              </a:pPr>
              <a:r>
                <a:rPr lang="en-US">
                  <a:solidFill>
                    <a:srgbClr val="808080"/>
                  </a:solidFill>
                </a:rPr>
                <a:t>16:</a:t>
              </a:r>
            </a:p>
          </p:txBody>
        </p:sp>
        <p:sp>
          <p:nvSpPr>
            <p:cNvPr id="140308" name="Text Box 20"/>
            <p:cNvSpPr txBox="1">
              <a:spLocks noChangeArrowheads="1"/>
            </p:cNvSpPr>
            <p:nvPr/>
          </p:nvSpPr>
          <p:spPr bwMode="auto">
            <a:xfrm>
              <a:off x="2745" y="1315"/>
              <a:ext cx="958" cy="132"/>
            </a:xfrm>
            <a:prstGeom prst="rect">
              <a:avLst/>
            </a:prstGeom>
            <a:noFill/>
            <a:ln w="9525">
              <a:noFill/>
              <a:miter lim="800000"/>
              <a:headEnd/>
              <a:tailEnd/>
            </a:ln>
          </p:spPr>
          <p:txBody>
            <a:bodyPr lIns="0" tIns="0" rIns="0" bIns="0"/>
            <a:lstStyle/>
            <a:p>
              <a:pPr algn="l">
                <a:spcBef>
                  <a:spcPct val="0"/>
                </a:spcBef>
              </a:pPr>
              <a:r>
                <a:rPr lang="en-US">
                  <a:solidFill>
                    <a:srgbClr val="808080"/>
                  </a:solidFill>
                </a:rPr>
                <a:t>MOV R0, 0x8000 </a:t>
              </a:r>
            </a:p>
          </p:txBody>
        </p:sp>
        <p:sp>
          <p:nvSpPr>
            <p:cNvPr id="140309" name="Text Box 21"/>
            <p:cNvSpPr txBox="1">
              <a:spLocks noChangeArrowheads="1"/>
            </p:cNvSpPr>
            <p:nvPr/>
          </p:nvSpPr>
          <p:spPr bwMode="auto">
            <a:xfrm>
              <a:off x="2439" y="1430"/>
              <a:ext cx="249" cy="128"/>
            </a:xfrm>
            <a:prstGeom prst="rect">
              <a:avLst/>
            </a:prstGeom>
            <a:noFill/>
            <a:ln w="9525">
              <a:noFill/>
              <a:miter lim="800000"/>
              <a:headEnd/>
              <a:tailEnd/>
            </a:ln>
          </p:spPr>
          <p:txBody>
            <a:bodyPr lIns="0" tIns="0" rIns="0" bIns="0"/>
            <a:lstStyle/>
            <a:p>
              <a:pPr algn="r">
                <a:spcBef>
                  <a:spcPct val="0"/>
                </a:spcBef>
              </a:pPr>
              <a:r>
                <a:rPr lang="en-US">
                  <a:solidFill>
                    <a:srgbClr val="808080"/>
                  </a:solidFill>
                </a:rPr>
                <a:t>17:</a:t>
              </a:r>
            </a:p>
          </p:txBody>
        </p:sp>
        <p:sp>
          <p:nvSpPr>
            <p:cNvPr id="140310" name="Text Box 22"/>
            <p:cNvSpPr txBox="1">
              <a:spLocks noChangeArrowheads="1"/>
            </p:cNvSpPr>
            <p:nvPr/>
          </p:nvSpPr>
          <p:spPr bwMode="auto">
            <a:xfrm>
              <a:off x="2745" y="1430"/>
              <a:ext cx="759" cy="151"/>
            </a:xfrm>
            <a:prstGeom prst="rect">
              <a:avLst/>
            </a:prstGeom>
            <a:noFill/>
            <a:ln w="9525">
              <a:noFill/>
              <a:miter lim="800000"/>
              <a:headEnd/>
              <a:tailEnd/>
            </a:ln>
          </p:spPr>
          <p:txBody>
            <a:bodyPr lIns="0" tIns="0" rIns="0" bIns="0"/>
            <a:lstStyle/>
            <a:p>
              <a:pPr algn="l">
                <a:spcBef>
                  <a:spcPct val="0"/>
                </a:spcBef>
              </a:pPr>
              <a:r>
                <a:rPr lang="en-US">
                  <a:solidFill>
                    <a:srgbClr val="808080"/>
                  </a:solidFill>
                </a:rPr>
                <a:t># modifies R0 </a:t>
              </a:r>
            </a:p>
          </p:txBody>
        </p:sp>
        <p:sp>
          <p:nvSpPr>
            <p:cNvPr id="140311" name="Text Box 23"/>
            <p:cNvSpPr txBox="1">
              <a:spLocks noChangeArrowheads="1"/>
            </p:cNvSpPr>
            <p:nvPr/>
          </p:nvSpPr>
          <p:spPr bwMode="auto">
            <a:xfrm>
              <a:off x="2451" y="1556"/>
              <a:ext cx="237" cy="134"/>
            </a:xfrm>
            <a:prstGeom prst="rect">
              <a:avLst/>
            </a:prstGeom>
            <a:noFill/>
            <a:ln w="9525">
              <a:noFill/>
              <a:miter lim="800000"/>
              <a:headEnd/>
              <a:tailEnd/>
            </a:ln>
          </p:spPr>
          <p:txBody>
            <a:bodyPr lIns="0" tIns="0" rIns="0" bIns="0"/>
            <a:lstStyle/>
            <a:p>
              <a:pPr algn="r">
                <a:spcBef>
                  <a:spcPct val="0"/>
                </a:spcBef>
              </a:pPr>
              <a:r>
                <a:rPr lang="en-US">
                  <a:solidFill>
                    <a:srgbClr val="808080"/>
                  </a:solidFill>
                </a:rPr>
                <a:t>18:</a:t>
              </a:r>
            </a:p>
          </p:txBody>
        </p:sp>
        <p:sp>
          <p:nvSpPr>
            <p:cNvPr id="140312" name="Text Box 24"/>
            <p:cNvSpPr txBox="1">
              <a:spLocks noChangeArrowheads="1"/>
            </p:cNvSpPr>
            <p:nvPr/>
          </p:nvSpPr>
          <p:spPr bwMode="auto">
            <a:xfrm>
              <a:off x="2739" y="1556"/>
              <a:ext cx="1009" cy="126"/>
            </a:xfrm>
            <a:prstGeom prst="rect">
              <a:avLst/>
            </a:prstGeom>
            <a:noFill/>
            <a:ln w="9525">
              <a:noFill/>
              <a:miter lim="800000"/>
              <a:headEnd/>
              <a:tailEnd/>
            </a:ln>
          </p:spPr>
          <p:txBody>
            <a:bodyPr lIns="0" tIns="0" rIns="0" bIns="0"/>
            <a:lstStyle/>
            <a:p>
              <a:pPr algn="l">
                <a:spcBef>
                  <a:spcPct val="0"/>
                </a:spcBef>
              </a:pPr>
              <a:r>
                <a:rPr lang="en-US">
                  <a:solidFill>
                    <a:srgbClr val="808080"/>
                  </a:solidFill>
                </a:rPr>
                <a:t>MOV 0x0001, R0 </a:t>
              </a:r>
            </a:p>
          </p:txBody>
        </p:sp>
        <p:sp>
          <p:nvSpPr>
            <p:cNvPr id="140313" name="Text Box 25"/>
            <p:cNvSpPr txBox="1">
              <a:spLocks noChangeArrowheads="1"/>
            </p:cNvSpPr>
            <p:nvPr/>
          </p:nvSpPr>
          <p:spPr bwMode="auto">
            <a:xfrm>
              <a:off x="2487" y="1685"/>
              <a:ext cx="201" cy="126"/>
            </a:xfrm>
            <a:prstGeom prst="rect">
              <a:avLst/>
            </a:prstGeom>
            <a:noFill/>
            <a:ln w="9525">
              <a:noFill/>
              <a:miter lim="800000"/>
              <a:headEnd/>
              <a:tailEnd/>
            </a:ln>
          </p:spPr>
          <p:txBody>
            <a:bodyPr lIns="0" tIns="0" rIns="0" bIns="0"/>
            <a:lstStyle/>
            <a:p>
              <a:pPr algn="r">
                <a:spcBef>
                  <a:spcPct val="0"/>
                </a:spcBef>
              </a:pPr>
              <a:r>
                <a:rPr lang="en-US">
                  <a:solidFill>
                    <a:srgbClr val="808080"/>
                  </a:solidFill>
                </a:rPr>
                <a:t>19:</a:t>
              </a:r>
            </a:p>
          </p:txBody>
        </p:sp>
        <p:sp>
          <p:nvSpPr>
            <p:cNvPr id="140314" name="Text Box 26"/>
            <p:cNvSpPr txBox="1">
              <a:spLocks noChangeArrowheads="1"/>
            </p:cNvSpPr>
            <p:nvPr/>
          </p:nvSpPr>
          <p:spPr bwMode="auto">
            <a:xfrm>
              <a:off x="2739" y="1697"/>
              <a:ext cx="1041" cy="138"/>
            </a:xfrm>
            <a:prstGeom prst="rect">
              <a:avLst/>
            </a:prstGeom>
            <a:noFill/>
            <a:ln w="9525">
              <a:noFill/>
              <a:miter lim="800000"/>
              <a:headEnd/>
              <a:tailEnd/>
            </a:ln>
          </p:spPr>
          <p:txBody>
            <a:bodyPr lIns="0" tIns="0" rIns="0" bIns="0"/>
            <a:lstStyle/>
            <a:p>
              <a:pPr algn="l">
                <a:spcBef>
                  <a:spcPct val="0"/>
                </a:spcBef>
              </a:pPr>
              <a:r>
                <a:rPr lang="en-US">
                  <a:solidFill>
                    <a:srgbClr val="808080"/>
                  </a:solidFill>
                </a:rPr>
                <a:t>RETI  # ISR return</a:t>
              </a:r>
            </a:p>
          </p:txBody>
        </p:sp>
        <p:sp>
          <p:nvSpPr>
            <p:cNvPr id="140315" name="Text Box 27"/>
            <p:cNvSpPr txBox="1">
              <a:spLocks noChangeArrowheads="1"/>
            </p:cNvSpPr>
            <p:nvPr/>
          </p:nvSpPr>
          <p:spPr bwMode="auto">
            <a:xfrm>
              <a:off x="2455" y="1205"/>
              <a:ext cx="290" cy="178"/>
            </a:xfrm>
            <a:prstGeom prst="rect">
              <a:avLst/>
            </a:prstGeom>
            <a:noFill/>
            <a:ln w="9525">
              <a:noFill/>
              <a:miter lim="800000"/>
              <a:headEnd/>
              <a:tailEnd/>
            </a:ln>
          </p:spPr>
          <p:txBody>
            <a:bodyPr lIns="0" tIns="0" rIns="0" bIns="0"/>
            <a:lstStyle/>
            <a:p>
              <a:pPr algn="l">
                <a:spcBef>
                  <a:spcPct val="0"/>
                </a:spcBef>
              </a:pPr>
              <a:r>
                <a:rPr lang="en-US" i="1">
                  <a:solidFill>
                    <a:srgbClr val="808080"/>
                  </a:solidFill>
                </a:rPr>
                <a:t>ISR </a:t>
              </a:r>
            </a:p>
          </p:txBody>
        </p:sp>
        <p:sp>
          <p:nvSpPr>
            <p:cNvPr id="140316" name="Text Box 28"/>
            <p:cNvSpPr txBox="1">
              <a:spLocks noChangeArrowheads="1"/>
            </p:cNvSpPr>
            <p:nvPr/>
          </p:nvSpPr>
          <p:spPr bwMode="auto">
            <a:xfrm>
              <a:off x="2378" y="2090"/>
              <a:ext cx="284" cy="135"/>
            </a:xfrm>
            <a:prstGeom prst="rect">
              <a:avLst/>
            </a:prstGeom>
            <a:noFill/>
            <a:ln w="9525">
              <a:noFill/>
              <a:miter lim="800000"/>
              <a:headEnd/>
              <a:tailEnd/>
            </a:ln>
          </p:spPr>
          <p:txBody>
            <a:bodyPr lIns="0" tIns="0" rIns="0" bIns="0"/>
            <a:lstStyle/>
            <a:p>
              <a:pPr algn="r">
                <a:spcBef>
                  <a:spcPct val="0"/>
                </a:spcBef>
              </a:pPr>
              <a:r>
                <a:rPr lang="en-US">
                  <a:solidFill>
                    <a:srgbClr val="000000"/>
                  </a:solidFill>
                </a:rPr>
                <a:t>100:</a:t>
              </a:r>
            </a:p>
          </p:txBody>
        </p:sp>
        <p:sp>
          <p:nvSpPr>
            <p:cNvPr id="140317" name="Text Box 29"/>
            <p:cNvSpPr txBox="1">
              <a:spLocks noChangeArrowheads="1"/>
            </p:cNvSpPr>
            <p:nvPr/>
          </p:nvSpPr>
          <p:spPr bwMode="auto">
            <a:xfrm>
              <a:off x="2434" y="2223"/>
              <a:ext cx="237" cy="119"/>
            </a:xfrm>
            <a:prstGeom prst="rect">
              <a:avLst/>
            </a:prstGeom>
            <a:noFill/>
            <a:ln w="9525">
              <a:noFill/>
              <a:miter lim="800000"/>
              <a:headEnd/>
              <a:tailEnd/>
            </a:ln>
          </p:spPr>
          <p:txBody>
            <a:bodyPr lIns="0" tIns="0" rIns="0" bIns="0"/>
            <a:lstStyle/>
            <a:p>
              <a:pPr algn="r">
                <a:spcBef>
                  <a:spcPct val="0"/>
                </a:spcBef>
              </a:pPr>
              <a:r>
                <a:rPr lang="en-US">
                  <a:solidFill>
                    <a:srgbClr val="000000"/>
                  </a:solidFill>
                </a:rPr>
                <a:t>101:</a:t>
              </a:r>
            </a:p>
          </p:txBody>
        </p:sp>
        <p:sp>
          <p:nvSpPr>
            <p:cNvPr id="140318" name="Text Box 30"/>
            <p:cNvSpPr txBox="1">
              <a:spLocks noChangeArrowheads="1"/>
            </p:cNvSpPr>
            <p:nvPr/>
          </p:nvSpPr>
          <p:spPr bwMode="auto">
            <a:xfrm>
              <a:off x="2727" y="2223"/>
              <a:ext cx="607" cy="131"/>
            </a:xfrm>
            <a:prstGeom prst="rect">
              <a:avLst/>
            </a:prstGeom>
            <a:noFill/>
            <a:ln w="9525">
              <a:noFill/>
              <a:miter lim="800000"/>
              <a:headEnd/>
              <a:tailEnd/>
            </a:ln>
          </p:spPr>
          <p:txBody>
            <a:bodyPr lIns="0" tIns="0" rIns="0" bIns="0"/>
            <a:lstStyle/>
            <a:p>
              <a:pPr algn="l">
                <a:spcBef>
                  <a:spcPct val="0"/>
                </a:spcBef>
              </a:pPr>
              <a:r>
                <a:rPr lang="en-US">
                  <a:solidFill>
                    <a:srgbClr val="000000"/>
                  </a:solidFill>
                </a:rPr>
                <a:t>instruction </a:t>
              </a:r>
            </a:p>
          </p:txBody>
        </p:sp>
        <p:sp>
          <p:nvSpPr>
            <p:cNvPr id="140319" name="Text Box 31"/>
            <p:cNvSpPr txBox="1">
              <a:spLocks noChangeArrowheads="1"/>
            </p:cNvSpPr>
            <p:nvPr/>
          </p:nvSpPr>
          <p:spPr bwMode="auto">
            <a:xfrm>
              <a:off x="2510" y="1770"/>
              <a:ext cx="172" cy="132"/>
            </a:xfrm>
            <a:prstGeom prst="rect">
              <a:avLst/>
            </a:prstGeom>
            <a:noFill/>
            <a:ln w="9525">
              <a:noFill/>
              <a:miter lim="800000"/>
              <a:headEnd/>
              <a:tailEnd/>
            </a:ln>
          </p:spPr>
          <p:txBody>
            <a:bodyPr lIns="0" tIns="0" rIns="0" bIns="0"/>
            <a:lstStyle/>
            <a:p>
              <a:pPr algn="r">
                <a:spcBef>
                  <a:spcPct val="0"/>
                </a:spcBef>
              </a:pPr>
              <a:r>
                <a:rPr lang="en-US">
                  <a:solidFill>
                    <a:srgbClr val="000000"/>
                  </a:solidFill>
                </a:rPr>
                <a:t>...</a:t>
              </a:r>
            </a:p>
          </p:txBody>
        </p:sp>
        <p:sp>
          <p:nvSpPr>
            <p:cNvPr id="140320" name="Text Box 32"/>
            <p:cNvSpPr txBox="1">
              <a:spLocks noChangeArrowheads="1"/>
            </p:cNvSpPr>
            <p:nvPr/>
          </p:nvSpPr>
          <p:spPr bwMode="auto">
            <a:xfrm>
              <a:off x="2455" y="1897"/>
              <a:ext cx="792" cy="175"/>
            </a:xfrm>
            <a:prstGeom prst="rect">
              <a:avLst/>
            </a:prstGeom>
            <a:noFill/>
            <a:ln w="9525">
              <a:noFill/>
              <a:miter lim="800000"/>
              <a:headEnd/>
              <a:tailEnd/>
            </a:ln>
          </p:spPr>
          <p:txBody>
            <a:bodyPr lIns="0" tIns="0" rIns="0" bIns="0"/>
            <a:lstStyle/>
            <a:p>
              <a:pPr algn="l">
                <a:spcBef>
                  <a:spcPct val="0"/>
                </a:spcBef>
              </a:pPr>
              <a:r>
                <a:rPr lang="en-US" i="1">
                  <a:solidFill>
                    <a:srgbClr val="000000"/>
                  </a:solidFill>
                </a:rPr>
                <a:t>Main program</a:t>
              </a:r>
            </a:p>
          </p:txBody>
        </p:sp>
        <p:sp>
          <p:nvSpPr>
            <p:cNvPr id="140321" name="Text Box 33"/>
            <p:cNvSpPr txBox="1">
              <a:spLocks noChangeArrowheads="1"/>
            </p:cNvSpPr>
            <p:nvPr/>
          </p:nvSpPr>
          <p:spPr bwMode="auto">
            <a:xfrm>
              <a:off x="2499" y="1976"/>
              <a:ext cx="172" cy="131"/>
            </a:xfrm>
            <a:prstGeom prst="rect">
              <a:avLst/>
            </a:prstGeom>
            <a:noFill/>
            <a:ln w="9525">
              <a:noFill/>
              <a:miter lim="800000"/>
              <a:headEnd/>
              <a:tailEnd/>
            </a:ln>
          </p:spPr>
          <p:txBody>
            <a:bodyPr lIns="0" tIns="0" rIns="0" bIns="0"/>
            <a:lstStyle/>
            <a:p>
              <a:pPr algn="r">
                <a:spcBef>
                  <a:spcPct val="0"/>
                </a:spcBef>
              </a:pPr>
              <a:r>
                <a:rPr lang="en-US">
                  <a:solidFill>
                    <a:srgbClr val="000000"/>
                  </a:solidFill>
                </a:rPr>
                <a:t>...</a:t>
              </a:r>
            </a:p>
          </p:txBody>
        </p:sp>
        <p:sp>
          <p:nvSpPr>
            <p:cNvPr id="140322" name="Text Box 34"/>
            <p:cNvSpPr txBox="1">
              <a:spLocks noChangeArrowheads="1"/>
            </p:cNvSpPr>
            <p:nvPr/>
          </p:nvSpPr>
          <p:spPr bwMode="auto">
            <a:xfrm>
              <a:off x="2646" y="1105"/>
              <a:ext cx="927" cy="171"/>
            </a:xfrm>
            <a:prstGeom prst="rect">
              <a:avLst/>
            </a:prstGeom>
            <a:noFill/>
            <a:ln w="9525">
              <a:noFill/>
              <a:miter lim="800000"/>
              <a:headEnd/>
              <a:tailEnd/>
            </a:ln>
            <a:effectLst/>
          </p:spPr>
          <p:txBody>
            <a:bodyPr lIns="0" tIns="0" rIns="0" bIns="0"/>
            <a:lstStyle/>
            <a:p>
              <a:pPr algn="l">
                <a:spcBef>
                  <a:spcPct val="0"/>
                </a:spcBef>
              </a:pPr>
              <a:r>
                <a:rPr lang="en-US" noProof="1"/>
                <a:t>Program memory</a:t>
              </a:r>
            </a:p>
          </p:txBody>
        </p:sp>
        <p:sp>
          <p:nvSpPr>
            <p:cNvPr id="140323" name="Rectangle 35"/>
            <p:cNvSpPr>
              <a:spLocks noChangeArrowheads="1"/>
            </p:cNvSpPr>
            <p:nvPr/>
          </p:nvSpPr>
          <p:spPr bwMode="auto">
            <a:xfrm>
              <a:off x="3929" y="2178"/>
              <a:ext cx="252" cy="147"/>
            </a:xfrm>
            <a:prstGeom prst="rect">
              <a:avLst/>
            </a:prstGeom>
            <a:noFill/>
            <a:ln w="9525">
              <a:solidFill>
                <a:srgbClr val="000000"/>
              </a:solidFill>
              <a:miter lim="800000"/>
              <a:headEnd/>
              <a:tailEnd/>
            </a:ln>
            <a:effectLst/>
          </p:spPr>
          <p:txBody>
            <a:bodyPr lIns="0" tIns="0" rIns="0" bIns="0"/>
            <a:lstStyle/>
            <a:p>
              <a:pPr>
                <a:spcBef>
                  <a:spcPct val="0"/>
                </a:spcBef>
              </a:pPr>
              <a:r>
                <a:rPr lang="en-US">
                  <a:solidFill>
                    <a:srgbClr val="000000"/>
                  </a:solidFill>
                </a:rPr>
                <a:t>PC</a:t>
              </a:r>
            </a:p>
          </p:txBody>
        </p:sp>
        <p:sp>
          <p:nvSpPr>
            <p:cNvPr id="140325" name="Rectangle 37"/>
            <p:cNvSpPr>
              <a:spLocks noChangeArrowheads="1"/>
            </p:cNvSpPr>
            <p:nvPr/>
          </p:nvSpPr>
          <p:spPr bwMode="auto">
            <a:xfrm>
              <a:off x="4345" y="1072"/>
              <a:ext cx="1152" cy="427"/>
            </a:xfrm>
            <a:prstGeom prst="rect">
              <a:avLst/>
            </a:prstGeom>
            <a:noFill/>
            <a:ln w="9525">
              <a:solidFill>
                <a:srgbClr val="808080"/>
              </a:solidFill>
              <a:miter lim="800000"/>
              <a:headEnd/>
              <a:tailEnd/>
            </a:ln>
          </p:spPr>
          <p:txBody>
            <a:bodyPr lIns="0" tIns="0" rIns="0" bIns="0"/>
            <a:lstStyle/>
            <a:p>
              <a:pPr>
                <a:spcBef>
                  <a:spcPct val="0"/>
                </a:spcBef>
              </a:pPr>
              <a:r>
                <a:rPr lang="en-US">
                  <a:solidFill>
                    <a:srgbClr val="808080"/>
                  </a:solidFill>
                </a:rPr>
                <a:t>Data memory</a:t>
              </a:r>
            </a:p>
          </p:txBody>
        </p:sp>
        <p:sp>
          <p:nvSpPr>
            <p:cNvPr id="140326" name="Text Box 38"/>
            <p:cNvSpPr txBox="1">
              <a:spLocks noChangeArrowheads="1"/>
            </p:cNvSpPr>
            <p:nvPr/>
          </p:nvSpPr>
          <p:spPr bwMode="auto">
            <a:xfrm>
              <a:off x="4359" y="1195"/>
              <a:ext cx="379" cy="129"/>
            </a:xfrm>
            <a:prstGeom prst="rect">
              <a:avLst/>
            </a:prstGeom>
            <a:noFill/>
            <a:ln w="9525">
              <a:noFill/>
              <a:prstDash val="dash"/>
              <a:miter lim="800000"/>
              <a:headEnd/>
              <a:tailEnd type="none" w="sm" len="sm"/>
            </a:ln>
            <a:effectLst/>
          </p:spPr>
          <p:txBody>
            <a:bodyPr lIns="0" tIns="0" rIns="0" bIns="0"/>
            <a:lstStyle/>
            <a:p>
              <a:pPr algn="l">
                <a:spcBef>
                  <a:spcPct val="0"/>
                </a:spcBef>
              </a:pPr>
              <a:r>
                <a:rPr lang="en-US">
                  <a:solidFill>
                    <a:srgbClr val="808080"/>
                  </a:solidFill>
                </a:rPr>
                <a:t>0x0000</a:t>
              </a:r>
            </a:p>
          </p:txBody>
        </p:sp>
        <p:sp>
          <p:nvSpPr>
            <p:cNvPr id="140327" name="Text Box 39"/>
            <p:cNvSpPr txBox="1">
              <a:spLocks noChangeArrowheads="1"/>
            </p:cNvSpPr>
            <p:nvPr/>
          </p:nvSpPr>
          <p:spPr bwMode="auto">
            <a:xfrm>
              <a:off x="4758" y="1195"/>
              <a:ext cx="390" cy="129"/>
            </a:xfrm>
            <a:prstGeom prst="rect">
              <a:avLst/>
            </a:prstGeom>
            <a:noFill/>
            <a:ln w="9525">
              <a:noFill/>
              <a:prstDash val="dash"/>
              <a:miter lim="800000"/>
              <a:headEnd/>
              <a:tailEnd type="none" w="sm" len="sm"/>
            </a:ln>
            <a:effectLst/>
          </p:spPr>
          <p:txBody>
            <a:bodyPr lIns="0" tIns="0" rIns="0" bIns="0"/>
            <a:lstStyle/>
            <a:p>
              <a:pPr algn="l">
                <a:spcBef>
                  <a:spcPct val="0"/>
                </a:spcBef>
              </a:pPr>
              <a:r>
                <a:rPr lang="en-US">
                  <a:solidFill>
                    <a:srgbClr val="808080"/>
                  </a:solidFill>
                </a:rPr>
                <a:t>0x0001</a:t>
              </a:r>
            </a:p>
          </p:txBody>
        </p:sp>
        <p:sp>
          <p:nvSpPr>
            <p:cNvPr id="140328" name="Text Box 40"/>
            <p:cNvSpPr txBox="1">
              <a:spLocks noChangeArrowheads="1"/>
            </p:cNvSpPr>
            <p:nvPr/>
          </p:nvSpPr>
          <p:spPr bwMode="auto">
            <a:xfrm>
              <a:off x="4376" y="1341"/>
              <a:ext cx="363" cy="129"/>
            </a:xfrm>
            <a:prstGeom prst="rect">
              <a:avLst/>
            </a:prstGeom>
            <a:noFill/>
            <a:ln w="9525">
              <a:solidFill>
                <a:srgbClr val="969696"/>
              </a:solidFill>
              <a:miter lim="800000"/>
              <a:headEnd/>
              <a:tailEnd type="none" w="sm" len="sm"/>
            </a:ln>
            <a:effectLst/>
          </p:spPr>
          <p:txBody>
            <a:bodyPr lIns="0" tIns="0" rIns="0" bIns="0"/>
            <a:lstStyle/>
            <a:p>
              <a:pPr algn="l">
                <a:spcBef>
                  <a:spcPct val="0"/>
                </a:spcBef>
              </a:pPr>
              <a:endParaRPr lang="en-US"/>
            </a:p>
          </p:txBody>
        </p:sp>
        <p:sp>
          <p:nvSpPr>
            <p:cNvPr id="140329" name="Text Box 41"/>
            <p:cNvSpPr txBox="1">
              <a:spLocks noChangeArrowheads="1"/>
            </p:cNvSpPr>
            <p:nvPr/>
          </p:nvSpPr>
          <p:spPr bwMode="auto">
            <a:xfrm>
              <a:off x="4739" y="1341"/>
              <a:ext cx="365" cy="129"/>
            </a:xfrm>
            <a:prstGeom prst="rect">
              <a:avLst/>
            </a:prstGeom>
            <a:noFill/>
            <a:ln w="9525">
              <a:solidFill>
                <a:srgbClr val="969696"/>
              </a:solidFill>
              <a:miter lim="800000"/>
              <a:headEnd/>
              <a:tailEnd type="none" w="sm" len="sm"/>
            </a:ln>
            <a:effectLst/>
          </p:spPr>
          <p:txBody>
            <a:bodyPr lIns="0" tIns="0" rIns="0" bIns="0"/>
            <a:lstStyle/>
            <a:p>
              <a:pPr algn="l">
                <a:spcBef>
                  <a:spcPct val="0"/>
                </a:spcBef>
              </a:pPr>
              <a:endParaRPr lang="en-US"/>
            </a:p>
          </p:txBody>
        </p:sp>
        <p:sp>
          <p:nvSpPr>
            <p:cNvPr id="140330" name="Text Box 42"/>
            <p:cNvSpPr txBox="1">
              <a:spLocks noChangeArrowheads="1"/>
            </p:cNvSpPr>
            <p:nvPr/>
          </p:nvSpPr>
          <p:spPr bwMode="auto">
            <a:xfrm>
              <a:off x="5104" y="1341"/>
              <a:ext cx="363" cy="129"/>
            </a:xfrm>
            <a:prstGeom prst="rect">
              <a:avLst/>
            </a:prstGeom>
            <a:noFill/>
            <a:ln w="9525">
              <a:solidFill>
                <a:srgbClr val="969696"/>
              </a:solidFill>
              <a:miter lim="800000"/>
              <a:headEnd/>
              <a:tailEnd type="none" w="sm" len="sm"/>
            </a:ln>
            <a:effectLst/>
          </p:spPr>
          <p:txBody>
            <a:bodyPr lIns="0" tIns="0" rIns="0" bIns="0"/>
            <a:lstStyle/>
            <a:p>
              <a:pPr algn="l">
                <a:spcBef>
                  <a:spcPct val="0"/>
                </a:spcBef>
              </a:pPr>
              <a:endParaRPr lang="en-US"/>
            </a:p>
          </p:txBody>
        </p:sp>
        <p:sp>
          <p:nvSpPr>
            <p:cNvPr id="140331" name="Text Box 43"/>
            <p:cNvSpPr txBox="1">
              <a:spLocks noChangeArrowheads="1"/>
            </p:cNvSpPr>
            <p:nvPr/>
          </p:nvSpPr>
          <p:spPr bwMode="auto">
            <a:xfrm>
              <a:off x="4501" y="2082"/>
              <a:ext cx="226" cy="153"/>
            </a:xfrm>
            <a:prstGeom prst="rect">
              <a:avLst/>
            </a:prstGeom>
            <a:noFill/>
            <a:ln w="9525">
              <a:solidFill>
                <a:srgbClr val="969696"/>
              </a:solidFill>
              <a:miter lim="800000"/>
              <a:headEnd/>
              <a:tailEnd type="none" w="sm" len="sm"/>
            </a:ln>
            <a:effectLst/>
          </p:spPr>
          <p:txBody>
            <a:bodyPr lIns="0" tIns="0" rIns="0" bIns="0"/>
            <a:lstStyle/>
            <a:p>
              <a:pPr>
                <a:spcBef>
                  <a:spcPct val="0"/>
                </a:spcBef>
              </a:pPr>
              <a:r>
                <a:rPr lang="en-US">
                  <a:solidFill>
                    <a:srgbClr val="808080"/>
                  </a:solidFill>
                </a:rPr>
                <a:t>16</a:t>
              </a:r>
            </a:p>
          </p:txBody>
        </p:sp>
        <p:sp>
          <p:nvSpPr>
            <p:cNvPr id="140332" name="Freeform 44"/>
            <p:cNvSpPr>
              <a:spLocks/>
            </p:cNvSpPr>
            <p:nvPr/>
          </p:nvSpPr>
          <p:spPr bwMode="auto">
            <a:xfrm>
              <a:off x="4327" y="2107"/>
              <a:ext cx="139" cy="1"/>
            </a:xfrm>
            <a:custGeom>
              <a:avLst/>
              <a:gdLst/>
              <a:ahLst/>
              <a:cxnLst>
                <a:cxn ang="0">
                  <a:pos x="139" y="1"/>
                </a:cxn>
                <a:cxn ang="0">
                  <a:pos x="0" y="0"/>
                </a:cxn>
              </a:cxnLst>
              <a:rect l="0" t="0" r="r" b="b"/>
              <a:pathLst>
                <a:path w="139" h="1">
                  <a:moveTo>
                    <a:pt x="139" y="1"/>
                  </a:moveTo>
                  <a:lnTo>
                    <a:pt x="0" y="0"/>
                  </a:lnTo>
                </a:path>
              </a:pathLst>
            </a:custGeom>
            <a:noFill/>
            <a:ln w="9525">
              <a:solidFill>
                <a:srgbClr val="969696"/>
              </a:solidFill>
              <a:round/>
              <a:headEnd/>
              <a:tailEnd type="triangle" w="med" len="med"/>
            </a:ln>
            <a:effectLst/>
          </p:spPr>
          <p:txBody>
            <a:bodyPr/>
            <a:lstStyle/>
            <a:p>
              <a:endParaRPr lang="en-US"/>
            </a:p>
          </p:txBody>
        </p:sp>
        <p:sp>
          <p:nvSpPr>
            <p:cNvPr id="140333" name="Text Box 45"/>
            <p:cNvSpPr txBox="1">
              <a:spLocks noChangeArrowheads="1"/>
            </p:cNvSpPr>
            <p:nvPr/>
          </p:nvSpPr>
          <p:spPr bwMode="auto">
            <a:xfrm>
              <a:off x="4104" y="2027"/>
              <a:ext cx="190" cy="169"/>
            </a:xfrm>
            <a:prstGeom prst="rect">
              <a:avLst/>
            </a:prstGeom>
            <a:noFill/>
            <a:ln w="9525">
              <a:noFill/>
              <a:miter lim="800000"/>
              <a:headEnd/>
              <a:tailEnd/>
            </a:ln>
          </p:spPr>
          <p:txBody>
            <a:bodyPr lIns="0" tIns="0" rIns="0" bIns="0"/>
            <a:lstStyle/>
            <a:p>
              <a:pPr algn="r">
                <a:spcBef>
                  <a:spcPct val="0"/>
                </a:spcBef>
              </a:pPr>
              <a:r>
                <a:rPr lang="en-US">
                  <a:solidFill>
                    <a:srgbClr val="808080"/>
                  </a:solidFill>
                </a:rPr>
                <a:t>Int</a:t>
              </a:r>
            </a:p>
          </p:txBody>
        </p:sp>
        <p:sp>
          <p:nvSpPr>
            <p:cNvPr id="140334" name="Freeform 46"/>
            <p:cNvSpPr>
              <a:spLocks/>
            </p:cNvSpPr>
            <p:nvPr/>
          </p:nvSpPr>
          <p:spPr bwMode="auto">
            <a:xfrm>
              <a:off x="4333" y="1969"/>
              <a:ext cx="133" cy="1"/>
            </a:xfrm>
            <a:custGeom>
              <a:avLst/>
              <a:gdLst/>
              <a:ahLst/>
              <a:cxnLst>
                <a:cxn ang="0">
                  <a:pos x="0" y="0"/>
                </a:cxn>
                <a:cxn ang="0">
                  <a:pos x="133" y="1"/>
                </a:cxn>
              </a:cxnLst>
              <a:rect l="0" t="0" r="r" b="b"/>
              <a:pathLst>
                <a:path w="133" h="1">
                  <a:moveTo>
                    <a:pt x="0" y="0"/>
                  </a:moveTo>
                  <a:lnTo>
                    <a:pt x="133" y="1"/>
                  </a:lnTo>
                </a:path>
              </a:pathLst>
            </a:custGeom>
            <a:noFill/>
            <a:ln w="9525">
              <a:solidFill>
                <a:srgbClr val="969696"/>
              </a:solidFill>
              <a:round/>
              <a:headEnd/>
              <a:tailEnd type="triangle" w="med" len="med"/>
            </a:ln>
            <a:effectLst/>
          </p:spPr>
          <p:txBody>
            <a:bodyPr/>
            <a:lstStyle/>
            <a:p>
              <a:endParaRPr lang="en-US"/>
            </a:p>
          </p:txBody>
        </p:sp>
        <p:sp>
          <p:nvSpPr>
            <p:cNvPr id="140335" name="Text Box 47"/>
            <p:cNvSpPr txBox="1">
              <a:spLocks noChangeArrowheads="1"/>
            </p:cNvSpPr>
            <p:nvPr/>
          </p:nvSpPr>
          <p:spPr bwMode="auto">
            <a:xfrm>
              <a:off x="4092" y="1894"/>
              <a:ext cx="207" cy="168"/>
            </a:xfrm>
            <a:prstGeom prst="rect">
              <a:avLst/>
            </a:prstGeom>
            <a:noFill/>
            <a:ln w="9525">
              <a:noFill/>
              <a:miter lim="800000"/>
              <a:headEnd/>
              <a:tailEnd/>
            </a:ln>
          </p:spPr>
          <p:txBody>
            <a:bodyPr lIns="0" tIns="0" rIns="0" bIns="0"/>
            <a:lstStyle/>
            <a:p>
              <a:pPr algn="r">
                <a:spcBef>
                  <a:spcPct val="0"/>
                </a:spcBef>
              </a:pPr>
              <a:r>
                <a:rPr lang="en-US">
                  <a:solidFill>
                    <a:srgbClr val="808080"/>
                  </a:solidFill>
                </a:rPr>
                <a:t>Inta</a:t>
              </a:r>
            </a:p>
          </p:txBody>
        </p:sp>
        <p:grpSp>
          <p:nvGrpSpPr>
            <p:cNvPr id="3" name="Group 48"/>
            <p:cNvGrpSpPr>
              <a:grpSpLocks/>
            </p:cNvGrpSpPr>
            <p:nvPr/>
          </p:nvGrpSpPr>
          <p:grpSpPr bwMode="auto">
            <a:xfrm>
              <a:off x="5198" y="1418"/>
              <a:ext cx="168" cy="22"/>
              <a:chOff x="5212" y="2481"/>
              <a:chExt cx="213" cy="29"/>
            </a:xfrm>
          </p:grpSpPr>
          <p:sp>
            <p:nvSpPr>
              <p:cNvPr id="140337" name="Oval 49"/>
              <p:cNvSpPr>
                <a:spLocks noChangeArrowheads="1"/>
              </p:cNvSpPr>
              <p:nvPr/>
            </p:nvSpPr>
            <p:spPr bwMode="auto">
              <a:xfrm>
                <a:off x="5304" y="2481"/>
                <a:ext cx="29" cy="29"/>
              </a:xfrm>
              <a:prstGeom prst="ellipse">
                <a:avLst/>
              </a:prstGeom>
              <a:noFill/>
              <a:ln w="9525">
                <a:solidFill>
                  <a:srgbClr val="969696"/>
                </a:solidFill>
                <a:prstDash val="dash"/>
                <a:round/>
                <a:headEnd/>
                <a:tailEnd type="none" w="sm" len="sm"/>
              </a:ln>
              <a:effectLst/>
            </p:spPr>
            <p:txBody>
              <a:bodyPr/>
              <a:lstStyle/>
              <a:p>
                <a:endParaRPr lang="en-US"/>
              </a:p>
            </p:txBody>
          </p:sp>
          <p:sp>
            <p:nvSpPr>
              <p:cNvPr id="140338" name="Oval 50"/>
              <p:cNvSpPr>
                <a:spLocks noChangeArrowheads="1"/>
              </p:cNvSpPr>
              <p:nvPr/>
            </p:nvSpPr>
            <p:spPr bwMode="auto">
              <a:xfrm>
                <a:off x="5212" y="2481"/>
                <a:ext cx="29" cy="29"/>
              </a:xfrm>
              <a:prstGeom prst="ellipse">
                <a:avLst/>
              </a:prstGeom>
              <a:noFill/>
              <a:ln w="9525">
                <a:solidFill>
                  <a:srgbClr val="969696"/>
                </a:solidFill>
                <a:prstDash val="dash"/>
                <a:round/>
                <a:headEnd/>
                <a:tailEnd type="none" w="sm" len="sm"/>
              </a:ln>
              <a:effectLst/>
            </p:spPr>
            <p:txBody>
              <a:bodyPr/>
              <a:lstStyle/>
              <a:p>
                <a:endParaRPr lang="en-US"/>
              </a:p>
            </p:txBody>
          </p:sp>
          <p:sp>
            <p:nvSpPr>
              <p:cNvPr id="140339" name="Oval 51"/>
              <p:cNvSpPr>
                <a:spLocks noChangeArrowheads="1"/>
              </p:cNvSpPr>
              <p:nvPr/>
            </p:nvSpPr>
            <p:spPr bwMode="auto">
              <a:xfrm>
                <a:off x="5396" y="2481"/>
                <a:ext cx="29" cy="29"/>
              </a:xfrm>
              <a:prstGeom prst="ellipse">
                <a:avLst/>
              </a:prstGeom>
              <a:noFill/>
              <a:ln w="9525">
                <a:solidFill>
                  <a:srgbClr val="969696"/>
                </a:solidFill>
                <a:prstDash val="dash"/>
                <a:round/>
                <a:headEnd/>
                <a:tailEnd type="none" w="sm" len="sm"/>
              </a:ln>
              <a:effectLst/>
            </p:spPr>
            <p:txBody>
              <a:bodyPr/>
              <a:lstStyle/>
              <a:p>
                <a:endParaRPr lang="en-US"/>
              </a:p>
            </p:txBody>
          </p:sp>
        </p:grpSp>
        <p:sp>
          <p:nvSpPr>
            <p:cNvPr id="140340" name="Text Box 52"/>
            <p:cNvSpPr txBox="1">
              <a:spLocks noChangeArrowheads="1"/>
            </p:cNvSpPr>
            <p:nvPr/>
          </p:nvSpPr>
          <p:spPr bwMode="auto">
            <a:xfrm>
              <a:off x="2727" y="2097"/>
              <a:ext cx="591" cy="126"/>
            </a:xfrm>
            <a:prstGeom prst="rect">
              <a:avLst/>
            </a:prstGeom>
            <a:noFill/>
            <a:ln w="9525">
              <a:noFill/>
              <a:miter lim="800000"/>
              <a:headEnd/>
              <a:tailEnd/>
            </a:ln>
          </p:spPr>
          <p:txBody>
            <a:bodyPr lIns="0" tIns="0" rIns="0" bIns="0"/>
            <a:lstStyle/>
            <a:p>
              <a:pPr algn="l">
                <a:spcBef>
                  <a:spcPct val="0"/>
                </a:spcBef>
              </a:pPr>
              <a:r>
                <a:rPr lang="en-US" dirty="0">
                  <a:solidFill>
                    <a:srgbClr val="000000"/>
                  </a:solidFill>
                </a:rPr>
                <a:t>instruction </a:t>
              </a:r>
            </a:p>
          </p:txBody>
        </p:sp>
        <p:grpSp>
          <p:nvGrpSpPr>
            <p:cNvPr id="4" name="Group 70"/>
            <p:cNvGrpSpPr>
              <a:grpSpLocks/>
            </p:cNvGrpSpPr>
            <p:nvPr/>
          </p:nvGrpSpPr>
          <p:grpSpPr bwMode="auto">
            <a:xfrm>
              <a:off x="4105" y="2027"/>
              <a:ext cx="373" cy="254"/>
              <a:chOff x="4081" y="2020"/>
              <a:chExt cx="373" cy="254"/>
            </a:xfrm>
          </p:grpSpPr>
          <p:sp>
            <p:nvSpPr>
              <p:cNvPr id="140351" name="Text Box 63"/>
              <p:cNvSpPr txBox="1">
                <a:spLocks noChangeArrowheads="1"/>
              </p:cNvSpPr>
              <p:nvPr/>
            </p:nvSpPr>
            <p:spPr bwMode="auto">
              <a:xfrm>
                <a:off x="4319" y="2159"/>
                <a:ext cx="135" cy="115"/>
              </a:xfrm>
              <a:prstGeom prst="rect">
                <a:avLst/>
              </a:prstGeom>
              <a:noFill/>
              <a:ln w="12700">
                <a:noFill/>
                <a:miter lim="800000"/>
                <a:headEnd/>
                <a:tailEnd/>
              </a:ln>
              <a:effectLst/>
            </p:spPr>
            <p:txBody>
              <a:bodyPr lIns="0" tIns="0" rIns="0" bIns="0">
                <a:spAutoFit/>
              </a:bodyPr>
              <a:lstStyle/>
              <a:p>
                <a:r>
                  <a:rPr lang="en-US"/>
                  <a:t>1</a:t>
                </a:r>
              </a:p>
            </p:txBody>
          </p:sp>
          <p:sp>
            <p:nvSpPr>
              <p:cNvPr id="140353" name="Freeform 65"/>
              <p:cNvSpPr>
                <a:spLocks/>
              </p:cNvSpPr>
              <p:nvPr/>
            </p:nvSpPr>
            <p:spPr bwMode="auto">
              <a:xfrm>
                <a:off x="4301" y="2100"/>
                <a:ext cx="145" cy="2"/>
              </a:xfrm>
              <a:custGeom>
                <a:avLst/>
                <a:gdLst/>
                <a:ahLst/>
                <a:cxnLst>
                  <a:cxn ang="0">
                    <a:pos x="145" y="2"/>
                  </a:cxn>
                  <a:cxn ang="0">
                    <a:pos x="0" y="0"/>
                  </a:cxn>
                </a:cxnLst>
                <a:rect l="0" t="0" r="r" b="b"/>
                <a:pathLst>
                  <a:path w="145" h="2">
                    <a:moveTo>
                      <a:pt x="145" y="2"/>
                    </a:moveTo>
                    <a:lnTo>
                      <a:pt x="0" y="0"/>
                    </a:lnTo>
                  </a:path>
                </a:pathLst>
              </a:custGeom>
              <a:noFill/>
              <a:ln w="9525">
                <a:solidFill>
                  <a:schemeClr val="tx1"/>
                </a:solidFill>
                <a:round/>
                <a:headEnd/>
                <a:tailEnd type="triangle" w="med" len="med"/>
              </a:ln>
              <a:effectLst/>
            </p:spPr>
            <p:txBody>
              <a:bodyPr/>
              <a:lstStyle/>
              <a:p>
                <a:endParaRPr lang="en-US"/>
              </a:p>
            </p:txBody>
          </p:sp>
          <p:sp>
            <p:nvSpPr>
              <p:cNvPr id="140354" name="Text Box 66"/>
              <p:cNvSpPr txBox="1">
                <a:spLocks noChangeArrowheads="1"/>
              </p:cNvSpPr>
              <p:nvPr/>
            </p:nvSpPr>
            <p:spPr bwMode="auto">
              <a:xfrm>
                <a:off x="4081" y="2020"/>
                <a:ext cx="190" cy="169"/>
              </a:xfrm>
              <a:prstGeom prst="rect">
                <a:avLst/>
              </a:prstGeom>
              <a:noFill/>
              <a:ln w="9525">
                <a:noFill/>
                <a:miter lim="800000"/>
                <a:headEnd/>
                <a:tailEnd/>
              </a:ln>
            </p:spPr>
            <p:txBody>
              <a:bodyPr lIns="0" tIns="0" rIns="0" bIns="0"/>
              <a:lstStyle/>
              <a:p>
                <a:pPr algn="r">
                  <a:spcBef>
                    <a:spcPct val="0"/>
                  </a:spcBef>
                </a:pPr>
                <a:r>
                  <a:rPr lang="en-US"/>
                  <a:t>Int</a:t>
                </a:r>
              </a:p>
            </p:txBody>
          </p:sp>
        </p:grpSp>
        <p:sp>
          <p:nvSpPr>
            <p:cNvPr id="140361" name="Rectangle 73"/>
            <p:cNvSpPr>
              <a:spLocks noChangeArrowheads="1"/>
            </p:cNvSpPr>
            <p:nvPr/>
          </p:nvSpPr>
          <p:spPr bwMode="auto">
            <a:xfrm>
              <a:off x="3932" y="2371"/>
              <a:ext cx="255" cy="147"/>
            </a:xfrm>
            <a:prstGeom prst="rect">
              <a:avLst/>
            </a:prstGeom>
            <a:noFill/>
            <a:ln w="9525">
              <a:solidFill>
                <a:schemeClr val="bg2"/>
              </a:solidFill>
              <a:miter lim="800000"/>
              <a:headEnd/>
              <a:tailEnd/>
            </a:ln>
            <a:effectLst/>
          </p:spPr>
          <p:txBody>
            <a:bodyPr lIns="0" tIns="0" rIns="0" bIns="0"/>
            <a:lstStyle/>
            <a:p>
              <a:pPr>
                <a:spcBef>
                  <a:spcPct val="0"/>
                </a:spcBef>
              </a:pPr>
              <a:r>
                <a:rPr lang="en-US">
                  <a:solidFill>
                    <a:schemeClr val="bg2"/>
                  </a:solidFill>
                </a:rPr>
                <a:t>100</a:t>
              </a:r>
            </a:p>
          </p:txBody>
        </p:sp>
      </p:grpSp>
    </p:spTree>
    <p:extLst>
      <p:ext uri="{BB962C8B-B14F-4D97-AF65-F5344CB8AC3E}">
        <p14:creationId xmlns:p14="http://schemas.microsoft.com/office/powerpoint/2010/main" val="4289205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lide Number Placeholder 3"/>
          <p:cNvSpPr>
            <a:spLocks noGrp="1"/>
          </p:cNvSpPr>
          <p:nvPr>
            <p:ph type="sldNum" sz="quarter" idx="10"/>
            <p:custDataLst>
              <p:tags r:id="rId1"/>
            </p:custDataLst>
          </p:nvPr>
        </p:nvSpPr>
        <p:spPr/>
        <p:txBody>
          <a:bodyPr/>
          <a:lstStyle/>
          <a:p>
            <a:fld id="{2DBD3DFC-A909-4C15-A8ED-29CF7C55C468}" type="slidenum">
              <a:rPr lang="en-US"/>
              <a:pPr/>
              <a:t>6</a:t>
            </a:fld>
            <a:endParaRPr lang="en-US"/>
          </a:p>
        </p:txBody>
      </p:sp>
      <p:sp>
        <p:nvSpPr>
          <p:cNvPr id="141314" name="Rectangle 2"/>
          <p:cNvSpPr>
            <a:spLocks noGrp="1" noChangeArrowheads="1"/>
          </p:cNvSpPr>
          <p:nvPr>
            <p:ph type="title"/>
            <p:custDataLst>
              <p:tags r:id="rId2"/>
            </p:custDataLst>
          </p:nvPr>
        </p:nvSpPr>
        <p:spPr/>
        <p:txBody>
          <a:bodyPr>
            <a:normAutofit fontScale="90000"/>
          </a:bodyPr>
          <a:lstStyle/>
          <a:p>
            <a:r>
              <a:rPr lang="en-US"/>
              <a:t>Peripheral to memory transfer </a:t>
            </a:r>
            <a:r>
              <a:rPr lang="en-US" i="1"/>
              <a:t>without </a:t>
            </a:r>
            <a:r>
              <a:rPr lang="en-US"/>
              <a:t>DMA, using vectored interrupt </a:t>
            </a:r>
          </a:p>
        </p:txBody>
      </p:sp>
      <p:sp>
        <p:nvSpPr>
          <p:cNvPr id="141315" name="Text Box 3"/>
          <p:cNvSpPr txBox="1">
            <a:spLocks noChangeArrowheads="1"/>
          </p:cNvSpPr>
          <p:nvPr>
            <p:custDataLst>
              <p:tags r:id="rId3"/>
            </p:custDataLst>
          </p:nvPr>
        </p:nvSpPr>
        <p:spPr bwMode="auto">
          <a:xfrm>
            <a:off x="312738" y="1682750"/>
            <a:ext cx="2659062" cy="1517650"/>
          </a:xfrm>
          <a:prstGeom prst="rect">
            <a:avLst/>
          </a:prstGeom>
          <a:noFill/>
          <a:ln w="9525">
            <a:noFill/>
            <a:miter lim="800000"/>
            <a:headEnd/>
            <a:tailEnd/>
          </a:ln>
          <a:effectLst/>
        </p:spPr>
        <p:txBody>
          <a:bodyPr lIns="0" tIns="0" rIns="0" bIns="0"/>
          <a:lstStyle/>
          <a:p>
            <a:pPr algn="l">
              <a:spcBef>
                <a:spcPct val="0"/>
              </a:spcBef>
            </a:pPr>
            <a:r>
              <a:rPr lang="en-US" sz="3200" dirty="0"/>
              <a:t>3: After completing instruction at 100, </a:t>
            </a:r>
            <a:r>
              <a:rPr lang="en-US" sz="3200" dirty="0">
                <a:sym typeface="Symbol" pitchFamily="18" charset="2"/>
              </a:rPr>
              <a:t></a:t>
            </a:r>
            <a:r>
              <a:rPr lang="en-US" sz="3200" dirty="0"/>
              <a:t>P sees </a:t>
            </a:r>
            <a:r>
              <a:rPr lang="en-US" sz="3200" i="1" dirty="0" err="1"/>
              <a:t>Int</a:t>
            </a:r>
            <a:r>
              <a:rPr lang="en-US" sz="3200" dirty="0"/>
              <a:t> asserted, saves the PC’s value of 100, and asserts </a:t>
            </a:r>
            <a:r>
              <a:rPr lang="en-US" sz="3200" i="1" dirty="0" err="1"/>
              <a:t>Inta</a:t>
            </a:r>
            <a:r>
              <a:rPr lang="en-US" sz="3200" dirty="0"/>
              <a:t>.</a:t>
            </a:r>
          </a:p>
          <a:p>
            <a:pPr algn="l">
              <a:spcBef>
                <a:spcPct val="0"/>
              </a:spcBef>
            </a:pPr>
            <a:endParaRPr lang="en-US" sz="1400" dirty="0"/>
          </a:p>
        </p:txBody>
      </p:sp>
      <p:grpSp>
        <p:nvGrpSpPr>
          <p:cNvPr id="2" name="Group 71"/>
          <p:cNvGrpSpPr>
            <a:grpSpLocks/>
          </p:cNvGrpSpPr>
          <p:nvPr>
            <p:custDataLst>
              <p:tags r:id="rId4"/>
            </p:custDataLst>
          </p:nvPr>
        </p:nvGrpSpPr>
        <p:grpSpPr bwMode="auto">
          <a:xfrm>
            <a:off x="3048000" y="1674812"/>
            <a:ext cx="5673725" cy="3125787"/>
            <a:chOff x="2354" y="1055"/>
            <a:chExt cx="3140" cy="1504"/>
          </a:xfrm>
        </p:grpSpPr>
        <p:sp>
          <p:nvSpPr>
            <p:cNvPr id="141317" name="Oval 5"/>
            <p:cNvSpPr>
              <a:spLocks noChangeArrowheads="1"/>
            </p:cNvSpPr>
            <p:nvPr/>
          </p:nvSpPr>
          <p:spPr bwMode="auto">
            <a:xfrm>
              <a:off x="4625" y="2407"/>
              <a:ext cx="92" cy="92"/>
            </a:xfrm>
            <a:prstGeom prst="ellipse">
              <a:avLst/>
            </a:prstGeom>
            <a:solidFill>
              <a:srgbClr val="969696"/>
            </a:solidFill>
            <a:ln w="9525">
              <a:solidFill>
                <a:srgbClr val="969696"/>
              </a:solidFill>
              <a:round/>
              <a:headEnd/>
              <a:tailEnd/>
            </a:ln>
            <a:effectLst/>
          </p:spPr>
          <p:txBody>
            <a:bodyPr/>
            <a:lstStyle/>
            <a:p>
              <a:endParaRPr lang="en-US"/>
            </a:p>
          </p:txBody>
        </p:sp>
        <p:sp>
          <p:nvSpPr>
            <p:cNvPr id="141318" name="Rectangle 6"/>
            <p:cNvSpPr>
              <a:spLocks noChangeArrowheads="1"/>
            </p:cNvSpPr>
            <p:nvPr/>
          </p:nvSpPr>
          <p:spPr bwMode="auto">
            <a:xfrm>
              <a:off x="3873" y="1055"/>
              <a:ext cx="424" cy="1504"/>
            </a:xfrm>
            <a:prstGeom prst="rect">
              <a:avLst/>
            </a:prstGeom>
            <a:noFill/>
            <a:ln w="9525">
              <a:solidFill>
                <a:srgbClr val="000000"/>
              </a:solidFill>
              <a:miter lim="800000"/>
              <a:headEnd/>
              <a:tailEnd/>
            </a:ln>
          </p:spPr>
          <p:txBody>
            <a:bodyPr lIns="0" tIns="0" rIns="0" bIns="0"/>
            <a:lstStyle/>
            <a:p>
              <a:pPr>
                <a:spcBef>
                  <a:spcPct val="0"/>
                </a:spcBef>
              </a:pPr>
              <a:r>
                <a:rPr lang="en-US" dirty="0" err="1">
                  <a:solidFill>
                    <a:srgbClr val="000000"/>
                  </a:solidFill>
                </a:rPr>
                <a:t>μP</a:t>
              </a:r>
              <a:endParaRPr lang="en-US" dirty="0">
                <a:solidFill>
                  <a:srgbClr val="000000"/>
                </a:solidFill>
              </a:endParaRPr>
            </a:p>
          </p:txBody>
        </p:sp>
        <p:sp>
          <p:nvSpPr>
            <p:cNvPr id="141319" name="Rectangle 7"/>
            <p:cNvSpPr>
              <a:spLocks noChangeArrowheads="1"/>
            </p:cNvSpPr>
            <p:nvPr/>
          </p:nvSpPr>
          <p:spPr bwMode="auto">
            <a:xfrm>
              <a:off x="4449" y="1910"/>
              <a:ext cx="454" cy="649"/>
            </a:xfrm>
            <a:prstGeom prst="rect">
              <a:avLst/>
            </a:prstGeom>
            <a:noFill/>
            <a:ln w="9525">
              <a:solidFill>
                <a:srgbClr val="000000"/>
              </a:solidFill>
              <a:miter lim="800000"/>
              <a:headEnd/>
              <a:tailEnd/>
            </a:ln>
          </p:spPr>
          <p:txBody>
            <a:bodyPr lIns="0" tIns="0" rIns="0" bIns="0"/>
            <a:lstStyle/>
            <a:p>
              <a:pPr>
                <a:spcBef>
                  <a:spcPct val="0"/>
                </a:spcBef>
              </a:pPr>
              <a:r>
                <a:rPr lang="en-US">
                  <a:solidFill>
                    <a:srgbClr val="000000"/>
                  </a:solidFill>
                </a:rPr>
                <a:t>P1</a:t>
              </a:r>
            </a:p>
          </p:txBody>
        </p:sp>
        <p:sp>
          <p:nvSpPr>
            <p:cNvPr id="141320" name="Rectangle 8"/>
            <p:cNvSpPr>
              <a:spLocks noChangeArrowheads="1"/>
            </p:cNvSpPr>
            <p:nvPr/>
          </p:nvSpPr>
          <p:spPr bwMode="auto">
            <a:xfrm>
              <a:off x="4477" y="2381"/>
              <a:ext cx="375" cy="135"/>
            </a:xfrm>
            <a:prstGeom prst="rect">
              <a:avLst/>
            </a:prstGeom>
            <a:noFill/>
            <a:ln w="9525">
              <a:solidFill>
                <a:srgbClr val="969696"/>
              </a:solidFill>
              <a:miter lim="800000"/>
              <a:headEnd/>
              <a:tailEnd/>
            </a:ln>
            <a:effectLst/>
          </p:spPr>
          <p:txBody>
            <a:bodyPr lIns="0" tIns="0" rIns="0" bIns="0"/>
            <a:lstStyle/>
            <a:p>
              <a:pPr algn="l">
                <a:spcBef>
                  <a:spcPct val="0"/>
                </a:spcBef>
              </a:pPr>
              <a:endParaRPr lang="en-US"/>
            </a:p>
          </p:txBody>
        </p:sp>
        <p:sp>
          <p:nvSpPr>
            <p:cNvPr id="141321" name="Freeform 9"/>
            <p:cNvSpPr>
              <a:spLocks/>
            </p:cNvSpPr>
            <p:nvPr/>
          </p:nvSpPr>
          <p:spPr bwMode="auto">
            <a:xfrm>
              <a:off x="4307" y="1702"/>
              <a:ext cx="1150" cy="5"/>
            </a:xfrm>
            <a:custGeom>
              <a:avLst/>
              <a:gdLst/>
              <a:ahLst/>
              <a:cxnLst>
                <a:cxn ang="0">
                  <a:pos x="0" y="0"/>
                </a:cxn>
                <a:cxn ang="0">
                  <a:pos x="1456" y="3"/>
                </a:cxn>
              </a:cxnLst>
              <a:rect l="0" t="0" r="r" b="b"/>
              <a:pathLst>
                <a:path w="1456" h="3">
                  <a:moveTo>
                    <a:pt x="0" y="0"/>
                  </a:moveTo>
                  <a:lnTo>
                    <a:pt x="1456" y="3"/>
                  </a:lnTo>
                </a:path>
              </a:pathLst>
            </a:custGeom>
            <a:noFill/>
            <a:ln w="15875">
              <a:solidFill>
                <a:srgbClr val="969696"/>
              </a:solidFill>
              <a:round/>
              <a:headEnd type="triangle" w="med" len="med"/>
              <a:tailEnd type="triangle" w="med" len="med"/>
            </a:ln>
            <a:effectLst/>
          </p:spPr>
          <p:txBody>
            <a:bodyPr/>
            <a:lstStyle/>
            <a:p>
              <a:endParaRPr lang="en-US"/>
            </a:p>
          </p:txBody>
        </p:sp>
        <p:sp>
          <p:nvSpPr>
            <p:cNvPr id="141322" name="Line 10"/>
            <p:cNvSpPr>
              <a:spLocks noChangeShapeType="1"/>
            </p:cNvSpPr>
            <p:nvPr/>
          </p:nvSpPr>
          <p:spPr bwMode="auto">
            <a:xfrm>
              <a:off x="4682" y="1702"/>
              <a:ext cx="0" cy="205"/>
            </a:xfrm>
            <a:prstGeom prst="line">
              <a:avLst/>
            </a:prstGeom>
            <a:noFill/>
            <a:ln w="15875">
              <a:solidFill>
                <a:srgbClr val="969696"/>
              </a:solidFill>
              <a:round/>
              <a:headEnd type="triangle" w="med" len="med"/>
              <a:tailEnd type="triangle" w="med" len="med"/>
            </a:ln>
            <a:effectLst/>
          </p:spPr>
          <p:txBody>
            <a:bodyPr/>
            <a:lstStyle/>
            <a:p>
              <a:endParaRPr lang="en-US"/>
            </a:p>
          </p:txBody>
        </p:sp>
        <p:sp>
          <p:nvSpPr>
            <p:cNvPr id="141323" name="Text Box 11"/>
            <p:cNvSpPr txBox="1">
              <a:spLocks noChangeArrowheads="1"/>
            </p:cNvSpPr>
            <p:nvPr/>
          </p:nvSpPr>
          <p:spPr bwMode="auto">
            <a:xfrm>
              <a:off x="4892" y="1544"/>
              <a:ext cx="602" cy="176"/>
            </a:xfrm>
            <a:prstGeom prst="rect">
              <a:avLst/>
            </a:prstGeom>
            <a:noFill/>
            <a:ln w="9525">
              <a:noFill/>
              <a:miter lim="800000"/>
              <a:headEnd/>
              <a:tailEnd/>
            </a:ln>
          </p:spPr>
          <p:txBody>
            <a:bodyPr lIns="0" tIns="0" rIns="0" bIns="0"/>
            <a:lstStyle/>
            <a:p>
              <a:pPr>
                <a:spcBef>
                  <a:spcPct val="0"/>
                </a:spcBef>
              </a:pPr>
              <a:r>
                <a:rPr lang="en-US">
                  <a:solidFill>
                    <a:srgbClr val="808080"/>
                  </a:solidFill>
                </a:rPr>
                <a:t>System bus</a:t>
              </a:r>
            </a:p>
          </p:txBody>
        </p:sp>
        <p:sp>
          <p:nvSpPr>
            <p:cNvPr id="141324" name="Line 12"/>
            <p:cNvSpPr>
              <a:spLocks noChangeShapeType="1"/>
            </p:cNvSpPr>
            <p:nvPr/>
          </p:nvSpPr>
          <p:spPr bwMode="auto">
            <a:xfrm>
              <a:off x="4840" y="1494"/>
              <a:ext cx="0" cy="204"/>
            </a:xfrm>
            <a:prstGeom prst="line">
              <a:avLst/>
            </a:prstGeom>
            <a:noFill/>
            <a:ln w="15875">
              <a:solidFill>
                <a:srgbClr val="969696"/>
              </a:solidFill>
              <a:round/>
              <a:headEnd type="triangle" w="med" len="med"/>
              <a:tailEnd type="triangle" w="med" len="med"/>
            </a:ln>
            <a:effectLst/>
          </p:spPr>
          <p:txBody>
            <a:bodyPr/>
            <a:lstStyle/>
            <a:p>
              <a:endParaRPr lang="en-US"/>
            </a:p>
          </p:txBody>
        </p:sp>
        <p:sp>
          <p:nvSpPr>
            <p:cNvPr id="141325" name="Freeform 13"/>
            <p:cNvSpPr>
              <a:spLocks/>
            </p:cNvSpPr>
            <p:nvPr/>
          </p:nvSpPr>
          <p:spPr bwMode="auto">
            <a:xfrm>
              <a:off x="3747" y="2241"/>
              <a:ext cx="154" cy="2"/>
            </a:xfrm>
            <a:custGeom>
              <a:avLst/>
              <a:gdLst/>
              <a:ahLst/>
              <a:cxnLst>
                <a:cxn ang="0">
                  <a:pos x="196" y="3"/>
                </a:cxn>
                <a:cxn ang="0">
                  <a:pos x="0" y="0"/>
                </a:cxn>
              </a:cxnLst>
              <a:rect l="0" t="0" r="r" b="b"/>
              <a:pathLst>
                <a:path w="196" h="3">
                  <a:moveTo>
                    <a:pt x="196" y="3"/>
                  </a:moveTo>
                  <a:lnTo>
                    <a:pt x="0" y="0"/>
                  </a:lnTo>
                </a:path>
              </a:pathLst>
            </a:custGeom>
            <a:noFill/>
            <a:ln w="15875">
              <a:solidFill>
                <a:srgbClr val="000000"/>
              </a:solidFill>
              <a:round/>
              <a:headEnd/>
              <a:tailEnd type="triangle" w="med" len="med"/>
            </a:ln>
            <a:effectLst/>
          </p:spPr>
          <p:txBody>
            <a:bodyPr/>
            <a:lstStyle/>
            <a:p>
              <a:endParaRPr lang="en-US"/>
            </a:p>
          </p:txBody>
        </p:sp>
        <p:sp>
          <p:nvSpPr>
            <p:cNvPr id="141326" name="Rectangle 14"/>
            <p:cNvSpPr>
              <a:spLocks noChangeArrowheads="1"/>
            </p:cNvSpPr>
            <p:nvPr/>
          </p:nvSpPr>
          <p:spPr bwMode="auto">
            <a:xfrm>
              <a:off x="4459" y="2236"/>
              <a:ext cx="395" cy="153"/>
            </a:xfrm>
            <a:prstGeom prst="rect">
              <a:avLst/>
            </a:prstGeom>
            <a:noFill/>
            <a:ln w="9525">
              <a:noFill/>
              <a:miter lim="800000"/>
              <a:headEnd/>
              <a:tailEnd/>
            </a:ln>
            <a:effectLst/>
          </p:spPr>
          <p:txBody>
            <a:bodyPr lIns="0" tIns="0" rIns="0" bIns="0"/>
            <a:lstStyle/>
            <a:p>
              <a:pPr>
                <a:spcBef>
                  <a:spcPct val="0"/>
                </a:spcBef>
              </a:pPr>
              <a:r>
                <a:rPr lang="en-US">
                  <a:solidFill>
                    <a:schemeClr val="bg2"/>
                  </a:solidFill>
                </a:rPr>
                <a:t>0x8000</a:t>
              </a:r>
            </a:p>
          </p:txBody>
        </p:sp>
        <p:sp>
          <p:nvSpPr>
            <p:cNvPr id="141327" name="Rectangle 15"/>
            <p:cNvSpPr>
              <a:spLocks noChangeArrowheads="1"/>
            </p:cNvSpPr>
            <p:nvPr/>
          </p:nvSpPr>
          <p:spPr bwMode="auto">
            <a:xfrm>
              <a:off x="2389" y="1060"/>
              <a:ext cx="1353" cy="1497"/>
            </a:xfrm>
            <a:prstGeom prst="rect">
              <a:avLst/>
            </a:prstGeom>
            <a:noFill/>
            <a:ln w="9525">
              <a:solidFill>
                <a:srgbClr val="000000"/>
              </a:solidFill>
              <a:miter lim="800000"/>
              <a:headEnd/>
              <a:tailEnd/>
            </a:ln>
          </p:spPr>
          <p:txBody>
            <a:bodyPr lIns="0" tIns="0" rIns="0" bIns="0"/>
            <a:lstStyle/>
            <a:p>
              <a:pPr algn="r">
                <a:spcBef>
                  <a:spcPct val="0"/>
                </a:spcBef>
              </a:pPr>
              <a:endParaRPr lang="en-US"/>
            </a:p>
          </p:txBody>
        </p:sp>
        <p:sp>
          <p:nvSpPr>
            <p:cNvPr id="141328" name="Text Box 16"/>
            <p:cNvSpPr txBox="1">
              <a:spLocks noChangeArrowheads="1"/>
            </p:cNvSpPr>
            <p:nvPr/>
          </p:nvSpPr>
          <p:spPr bwMode="auto">
            <a:xfrm>
              <a:off x="2439" y="1308"/>
              <a:ext cx="225" cy="125"/>
            </a:xfrm>
            <a:prstGeom prst="rect">
              <a:avLst/>
            </a:prstGeom>
            <a:noFill/>
            <a:ln w="9525">
              <a:noFill/>
              <a:miter lim="800000"/>
              <a:headEnd/>
              <a:tailEnd/>
            </a:ln>
          </p:spPr>
          <p:txBody>
            <a:bodyPr lIns="0" tIns="0" rIns="0" bIns="0"/>
            <a:lstStyle/>
            <a:p>
              <a:pPr algn="r">
                <a:spcBef>
                  <a:spcPct val="0"/>
                </a:spcBef>
              </a:pPr>
              <a:r>
                <a:rPr lang="en-US">
                  <a:solidFill>
                    <a:srgbClr val="808080"/>
                  </a:solidFill>
                </a:rPr>
                <a:t>16:</a:t>
              </a:r>
            </a:p>
          </p:txBody>
        </p:sp>
        <p:sp>
          <p:nvSpPr>
            <p:cNvPr id="141329" name="Text Box 17"/>
            <p:cNvSpPr txBox="1">
              <a:spLocks noChangeArrowheads="1"/>
            </p:cNvSpPr>
            <p:nvPr/>
          </p:nvSpPr>
          <p:spPr bwMode="auto">
            <a:xfrm>
              <a:off x="2721" y="1308"/>
              <a:ext cx="958" cy="132"/>
            </a:xfrm>
            <a:prstGeom prst="rect">
              <a:avLst/>
            </a:prstGeom>
            <a:noFill/>
            <a:ln w="9525">
              <a:noFill/>
              <a:miter lim="800000"/>
              <a:headEnd/>
              <a:tailEnd/>
            </a:ln>
          </p:spPr>
          <p:txBody>
            <a:bodyPr lIns="0" tIns="0" rIns="0" bIns="0"/>
            <a:lstStyle/>
            <a:p>
              <a:pPr algn="l">
                <a:spcBef>
                  <a:spcPct val="0"/>
                </a:spcBef>
              </a:pPr>
              <a:r>
                <a:rPr lang="en-US">
                  <a:solidFill>
                    <a:srgbClr val="808080"/>
                  </a:solidFill>
                </a:rPr>
                <a:t>MOV R0, 0x8000 </a:t>
              </a:r>
            </a:p>
          </p:txBody>
        </p:sp>
        <p:sp>
          <p:nvSpPr>
            <p:cNvPr id="141330" name="Text Box 18"/>
            <p:cNvSpPr txBox="1">
              <a:spLocks noChangeArrowheads="1"/>
            </p:cNvSpPr>
            <p:nvPr/>
          </p:nvSpPr>
          <p:spPr bwMode="auto">
            <a:xfrm>
              <a:off x="2415" y="1423"/>
              <a:ext cx="249" cy="128"/>
            </a:xfrm>
            <a:prstGeom prst="rect">
              <a:avLst/>
            </a:prstGeom>
            <a:noFill/>
            <a:ln w="9525">
              <a:noFill/>
              <a:miter lim="800000"/>
              <a:headEnd/>
              <a:tailEnd/>
            </a:ln>
          </p:spPr>
          <p:txBody>
            <a:bodyPr lIns="0" tIns="0" rIns="0" bIns="0"/>
            <a:lstStyle/>
            <a:p>
              <a:pPr algn="r">
                <a:spcBef>
                  <a:spcPct val="0"/>
                </a:spcBef>
              </a:pPr>
              <a:r>
                <a:rPr lang="en-US">
                  <a:solidFill>
                    <a:srgbClr val="808080"/>
                  </a:solidFill>
                </a:rPr>
                <a:t>17:</a:t>
              </a:r>
            </a:p>
          </p:txBody>
        </p:sp>
        <p:sp>
          <p:nvSpPr>
            <p:cNvPr id="141331" name="Text Box 19"/>
            <p:cNvSpPr txBox="1">
              <a:spLocks noChangeArrowheads="1"/>
            </p:cNvSpPr>
            <p:nvPr/>
          </p:nvSpPr>
          <p:spPr bwMode="auto">
            <a:xfrm>
              <a:off x="2721" y="1423"/>
              <a:ext cx="759" cy="151"/>
            </a:xfrm>
            <a:prstGeom prst="rect">
              <a:avLst/>
            </a:prstGeom>
            <a:noFill/>
            <a:ln w="9525">
              <a:noFill/>
              <a:miter lim="800000"/>
              <a:headEnd/>
              <a:tailEnd/>
            </a:ln>
          </p:spPr>
          <p:txBody>
            <a:bodyPr lIns="0" tIns="0" rIns="0" bIns="0"/>
            <a:lstStyle/>
            <a:p>
              <a:pPr algn="l">
                <a:spcBef>
                  <a:spcPct val="0"/>
                </a:spcBef>
              </a:pPr>
              <a:r>
                <a:rPr lang="en-US">
                  <a:solidFill>
                    <a:srgbClr val="808080"/>
                  </a:solidFill>
                </a:rPr>
                <a:t># modifies R0 </a:t>
              </a:r>
            </a:p>
          </p:txBody>
        </p:sp>
        <p:sp>
          <p:nvSpPr>
            <p:cNvPr id="141332" name="Text Box 20"/>
            <p:cNvSpPr txBox="1">
              <a:spLocks noChangeArrowheads="1"/>
            </p:cNvSpPr>
            <p:nvPr/>
          </p:nvSpPr>
          <p:spPr bwMode="auto">
            <a:xfrm>
              <a:off x="2427" y="1549"/>
              <a:ext cx="237" cy="134"/>
            </a:xfrm>
            <a:prstGeom prst="rect">
              <a:avLst/>
            </a:prstGeom>
            <a:noFill/>
            <a:ln w="9525">
              <a:noFill/>
              <a:miter lim="800000"/>
              <a:headEnd/>
              <a:tailEnd/>
            </a:ln>
          </p:spPr>
          <p:txBody>
            <a:bodyPr lIns="0" tIns="0" rIns="0" bIns="0"/>
            <a:lstStyle/>
            <a:p>
              <a:pPr algn="r">
                <a:spcBef>
                  <a:spcPct val="0"/>
                </a:spcBef>
              </a:pPr>
              <a:r>
                <a:rPr lang="en-US">
                  <a:solidFill>
                    <a:srgbClr val="808080"/>
                  </a:solidFill>
                </a:rPr>
                <a:t>18:</a:t>
              </a:r>
            </a:p>
          </p:txBody>
        </p:sp>
        <p:sp>
          <p:nvSpPr>
            <p:cNvPr id="141333" name="Text Box 21"/>
            <p:cNvSpPr txBox="1">
              <a:spLocks noChangeArrowheads="1"/>
            </p:cNvSpPr>
            <p:nvPr/>
          </p:nvSpPr>
          <p:spPr bwMode="auto">
            <a:xfrm>
              <a:off x="2715" y="1549"/>
              <a:ext cx="1009" cy="126"/>
            </a:xfrm>
            <a:prstGeom prst="rect">
              <a:avLst/>
            </a:prstGeom>
            <a:noFill/>
            <a:ln w="9525">
              <a:noFill/>
              <a:miter lim="800000"/>
              <a:headEnd/>
              <a:tailEnd/>
            </a:ln>
          </p:spPr>
          <p:txBody>
            <a:bodyPr lIns="0" tIns="0" rIns="0" bIns="0"/>
            <a:lstStyle/>
            <a:p>
              <a:pPr algn="l">
                <a:spcBef>
                  <a:spcPct val="0"/>
                </a:spcBef>
              </a:pPr>
              <a:r>
                <a:rPr lang="en-US">
                  <a:solidFill>
                    <a:srgbClr val="808080"/>
                  </a:solidFill>
                </a:rPr>
                <a:t>MOV 0x0001, R0 </a:t>
              </a:r>
            </a:p>
          </p:txBody>
        </p:sp>
        <p:sp>
          <p:nvSpPr>
            <p:cNvPr id="141334" name="Text Box 22"/>
            <p:cNvSpPr txBox="1">
              <a:spLocks noChangeArrowheads="1"/>
            </p:cNvSpPr>
            <p:nvPr/>
          </p:nvSpPr>
          <p:spPr bwMode="auto">
            <a:xfrm>
              <a:off x="2463" y="1678"/>
              <a:ext cx="201" cy="126"/>
            </a:xfrm>
            <a:prstGeom prst="rect">
              <a:avLst/>
            </a:prstGeom>
            <a:noFill/>
            <a:ln w="9525">
              <a:noFill/>
              <a:miter lim="800000"/>
              <a:headEnd/>
              <a:tailEnd/>
            </a:ln>
          </p:spPr>
          <p:txBody>
            <a:bodyPr lIns="0" tIns="0" rIns="0" bIns="0"/>
            <a:lstStyle/>
            <a:p>
              <a:pPr algn="r">
                <a:spcBef>
                  <a:spcPct val="0"/>
                </a:spcBef>
              </a:pPr>
              <a:r>
                <a:rPr lang="en-US">
                  <a:solidFill>
                    <a:srgbClr val="808080"/>
                  </a:solidFill>
                </a:rPr>
                <a:t>19:</a:t>
              </a:r>
            </a:p>
          </p:txBody>
        </p:sp>
        <p:sp>
          <p:nvSpPr>
            <p:cNvPr id="141335" name="Text Box 23"/>
            <p:cNvSpPr txBox="1">
              <a:spLocks noChangeArrowheads="1"/>
            </p:cNvSpPr>
            <p:nvPr/>
          </p:nvSpPr>
          <p:spPr bwMode="auto">
            <a:xfrm>
              <a:off x="2715" y="1690"/>
              <a:ext cx="1041" cy="138"/>
            </a:xfrm>
            <a:prstGeom prst="rect">
              <a:avLst/>
            </a:prstGeom>
            <a:noFill/>
            <a:ln w="9525">
              <a:noFill/>
              <a:miter lim="800000"/>
              <a:headEnd/>
              <a:tailEnd/>
            </a:ln>
          </p:spPr>
          <p:txBody>
            <a:bodyPr lIns="0" tIns="0" rIns="0" bIns="0"/>
            <a:lstStyle/>
            <a:p>
              <a:pPr algn="l">
                <a:spcBef>
                  <a:spcPct val="0"/>
                </a:spcBef>
              </a:pPr>
              <a:r>
                <a:rPr lang="en-US">
                  <a:solidFill>
                    <a:srgbClr val="808080"/>
                  </a:solidFill>
                </a:rPr>
                <a:t>RETI  # ISR return</a:t>
              </a:r>
            </a:p>
          </p:txBody>
        </p:sp>
        <p:sp>
          <p:nvSpPr>
            <p:cNvPr id="141336" name="Text Box 24"/>
            <p:cNvSpPr txBox="1">
              <a:spLocks noChangeArrowheads="1"/>
            </p:cNvSpPr>
            <p:nvPr/>
          </p:nvSpPr>
          <p:spPr bwMode="auto">
            <a:xfrm>
              <a:off x="2431" y="1198"/>
              <a:ext cx="290" cy="178"/>
            </a:xfrm>
            <a:prstGeom prst="rect">
              <a:avLst/>
            </a:prstGeom>
            <a:noFill/>
            <a:ln w="9525">
              <a:noFill/>
              <a:miter lim="800000"/>
              <a:headEnd/>
              <a:tailEnd/>
            </a:ln>
          </p:spPr>
          <p:txBody>
            <a:bodyPr lIns="0" tIns="0" rIns="0" bIns="0"/>
            <a:lstStyle/>
            <a:p>
              <a:pPr algn="l">
                <a:spcBef>
                  <a:spcPct val="0"/>
                </a:spcBef>
              </a:pPr>
              <a:r>
                <a:rPr lang="en-US" i="1">
                  <a:solidFill>
                    <a:srgbClr val="808080"/>
                  </a:solidFill>
                </a:rPr>
                <a:t>ISR </a:t>
              </a:r>
            </a:p>
          </p:txBody>
        </p:sp>
        <p:sp>
          <p:nvSpPr>
            <p:cNvPr id="141337" name="Text Box 25"/>
            <p:cNvSpPr txBox="1">
              <a:spLocks noChangeArrowheads="1"/>
            </p:cNvSpPr>
            <p:nvPr/>
          </p:nvSpPr>
          <p:spPr bwMode="auto">
            <a:xfrm>
              <a:off x="2354" y="2083"/>
              <a:ext cx="284" cy="135"/>
            </a:xfrm>
            <a:prstGeom prst="rect">
              <a:avLst/>
            </a:prstGeom>
            <a:noFill/>
            <a:ln w="9525">
              <a:noFill/>
              <a:miter lim="800000"/>
              <a:headEnd/>
              <a:tailEnd/>
            </a:ln>
          </p:spPr>
          <p:txBody>
            <a:bodyPr lIns="0" tIns="0" rIns="0" bIns="0"/>
            <a:lstStyle/>
            <a:p>
              <a:pPr algn="r">
                <a:spcBef>
                  <a:spcPct val="0"/>
                </a:spcBef>
              </a:pPr>
              <a:r>
                <a:rPr lang="en-US">
                  <a:solidFill>
                    <a:srgbClr val="000000"/>
                  </a:solidFill>
                </a:rPr>
                <a:t>100:</a:t>
              </a:r>
            </a:p>
          </p:txBody>
        </p:sp>
        <p:sp>
          <p:nvSpPr>
            <p:cNvPr id="141338" name="Text Box 26"/>
            <p:cNvSpPr txBox="1">
              <a:spLocks noChangeArrowheads="1"/>
            </p:cNvSpPr>
            <p:nvPr/>
          </p:nvSpPr>
          <p:spPr bwMode="auto">
            <a:xfrm>
              <a:off x="2410" y="2216"/>
              <a:ext cx="237" cy="119"/>
            </a:xfrm>
            <a:prstGeom prst="rect">
              <a:avLst/>
            </a:prstGeom>
            <a:noFill/>
            <a:ln w="9525">
              <a:noFill/>
              <a:miter lim="800000"/>
              <a:headEnd/>
              <a:tailEnd/>
            </a:ln>
          </p:spPr>
          <p:txBody>
            <a:bodyPr lIns="0" tIns="0" rIns="0" bIns="0"/>
            <a:lstStyle/>
            <a:p>
              <a:pPr algn="r">
                <a:spcBef>
                  <a:spcPct val="0"/>
                </a:spcBef>
              </a:pPr>
              <a:r>
                <a:rPr lang="en-US">
                  <a:solidFill>
                    <a:srgbClr val="000000"/>
                  </a:solidFill>
                </a:rPr>
                <a:t>101:</a:t>
              </a:r>
            </a:p>
          </p:txBody>
        </p:sp>
        <p:sp>
          <p:nvSpPr>
            <p:cNvPr id="141339" name="Text Box 27"/>
            <p:cNvSpPr txBox="1">
              <a:spLocks noChangeArrowheads="1"/>
            </p:cNvSpPr>
            <p:nvPr/>
          </p:nvSpPr>
          <p:spPr bwMode="auto">
            <a:xfrm>
              <a:off x="2703" y="2216"/>
              <a:ext cx="607" cy="131"/>
            </a:xfrm>
            <a:prstGeom prst="rect">
              <a:avLst/>
            </a:prstGeom>
            <a:noFill/>
            <a:ln w="9525">
              <a:noFill/>
              <a:miter lim="800000"/>
              <a:headEnd/>
              <a:tailEnd/>
            </a:ln>
          </p:spPr>
          <p:txBody>
            <a:bodyPr lIns="0" tIns="0" rIns="0" bIns="0"/>
            <a:lstStyle/>
            <a:p>
              <a:pPr algn="l">
                <a:spcBef>
                  <a:spcPct val="0"/>
                </a:spcBef>
              </a:pPr>
              <a:r>
                <a:rPr lang="en-US">
                  <a:solidFill>
                    <a:srgbClr val="000000"/>
                  </a:solidFill>
                </a:rPr>
                <a:t>instruction </a:t>
              </a:r>
            </a:p>
          </p:txBody>
        </p:sp>
        <p:sp>
          <p:nvSpPr>
            <p:cNvPr id="141340" name="Text Box 28"/>
            <p:cNvSpPr txBox="1">
              <a:spLocks noChangeArrowheads="1"/>
            </p:cNvSpPr>
            <p:nvPr/>
          </p:nvSpPr>
          <p:spPr bwMode="auto">
            <a:xfrm>
              <a:off x="2486" y="1763"/>
              <a:ext cx="172" cy="132"/>
            </a:xfrm>
            <a:prstGeom prst="rect">
              <a:avLst/>
            </a:prstGeom>
            <a:noFill/>
            <a:ln w="9525">
              <a:noFill/>
              <a:miter lim="800000"/>
              <a:headEnd/>
              <a:tailEnd/>
            </a:ln>
          </p:spPr>
          <p:txBody>
            <a:bodyPr lIns="0" tIns="0" rIns="0" bIns="0"/>
            <a:lstStyle/>
            <a:p>
              <a:pPr algn="r">
                <a:spcBef>
                  <a:spcPct val="0"/>
                </a:spcBef>
              </a:pPr>
              <a:r>
                <a:rPr lang="en-US">
                  <a:solidFill>
                    <a:srgbClr val="000000"/>
                  </a:solidFill>
                </a:rPr>
                <a:t>...</a:t>
              </a:r>
            </a:p>
          </p:txBody>
        </p:sp>
        <p:sp>
          <p:nvSpPr>
            <p:cNvPr id="141341" name="Text Box 29"/>
            <p:cNvSpPr txBox="1">
              <a:spLocks noChangeArrowheads="1"/>
            </p:cNvSpPr>
            <p:nvPr/>
          </p:nvSpPr>
          <p:spPr bwMode="auto">
            <a:xfrm>
              <a:off x="2431" y="1890"/>
              <a:ext cx="792" cy="175"/>
            </a:xfrm>
            <a:prstGeom prst="rect">
              <a:avLst/>
            </a:prstGeom>
            <a:noFill/>
            <a:ln w="9525">
              <a:noFill/>
              <a:miter lim="800000"/>
              <a:headEnd/>
              <a:tailEnd/>
            </a:ln>
          </p:spPr>
          <p:txBody>
            <a:bodyPr lIns="0" tIns="0" rIns="0" bIns="0"/>
            <a:lstStyle/>
            <a:p>
              <a:pPr algn="l">
                <a:spcBef>
                  <a:spcPct val="0"/>
                </a:spcBef>
              </a:pPr>
              <a:r>
                <a:rPr lang="en-US" i="1">
                  <a:solidFill>
                    <a:srgbClr val="000000"/>
                  </a:solidFill>
                </a:rPr>
                <a:t>Main program</a:t>
              </a:r>
            </a:p>
          </p:txBody>
        </p:sp>
        <p:sp>
          <p:nvSpPr>
            <p:cNvPr id="141342" name="Text Box 30"/>
            <p:cNvSpPr txBox="1">
              <a:spLocks noChangeArrowheads="1"/>
            </p:cNvSpPr>
            <p:nvPr/>
          </p:nvSpPr>
          <p:spPr bwMode="auto">
            <a:xfrm>
              <a:off x="2475" y="1969"/>
              <a:ext cx="172" cy="131"/>
            </a:xfrm>
            <a:prstGeom prst="rect">
              <a:avLst/>
            </a:prstGeom>
            <a:noFill/>
            <a:ln w="9525">
              <a:noFill/>
              <a:miter lim="800000"/>
              <a:headEnd/>
              <a:tailEnd/>
            </a:ln>
          </p:spPr>
          <p:txBody>
            <a:bodyPr lIns="0" tIns="0" rIns="0" bIns="0"/>
            <a:lstStyle/>
            <a:p>
              <a:pPr algn="r">
                <a:spcBef>
                  <a:spcPct val="0"/>
                </a:spcBef>
              </a:pPr>
              <a:r>
                <a:rPr lang="en-US">
                  <a:solidFill>
                    <a:srgbClr val="000000"/>
                  </a:solidFill>
                </a:rPr>
                <a:t>...</a:t>
              </a:r>
            </a:p>
          </p:txBody>
        </p:sp>
        <p:sp>
          <p:nvSpPr>
            <p:cNvPr id="141343" name="Text Box 31"/>
            <p:cNvSpPr txBox="1">
              <a:spLocks noChangeArrowheads="1"/>
            </p:cNvSpPr>
            <p:nvPr/>
          </p:nvSpPr>
          <p:spPr bwMode="auto">
            <a:xfrm>
              <a:off x="2622" y="1098"/>
              <a:ext cx="927" cy="171"/>
            </a:xfrm>
            <a:prstGeom prst="rect">
              <a:avLst/>
            </a:prstGeom>
            <a:noFill/>
            <a:ln w="9525">
              <a:noFill/>
              <a:miter lim="800000"/>
              <a:headEnd/>
              <a:tailEnd/>
            </a:ln>
            <a:effectLst/>
          </p:spPr>
          <p:txBody>
            <a:bodyPr lIns="0" tIns="0" rIns="0" bIns="0"/>
            <a:lstStyle/>
            <a:p>
              <a:pPr algn="l">
                <a:spcBef>
                  <a:spcPct val="0"/>
                </a:spcBef>
              </a:pPr>
              <a:r>
                <a:rPr lang="en-US" noProof="1"/>
                <a:t>Program memory</a:t>
              </a:r>
            </a:p>
          </p:txBody>
        </p:sp>
        <p:sp>
          <p:nvSpPr>
            <p:cNvPr id="141344" name="Rectangle 32"/>
            <p:cNvSpPr>
              <a:spLocks noChangeArrowheads="1"/>
            </p:cNvSpPr>
            <p:nvPr/>
          </p:nvSpPr>
          <p:spPr bwMode="auto">
            <a:xfrm>
              <a:off x="3905" y="2171"/>
              <a:ext cx="252" cy="147"/>
            </a:xfrm>
            <a:prstGeom prst="rect">
              <a:avLst/>
            </a:prstGeom>
            <a:noFill/>
            <a:ln w="9525">
              <a:solidFill>
                <a:srgbClr val="000000"/>
              </a:solidFill>
              <a:miter lim="800000"/>
              <a:headEnd/>
              <a:tailEnd/>
            </a:ln>
            <a:effectLst/>
          </p:spPr>
          <p:txBody>
            <a:bodyPr lIns="0" tIns="0" rIns="0" bIns="0"/>
            <a:lstStyle/>
            <a:p>
              <a:pPr>
                <a:spcBef>
                  <a:spcPct val="0"/>
                </a:spcBef>
              </a:pPr>
              <a:r>
                <a:rPr lang="en-US">
                  <a:solidFill>
                    <a:srgbClr val="000000"/>
                  </a:solidFill>
                </a:rPr>
                <a:t>PC</a:t>
              </a:r>
            </a:p>
          </p:txBody>
        </p:sp>
        <p:sp>
          <p:nvSpPr>
            <p:cNvPr id="141346" name="Rectangle 34"/>
            <p:cNvSpPr>
              <a:spLocks noChangeArrowheads="1"/>
            </p:cNvSpPr>
            <p:nvPr/>
          </p:nvSpPr>
          <p:spPr bwMode="auto">
            <a:xfrm>
              <a:off x="4321" y="1065"/>
              <a:ext cx="1152" cy="427"/>
            </a:xfrm>
            <a:prstGeom prst="rect">
              <a:avLst/>
            </a:prstGeom>
            <a:noFill/>
            <a:ln w="9525">
              <a:solidFill>
                <a:srgbClr val="808080"/>
              </a:solidFill>
              <a:miter lim="800000"/>
              <a:headEnd/>
              <a:tailEnd/>
            </a:ln>
          </p:spPr>
          <p:txBody>
            <a:bodyPr lIns="0" tIns="0" rIns="0" bIns="0"/>
            <a:lstStyle/>
            <a:p>
              <a:pPr>
                <a:spcBef>
                  <a:spcPct val="0"/>
                </a:spcBef>
              </a:pPr>
              <a:r>
                <a:rPr lang="en-US">
                  <a:solidFill>
                    <a:srgbClr val="808080"/>
                  </a:solidFill>
                </a:rPr>
                <a:t>Data memory</a:t>
              </a:r>
            </a:p>
          </p:txBody>
        </p:sp>
        <p:sp>
          <p:nvSpPr>
            <p:cNvPr id="141347" name="Text Box 35"/>
            <p:cNvSpPr txBox="1">
              <a:spLocks noChangeArrowheads="1"/>
            </p:cNvSpPr>
            <p:nvPr/>
          </p:nvSpPr>
          <p:spPr bwMode="auto">
            <a:xfrm>
              <a:off x="4335" y="1188"/>
              <a:ext cx="379" cy="129"/>
            </a:xfrm>
            <a:prstGeom prst="rect">
              <a:avLst/>
            </a:prstGeom>
            <a:noFill/>
            <a:ln w="9525">
              <a:noFill/>
              <a:prstDash val="dash"/>
              <a:miter lim="800000"/>
              <a:headEnd/>
              <a:tailEnd type="none" w="sm" len="sm"/>
            </a:ln>
            <a:effectLst/>
          </p:spPr>
          <p:txBody>
            <a:bodyPr lIns="0" tIns="0" rIns="0" bIns="0"/>
            <a:lstStyle/>
            <a:p>
              <a:pPr algn="l">
                <a:spcBef>
                  <a:spcPct val="0"/>
                </a:spcBef>
              </a:pPr>
              <a:r>
                <a:rPr lang="en-US">
                  <a:solidFill>
                    <a:srgbClr val="808080"/>
                  </a:solidFill>
                </a:rPr>
                <a:t>0x0000</a:t>
              </a:r>
            </a:p>
          </p:txBody>
        </p:sp>
        <p:sp>
          <p:nvSpPr>
            <p:cNvPr id="141348" name="Text Box 36"/>
            <p:cNvSpPr txBox="1">
              <a:spLocks noChangeArrowheads="1"/>
            </p:cNvSpPr>
            <p:nvPr/>
          </p:nvSpPr>
          <p:spPr bwMode="auto">
            <a:xfrm>
              <a:off x="4734" y="1188"/>
              <a:ext cx="390" cy="129"/>
            </a:xfrm>
            <a:prstGeom prst="rect">
              <a:avLst/>
            </a:prstGeom>
            <a:noFill/>
            <a:ln w="9525">
              <a:noFill/>
              <a:prstDash val="dash"/>
              <a:miter lim="800000"/>
              <a:headEnd/>
              <a:tailEnd type="none" w="sm" len="sm"/>
            </a:ln>
            <a:effectLst/>
          </p:spPr>
          <p:txBody>
            <a:bodyPr lIns="0" tIns="0" rIns="0" bIns="0"/>
            <a:lstStyle/>
            <a:p>
              <a:pPr algn="l">
                <a:spcBef>
                  <a:spcPct val="0"/>
                </a:spcBef>
              </a:pPr>
              <a:r>
                <a:rPr lang="en-US">
                  <a:solidFill>
                    <a:srgbClr val="808080"/>
                  </a:solidFill>
                </a:rPr>
                <a:t>0x0001</a:t>
              </a:r>
            </a:p>
          </p:txBody>
        </p:sp>
        <p:sp>
          <p:nvSpPr>
            <p:cNvPr id="141349" name="Text Box 37"/>
            <p:cNvSpPr txBox="1">
              <a:spLocks noChangeArrowheads="1"/>
            </p:cNvSpPr>
            <p:nvPr/>
          </p:nvSpPr>
          <p:spPr bwMode="auto">
            <a:xfrm>
              <a:off x="4352" y="1334"/>
              <a:ext cx="363" cy="129"/>
            </a:xfrm>
            <a:prstGeom prst="rect">
              <a:avLst/>
            </a:prstGeom>
            <a:noFill/>
            <a:ln w="9525">
              <a:solidFill>
                <a:srgbClr val="969696"/>
              </a:solidFill>
              <a:miter lim="800000"/>
              <a:headEnd/>
              <a:tailEnd type="none" w="sm" len="sm"/>
            </a:ln>
            <a:effectLst/>
          </p:spPr>
          <p:txBody>
            <a:bodyPr lIns="0" tIns="0" rIns="0" bIns="0"/>
            <a:lstStyle/>
            <a:p>
              <a:pPr algn="l">
                <a:spcBef>
                  <a:spcPct val="0"/>
                </a:spcBef>
              </a:pPr>
              <a:endParaRPr lang="en-US"/>
            </a:p>
          </p:txBody>
        </p:sp>
        <p:sp>
          <p:nvSpPr>
            <p:cNvPr id="141350" name="Text Box 38"/>
            <p:cNvSpPr txBox="1">
              <a:spLocks noChangeArrowheads="1"/>
            </p:cNvSpPr>
            <p:nvPr/>
          </p:nvSpPr>
          <p:spPr bwMode="auto">
            <a:xfrm>
              <a:off x="4715" y="1334"/>
              <a:ext cx="365" cy="129"/>
            </a:xfrm>
            <a:prstGeom prst="rect">
              <a:avLst/>
            </a:prstGeom>
            <a:noFill/>
            <a:ln w="9525">
              <a:solidFill>
                <a:srgbClr val="969696"/>
              </a:solidFill>
              <a:miter lim="800000"/>
              <a:headEnd/>
              <a:tailEnd type="none" w="sm" len="sm"/>
            </a:ln>
            <a:effectLst/>
          </p:spPr>
          <p:txBody>
            <a:bodyPr lIns="0" tIns="0" rIns="0" bIns="0"/>
            <a:lstStyle/>
            <a:p>
              <a:pPr algn="l">
                <a:spcBef>
                  <a:spcPct val="0"/>
                </a:spcBef>
              </a:pPr>
              <a:endParaRPr lang="en-US"/>
            </a:p>
          </p:txBody>
        </p:sp>
        <p:sp>
          <p:nvSpPr>
            <p:cNvPr id="141351" name="Text Box 39"/>
            <p:cNvSpPr txBox="1">
              <a:spLocks noChangeArrowheads="1"/>
            </p:cNvSpPr>
            <p:nvPr/>
          </p:nvSpPr>
          <p:spPr bwMode="auto">
            <a:xfrm>
              <a:off x="5080" y="1334"/>
              <a:ext cx="363" cy="129"/>
            </a:xfrm>
            <a:prstGeom prst="rect">
              <a:avLst/>
            </a:prstGeom>
            <a:noFill/>
            <a:ln w="9525">
              <a:solidFill>
                <a:srgbClr val="969696"/>
              </a:solidFill>
              <a:miter lim="800000"/>
              <a:headEnd/>
              <a:tailEnd type="none" w="sm" len="sm"/>
            </a:ln>
            <a:effectLst/>
          </p:spPr>
          <p:txBody>
            <a:bodyPr lIns="0" tIns="0" rIns="0" bIns="0"/>
            <a:lstStyle/>
            <a:p>
              <a:pPr algn="l">
                <a:spcBef>
                  <a:spcPct val="0"/>
                </a:spcBef>
              </a:pPr>
              <a:endParaRPr lang="en-US"/>
            </a:p>
          </p:txBody>
        </p:sp>
        <p:sp>
          <p:nvSpPr>
            <p:cNvPr id="141352" name="Text Box 40"/>
            <p:cNvSpPr txBox="1">
              <a:spLocks noChangeArrowheads="1"/>
            </p:cNvSpPr>
            <p:nvPr/>
          </p:nvSpPr>
          <p:spPr bwMode="auto">
            <a:xfrm>
              <a:off x="4477" y="2075"/>
              <a:ext cx="226" cy="153"/>
            </a:xfrm>
            <a:prstGeom prst="rect">
              <a:avLst/>
            </a:prstGeom>
            <a:noFill/>
            <a:ln w="9525">
              <a:solidFill>
                <a:srgbClr val="969696"/>
              </a:solidFill>
              <a:miter lim="800000"/>
              <a:headEnd/>
              <a:tailEnd type="none" w="sm" len="sm"/>
            </a:ln>
            <a:effectLst/>
          </p:spPr>
          <p:txBody>
            <a:bodyPr lIns="0" tIns="0" rIns="0" bIns="0"/>
            <a:lstStyle/>
            <a:p>
              <a:pPr>
                <a:spcBef>
                  <a:spcPct val="0"/>
                </a:spcBef>
              </a:pPr>
              <a:r>
                <a:rPr lang="en-US">
                  <a:solidFill>
                    <a:srgbClr val="808080"/>
                  </a:solidFill>
                </a:rPr>
                <a:t>16</a:t>
              </a:r>
            </a:p>
          </p:txBody>
        </p:sp>
        <p:sp>
          <p:nvSpPr>
            <p:cNvPr id="141353" name="Freeform 41"/>
            <p:cNvSpPr>
              <a:spLocks/>
            </p:cNvSpPr>
            <p:nvPr/>
          </p:nvSpPr>
          <p:spPr bwMode="auto">
            <a:xfrm>
              <a:off x="4303" y="2100"/>
              <a:ext cx="139" cy="1"/>
            </a:xfrm>
            <a:custGeom>
              <a:avLst/>
              <a:gdLst/>
              <a:ahLst/>
              <a:cxnLst>
                <a:cxn ang="0">
                  <a:pos x="139" y="1"/>
                </a:cxn>
                <a:cxn ang="0">
                  <a:pos x="0" y="0"/>
                </a:cxn>
              </a:cxnLst>
              <a:rect l="0" t="0" r="r" b="b"/>
              <a:pathLst>
                <a:path w="139" h="1">
                  <a:moveTo>
                    <a:pt x="139" y="1"/>
                  </a:moveTo>
                  <a:lnTo>
                    <a:pt x="0" y="0"/>
                  </a:lnTo>
                </a:path>
              </a:pathLst>
            </a:custGeom>
            <a:noFill/>
            <a:ln w="9525">
              <a:solidFill>
                <a:srgbClr val="969696"/>
              </a:solidFill>
              <a:round/>
              <a:headEnd/>
              <a:tailEnd type="triangle" w="med" len="med"/>
            </a:ln>
            <a:effectLst/>
          </p:spPr>
          <p:txBody>
            <a:bodyPr/>
            <a:lstStyle/>
            <a:p>
              <a:endParaRPr lang="en-US"/>
            </a:p>
          </p:txBody>
        </p:sp>
        <p:sp>
          <p:nvSpPr>
            <p:cNvPr id="141354" name="Text Box 42"/>
            <p:cNvSpPr txBox="1">
              <a:spLocks noChangeArrowheads="1"/>
            </p:cNvSpPr>
            <p:nvPr/>
          </p:nvSpPr>
          <p:spPr bwMode="auto">
            <a:xfrm>
              <a:off x="4080" y="2020"/>
              <a:ext cx="190" cy="169"/>
            </a:xfrm>
            <a:prstGeom prst="rect">
              <a:avLst/>
            </a:prstGeom>
            <a:noFill/>
            <a:ln w="9525">
              <a:noFill/>
              <a:miter lim="800000"/>
              <a:headEnd/>
              <a:tailEnd/>
            </a:ln>
          </p:spPr>
          <p:txBody>
            <a:bodyPr lIns="0" tIns="0" rIns="0" bIns="0"/>
            <a:lstStyle/>
            <a:p>
              <a:pPr algn="r">
                <a:spcBef>
                  <a:spcPct val="0"/>
                </a:spcBef>
              </a:pPr>
              <a:r>
                <a:rPr lang="en-US">
                  <a:solidFill>
                    <a:srgbClr val="808080"/>
                  </a:solidFill>
                </a:rPr>
                <a:t>Int</a:t>
              </a:r>
            </a:p>
          </p:txBody>
        </p:sp>
        <p:sp>
          <p:nvSpPr>
            <p:cNvPr id="141355" name="Freeform 43"/>
            <p:cNvSpPr>
              <a:spLocks/>
            </p:cNvSpPr>
            <p:nvPr/>
          </p:nvSpPr>
          <p:spPr bwMode="auto">
            <a:xfrm>
              <a:off x="4309" y="1962"/>
              <a:ext cx="133" cy="1"/>
            </a:xfrm>
            <a:custGeom>
              <a:avLst/>
              <a:gdLst/>
              <a:ahLst/>
              <a:cxnLst>
                <a:cxn ang="0">
                  <a:pos x="0" y="0"/>
                </a:cxn>
                <a:cxn ang="0">
                  <a:pos x="133" y="1"/>
                </a:cxn>
              </a:cxnLst>
              <a:rect l="0" t="0" r="r" b="b"/>
              <a:pathLst>
                <a:path w="133" h="1">
                  <a:moveTo>
                    <a:pt x="0" y="0"/>
                  </a:moveTo>
                  <a:lnTo>
                    <a:pt x="133" y="1"/>
                  </a:lnTo>
                </a:path>
              </a:pathLst>
            </a:custGeom>
            <a:noFill/>
            <a:ln w="9525">
              <a:solidFill>
                <a:srgbClr val="969696"/>
              </a:solidFill>
              <a:round/>
              <a:headEnd/>
              <a:tailEnd type="triangle" w="med" len="med"/>
            </a:ln>
            <a:effectLst/>
          </p:spPr>
          <p:txBody>
            <a:bodyPr/>
            <a:lstStyle/>
            <a:p>
              <a:endParaRPr lang="en-US"/>
            </a:p>
          </p:txBody>
        </p:sp>
        <p:sp>
          <p:nvSpPr>
            <p:cNvPr id="141356" name="Text Box 44"/>
            <p:cNvSpPr txBox="1">
              <a:spLocks noChangeArrowheads="1"/>
            </p:cNvSpPr>
            <p:nvPr/>
          </p:nvSpPr>
          <p:spPr bwMode="auto">
            <a:xfrm>
              <a:off x="4068" y="1887"/>
              <a:ext cx="207" cy="168"/>
            </a:xfrm>
            <a:prstGeom prst="rect">
              <a:avLst/>
            </a:prstGeom>
            <a:noFill/>
            <a:ln w="9525">
              <a:noFill/>
              <a:miter lim="800000"/>
              <a:headEnd/>
              <a:tailEnd/>
            </a:ln>
          </p:spPr>
          <p:txBody>
            <a:bodyPr lIns="0" tIns="0" rIns="0" bIns="0"/>
            <a:lstStyle/>
            <a:p>
              <a:pPr algn="r">
                <a:spcBef>
                  <a:spcPct val="0"/>
                </a:spcBef>
              </a:pPr>
              <a:r>
                <a:rPr lang="en-US">
                  <a:solidFill>
                    <a:srgbClr val="808080"/>
                  </a:solidFill>
                </a:rPr>
                <a:t>Inta</a:t>
              </a:r>
            </a:p>
          </p:txBody>
        </p:sp>
        <p:grpSp>
          <p:nvGrpSpPr>
            <p:cNvPr id="3" name="Group 45"/>
            <p:cNvGrpSpPr>
              <a:grpSpLocks/>
            </p:cNvGrpSpPr>
            <p:nvPr/>
          </p:nvGrpSpPr>
          <p:grpSpPr bwMode="auto">
            <a:xfrm>
              <a:off x="5174" y="1411"/>
              <a:ext cx="168" cy="22"/>
              <a:chOff x="5212" y="2481"/>
              <a:chExt cx="213" cy="29"/>
            </a:xfrm>
          </p:grpSpPr>
          <p:sp>
            <p:nvSpPr>
              <p:cNvPr id="141358" name="Oval 46"/>
              <p:cNvSpPr>
                <a:spLocks noChangeArrowheads="1"/>
              </p:cNvSpPr>
              <p:nvPr/>
            </p:nvSpPr>
            <p:spPr bwMode="auto">
              <a:xfrm>
                <a:off x="5304" y="2481"/>
                <a:ext cx="29" cy="29"/>
              </a:xfrm>
              <a:prstGeom prst="ellipse">
                <a:avLst/>
              </a:prstGeom>
              <a:noFill/>
              <a:ln w="9525">
                <a:solidFill>
                  <a:srgbClr val="969696"/>
                </a:solidFill>
                <a:prstDash val="dash"/>
                <a:round/>
                <a:headEnd/>
                <a:tailEnd type="none" w="sm" len="sm"/>
              </a:ln>
              <a:effectLst/>
            </p:spPr>
            <p:txBody>
              <a:bodyPr/>
              <a:lstStyle/>
              <a:p>
                <a:endParaRPr lang="en-US"/>
              </a:p>
            </p:txBody>
          </p:sp>
          <p:sp>
            <p:nvSpPr>
              <p:cNvPr id="141359" name="Oval 47"/>
              <p:cNvSpPr>
                <a:spLocks noChangeArrowheads="1"/>
              </p:cNvSpPr>
              <p:nvPr/>
            </p:nvSpPr>
            <p:spPr bwMode="auto">
              <a:xfrm>
                <a:off x="5212" y="2481"/>
                <a:ext cx="29" cy="29"/>
              </a:xfrm>
              <a:prstGeom prst="ellipse">
                <a:avLst/>
              </a:prstGeom>
              <a:noFill/>
              <a:ln w="9525">
                <a:solidFill>
                  <a:srgbClr val="969696"/>
                </a:solidFill>
                <a:prstDash val="dash"/>
                <a:round/>
                <a:headEnd/>
                <a:tailEnd type="none" w="sm" len="sm"/>
              </a:ln>
              <a:effectLst/>
            </p:spPr>
            <p:txBody>
              <a:bodyPr/>
              <a:lstStyle/>
              <a:p>
                <a:endParaRPr lang="en-US"/>
              </a:p>
            </p:txBody>
          </p:sp>
          <p:sp>
            <p:nvSpPr>
              <p:cNvPr id="141360" name="Oval 48"/>
              <p:cNvSpPr>
                <a:spLocks noChangeArrowheads="1"/>
              </p:cNvSpPr>
              <p:nvPr/>
            </p:nvSpPr>
            <p:spPr bwMode="auto">
              <a:xfrm>
                <a:off x="5396" y="2481"/>
                <a:ext cx="29" cy="29"/>
              </a:xfrm>
              <a:prstGeom prst="ellipse">
                <a:avLst/>
              </a:prstGeom>
              <a:noFill/>
              <a:ln w="9525">
                <a:solidFill>
                  <a:srgbClr val="969696"/>
                </a:solidFill>
                <a:prstDash val="dash"/>
                <a:round/>
                <a:headEnd/>
                <a:tailEnd type="none" w="sm" len="sm"/>
              </a:ln>
              <a:effectLst/>
            </p:spPr>
            <p:txBody>
              <a:bodyPr/>
              <a:lstStyle/>
              <a:p>
                <a:endParaRPr lang="en-US"/>
              </a:p>
            </p:txBody>
          </p:sp>
        </p:grpSp>
        <p:sp>
          <p:nvSpPr>
            <p:cNvPr id="141361" name="Text Box 49"/>
            <p:cNvSpPr txBox="1">
              <a:spLocks noChangeArrowheads="1"/>
            </p:cNvSpPr>
            <p:nvPr/>
          </p:nvSpPr>
          <p:spPr bwMode="auto">
            <a:xfrm>
              <a:off x="2703" y="2090"/>
              <a:ext cx="591" cy="126"/>
            </a:xfrm>
            <a:prstGeom prst="rect">
              <a:avLst/>
            </a:prstGeom>
            <a:noFill/>
            <a:ln w="9525">
              <a:noFill/>
              <a:miter lim="800000"/>
              <a:headEnd/>
              <a:tailEnd/>
            </a:ln>
          </p:spPr>
          <p:txBody>
            <a:bodyPr lIns="0" tIns="0" rIns="0" bIns="0"/>
            <a:lstStyle/>
            <a:p>
              <a:pPr algn="l">
                <a:spcBef>
                  <a:spcPct val="0"/>
                </a:spcBef>
              </a:pPr>
              <a:r>
                <a:rPr lang="en-US">
                  <a:solidFill>
                    <a:srgbClr val="000000"/>
                  </a:solidFill>
                </a:rPr>
                <a:t>instruction </a:t>
              </a:r>
            </a:p>
          </p:txBody>
        </p:sp>
        <p:grpSp>
          <p:nvGrpSpPr>
            <p:cNvPr id="4" name="Group 56"/>
            <p:cNvGrpSpPr>
              <a:grpSpLocks/>
            </p:cNvGrpSpPr>
            <p:nvPr/>
          </p:nvGrpSpPr>
          <p:grpSpPr bwMode="auto">
            <a:xfrm>
              <a:off x="3908" y="2246"/>
              <a:ext cx="357" cy="266"/>
              <a:chOff x="3908" y="2246"/>
              <a:chExt cx="357" cy="266"/>
            </a:xfrm>
          </p:grpSpPr>
          <p:sp>
            <p:nvSpPr>
              <p:cNvPr id="141345" name="Rectangle 33"/>
              <p:cNvSpPr>
                <a:spLocks noChangeArrowheads="1"/>
              </p:cNvSpPr>
              <p:nvPr/>
            </p:nvSpPr>
            <p:spPr bwMode="auto">
              <a:xfrm>
                <a:off x="3908" y="2365"/>
                <a:ext cx="255" cy="147"/>
              </a:xfrm>
              <a:prstGeom prst="rect">
                <a:avLst/>
              </a:prstGeom>
              <a:noFill/>
              <a:ln w="9525">
                <a:solidFill>
                  <a:schemeClr val="tx1"/>
                </a:solidFill>
                <a:miter lim="800000"/>
                <a:headEnd/>
                <a:tailEnd/>
              </a:ln>
              <a:effectLst/>
            </p:spPr>
            <p:txBody>
              <a:bodyPr lIns="0" tIns="0" rIns="0" bIns="0"/>
              <a:lstStyle/>
              <a:p>
                <a:pPr>
                  <a:spcBef>
                    <a:spcPct val="0"/>
                  </a:spcBef>
                </a:pPr>
                <a:r>
                  <a:rPr lang="en-US"/>
                  <a:t>100</a:t>
                </a:r>
              </a:p>
            </p:txBody>
          </p:sp>
          <p:sp>
            <p:nvSpPr>
              <p:cNvPr id="141367" name="Freeform 55"/>
              <p:cNvSpPr>
                <a:spLocks/>
              </p:cNvSpPr>
              <p:nvPr/>
            </p:nvSpPr>
            <p:spPr bwMode="auto">
              <a:xfrm>
                <a:off x="4179" y="2246"/>
                <a:ext cx="86" cy="189"/>
              </a:xfrm>
              <a:custGeom>
                <a:avLst/>
                <a:gdLst/>
                <a:ahLst/>
                <a:cxnLst>
                  <a:cxn ang="0">
                    <a:pos x="0" y="0"/>
                  </a:cxn>
                  <a:cxn ang="0">
                    <a:pos x="83" y="105"/>
                  </a:cxn>
                  <a:cxn ang="0">
                    <a:pos x="21" y="189"/>
                  </a:cxn>
                </a:cxnLst>
                <a:rect l="0" t="0" r="r" b="b"/>
                <a:pathLst>
                  <a:path w="86" h="189">
                    <a:moveTo>
                      <a:pt x="0" y="0"/>
                    </a:moveTo>
                    <a:cubicBezTo>
                      <a:pt x="40" y="37"/>
                      <a:pt x="80" y="74"/>
                      <a:pt x="83" y="105"/>
                    </a:cubicBezTo>
                    <a:cubicBezTo>
                      <a:pt x="86" y="136"/>
                      <a:pt x="53" y="162"/>
                      <a:pt x="21" y="189"/>
                    </a:cubicBezTo>
                  </a:path>
                </a:pathLst>
              </a:custGeom>
              <a:noFill/>
              <a:ln w="9525" cap="flat" cmpd="sng">
                <a:solidFill>
                  <a:schemeClr val="tx1"/>
                </a:solidFill>
                <a:prstDash val="dash"/>
                <a:round/>
                <a:headEnd type="none" w="med" len="med"/>
                <a:tailEnd type="arrow" w="med" len="sm"/>
              </a:ln>
              <a:effectLst/>
            </p:spPr>
            <p:txBody>
              <a:bodyPr wrap="none" lIns="0" tIns="0" rIns="0" bIns="0" anchor="ctr">
                <a:spAutoFit/>
              </a:bodyPr>
              <a:lstStyle/>
              <a:p>
                <a:endParaRPr lang="en-US"/>
              </a:p>
            </p:txBody>
          </p:sp>
        </p:grpSp>
        <p:grpSp>
          <p:nvGrpSpPr>
            <p:cNvPr id="5" name="Group 62"/>
            <p:cNvGrpSpPr>
              <a:grpSpLocks/>
            </p:cNvGrpSpPr>
            <p:nvPr/>
          </p:nvGrpSpPr>
          <p:grpSpPr bwMode="auto">
            <a:xfrm>
              <a:off x="4067" y="1784"/>
              <a:ext cx="381" cy="271"/>
              <a:chOff x="4305" y="3131"/>
              <a:chExt cx="381" cy="271"/>
            </a:xfrm>
          </p:grpSpPr>
          <p:sp>
            <p:nvSpPr>
              <p:cNvPr id="141370" name="Freeform 58"/>
              <p:cNvSpPr>
                <a:spLocks/>
              </p:cNvSpPr>
              <p:nvPr/>
            </p:nvSpPr>
            <p:spPr bwMode="auto">
              <a:xfrm>
                <a:off x="4546" y="3309"/>
                <a:ext cx="133" cy="1"/>
              </a:xfrm>
              <a:custGeom>
                <a:avLst/>
                <a:gdLst/>
                <a:ahLst/>
                <a:cxnLst>
                  <a:cxn ang="0">
                    <a:pos x="0" y="0"/>
                  </a:cxn>
                  <a:cxn ang="0">
                    <a:pos x="133" y="1"/>
                  </a:cxn>
                </a:cxnLst>
                <a:rect l="0" t="0" r="r" b="b"/>
                <a:pathLst>
                  <a:path w="133" h="1">
                    <a:moveTo>
                      <a:pt x="0" y="0"/>
                    </a:moveTo>
                    <a:lnTo>
                      <a:pt x="133" y="1"/>
                    </a:lnTo>
                  </a:path>
                </a:pathLst>
              </a:custGeom>
              <a:noFill/>
              <a:ln w="9525">
                <a:solidFill>
                  <a:schemeClr val="tx1"/>
                </a:solidFill>
                <a:round/>
                <a:headEnd/>
                <a:tailEnd type="triangle" w="med" len="med"/>
              </a:ln>
              <a:effectLst/>
            </p:spPr>
            <p:txBody>
              <a:bodyPr/>
              <a:lstStyle/>
              <a:p>
                <a:endParaRPr lang="en-US"/>
              </a:p>
            </p:txBody>
          </p:sp>
          <p:sp>
            <p:nvSpPr>
              <p:cNvPr id="141371" name="Text Box 59"/>
              <p:cNvSpPr txBox="1">
                <a:spLocks noChangeArrowheads="1"/>
              </p:cNvSpPr>
              <p:nvPr/>
            </p:nvSpPr>
            <p:spPr bwMode="auto">
              <a:xfrm>
                <a:off x="4305" y="3234"/>
                <a:ext cx="207" cy="168"/>
              </a:xfrm>
              <a:prstGeom prst="rect">
                <a:avLst/>
              </a:prstGeom>
              <a:noFill/>
              <a:ln w="9525">
                <a:noFill/>
                <a:miter lim="800000"/>
                <a:headEnd/>
                <a:tailEnd/>
              </a:ln>
            </p:spPr>
            <p:txBody>
              <a:bodyPr lIns="0" tIns="0" rIns="0" bIns="0"/>
              <a:lstStyle/>
              <a:p>
                <a:pPr algn="r">
                  <a:spcBef>
                    <a:spcPct val="0"/>
                  </a:spcBef>
                </a:pPr>
                <a:r>
                  <a:rPr lang="en-US"/>
                  <a:t>Inta</a:t>
                </a:r>
              </a:p>
            </p:txBody>
          </p:sp>
          <p:sp>
            <p:nvSpPr>
              <p:cNvPr id="141373" name="Text Box 61"/>
              <p:cNvSpPr txBox="1">
                <a:spLocks noChangeArrowheads="1"/>
              </p:cNvSpPr>
              <p:nvPr/>
            </p:nvSpPr>
            <p:spPr bwMode="auto">
              <a:xfrm>
                <a:off x="4545" y="3131"/>
                <a:ext cx="141" cy="115"/>
              </a:xfrm>
              <a:prstGeom prst="rect">
                <a:avLst/>
              </a:prstGeom>
              <a:noFill/>
              <a:ln w="12700">
                <a:noFill/>
                <a:miter lim="800000"/>
                <a:headEnd/>
                <a:tailEnd/>
              </a:ln>
              <a:effectLst/>
            </p:spPr>
            <p:txBody>
              <a:bodyPr lIns="0" tIns="0" rIns="0" bIns="0">
                <a:spAutoFit/>
              </a:bodyPr>
              <a:lstStyle/>
              <a:p>
                <a:r>
                  <a:rPr lang="en-US"/>
                  <a:t>1</a:t>
                </a:r>
              </a:p>
            </p:txBody>
          </p:sp>
        </p:grpSp>
        <p:sp>
          <p:nvSpPr>
            <p:cNvPr id="141380" name="Rectangle 68"/>
            <p:cNvSpPr>
              <a:spLocks noChangeArrowheads="1"/>
            </p:cNvSpPr>
            <p:nvPr/>
          </p:nvSpPr>
          <p:spPr bwMode="auto">
            <a:xfrm>
              <a:off x="3908" y="2365"/>
              <a:ext cx="255" cy="147"/>
            </a:xfrm>
            <a:prstGeom prst="rect">
              <a:avLst/>
            </a:prstGeom>
            <a:noFill/>
            <a:ln w="9525">
              <a:solidFill>
                <a:schemeClr val="tx1"/>
              </a:solidFill>
              <a:miter lim="800000"/>
              <a:headEnd/>
              <a:tailEnd/>
            </a:ln>
            <a:effectLst/>
          </p:spPr>
          <p:txBody>
            <a:bodyPr lIns="0" tIns="0" rIns="0" bIns="0"/>
            <a:lstStyle/>
            <a:p>
              <a:pPr>
                <a:spcBef>
                  <a:spcPct val="0"/>
                </a:spcBef>
              </a:pPr>
              <a:r>
                <a:rPr lang="en-US"/>
                <a:t>100</a:t>
              </a:r>
            </a:p>
          </p:txBody>
        </p:sp>
      </p:grpSp>
    </p:spTree>
    <p:extLst>
      <p:ext uri="{BB962C8B-B14F-4D97-AF65-F5344CB8AC3E}">
        <p14:creationId xmlns:p14="http://schemas.microsoft.com/office/powerpoint/2010/main" val="2247402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lide Number Placeholder 3"/>
          <p:cNvSpPr>
            <a:spLocks noGrp="1"/>
          </p:cNvSpPr>
          <p:nvPr>
            <p:ph type="sldNum" sz="quarter" idx="10"/>
            <p:custDataLst>
              <p:tags r:id="rId1"/>
            </p:custDataLst>
          </p:nvPr>
        </p:nvSpPr>
        <p:spPr/>
        <p:txBody>
          <a:bodyPr/>
          <a:lstStyle/>
          <a:p>
            <a:fld id="{4E964498-35C2-4B6B-9E7B-1A7B57C24300}" type="slidenum">
              <a:rPr lang="en-US"/>
              <a:pPr/>
              <a:t>7</a:t>
            </a:fld>
            <a:endParaRPr lang="en-US"/>
          </a:p>
        </p:txBody>
      </p:sp>
      <p:sp>
        <p:nvSpPr>
          <p:cNvPr id="142338" name="Rectangle 2"/>
          <p:cNvSpPr>
            <a:spLocks noGrp="1" noChangeArrowheads="1"/>
          </p:cNvSpPr>
          <p:nvPr>
            <p:ph type="title"/>
            <p:custDataLst>
              <p:tags r:id="rId2"/>
            </p:custDataLst>
          </p:nvPr>
        </p:nvSpPr>
        <p:spPr/>
        <p:txBody>
          <a:bodyPr>
            <a:normAutofit fontScale="90000"/>
          </a:bodyPr>
          <a:lstStyle/>
          <a:p>
            <a:r>
              <a:rPr lang="en-US"/>
              <a:t>Peripheral to memory transfer </a:t>
            </a:r>
            <a:r>
              <a:rPr lang="en-US" i="1"/>
              <a:t>without</a:t>
            </a:r>
            <a:r>
              <a:rPr lang="en-US"/>
              <a:t> DMA, using vectored interrupt (cont’)</a:t>
            </a:r>
          </a:p>
        </p:txBody>
      </p:sp>
      <p:sp>
        <p:nvSpPr>
          <p:cNvPr id="142339" name="Text Box 3"/>
          <p:cNvSpPr txBox="1">
            <a:spLocks noChangeArrowheads="1"/>
          </p:cNvSpPr>
          <p:nvPr>
            <p:custDataLst>
              <p:tags r:id="rId3"/>
            </p:custDataLst>
          </p:nvPr>
        </p:nvSpPr>
        <p:spPr bwMode="auto">
          <a:xfrm>
            <a:off x="312738" y="1682750"/>
            <a:ext cx="2354262" cy="2889250"/>
          </a:xfrm>
          <a:prstGeom prst="rect">
            <a:avLst/>
          </a:prstGeom>
          <a:noFill/>
          <a:ln w="9525">
            <a:noFill/>
            <a:miter lim="800000"/>
            <a:headEnd/>
            <a:tailEnd/>
          </a:ln>
          <a:effectLst/>
        </p:spPr>
        <p:txBody>
          <a:bodyPr lIns="0" tIns="0" rIns="0" bIns="0"/>
          <a:lstStyle/>
          <a:p>
            <a:pPr algn="l">
              <a:spcBef>
                <a:spcPct val="0"/>
              </a:spcBef>
            </a:pPr>
            <a:r>
              <a:rPr lang="en-US" sz="2800" dirty="0"/>
              <a:t>4: P1 detects </a:t>
            </a:r>
            <a:r>
              <a:rPr lang="en-US" sz="2800" i="1" dirty="0" err="1"/>
              <a:t>Inta</a:t>
            </a:r>
            <a:r>
              <a:rPr lang="en-US" sz="2800" dirty="0"/>
              <a:t> and puts interrupt address vector 16 on the data bus.</a:t>
            </a:r>
          </a:p>
        </p:txBody>
      </p:sp>
      <p:sp>
        <p:nvSpPr>
          <p:cNvPr id="142386" name="Rectangle 50"/>
          <p:cNvSpPr>
            <a:spLocks noChangeArrowheads="1"/>
          </p:cNvSpPr>
          <p:nvPr>
            <p:custDataLst>
              <p:tags r:id="rId4"/>
            </p:custDataLst>
          </p:nvPr>
        </p:nvSpPr>
        <p:spPr bwMode="auto">
          <a:xfrm>
            <a:off x="5715000" y="4572000"/>
            <a:ext cx="404813" cy="233362"/>
          </a:xfrm>
          <a:prstGeom prst="rect">
            <a:avLst/>
          </a:prstGeom>
          <a:noFill/>
          <a:ln w="9525">
            <a:solidFill>
              <a:srgbClr val="969696"/>
            </a:solidFill>
            <a:miter lim="800000"/>
            <a:headEnd/>
            <a:tailEnd/>
          </a:ln>
          <a:effectLst/>
        </p:spPr>
        <p:txBody>
          <a:bodyPr lIns="0" tIns="0" rIns="0" bIns="0"/>
          <a:lstStyle/>
          <a:p>
            <a:pPr>
              <a:spcBef>
                <a:spcPct val="0"/>
              </a:spcBef>
            </a:pPr>
            <a:r>
              <a:rPr lang="en-US" dirty="0">
                <a:solidFill>
                  <a:schemeClr val="bg2"/>
                </a:solidFill>
              </a:rPr>
              <a:t>100</a:t>
            </a:r>
          </a:p>
        </p:txBody>
      </p:sp>
      <p:grpSp>
        <p:nvGrpSpPr>
          <p:cNvPr id="2" name="Group 58"/>
          <p:cNvGrpSpPr/>
          <p:nvPr>
            <p:custDataLst>
              <p:tags r:id="rId5"/>
            </p:custDataLst>
          </p:nvPr>
        </p:nvGrpSpPr>
        <p:grpSpPr>
          <a:xfrm>
            <a:off x="2667000" y="1674812"/>
            <a:ext cx="6054725" cy="3278187"/>
            <a:chOff x="3736975" y="1674813"/>
            <a:chExt cx="4984750" cy="2387600"/>
          </a:xfrm>
        </p:grpSpPr>
        <p:grpSp>
          <p:nvGrpSpPr>
            <p:cNvPr id="3" name="Group 62"/>
            <p:cNvGrpSpPr>
              <a:grpSpLocks/>
            </p:cNvGrpSpPr>
            <p:nvPr/>
          </p:nvGrpSpPr>
          <p:grpSpPr bwMode="auto">
            <a:xfrm>
              <a:off x="3736975" y="1674813"/>
              <a:ext cx="4984750" cy="2387600"/>
              <a:chOff x="2354" y="1055"/>
              <a:chExt cx="3140" cy="1504"/>
            </a:xfrm>
          </p:grpSpPr>
          <p:sp>
            <p:nvSpPr>
              <p:cNvPr id="142341" name="Oval 5"/>
              <p:cNvSpPr>
                <a:spLocks noChangeArrowheads="1"/>
              </p:cNvSpPr>
              <p:nvPr/>
            </p:nvSpPr>
            <p:spPr bwMode="auto">
              <a:xfrm>
                <a:off x="4625" y="2407"/>
                <a:ext cx="92" cy="92"/>
              </a:xfrm>
              <a:prstGeom prst="ellipse">
                <a:avLst/>
              </a:prstGeom>
              <a:solidFill>
                <a:srgbClr val="969696"/>
              </a:solidFill>
              <a:ln w="9525">
                <a:solidFill>
                  <a:srgbClr val="969696"/>
                </a:solidFill>
                <a:round/>
                <a:headEnd/>
                <a:tailEnd/>
              </a:ln>
              <a:effectLst/>
            </p:spPr>
            <p:txBody>
              <a:bodyPr/>
              <a:lstStyle/>
              <a:p>
                <a:endParaRPr lang="en-US"/>
              </a:p>
            </p:txBody>
          </p:sp>
          <p:sp>
            <p:nvSpPr>
              <p:cNvPr id="142342" name="Rectangle 6"/>
              <p:cNvSpPr>
                <a:spLocks noChangeArrowheads="1"/>
              </p:cNvSpPr>
              <p:nvPr/>
            </p:nvSpPr>
            <p:spPr bwMode="auto">
              <a:xfrm>
                <a:off x="3873" y="1055"/>
                <a:ext cx="424" cy="1504"/>
              </a:xfrm>
              <a:prstGeom prst="rect">
                <a:avLst/>
              </a:prstGeom>
              <a:noFill/>
              <a:ln w="9525">
                <a:solidFill>
                  <a:srgbClr val="000000"/>
                </a:solidFill>
                <a:miter lim="800000"/>
                <a:headEnd/>
                <a:tailEnd/>
              </a:ln>
            </p:spPr>
            <p:txBody>
              <a:bodyPr lIns="0" tIns="0" rIns="0" bIns="0"/>
              <a:lstStyle/>
              <a:p>
                <a:pPr>
                  <a:spcBef>
                    <a:spcPct val="0"/>
                  </a:spcBef>
                </a:pPr>
                <a:r>
                  <a:rPr lang="en-US">
                    <a:solidFill>
                      <a:srgbClr val="000000"/>
                    </a:solidFill>
                  </a:rPr>
                  <a:t>μP</a:t>
                </a:r>
              </a:p>
            </p:txBody>
          </p:sp>
          <p:sp>
            <p:nvSpPr>
              <p:cNvPr id="142343" name="Rectangle 7"/>
              <p:cNvSpPr>
                <a:spLocks noChangeArrowheads="1"/>
              </p:cNvSpPr>
              <p:nvPr/>
            </p:nvSpPr>
            <p:spPr bwMode="auto">
              <a:xfrm>
                <a:off x="4449" y="1910"/>
                <a:ext cx="454" cy="649"/>
              </a:xfrm>
              <a:prstGeom prst="rect">
                <a:avLst/>
              </a:prstGeom>
              <a:noFill/>
              <a:ln w="9525">
                <a:solidFill>
                  <a:srgbClr val="000000"/>
                </a:solidFill>
                <a:miter lim="800000"/>
                <a:headEnd/>
                <a:tailEnd/>
              </a:ln>
            </p:spPr>
            <p:txBody>
              <a:bodyPr lIns="0" tIns="0" rIns="0" bIns="0"/>
              <a:lstStyle/>
              <a:p>
                <a:pPr>
                  <a:spcBef>
                    <a:spcPct val="0"/>
                  </a:spcBef>
                </a:pPr>
                <a:r>
                  <a:rPr lang="en-US">
                    <a:solidFill>
                      <a:srgbClr val="000000"/>
                    </a:solidFill>
                  </a:rPr>
                  <a:t>P1</a:t>
                </a:r>
              </a:p>
            </p:txBody>
          </p:sp>
          <p:sp>
            <p:nvSpPr>
              <p:cNvPr id="142344" name="Rectangle 8"/>
              <p:cNvSpPr>
                <a:spLocks noChangeArrowheads="1"/>
              </p:cNvSpPr>
              <p:nvPr/>
            </p:nvSpPr>
            <p:spPr bwMode="auto">
              <a:xfrm>
                <a:off x="4477" y="2381"/>
                <a:ext cx="375" cy="135"/>
              </a:xfrm>
              <a:prstGeom prst="rect">
                <a:avLst/>
              </a:prstGeom>
              <a:noFill/>
              <a:ln w="9525">
                <a:solidFill>
                  <a:srgbClr val="969696"/>
                </a:solidFill>
                <a:miter lim="800000"/>
                <a:headEnd/>
                <a:tailEnd/>
              </a:ln>
              <a:effectLst/>
            </p:spPr>
            <p:txBody>
              <a:bodyPr lIns="0" tIns="0" rIns="0" bIns="0"/>
              <a:lstStyle/>
              <a:p>
                <a:pPr algn="l">
                  <a:spcBef>
                    <a:spcPct val="0"/>
                  </a:spcBef>
                </a:pPr>
                <a:endParaRPr lang="en-US"/>
              </a:p>
            </p:txBody>
          </p:sp>
          <p:sp>
            <p:nvSpPr>
              <p:cNvPr id="142345" name="Freeform 9"/>
              <p:cNvSpPr>
                <a:spLocks/>
              </p:cNvSpPr>
              <p:nvPr/>
            </p:nvSpPr>
            <p:spPr bwMode="auto">
              <a:xfrm>
                <a:off x="4307" y="1702"/>
                <a:ext cx="1150" cy="5"/>
              </a:xfrm>
              <a:custGeom>
                <a:avLst/>
                <a:gdLst/>
                <a:ahLst/>
                <a:cxnLst>
                  <a:cxn ang="0">
                    <a:pos x="0" y="0"/>
                  </a:cxn>
                  <a:cxn ang="0">
                    <a:pos x="1456" y="3"/>
                  </a:cxn>
                </a:cxnLst>
                <a:rect l="0" t="0" r="r" b="b"/>
                <a:pathLst>
                  <a:path w="1456" h="3">
                    <a:moveTo>
                      <a:pt x="0" y="0"/>
                    </a:moveTo>
                    <a:lnTo>
                      <a:pt x="1456" y="3"/>
                    </a:lnTo>
                  </a:path>
                </a:pathLst>
              </a:custGeom>
              <a:noFill/>
              <a:ln w="15875">
                <a:solidFill>
                  <a:srgbClr val="969696"/>
                </a:solidFill>
                <a:round/>
                <a:headEnd type="triangle" w="med" len="med"/>
                <a:tailEnd type="triangle" w="med" len="med"/>
              </a:ln>
              <a:effectLst/>
            </p:spPr>
            <p:txBody>
              <a:bodyPr/>
              <a:lstStyle/>
              <a:p>
                <a:endParaRPr lang="en-US"/>
              </a:p>
            </p:txBody>
          </p:sp>
          <p:sp>
            <p:nvSpPr>
              <p:cNvPr id="142346" name="Line 10"/>
              <p:cNvSpPr>
                <a:spLocks noChangeShapeType="1"/>
              </p:cNvSpPr>
              <p:nvPr/>
            </p:nvSpPr>
            <p:spPr bwMode="auto">
              <a:xfrm>
                <a:off x="4682" y="1702"/>
                <a:ext cx="0" cy="205"/>
              </a:xfrm>
              <a:prstGeom prst="line">
                <a:avLst/>
              </a:prstGeom>
              <a:noFill/>
              <a:ln w="15875">
                <a:solidFill>
                  <a:srgbClr val="969696"/>
                </a:solidFill>
                <a:round/>
                <a:headEnd type="triangle" w="med" len="med"/>
                <a:tailEnd type="triangle" w="med" len="med"/>
              </a:ln>
              <a:effectLst/>
            </p:spPr>
            <p:txBody>
              <a:bodyPr/>
              <a:lstStyle/>
              <a:p>
                <a:endParaRPr lang="en-US"/>
              </a:p>
            </p:txBody>
          </p:sp>
          <p:sp>
            <p:nvSpPr>
              <p:cNvPr id="142347" name="Text Box 11"/>
              <p:cNvSpPr txBox="1">
                <a:spLocks noChangeArrowheads="1"/>
              </p:cNvSpPr>
              <p:nvPr/>
            </p:nvSpPr>
            <p:spPr bwMode="auto">
              <a:xfrm>
                <a:off x="4892" y="1544"/>
                <a:ext cx="602" cy="176"/>
              </a:xfrm>
              <a:prstGeom prst="rect">
                <a:avLst/>
              </a:prstGeom>
              <a:noFill/>
              <a:ln w="9525">
                <a:noFill/>
                <a:miter lim="800000"/>
                <a:headEnd/>
                <a:tailEnd/>
              </a:ln>
            </p:spPr>
            <p:txBody>
              <a:bodyPr lIns="0" tIns="0" rIns="0" bIns="0"/>
              <a:lstStyle/>
              <a:p>
                <a:pPr>
                  <a:spcBef>
                    <a:spcPct val="0"/>
                  </a:spcBef>
                </a:pPr>
                <a:r>
                  <a:rPr lang="en-US">
                    <a:solidFill>
                      <a:srgbClr val="808080"/>
                    </a:solidFill>
                  </a:rPr>
                  <a:t>System bus</a:t>
                </a:r>
              </a:p>
            </p:txBody>
          </p:sp>
          <p:sp>
            <p:nvSpPr>
              <p:cNvPr id="142348" name="Line 12"/>
              <p:cNvSpPr>
                <a:spLocks noChangeShapeType="1"/>
              </p:cNvSpPr>
              <p:nvPr/>
            </p:nvSpPr>
            <p:spPr bwMode="auto">
              <a:xfrm>
                <a:off x="4840" y="1494"/>
                <a:ext cx="0" cy="204"/>
              </a:xfrm>
              <a:prstGeom prst="line">
                <a:avLst/>
              </a:prstGeom>
              <a:noFill/>
              <a:ln w="15875">
                <a:solidFill>
                  <a:srgbClr val="969696"/>
                </a:solidFill>
                <a:round/>
                <a:headEnd type="triangle" w="med" len="med"/>
                <a:tailEnd type="triangle" w="med" len="med"/>
              </a:ln>
              <a:effectLst/>
            </p:spPr>
            <p:txBody>
              <a:bodyPr/>
              <a:lstStyle/>
              <a:p>
                <a:endParaRPr lang="en-US"/>
              </a:p>
            </p:txBody>
          </p:sp>
          <p:sp>
            <p:nvSpPr>
              <p:cNvPr id="142349" name="Freeform 13"/>
              <p:cNvSpPr>
                <a:spLocks/>
              </p:cNvSpPr>
              <p:nvPr/>
            </p:nvSpPr>
            <p:spPr bwMode="auto">
              <a:xfrm>
                <a:off x="3747" y="2241"/>
                <a:ext cx="154" cy="2"/>
              </a:xfrm>
              <a:custGeom>
                <a:avLst/>
                <a:gdLst/>
                <a:ahLst/>
                <a:cxnLst>
                  <a:cxn ang="0">
                    <a:pos x="196" y="3"/>
                  </a:cxn>
                  <a:cxn ang="0">
                    <a:pos x="0" y="0"/>
                  </a:cxn>
                </a:cxnLst>
                <a:rect l="0" t="0" r="r" b="b"/>
                <a:pathLst>
                  <a:path w="196" h="3">
                    <a:moveTo>
                      <a:pt x="196" y="3"/>
                    </a:moveTo>
                    <a:lnTo>
                      <a:pt x="0" y="0"/>
                    </a:lnTo>
                  </a:path>
                </a:pathLst>
              </a:custGeom>
              <a:noFill/>
              <a:ln w="15875">
                <a:solidFill>
                  <a:srgbClr val="000000"/>
                </a:solidFill>
                <a:round/>
                <a:headEnd/>
                <a:tailEnd type="triangle" w="med" len="med"/>
              </a:ln>
              <a:effectLst/>
            </p:spPr>
            <p:txBody>
              <a:bodyPr/>
              <a:lstStyle/>
              <a:p>
                <a:endParaRPr lang="en-US"/>
              </a:p>
            </p:txBody>
          </p:sp>
          <p:sp>
            <p:nvSpPr>
              <p:cNvPr id="142350" name="Rectangle 14"/>
              <p:cNvSpPr>
                <a:spLocks noChangeArrowheads="1"/>
              </p:cNvSpPr>
              <p:nvPr/>
            </p:nvSpPr>
            <p:spPr bwMode="auto">
              <a:xfrm>
                <a:off x="4459" y="2236"/>
                <a:ext cx="395" cy="153"/>
              </a:xfrm>
              <a:prstGeom prst="rect">
                <a:avLst/>
              </a:prstGeom>
              <a:noFill/>
              <a:ln w="9525">
                <a:noFill/>
                <a:miter lim="800000"/>
                <a:headEnd/>
                <a:tailEnd/>
              </a:ln>
              <a:effectLst/>
            </p:spPr>
            <p:txBody>
              <a:bodyPr lIns="0" tIns="0" rIns="0" bIns="0"/>
              <a:lstStyle/>
              <a:p>
                <a:pPr>
                  <a:spcBef>
                    <a:spcPct val="0"/>
                  </a:spcBef>
                </a:pPr>
                <a:r>
                  <a:rPr lang="en-US">
                    <a:solidFill>
                      <a:schemeClr val="bg2"/>
                    </a:solidFill>
                  </a:rPr>
                  <a:t>0x8000</a:t>
                </a:r>
              </a:p>
            </p:txBody>
          </p:sp>
          <p:sp>
            <p:nvSpPr>
              <p:cNvPr id="142351" name="Rectangle 15"/>
              <p:cNvSpPr>
                <a:spLocks noChangeArrowheads="1"/>
              </p:cNvSpPr>
              <p:nvPr/>
            </p:nvSpPr>
            <p:spPr bwMode="auto">
              <a:xfrm>
                <a:off x="2389" y="1060"/>
                <a:ext cx="1353" cy="1497"/>
              </a:xfrm>
              <a:prstGeom prst="rect">
                <a:avLst/>
              </a:prstGeom>
              <a:noFill/>
              <a:ln w="9525">
                <a:solidFill>
                  <a:srgbClr val="000000"/>
                </a:solidFill>
                <a:miter lim="800000"/>
                <a:headEnd/>
                <a:tailEnd/>
              </a:ln>
            </p:spPr>
            <p:txBody>
              <a:bodyPr lIns="0" tIns="0" rIns="0" bIns="0"/>
              <a:lstStyle/>
              <a:p>
                <a:pPr algn="r">
                  <a:spcBef>
                    <a:spcPct val="0"/>
                  </a:spcBef>
                </a:pPr>
                <a:endParaRPr lang="en-US"/>
              </a:p>
            </p:txBody>
          </p:sp>
          <p:sp>
            <p:nvSpPr>
              <p:cNvPr id="142352" name="Text Box 16"/>
              <p:cNvSpPr txBox="1">
                <a:spLocks noChangeArrowheads="1"/>
              </p:cNvSpPr>
              <p:nvPr/>
            </p:nvSpPr>
            <p:spPr bwMode="auto">
              <a:xfrm>
                <a:off x="2439" y="1308"/>
                <a:ext cx="225" cy="125"/>
              </a:xfrm>
              <a:prstGeom prst="rect">
                <a:avLst/>
              </a:prstGeom>
              <a:noFill/>
              <a:ln w="9525">
                <a:noFill/>
                <a:miter lim="800000"/>
                <a:headEnd/>
                <a:tailEnd/>
              </a:ln>
            </p:spPr>
            <p:txBody>
              <a:bodyPr lIns="0" tIns="0" rIns="0" bIns="0"/>
              <a:lstStyle/>
              <a:p>
                <a:pPr algn="r">
                  <a:spcBef>
                    <a:spcPct val="0"/>
                  </a:spcBef>
                </a:pPr>
                <a:r>
                  <a:rPr lang="en-US">
                    <a:solidFill>
                      <a:srgbClr val="808080"/>
                    </a:solidFill>
                  </a:rPr>
                  <a:t>16:</a:t>
                </a:r>
              </a:p>
            </p:txBody>
          </p:sp>
          <p:sp>
            <p:nvSpPr>
              <p:cNvPr id="142353" name="Text Box 17"/>
              <p:cNvSpPr txBox="1">
                <a:spLocks noChangeArrowheads="1"/>
              </p:cNvSpPr>
              <p:nvPr/>
            </p:nvSpPr>
            <p:spPr bwMode="auto">
              <a:xfrm>
                <a:off x="2721" y="1308"/>
                <a:ext cx="958" cy="132"/>
              </a:xfrm>
              <a:prstGeom prst="rect">
                <a:avLst/>
              </a:prstGeom>
              <a:noFill/>
              <a:ln w="9525">
                <a:noFill/>
                <a:miter lim="800000"/>
                <a:headEnd/>
                <a:tailEnd/>
              </a:ln>
            </p:spPr>
            <p:txBody>
              <a:bodyPr lIns="0" tIns="0" rIns="0" bIns="0"/>
              <a:lstStyle/>
              <a:p>
                <a:pPr algn="l">
                  <a:spcBef>
                    <a:spcPct val="0"/>
                  </a:spcBef>
                </a:pPr>
                <a:r>
                  <a:rPr lang="en-US">
                    <a:solidFill>
                      <a:srgbClr val="808080"/>
                    </a:solidFill>
                  </a:rPr>
                  <a:t>MOV R0, 0x8000 </a:t>
                </a:r>
              </a:p>
            </p:txBody>
          </p:sp>
          <p:sp>
            <p:nvSpPr>
              <p:cNvPr id="142354" name="Text Box 18"/>
              <p:cNvSpPr txBox="1">
                <a:spLocks noChangeArrowheads="1"/>
              </p:cNvSpPr>
              <p:nvPr/>
            </p:nvSpPr>
            <p:spPr bwMode="auto">
              <a:xfrm>
                <a:off x="2415" y="1423"/>
                <a:ext cx="249" cy="128"/>
              </a:xfrm>
              <a:prstGeom prst="rect">
                <a:avLst/>
              </a:prstGeom>
              <a:noFill/>
              <a:ln w="9525">
                <a:noFill/>
                <a:miter lim="800000"/>
                <a:headEnd/>
                <a:tailEnd/>
              </a:ln>
            </p:spPr>
            <p:txBody>
              <a:bodyPr lIns="0" tIns="0" rIns="0" bIns="0"/>
              <a:lstStyle/>
              <a:p>
                <a:pPr algn="r">
                  <a:spcBef>
                    <a:spcPct val="0"/>
                  </a:spcBef>
                </a:pPr>
                <a:r>
                  <a:rPr lang="en-US">
                    <a:solidFill>
                      <a:srgbClr val="808080"/>
                    </a:solidFill>
                  </a:rPr>
                  <a:t>17:</a:t>
                </a:r>
              </a:p>
            </p:txBody>
          </p:sp>
          <p:sp>
            <p:nvSpPr>
              <p:cNvPr id="142355" name="Text Box 19"/>
              <p:cNvSpPr txBox="1">
                <a:spLocks noChangeArrowheads="1"/>
              </p:cNvSpPr>
              <p:nvPr/>
            </p:nvSpPr>
            <p:spPr bwMode="auto">
              <a:xfrm>
                <a:off x="2721" y="1423"/>
                <a:ext cx="759" cy="151"/>
              </a:xfrm>
              <a:prstGeom prst="rect">
                <a:avLst/>
              </a:prstGeom>
              <a:noFill/>
              <a:ln w="9525">
                <a:noFill/>
                <a:miter lim="800000"/>
                <a:headEnd/>
                <a:tailEnd/>
              </a:ln>
            </p:spPr>
            <p:txBody>
              <a:bodyPr lIns="0" tIns="0" rIns="0" bIns="0"/>
              <a:lstStyle/>
              <a:p>
                <a:pPr algn="l">
                  <a:spcBef>
                    <a:spcPct val="0"/>
                  </a:spcBef>
                </a:pPr>
                <a:r>
                  <a:rPr lang="en-US">
                    <a:solidFill>
                      <a:srgbClr val="808080"/>
                    </a:solidFill>
                  </a:rPr>
                  <a:t># modifies R0 </a:t>
                </a:r>
              </a:p>
            </p:txBody>
          </p:sp>
          <p:sp>
            <p:nvSpPr>
              <p:cNvPr id="142356" name="Text Box 20"/>
              <p:cNvSpPr txBox="1">
                <a:spLocks noChangeArrowheads="1"/>
              </p:cNvSpPr>
              <p:nvPr/>
            </p:nvSpPr>
            <p:spPr bwMode="auto">
              <a:xfrm>
                <a:off x="2427" y="1549"/>
                <a:ext cx="237" cy="134"/>
              </a:xfrm>
              <a:prstGeom prst="rect">
                <a:avLst/>
              </a:prstGeom>
              <a:noFill/>
              <a:ln w="9525">
                <a:noFill/>
                <a:miter lim="800000"/>
                <a:headEnd/>
                <a:tailEnd/>
              </a:ln>
            </p:spPr>
            <p:txBody>
              <a:bodyPr lIns="0" tIns="0" rIns="0" bIns="0"/>
              <a:lstStyle/>
              <a:p>
                <a:pPr algn="r">
                  <a:spcBef>
                    <a:spcPct val="0"/>
                  </a:spcBef>
                </a:pPr>
                <a:r>
                  <a:rPr lang="en-US">
                    <a:solidFill>
                      <a:srgbClr val="808080"/>
                    </a:solidFill>
                  </a:rPr>
                  <a:t>18:</a:t>
                </a:r>
              </a:p>
            </p:txBody>
          </p:sp>
          <p:sp>
            <p:nvSpPr>
              <p:cNvPr id="142357" name="Text Box 21"/>
              <p:cNvSpPr txBox="1">
                <a:spLocks noChangeArrowheads="1"/>
              </p:cNvSpPr>
              <p:nvPr/>
            </p:nvSpPr>
            <p:spPr bwMode="auto">
              <a:xfrm>
                <a:off x="2715" y="1549"/>
                <a:ext cx="1009" cy="126"/>
              </a:xfrm>
              <a:prstGeom prst="rect">
                <a:avLst/>
              </a:prstGeom>
              <a:noFill/>
              <a:ln w="9525">
                <a:noFill/>
                <a:miter lim="800000"/>
                <a:headEnd/>
                <a:tailEnd/>
              </a:ln>
            </p:spPr>
            <p:txBody>
              <a:bodyPr lIns="0" tIns="0" rIns="0" bIns="0"/>
              <a:lstStyle/>
              <a:p>
                <a:pPr algn="l">
                  <a:spcBef>
                    <a:spcPct val="0"/>
                  </a:spcBef>
                </a:pPr>
                <a:r>
                  <a:rPr lang="en-US">
                    <a:solidFill>
                      <a:srgbClr val="808080"/>
                    </a:solidFill>
                  </a:rPr>
                  <a:t>MOV 0x0001, R0 </a:t>
                </a:r>
              </a:p>
            </p:txBody>
          </p:sp>
          <p:sp>
            <p:nvSpPr>
              <p:cNvPr id="142358" name="Text Box 22"/>
              <p:cNvSpPr txBox="1">
                <a:spLocks noChangeArrowheads="1"/>
              </p:cNvSpPr>
              <p:nvPr/>
            </p:nvSpPr>
            <p:spPr bwMode="auto">
              <a:xfrm>
                <a:off x="2463" y="1678"/>
                <a:ext cx="201" cy="126"/>
              </a:xfrm>
              <a:prstGeom prst="rect">
                <a:avLst/>
              </a:prstGeom>
              <a:noFill/>
              <a:ln w="9525">
                <a:noFill/>
                <a:miter lim="800000"/>
                <a:headEnd/>
                <a:tailEnd/>
              </a:ln>
            </p:spPr>
            <p:txBody>
              <a:bodyPr lIns="0" tIns="0" rIns="0" bIns="0"/>
              <a:lstStyle/>
              <a:p>
                <a:pPr algn="r">
                  <a:spcBef>
                    <a:spcPct val="0"/>
                  </a:spcBef>
                </a:pPr>
                <a:r>
                  <a:rPr lang="en-US">
                    <a:solidFill>
                      <a:srgbClr val="808080"/>
                    </a:solidFill>
                  </a:rPr>
                  <a:t>19:</a:t>
                </a:r>
              </a:p>
            </p:txBody>
          </p:sp>
          <p:sp>
            <p:nvSpPr>
              <p:cNvPr id="142359" name="Text Box 23"/>
              <p:cNvSpPr txBox="1">
                <a:spLocks noChangeArrowheads="1"/>
              </p:cNvSpPr>
              <p:nvPr/>
            </p:nvSpPr>
            <p:spPr bwMode="auto">
              <a:xfrm>
                <a:off x="2715" y="1690"/>
                <a:ext cx="1041" cy="138"/>
              </a:xfrm>
              <a:prstGeom prst="rect">
                <a:avLst/>
              </a:prstGeom>
              <a:noFill/>
              <a:ln w="9525">
                <a:noFill/>
                <a:miter lim="800000"/>
                <a:headEnd/>
                <a:tailEnd/>
              </a:ln>
            </p:spPr>
            <p:txBody>
              <a:bodyPr lIns="0" tIns="0" rIns="0" bIns="0"/>
              <a:lstStyle/>
              <a:p>
                <a:pPr algn="l">
                  <a:spcBef>
                    <a:spcPct val="0"/>
                  </a:spcBef>
                </a:pPr>
                <a:r>
                  <a:rPr lang="en-US">
                    <a:solidFill>
                      <a:srgbClr val="808080"/>
                    </a:solidFill>
                  </a:rPr>
                  <a:t>RETI  # ISR return</a:t>
                </a:r>
              </a:p>
            </p:txBody>
          </p:sp>
          <p:sp>
            <p:nvSpPr>
              <p:cNvPr id="142360" name="Text Box 24"/>
              <p:cNvSpPr txBox="1">
                <a:spLocks noChangeArrowheads="1"/>
              </p:cNvSpPr>
              <p:nvPr/>
            </p:nvSpPr>
            <p:spPr bwMode="auto">
              <a:xfrm>
                <a:off x="2431" y="1198"/>
                <a:ext cx="290" cy="178"/>
              </a:xfrm>
              <a:prstGeom prst="rect">
                <a:avLst/>
              </a:prstGeom>
              <a:noFill/>
              <a:ln w="9525">
                <a:noFill/>
                <a:miter lim="800000"/>
                <a:headEnd/>
                <a:tailEnd/>
              </a:ln>
            </p:spPr>
            <p:txBody>
              <a:bodyPr lIns="0" tIns="0" rIns="0" bIns="0"/>
              <a:lstStyle/>
              <a:p>
                <a:pPr algn="l">
                  <a:spcBef>
                    <a:spcPct val="0"/>
                  </a:spcBef>
                </a:pPr>
                <a:r>
                  <a:rPr lang="en-US" i="1">
                    <a:solidFill>
                      <a:srgbClr val="808080"/>
                    </a:solidFill>
                  </a:rPr>
                  <a:t>ISR </a:t>
                </a:r>
              </a:p>
            </p:txBody>
          </p:sp>
          <p:sp>
            <p:nvSpPr>
              <p:cNvPr id="142361" name="Text Box 25"/>
              <p:cNvSpPr txBox="1">
                <a:spLocks noChangeArrowheads="1"/>
              </p:cNvSpPr>
              <p:nvPr/>
            </p:nvSpPr>
            <p:spPr bwMode="auto">
              <a:xfrm>
                <a:off x="2354" y="2083"/>
                <a:ext cx="284" cy="135"/>
              </a:xfrm>
              <a:prstGeom prst="rect">
                <a:avLst/>
              </a:prstGeom>
              <a:noFill/>
              <a:ln w="9525">
                <a:noFill/>
                <a:miter lim="800000"/>
                <a:headEnd/>
                <a:tailEnd/>
              </a:ln>
            </p:spPr>
            <p:txBody>
              <a:bodyPr lIns="0" tIns="0" rIns="0" bIns="0"/>
              <a:lstStyle/>
              <a:p>
                <a:pPr algn="r">
                  <a:spcBef>
                    <a:spcPct val="0"/>
                  </a:spcBef>
                </a:pPr>
                <a:r>
                  <a:rPr lang="en-US">
                    <a:solidFill>
                      <a:srgbClr val="000000"/>
                    </a:solidFill>
                  </a:rPr>
                  <a:t>100:</a:t>
                </a:r>
              </a:p>
            </p:txBody>
          </p:sp>
          <p:sp>
            <p:nvSpPr>
              <p:cNvPr id="142362" name="Text Box 26"/>
              <p:cNvSpPr txBox="1">
                <a:spLocks noChangeArrowheads="1"/>
              </p:cNvSpPr>
              <p:nvPr/>
            </p:nvSpPr>
            <p:spPr bwMode="auto">
              <a:xfrm>
                <a:off x="2410" y="2216"/>
                <a:ext cx="237" cy="119"/>
              </a:xfrm>
              <a:prstGeom prst="rect">
                <a:avLst/>
              </a:prstGeom>
              <a:noFill/>
              <a:ln w="9525">
                <a:noFill/>
                <a:miter lim="800000"/>
                <a:headEnd/>
                <a:tailEnd/>
              </a:ln>
            </p:spPr>
            <p:txBody>
              <a:bodyPr lIns="0" tIns="0" rIns="0" bIns="0"/>
              <a:lstStyle/>
              <a:p>
                <a:pPr algn="r">
                  <a:spcBef>
                    <a:spcPct val="0"/>
                  </a:spcBef>
                </a:pPr>
                <a:r>
                  <a:rPr lang="en-US">
                    <a:solidFill>
                      <a:srgbClr val="000000"/>
                    </a:solidFill>
                  </a:rPr>
                  <a:t>101:</a:t>
                </a:r>
              </a:p>
            </p:txBody>
          </p:sp>
          <p:sp>
            <p:nvSpPr>
              <p:cNvPr id="142363" name="Text Box 27"/>
              <p:cNvSpPr txBox="1">
                <a:spLocks noChangeArrowheads="1"/>
              </p:cNvSpPr>
              <p:nvPr/>
            </p:nvSpPr>
            <p:spPr bwMode="auto">
              <a:xfrm>
                <a:off x="2703" y="2216"/>
                <a:ext cx="607" cy="131"/>
              </a:xfrm>
              <a:prstGeom prst="rect">
                <a:avLst/>
              </a:prstGeom>
              <a:noFill/>
              <a:ln w="9525">
                <a:noFill/>
                <a:miter lim="800000"/>
                <a:headEnd/>
                <a:tailEnd/>
              </a:ln>
            </p:spPr>
            <p:txBody>
              <a:bodyPr lIns="0" tIns="0" rIns="0" bIns="0"/>
              <a:lstStyle/>
              <a:p>
                <a:pPr algn="l">
                  <a:spcBef>
                    <a:spcPct val="0"/>
                  </a:spcBef>
                </a:pPr>
                <a:r>
                  <a:rPr lang="en-US">
                    <a:solidFill>
                      <a:srgbClr val="000000"/>
                    </a:solidFill>
                  </a:rPr>
                  <a:t>instruction </a:t>
                </a:r>
              </a:p>
            </p:txBody>
          </p:sp>
          <p:sp>
            <p:nvSpPr>
              <p:cNvPr id="142364" name="Text Box 28"/>
              <p:cNvSpPr txBox="1">
                <a:spLocks noChangeArrowheads="1"/>
              </p:cNvSpPr>
              <p:nvPr/>
            </p:nvSpPr>
            <p:spPr bwMode="auto">
              <a:xfrm>
                <a:off x="2486" y="1763"/>
                <a:ext cx="172" cy="132"/>
              </a:xfrm>
              <a:prstGeom prst="rect">
                <a:avLst/>
              </a:prstGeom>
              <a:noFill/>
              <a:ln w="9525">
                <a:noFill/>
                <a:miter lim="800000"/>
                <a:headEnd/>
                <a:tailEnd/>
              </a:ln>
            </p:spPr>
            <p:txBody>
              <a:bodyPr lIns="0" tIns="0" rIns="0" bIns="0"/>
              <a:lstStyle/>
              <a:p>
                <a:pPr algn="r">
                  <a:spcBef>
                    <a:spcPct val="0"/>
                  </a:spcBef>
                </a:pPr>
                <a:r>
                  <a:rPr lang="en-US">
                    <a:solidFill>
                      <a:srgbClr val="000000"/>
                    </a:solidFill>
                  </a:rPr>
                  <a:t>...</a:t>
                </a:r>
              </a:p>
            </p:txBody>
          </p:sp>
          <p:sp>
            <p:nvSpPr>
              <p:cNvPr id="142365" name="Text Box 29"/>
              <p:cNvSpPr txBox="1">
                <a:spLocks noChangeArrowheads="1"/>
              </p:cNvSpPr>
              <p:nvPr/>
            </p:nvSpPr>
            <p:spPr bwMode="auto">
              <a:xfrm>
                <a:off x="2431" y="1890"/>
                <a:ext cx="792" cy="175"/>
              </a:xfrm>
              <a:prstGeom prst="rect">
                <a:avLst/>
              </a:prstGeom>
              <a:noFill/>
              <a:ln w="9525">
                <a:noFill/>
                <a:miter lim="800000"/>
                <a:headEnd/>
                <a:tailEnd/>
              </a:ln>
            </p:spPr>
            <p:txBody>
              <a:bodyPr lIns="0" tIns="0" rIns="0" bIns="0"/>
              <a:lstStyle/>
              <a:p>
                <a:pPr algn="l">
                  <a:spcBef>
                    <a:spcPct val="0"/>
                  </a:spcBef>
                </a:pPr>
                <a:r>
                  <a:rPr lang="en-US" i="1">
                    <a:solidFill>
                      <a:srgbClr val="000000"/>
                    </a:solidFill>
                  </a:rPr>
                  <a:t>Main program</a:t>
                </a:r>
              </a:p>
            </p:txBody>
          </p:sp>
          <p:sp>
            <p:nvSpPr>
              <p:cNvPr id="142366" name="Text Box 30"/>
              <p:cNvSpPr txBox="1">
                <a:spLocks noChangeArrowheads="1"/>
              </p:cNvSpPr>
              <p:nvPr/>
            </p:nvSpPr>
            <p:spPr bwMode="auto">
              <a:xfrm>
                <a:off x="2475" y="1969"/>
                <a:ext cx="172" cy="131"/>
              </a:xfrm>
              <a:prstGeom prst="rect">
                <a:avLst/>
              </a:prstGeom>
              <a:noFill/>
              <a:ln w="9525">
                <a:noFill/>
                <a:miter lim="800000"/>
                <a:headEnd/>
                <a:tailEnd/>
              </a:ln>
            </p:spPr>
            <p:txBody>
              <a:bodyPr lIns="0" tIns="0" rIns="0" bIns="0"/>
              <a:lstStyle/>
              <a:p>
                <a:pPr algn="r">
                  <a:spcBef>
                    <a:spcPct val="0"/>
                  </a:spcBef>
                </a:pPr>
                <a:r>
                  <a:rPr lang="en-US">
                    <a:solidFill>
                      <a:srgbClr val="000000"/>
                    </a:solidFill>
                  </a:rPr>
                  <a:t>...</a:t>
                </a:r>
              </a:p>
            </p:txBody>
          </p:sp>
          <p:sp>
            <p:nvSpPr>
              <p:cNvPr id="142367" name="Text Box 31"/>
              <p:cNvSpPr txBox="1">
                <a:spLocks noChangeArrowheads="1"/>
              </p:cNvSpPr>
              <p:nvPr/>
            </p:nvSpPr>
            <p:spPr bwMode="auto">
              <a:xfrm>
                <a:off x="2622" y="1098"/>
                <a:ext cx="927" cy="171"/>
              </a:xfrm>
              <a:prstGeom prst="rect">
                <a:avLst/>
              </a:prstGeom>
              <a:noFill/>
              <a:ln w="9525">
                <a:noFill/>
                <a:miter lim="800000"/>
                <a:headEnd/>
                <a:tailEnd/>
              </a:ln>
              <a:effectLst/>
            </p:spPr>
            <p:txBody>
              <a:bodyPr lIns="0" tIns="0" rIns="0" bIns="0"/>
              <a:lstStyle/>
              <a:p>
                <a:pPr algn="l">
                  <a:spcBef>
                    <a:spcPct val="0"/>
                  </a:spcBef>
                </a:pPr>
                <a:r>
                  <a:rPr lang="en-US" noProof="1"/>
                  <a:t>Program memory</a:t>
                </a:r>
              </a:p>
            </p:txBody>
          </p:sp>
          <p:sp>
            <p:nvSpPr>
              <p:cNvPr id="142368" name="Rectangle 32"/>
              <p:cNvSpPr>
                <a:spLocks noChangeArrowheads="1"/>
              </p:cNvSpPr>
              <p:nvPr/>
            </p:nvSpPr>
            <p:spPr bwMode="auto">
              <a:xfrm>
                <a:off x="3905" y="2171"/>
                <a:ext cx="252" cy="147"/>
              </a:xfrm>
              <a:prstGeom prst="rect">
                <a:avLst/>
              </a:prstGeom>
              <a:noFill/>
              <a:ln w="9525">
                <a:solidFill>
                  <a:srgbClr val="000000"/>
                </a:solidFill>
                <a:miter lim="800000"/>
                <a:headEnd/>
                <a:tailEnd/>
              </a:ln>
              <a:effectLst/>
            </p:spPr>
            <p:txBody>
              <a:bodyPr lIns="0" tIns="0" rIns="0" bIns="0"/>
              <a:lstStyle/>
              <a:p>
                <a:pPr>
                  <a:spcBef>
                    <a:spcPct val="0"/>
                  </a:spcBef>
                </a:pPr>
                <a:r>
                  <a:rPr lang="en-US">
                    <a:solidFill>
                      <a:srgbClr val="000000"/>
                    </a:solidFill>
                  </a:rPr>
                  <a:t>PC</a:t>
                </a:r>
              </a:p>
            </p:txBody>
          </p:sp>
          <p:sp>
            <p:nvSpPr>
              <p:cNvPr id="142369" name="Rectangle 33"/>
              <p:cNvSpPr>
                <a:spLocks noChangeArrowheads="1"/>
              </p:cNvSpPr>
              <p:nvPr/>
            </p:nvSpPr>
            <p:spPr bwMode="auto">
              <a:xfrm>
                <a:off x="4321" y="1065"/>
                <a:ext cx="1152" cy="427"/>
              </a:xfrm>
              <a:prstGeom prst="rect">
                <a:avLst/>
              </a:prstGeom>
              <a:noFill/>
              <a:ln w="9525">
                <a:solidFill>
                  <a:srgbClr val="808080"/>
                </a:solidFill>
                <a:miter lim="800000"/>
                <a:headEnd/>
                <a:tailEnd/>
              </a:ln>
            </p:spPr>
            <p:txBody>
              <a:bodyPr lIns="0" tIns="0" rIns="0" bIns="0"/>
              <a:lstStyle/>
              <a:p>
                <a:pPr>
                  <a:spcBef>
                    <a:spcPct val="0"/>
                  </a:spcBef>
                </a:pPr>
                <a:r>
                  <a:rPr lang="en-US">
                    <a:solidFill>
                      <a:srgbClr val="808080"/>
                    </a:solidFill>
                  </a:rPr>
                  <a:t>Data memory</a:t>
                </a:r>
              </a:p>
            </p:txBody>
          </p:sp>
          <p:sp>
            <p:nvSpPr>
              <p:cNvPr id="142370" name="Text Box 34"/>
              <p:cNvSpPr txBox="1">
                <a:spLocks noChangeArrowheads="1"/>
              </p:cNvSpPr>
              <p:nvPr/>
            </p:nvSpPr>
            <p:spPr bwMode="auto">
              <a:xfrm>
                <a:off x="4335" y="1188"/>
                <a:ext cx="379" cy="129"/>
              </a:xfrm>
              <a:prstGeom prst="rect">
                <a:avLst/>
              </a:prstGeom>
              <a:noFill/>
              <a:ln w="9525">
                <a:noFill/>
                <a:prstDash val="dash"/>
                <a:miter lim="800000"/>
                <a:headEnd/>
                <a:tailEnd type="none" w="sm" len="sm"/>
              </a:ln>
              <a:effectLst/>
            </p:spPr>
            <p:txBody>
              <a:bodyPr lIns="0" tIns="0" rIns="0" bIns="0"/>
              <a:lstStyle/>
              <a:p>
                <a:pPr algn="l">
                  <a:spcBef>
                    <a:spcPct val="0"/>
                  </a:spcBef>
                </a:pPr>
                <a:r>
                  <a:rPr lang="en-US">
                    <a:solidFill>
                      <a:srgbClr val="808080"/>
                    </a:solidFill>
                  </a:rPr>
                  <a:t>0x0000</a:t>
                </a:r>
              </a:p>
            </p:txBody>
          </p:sp>
          <p:sp>
            <p:nvSpPr>
              <p:cNvPr id="142371" name="Text Box 35"/>
              <p:cNvSpPr txBox="1">
                <a:spLocks noChangeArrowheads="1"/>
              </p:cNvSpPr>
              <p:nvPr/>
            </p:nvSpPr>
            <p:spPr bwMode="auto">
              <a:xfrm>
                <a:off x="4734" y="1188"/>
                <a:ext cx="390" cy="129"/>
              </a:xfrm>
              <a:prstGeom prst="rect">
                <a:avLst/>
              </a:prstGeom>
              <a:noFill/>
              <a:ln w="9525">
                <a:noFill/>
                <a:prstDash val="dash"/>
                <a:miter lim="800000"/>
                <a:headEnd/>
                <a:tailEnd type="none" w="sm" len="sm"/>
              </a:ln>
              <a:effectLst/>
            </p:spPr>
            <p:txBody>
              <a:bodyPr lIns="0" tIns="0" rIns="0" bIns="0"/>
              <a:lstStyle/>
              <a:p>
                <a:pPr algn="l">
                  <a:spcBef>
                    <a:spcPct val="0"/>
                  </a:spcBef>
                </a:pPr>
                <a:r>
                  <a:rPr lang="en-US">
                    <a:solidFill>
                      <a:srgbClr val="808080"/>
                    </a:solidFill>
                  </a:rPr>
                  <a:t>0x0001</a:t>
                </a:r>
              </a:p>
            </p:txBody>
          </p:sp>
          <p:sp>
            <p:nvSpPr>
              <p:cNvPr id="142372" name="Text Box 36"/>
              <p:cNvSpPr txBox="1">
                <a:spLocks noChangeArrowheads="1"/>
              </p:cNvSpPr>
              <p:nvPr/>
            </p:nvSpPr>
            <p:spPr bwMode="auto">
              <a:xfrm>
                <a:off x="4352" y="1334"/>
                <a:ext cx="363" cy="129"/>
              </a:xfrm>
              <a:prstGeom prst="rect">
                <a:avLst/>
              </a:prstGeom>
              <a:noFill/>
              <a:ln w="9525">
                <a:solidFill>
                  <a:srgbClr val="969696"/>
                </a:solidFill>
                <a:miter lim="800000"/>
                <a:headEnd/>
                <a:tailEnd type="none" w="sm" len="sm"/>
              </a:ln>
              <a:effectLst/>
            </p:spPr>
            <p:txBody>
              <a:bodyPr lIns="0" tIns="0" rIns="0" bIns="0"/>
              <a:lstStyle/>
              <a:p>
                <a:pPr algn="l">
                  <a:spcBef>
                    <a:spcPct val="0"/>
                  </a:spcBef>
                </a:pPr>
                <a:endParaRPr lang="en-US"/>
              </a:p>
            </p:txBody>
          </p:sp>
          <p:sp>
            <p:nvSpPr>
              <p:cNvPr id="142373" name="Text Box 37"/>
              <p:cNvSpPr txBox="1">
                <a:spLocks noChangeArrowheads="1"/>
              </p:cNvSpPr>
              <p:nvPr/>
            </p:nvSpPr>
            <p:spPr bwMode="auto">
              <a:xfrm>
                <a:off x="4715" y="1334"/>
                <a:ext cx="365" cy="129"/>
              </a:xfrm>
              <a:prstGeom prst="rect">
                <a:avLst/>
              </a:prstGeom>
              <a:noFill/>
              <a:ln w="9525">
                <a:solidFill>
                  <a:srgbClr val="969696"/>
                </a:solidFill>
                <a:miter lim="800000"/>
                <a:headEnd/>
                <a:tailEnd type="none" w="sm" len="sm"/>
              </a:ln>
              <a:effectLst/>
            </p:spPr>
            <p:txBody>
              <a:bodyPr lIns="0" tIns="0" rIns="0" bIns="0"/>
              <a:lstStyle/>
              <a:p>
                <a:pPr algn="l">
                  <a:spcBef>
                    <a:spcPct val="0"/>
                  </a:spcBef>
                </a:pPr>
                <a:endParaRPr lang="en-US"/>
              </a:p>
            </p:txBody>
          </p:sp>
          <p:sp>
            <p:nvSpPr>
              <p:cNvPr id="142374" name="Text Box 38"/>
              <p:cNvSpPr txBox="1">
                <a:spLocks noChangeArrowheads="1"/>
              </p:cNvSpPr>
              <p:nvPr/>
            </p:nvSpPr>
            <p:spPr bwMode="auto">
              <a:xfrm>
                <a:off x="5080" y="1334"/>
                <a:ext cx="363" cy="129"/>
              </a:xfrm>
              <a:prstGeom prst="rect">
                <a:avLst/>
              </a:prstGeom>
              <a:noFill/>
              <a:ln w="9525">
                <a:solidFill>
                  <a:srgbClr val="969696"/>
                </a:solidFill>
                <a:miter lim="800000"/>
                <a:headEnd/>
                <a:tailEnd type="none" w="sm" len="sm"/>
              </a:ln>
              <a:effectLst/>
            </p:spPr>
            <p:txBody>
              <a:bodyPr lIns="0" tIns="0" rIns="0" bIns="0"/>
              <a:lstStyle/>
              <a:p>
                <a:pPr algn="l">
                  <a:spcBef>
                    <a:spcPct val="0"/>
                  </a:spcBef>
                </a:pPr>
                <a:endParaRPr lang="en-US"/>
              </a:p>
            </p:txBody>
          </p:sp>
          <p:sp>
            <p:nvSpPr>
              <p:cNvPr id="142375" name="Text Box 39"/>
              <p:cNvSpPr txBox="1">
                <a:spLocks noChangeArrowheads="1"/>
              </p:cNvSpPr>
              <p:nvPr/>
            </p:nvSpPr>
            <p:spPr bwMode="auto">
              <a:xfrm>
                <a:off x="4477" y="2075"/>
                <a:ext cx="226" cy="153"/>
              </a:xfrm>
              <a:prstGeom prst="rect">
                <a:avLst/>
              </a:prstGeom>
              <a:noFill/>
              <a:ln w="9525">
                <a:solidFill>
                  <a:srgbClr val="969696"/>
                </a:solidFill>
                <a:miter lim="800000"/>
                <a:headEnd/>
                <a:tailEnd type="none" w="sm" len="sm"/>
              </a:ln>
              <a:effectLst/>
            </p:spPr>
            <p:txBody>
              <a:bodyPr lIns="0" tIns="0" rIns="0" bIns="0"/>
              <a:lstStyle/>
              <a:p>
                <a:pPr>
                  <a:spcBef>
                    <a:spcPct val="0"/>
                  </a:spcBef>
                </a:pPr>
                <a:r>
                  <a:rPr lang="en-US">
                    <a:solidFill>
                      <a:srgbClr val="808080"/>
                    </a:solidFill>
                  </a:rPr>
                  <a:t>16</a:t>
                </a:r>
              </a:p>
            </p:txBody>
          </p:sp>
          <p:sp>
            <p:nvSpPr>
              <p:cNvPr id="142376" name="Freeform 40"/>
              <p:cNvSpPr>
                <a:spLocks/>
              </p:cNvSpPr>
              <p:nvPr/>
            </p:nvSpPr>
            <p:spPr bwMode="auto">
              <a:xfrm>
                <a:off x="4303" y="2100"/>
                <a:ext cx="139" cy="1"/>
              </a:xfrm>
              <a:custGeom>
                <a:avLst/>
                <a:gdLst/>
                <a:ahLst/>
                <a:cxnLst>
                  <a:cxn ang="0">
                    <a:pos x="139" y="1"/>
                  </a:cxn>
                  <a:cxn ang="0">
                    <a:pos x="0" y="0"/>
                  </a:cxn>
                </a:cxnLst>
                <a:rect l="0" t="0" r="r" b="b"/>
                <a:pathLst>
                  <a:path w="139" h="1">
                    <a:moveTo>
                      <a:pt x="139" y="1"/>
                    </a:moveTo>
                    <a:lnTo>
                      <a:pt x="0" y="0"/>
                    </a:lnTo>
                  </a:path>
                </a:pathLst>
              </a:custGeom>
              <a:noFill/>
              <a:ln w="9525">
                <a:solidFill>
                  <a:srgbClr val="969696"/>
                </a:solidFill>
                <a:round/>
                <a:headEnd/>
                <a:tailEnd type="triangle" w="med" len="med"/>
              </a:ln>
              <a:effectLst/>
            </p:spPr>
            <p:txBody>
              <a:bodyPr/>
              <a:lstStyle/>
              <a:p>
                <a:endParaRPr lang="en-US"/>
              </a:p>
            </p:txBody>
          </p:sp>
          <p:sp>
            <p:nvSpPr>
              <p:cNvPr id="142377" name="Text Box 41"/>
              <p:cNvSpPr txBox="1">
                <a:spLocks noChangeArrowheads="1"/>
              </p:cNvSpPr>
              <p:nvPr/>
            </p:nvSpPr>
            <p:spPr bwMode="auto">
              <a:xfrm>
                <a:off x="4080" y="2020"/>
                <a:ext cx="190" cy="169"/>
              </a:xfrm>
              <a:prstGeom prst="rect">
                <a:avLst/>
              </a:prstGeom>
              <a:noFill/>
              <a:ln w="9525">
                <a:noFill/>
                <a:miter lim="800000"/>
                <a:headEnd/>
                <a:tailEnd/>
              </a:ln>
            </p:spPr>
            <p:txBody>
              <a:bodyPr lIns="0" tIns="0" rIns="0" bIns="0"/>
              <a:lstStyle/>
              <a:p>
                <a:pPr algn="r">
                  <a:spcBef>
                    <a:spcPct val="0"/>
                  </a:spcBef>
                </a:pPr>
                <a:r>
                  <a:rPr lang="en-US">
                    <a:solidFill>
                      <a:srgbClr val="808080"/>
                    </a:solidFill>
                  </a:rPr>
                  <a:t>Int</a:t>
                </a:r>
              </a:p>
            </p:txBody>
          </p:sp>
          <p:sp>
            <p:nvSpPr>
              <p:cNvPr id="142378" name="Freeform 42"/>
              <p:cNvSpPr>
                <a:spLocks/>
              </p:cNvSpPr>
              <p:nvPr/>
            </p:nvSpPr>
            <p:spPr bwMode="auto">
              <a:xfrm>
                <a:off x="4309" y="1962"/>
                <a:ext cx="133" cy="1"/>
              </a:xfrm>
              <a:custGeom>
                <a:avLst/>
                <a:gdLst/>
                <a:ahLst/>
                <a:cxnLst>
                  <a:cxn ang="0">
                    <a:pos x="0" y="0"/>
                  </a:cxn>
                  <a:cxn ang="0">
                    <a:pos x="133" y="1"/>
                  </a:cxn>
                </a:cxnLst>
                <a:rect l="0" t="0" r="r" b="b"/>
                <a:pathLst>
                  <a:path w="133" h="1">
                    <a:moveTo>
                      <a:pt x="0" y="0"/>
                    </a:moveTo>
                    <a:lnTo>
                      <a:pt x="133" y="1"/>
                    </a:lnTo>
                  </a:path>
                </a:pathLst>
              </a:custGeom>
              <a:noFill/>
              <a:ln w="9525">
                <a:solidFill>
                  <a:srgbClr val="969696"/>
                </a:solidFill>
                <a:round/>
                <a:headEnd/>
                <a:tailEnd type="triangle" w="med" len="med"/>
              </a:ln>
              <a:effectLst/>
            </p:spPr>
            <p:txBody>
              <a:bodyPr/>
              <a:lstStyle/>
              <a:p>
                <a:endParaRPr lang="en-US"/>
              </a:p>
            </p:txBody>
          </p:sp>
          <p:sp>
            <p:nvSpPr>
              <p:cNvPr id="142379" name="Text Box 43"/>
              <p:cNvSpPr txBox="1">
                <a:spLocks noChangeArrowheads="1"/>
              </p:cNvSpPr>
              <p:nvPr/>
            </p:nvSpPr>
            <p:spPr bwMode="auto">
              <a:xfrm>
                <a:off x="4068" y="1887"/>
                <a:ext cx="207" cy="168"/>
              </a:xfrm>
              <a:prstGeom prst="rect">
                <a:avLst/>
              </a:prstGeom>
              <a:noFill/>
              <a:ln w="9525">
                <a:noFill/>
                <a:miter lim="800000"/>
                <a:headEnd/>
                <a:tailEnd/>
              </a:ln>
            </p:spPr>
            <p:txBody>
              <a:bodyPr lIns="0" tIns="0" rIns="0" bIns="0"/>
              <a:lstStyle/>
              <a:p>
                <a:pPr algn="r">
                  <a:spcBef>
                    <a:spcPct val="0"/>
                  </a:spcBef>
                </a:pPr>
                <a:r>
                  <a:rPr lang="en-US">
                    <a:solidFill>
                      <a:srgbClr val="808080"/>
                    </a:solidFill>
                  </a:rPr>
                  <a:t>Inta</a:t>
                </a:r>
              </a:p>
            </p:txBody>
          </p:sp>
          <p:grpSp>
            <p:nvGrpSpPr>
              <p:cNvPr id="4" name="Group 44"/>
              <p:cNvGrpSpPr>
                <a:grpSpLocks/>
              </p:cNvGrpSpPr>
              <p:nvPr/>
            </p:nvGrpSpPr>
            <p:grpSpPr bwMode="auto">
              <a:xfrm>
                <a:off x="5174" y="1411"/>
                <a:ext cx="168" cy="22"/>
                <a:chOff x="5212" y="2481"/>
                <a:chExt cx="213" cy="29"/>
              </a:xfrm>
            </p:grpSpPr>
            <p:sp>
              <p:nvSpPr>
                <p:cNvPr id="142381" name="Oval 45"/>
                <p:cNvSpPr>
                  <a:spLocks noChangeArrowheads="1"/>
                </p:cNvSpPr>
                <p:nvPr/>
              </p:nvSpPr>
              <p:spPr bwMode="auto">
                <a:xfrm>
                  <a:off x="5304" y="2481"/>
                  <a:ext cx="29" cy="29"/>
                </a:xfrm>
                <a:prstGeom prst="ellipse">
                  <a:avLst/>
                </a:prstGeom>
                <a:noFill/>
                <a:ln w="9525">
                  <a:solidFill>
                    <a:srgbClr val="969696"/>
                  </a:solidFill>
                  <a:prstDash val="dash"/>
                  <a:round/>
                  <a:headEnd/>
                  <a:tailEnd type="none" w="sm" len="sm"/>
                </a:ln>
                <a:effectLst/>
              </p:spPr>
              <p:txBody>
                <a:bodyPr/>
                <a:lstStyle/>
                <a:p>
                  <a:endParaRPr lang="en-US"/>
                </a:p>
              </p:txBody>
            </p:sp>
            <p:sp>
              <p:nvSpPr>
                <p:cNvPr id="142382" name="Oval 46"/>
                <p:cNvSpPr>
                  <a:spLocks noChangeArrowheads="1"/>
                </p:cNvSpPr>
                <p:nvPr/>
              </p:nvSpPr>
              <p:spPr bwMode="auto">
                <a:xfrm>
                  <a:off x="5212" y="2481"/>
                  <a:ext cx="29" cy="29"/>
                </a:xfrm>
                <a:prstGeom prst="ellipse">
                  <a:avLst/>
                </a:prstGeom>
                <a:noFill/>
                <a:ln w="9525">
                  <a:solidFill>
                    <a:srgbClr val="969696"/>
                  </a:solidFill>
                  <a:prstDash val="dash"/>
                  <a:round/>
                  <a:headEnd/>
                  <a:tailEnd type="none" w="sm" len="sm"/>
                </a:ln>
                <a:effectLst/>
              </p:spPr>
              <p:txBody>
                <a:bodyPr/>
                <a:lstStyle/>
                <a:p>
                  <a:endParaRPr lang="en-US"/>
                </a:p>
              </p:txBody>
            </p:sp>
            <p:sp>
              <p:nvSpPr>
                <p:cNvPr id="142383" name="Oval 47"/>
                <p:cNvSpPr>
                  <a:spLocks noChangeArrowheads="1"/>
                </p:cNvSpPr>
                <p:nvPr/>
              </p:nvSpPr>
              <p:spPr bwMode="auto">
                <a:xfrm>
                  <a:off x="5396" y="2481"/>
                  <a:ext cx="29" cy="29"/>
                </a:xfrm>
                <a:prstGeom prst="ellipse">
                  <a:avLst/>
                </a:prstGeom>
                <a:noFill/>
                <a:ln w="9525">
                  <a:solidFill>
                    <a:srgbClr val="969696"/>
                  </a:solidFill>
                  <a:prstDash val="dash"/>
                  <a:round/>
                  <a:headEnd/>
                  <a:tailEnd type="none" w="sm" len="sm"/>
                </a:ln>
                <a:effectLst/>
              </p:spPr>
              <p:txBody>
                <a:bodyPr/>
                <a:lstStyle/>
                <a:p>
                  <a:endParaRPr lang="en-US"/>
                </a:p>
              </p:txBody>
            </p:sp>
          </p:grpSp>
          <p:sp>
            <p:nvSpPr>
              <p:cNvPr id="142384" name="Text Box 48"/>
              <p:cNvSpPr txBox="1">
                <a:spLocks noChangeArrowheads="1"/>
              </p:cNvSpPr>
              <p:nvPr/>
            </p:nvSpPr>
            <p:spPr bwMode="auto">
              <a:xfrm>
                <a:off x="2703" y="2090"/>
                <a:ext cx="591" cy="126"/>
              </a:xfrm>
              <a:prstGeom prst="rect">
                <a:avLst/>
              </a:prstGeom>
              <a:noFill/>
              <a:ln w="9525">
                <a:noFill/>
                <a:miter lim="800000"/>
                <a:headEnd/>
                <a:tailEnd/>
              </a:ln>
            </p:spPr>
            <p:txBody>
              <a:bodyPr lIns="0" tIns="0" rIns="0" bIns="0"/>
              <a:lstStyle/>
              <a:p>
                <a:pPr algn="l">
                  <a:spcBef>
                    <a:spcPct val="0"/>
                  </a:spcBef>
                </a:pPr>
                <a:r>
                  <a:rPr lang="en-US">
                    <a:solidFill>
                      <a:srgbClr val="000000"/>
                    </a:solidFill>
                  </a:rPr>
                  <a:t>instruction </a:t>
                </a:r>
              </a:p>
            </p:txBody>
          </p:sp>
        </p:grpSp>
        <p:grpSp>
          <p:nvGrpSpPr>
            <p:cNvPr id="5" name="Group 61"/>
            <p:cNvGrpSpPr>
              <a:grpSpLocks/>
            </p:cNvGrpSpPr>
            <p:nvPr/>
          </p:nvGrpSpPr>
          <p:grpSpPr bwMode="auto">
            <a:xfrm>
              <a:off x="6508750" y="2451100"/>
              <a:ext cx="2212975" cy="1087438"/>
              <a:chOff x="4100" y="1544"/>
              <a:chExt cx="1394" cy="685"/>
            </a:xfrm>
          </p:grpSpPr>
          <p:sp>
            <p:nvSpPr>
              <p:cNvPr id="142388" name="Text Box 52"/>
              <p:cNvSpPr txBox="1">
                <a:spLocks noChangeArrowheads="1"/>
              </p:cNvSpPr>
              <p:nvPr/>
            </p:nvSpPr>
            <p:spPr bwMode="auto">
              <a:xfrm>
                <a:off x="4475" y="2076"/>
                <a:ext cx="226" cy="153"/>
              </a:xfrm>
              <a:prstGeom prst="rect">
                <a:avLst/>
              </a:prstGeom>
              <a:noFill/>
              <a:ln w="9525">
                <a:solidFill>
                  <a:schemeClr val="tx1"/>
                </a:solidFill>
                <a:miter lim="800000"/>
                <a:headEnd/>
                <a:tailEnd type="none" w="sm" len="sm"/>
              </a:ln>
              <a:effectLst/>
            </p:spPr>
            <p:txBody>
              <a:bodyPr lIns="0" tIns="0" rIns="0" bIns="0"/>
              <a:lstStyle/>
              <a:p>
                <a:pPr>
                  <a:spcBef>
                    <a:spcPct val="0"/>
                  </a:spcBef>
                </a:pPr>
                <a:r>
                  <a:rPr lang="en-US"/>
                  <a:t>16</a:t>
                </a:r>
              </a:p>
            </p:txBody>
          </p:sp>
          <p:sp>
            <p:nvSpPr>
              <p:cNvPr id="142390" name="Text Box 54"/>
              <p:cNvSpPr txBox="1">
                <a:spLocks noChangeArrowheads="1"/>
              </p:cNvSpPr>
              <p:nvPr/>
            </p:nvSpPr>
            <p:spPr bwMode="auto">
              <a:xfrm>
                <a:off x="4100" y="1602"/>
                <a:ext cx="167" cy="115"/>
              </a:xfrm>
              <a:prstGeom prst="rect">
                <a:avLst/>
              </a:prstGeom>
              <a:noFill/>
              <a:ln w="12700">
                <a:noFill/>
                <a:miter lim="800000"/>
                <a:headEnd/>
                <a:tailEnd/>
              </a:ln>
              <a:effectLst/>
            </p:spPr>
            <p:txBody>
              <a:bodyPr lIns="0" tIns="0" rIns="0" bIns="0">
                <a:spAutoFit/>
              </a:bodyPr>
              <a:lstStyle/>
              <a:p>
                <a:r>
                  <a:rPr lang="en-US"/>
                  <a:t>16</a:t>
                </a:r>
              </a:p>
            </p:txBody>
          </p:sp>
          <p:grpSp>
            <p:nvGrpSpPr>
              <p:cNvPr id="6" name="Group 59"/>
              <p:cNvGrpSpPr>
                <a:grpSpLocks/>
              </p:cNvGrpSpPr>
              <p:nvPr/>
            </p:nvGrpSpPr>
            <p:grpSpPr bwMode="auto">
              <a:xfrm>
                <a:off x="4307" y="1544"/>
                <a:ext cx="1187" cy="363"/>
                <a:chOff x="4307" y="1544"/>
                <a:chExt cx="1187" cy="363"/>
              </a:xfrm>
            </p:grpSpPr>
            <p:sp>
              <p:nvSpPr>
                <p:cNvPr id="142391" name="Freeform 55"/>
                <p:cNvSpPr>
                  <a:spLocks/>
                </p:cNvSpPr>
                <p:nvPr/>
              </p:nvSpPr>
              <p:spPr bwMode="auto">
                <a:xfrm>
                  <a:off x="4307" y="1702"/>
                  <a:ext cx="1150" cy="5"/>
                </a:xfrm>
                <a:custGeom>
                  <a:avLst/>
                  <a:gdLst/>
                  <a:ahLst/>
                  <a:cxnLst>
                    <a:cxn ang="0">
                      <a:pos x="0" y="0"/>
                    </a:cxn>
                    <a:cxn ang="0">
                      <a:pos x="1456" y="3"/>
                    </a:cxn>
                  </a:cxnLst>
                  <a:rect l="0" t="0" r="r" b="b"/>
                  <a:pathLst>
                    <a:path w="1456" h="3">
                      <a:moveTo>
                        <a:pt x="0" y="0"/>
                      </a:moveTo>
                      <a:lnTo>
                        <a:pt x="1456" y="3"/>
                      </a:lnTo>
                    </a:path>
                  </a:pathLst>
                </a:custGeom>
                <a:noFill/>
                <a:ln w="15875">
                  <a:solidFill>
                    <a:schemeClr val="tx1"/>
                  </a:solidFill>
                  <a:round/>
                  <a:headEnd type="triangle" w="med" len="med"/>
                  <a:tailEnd type="triangle" w="med" len="med"/>
                </a:ln>
                <a:effectLst/>
              </p:spPr>
              <p:txBody>
                <a:bodyPr/>
                <a:lstStyle/>
                <a:p>
                  <a:endParaRPr lang="en-US"/>
                </a:p>
              </p:txBody>
            </p:sp>
            <p:sp>
              <p:nvSpPr>
                <p:cNvPr id="142392" name="Line 56"/>
                <p:cNvSpPr>
                  <a:spLocks noChangeShapeType="1"/>
                </p:cNvSpPr>
                <p:nvPr/>
              </p:nvSpPr>
              <p:spPr bwMode="auto">
                <a:xfrm>
                  <a:off x="4682" y="1702"/>
                  <a:ext cx="0" cy="205"/>
                </a:xfrm>
                <a:prstGeom prst="line">
                  <a:avLst/>
                </a:prstGeom>
                <a:noFill/>
                <a:ln w="15875">
                  <a:solidFill>
                    <a:schemeClr val="tx1"/>
                  </a:solidFill>
                  <a:round/>
                  <a:headEnd type="triangle" w="med" len="med"/>
                  <a:tailEnd type="triangle" w="med" len="med"/>
                </a:ln>
                <a:effectLst/>
              </p:spPr>
              <p:txBody>
                <a:bodyPr/>
                <a:lstStyle/>
                <a:p>
                  <a:endParaRPr lang="en-US"/>
                </a:p>
              </p:txBody>
            </p:sp>
            <p:sp>
              <p:nvSpPr>
                <p:cNvPr id="142393" name="Text Box 57"/>
                <p:cNvSpPr txBox="1">
                  <a:spLocks noChangeArrowheads="1"/>
                </p:cNvSpPr>
                <p:nvPr/>
              </p:nvSpPr>
              <p:spPr bwMode="auto">
                <a:xfrm>
                  <a:off x="4892" y="1544"/>
                  <a:ext cx="602" cy="176"/>
                </a:xfrm>
                <a:prstGeom prst="rect">
                  <a:avLst/>
                </a:prstGeom>
                <a:noFill/>
                <a:ln w="9525">
                  <a:noFill/>
                  <a:miter lim="800000"/>
                  <a:headEnd/>
                  <a:tailEnd/>
                </a:ln>
              </p:spPr>
              <p:txBody>
                <a:bodyPr lIns="0" tIns="0" rIns="0" bIns="0"/>
                <a:lstStyle/>
                <a:p>
                  <a:pPr>
                    <a:spcBef>
                      <a:spcPct val="0"/>
                    </a:spcBef>
                  </a:pPr>
                  <a:r>
                    <a:rPr lang="en-US"/>
                    <a:t>System bus</a:t>
                  </a:r>
                </a:p>
              </p:txBody>
            </p:sp>
          </p:grpSp>
          <p:sp>
            <p:nvSpPr>
              <p:cNvPr id="142396" name="Freeform 60"/>
              <p:cNvSpPr>
                <a:spLocks/>
              </p:cNvSpPr>
              <p:nvPr/>
            </p:nvSpPr>
            <p:spPr bwMode="auto">
              <a:xfrm>
                <a:off x="4386" y="1593"/>
                <a:ext cx="405" cy="569"/>
              </a:xfrm>
              <a:custGeom>
                <a:avLst/>
                <a:gdLst/>
                <a:ahLst/>
                <a:cxnLst>
                  <a:cxn ang="0">
                    <a:pos x="348" y="543"/>
                  </a:cxn>
                  <a:cxn ang="0">
                    <a:pos x="390" y="501"/>
                  </a:cxn>
                  <a:cxn ang="0">
                    <a:pos x="396" y="135"/>
                  </a:cxn>
                  <a:cxn ang="0">
                    <a:pos x="336" y="21"/>
                  </a:cxn>
                  <a:cxn ang="0">
                    <a:pos x="0" y="9"/>
                  </a:cxn>
                </a:cxnLst>
                <a:rect l="0" t="0" r="r" b="b"/>
                <a:pathLst>
                  <a:path w="405" h="569">
                    <a:moveTo>
                      <a:pt x="348" y="543"/>
                    </a:moveTo>
                    <a:cubicBezTo>
                      <a:pt x="355" y="536"/>
                      <a:pt x="382" y="569"/>
                      <a:pt x="390" y="501"/>
                    </a:cubicBezTo>
                    <a:cubicBezTo>
                      <a:pt x="398" y="433"/>
                      <a:pt x="405" y="215"/>
                      <a:pt x="396" y="135"/>
                    </a:cubicBezTo>
                    <a:cubicBezTo>
                      <a:pt x="387" y="55"/>
                      <a:pt x="402" y="42"/>
                      <a:pt x="336" y="21"/>
                    </a:cubicBezTo>
                    <a:cubicBezTo>
                      <a:pt x="270" y="0"/>
                      <a:pt x="70" y="11"/>
                      <a:pt x="0" y="9"/>
                    </a:cubicBezTo>
                  </a:path>
                </a:pathLst>
              </a:custGeom>
              <a:noFill/>
              <a:ln w="12700" cap="flat" cmpd="sng">
                <a:solidFill>
                  <a:schemeClr val="tx1"/>
                </a:solidFill>
                <a:prstDash val="dash"/>
                <a:round/>
                <a:headEnd type="none" w="med" len="med"/>
                <a:tailEnd type="arrow" w="med" len="med"/>
              </a:ln>
              <a:effectLst/>
            </p:spPr>
            <p:txBody>
              <a:bodyPr wrap="none" lIns="0" tIns="0" rIns="0" bIns="0" anchor="ctr">
                <a:spAutoFit/>
              </a:bodyPr>
              <a:lstStyle/>
              <a:p>
                <a:endParaRPr lang="en-US"/>
              </a:p>
            </p:txBody>
          </p:sp>
        </p:grpSp>
      </p:grpSp>
    </p:spTree>
    <p:extLst>
      <p:ext uri="{BB962C8B-B14F-4D97-AF65-F5344CB8AC3E}">
        <p14:creationId xmlns:p14="http://schemas.microsoft.com/office/powerpoint/2010/main" val="34771573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Slide Number Placeholder 3"/>
          <p:cNvSpPr>
            <a:spLocks noGrp="1"/>
          </p:cNvSpPr>
          <p:nvPr>
            <p:ph type="sldNum" sz="quarter" idx="10"/>
            <p:custDataLst>
              <p:tags r:id="rId1"/>
            </p:custDataLst>
          </p:nvPr>
        </p:nvSpPr>
        <p:spPr/>
        <p:txBody>
          <a:bodyPr/>
          <a:lstStyle/>
          <a:p>
            <a:fld id="{A71C5F5D-65EB-4A50-AF37-3FFFECAE4BA8}" type="slidenum">
              <a:rPr lang="en-US"/>
              <a:pPr/>
              <a:t>8</a:t>
            </a:fld>
            <a:endParaRPr lang="en-US"/>
          </a:p>
        </p:txBody>
      </p:sp>
      <p:sp>
        <p:nvSpPr>
          <p:cNvPr id="143362" name="Rectangle 2"/>
          <p:cNvSpPr>
            <a:spLocks noGrp="1" noChangeArrowheads="1"/>
          </p:cNvSpPr>
          <p:nvPr>
            <p:ph type="title"/>
            <p:custDataLst>
              <p:tags r:id="rId2"/>
            </p:custDataLst>
          </p:nvPr>
        </p:nvSpPr>
        <p:spPr/>
        <p:txBody>
          <a:bodyPr>
            <a:normAutofit fontScale="90000"/>
          </a:bodyPr>
          <a:lstStyle/>
          <a:p>
            <a:r>
              <a:rPr lang="en-US"/>
              <a:t>Peripheral to memory transfer </a:t>
            </a:r>
            <a:r>
              <a:rPr lang="en-US" i="1"/>
              <a:t>without</a:t>
            </a:r>
            <a:r>
              <a:rPr lang="en-US"/>
              <a:t> DMA, using vectored interrupt (cont’)</a:t>
            </a:r>
          </a:p>
        </p:txBody>
      </p:sp>
      <p:sp>
        <p:nvSpPr>
          <p:cNvPr id="143363" name="Text Box 3"/>
          <p:cNvSpPr txBox="1">
            <a:spLocks noChangeArrowheads="1"/>
          </p:cNvSpPr>
          <p:nvPr>
            <p:custDataLst>
              <p:tags r:id="rId3"/>
            </p:custDataLst>
          </p:nvPr>
        </p:nvSpPr>
        <p:spPr bwMode="auto">
          <a:xfrm>
            <a:off x="312738" y="1682750"/>
            <a:ext cx="2659062" cy="2584450"/>
          </a:xfrm>
          <a:prstGeom prst="rect">
            <a:avLst/>
          </a:prstGeom>
          <a:noFill/>
          <a:ln w="9525">
            <a:noFill/>
            <a:miter lim="800000"/>
            <a:headEnd/>
            <a:tailEnd/>
          </a:ln>
          <a:effectLst/>
        </p:spPr>
        <p:txBody>
          <a:bodyPr lIns="0" tIns="0" rIns="0" bIns="0"/>
          <a:lstStyle/>
          <a:p>
            <a:pPr algn="l">
              <a:spcBef>
                <a:spcPct val="0"/>
              </a:spcBef>
            </a:pPr>
            <a:r>
              <a:rPr lang="en-US" sz="2400" dirty="0"/>
              <a:t>5(a): </a:t>
            </a:r>
            <a:r>
              <a:rPr lang="en-US" sz="2400" dirty="0">
                <a:sym typeface="Symbol" pitchFamily="18" charset="2"/>
              </a:rPr>
              <a:t></a:t>
            </a:r>
            <a:r>
              <a:rPr lang="en-US" sz="2400" dirty="0"/>
              <a:t>P jumps to the address on the bus (16).  The ISR there reads data from 0x8000 and then writes it to 0x0001, which is in memory.</a:t>
            </a:r>
          </a:p>
          <a:p>
            <a:pPr algn="l">
              <a:spcBef>
                <a:spcPct val="0"/>
              </a:spcBef>
            </a:pPr>
            <a:endParaRPr lang="en-US" sz="2400" dirty="0"/>
          </a:p>
          <a:p>
            <a:pPr algn="l">
              <a:spcBef>
                <a:spcPct val="0"/>
              </a:spcBef>
            </a:pPr>
            <a:r>
              <a:rPr lang="en-US" sz="2400" dirty="0"/>
              <a:t>5(b): After being read, P1 de-asserts </a:t>
            </a:r>
            <a:r>
              <a:rPr lang="en-US" sz="2400" i="1" dirty="0"/>
              <a:t>Int</a:t>
            </a:r>
            <a:r>
              <a:rPr lang="en-US" sz="2400" dirty="0"/>
              <a:t>.</a:t>
            </a:r>
          </a:p>
          <a:p>
            <a:pPr algn="l">
              <a:spcBef>
                <a:spcPct val="0"/>
              </a:spcBef>
            </a:pPr>
            <a:endParaRPr lang="en-US" sz="2400" dirty="0"/>
          </a:p>
        </p:txBody>
      </p:sp>
      <p:grpSp>
        <p:nvGrpSpPr>
          <p:cNvPr id="212" name="Group 211"/>
          <p:cNvGrpSpPr/>
          <p:nvPr>
            <p:custDataLst>
              <p:tags r:id="rId4"/>
            </p:custDataLst>
          </p:nvPr>
        </p:nvGrpSpPr>
        <p:grpSpPr>
          <a:xfrm>
            <a:off x="2971800" y="1674812"/>
            <a:ext cx="6019800" cy="3582988"/>
            <a:chOff x="3736977" y="1674813"/>
            <a:chExt cx="4984753" cy="2387600"/>
          </a:xfrm>
        </p:grpSpPr>
        <p:grpSp>
          <p:nvGrpSpPr>
            <p:cNvPr id="2" name="Group 120"/>
            <p:cNvGrpSpPr>
              <a:grpSpLocks/>
            </p:cNvGrpSpPr>
            <p:nvPr/>
          </p:nvGrpSpPr>
          <p:grpSpPr bwMode="auto">
            <a:xfrm>
              <a:off x="3736977" y="1674813"/>
              <a:ext cx="4984753" cy="2387600"/>
              <a:chOff x="2354" y="1055"/>
              <a:chExt cx="3140" cy="1504"/>
            </a:xfrm>
          </p:grpSpPr>
          <p:grpSp>
            <p:nvGrpSpPr>
              <p:cNvPr id="3" name="Group 119"/>
              <p:cNvGrpSpPr>
                <a:grpSpLocks/>
              </p:cNvGrpSpPr>
              <p:nvPr/>
            </p:nvGrpSpPr>
            <p:grpSpPr bwMode="auto">
              <a:xfrm>
                <a:off x="2354" y="1055"/>
                <a:ext cx="3140" cy="1504"/>
                <a:chOff x="2354" y="1055"/>
                <a:chExt cx="3140" cy="1504"/>
              </a:xfrm>
            </p:grpSpPr>
            <p:sp>
              <p:nvSpPr>
                <p:cNvPr id="143365" name="Oval 5"/>
                <p:cNvSpPr>
                  <a:spLocks noChangeArrowheads="1"/>
                </p:cNvSpPr>
                <p:nvPr/>
              </p:nvSpPr>
              <p:spPr bwMode="auto">
                <a:xfrm>
                  <a:off x="4625" y="2407"/>
                  <a:ext cx="92" cy="92"/>
                </a:xfrm>
                <a:prstGeom prst="ellipse">
                  <a:avLst/>
                </a:prstGeom>
                <a:solidFill>
                  <a:srgbClr val="969696"/>
                </a:solidFill>
                <a:ln w="9525">
                  <a:solidFill>
                    <a:srgbClr val="969696"/>
                  </a:solidFill>
                  <a:round/>
                  <a:headEnd/>
                  <a:tailEnd/>
                </a:ln>
                <a:effectLst/>
              </p:spPr>
              <p:txBody>
                <a:bodyPr/>
                <a:lstStyle/>
                <a:p>
                  <a:endParaRPr lang="en-US"/>
                </a:p>
              </p:txBody>
            </p:sp>
            <p:sp>
              <p:nvSpPr>
                <p:cNvPr id="143366" name="Rectangle 6"/>
                <p:cNvSpPr>
                  <a:spLocks noChangeArrowheads="1"/>
                </p:cNvSpPr>
                <p:nvPr/>
              </p:nvSpPr>
              <p:spPr bwMode="auto">
                <a:xfrm>
                  <a:off x="3873" y="1055"/>
                  <a:ext cx="424" cy="1504"/>
                </a:xfrm>
                <a:prstGeom prst="rect">
                  <a:avLst/>
                </a:prstGeom>
                <a:noFill/>
                <a:ln w="9525">
                  <a:solidFill>
                    <a:srgbClr val="000000"/>
                  </a:solidFill>
                  <a:miter lim="800000"/>
                  <a:headEnd/>
                  <a:tailEnd/>
                </a:ln>
              </p:spPr>
              <p:txBody>
                <a:bodyPr lIns="0" tIns="0" rIns="0" bIns="0"/>
                <a:lstStyle/>
                <a:p>
                  <a:pPr>
                    <a:spcBef>
                      <a:spcPct val="0"/>
                    </a:spcBef>
                  </a:pPr>
                  <a:r>
                    <a:rPr lang="en-US">
                      <a:solidFill>
                        <a:srgbClr val="000000"/>
                      </a:solidFill>
                    </a:rPr>
                    <a:t>μP</a:t>
                  </a:r>
                </a:p>
              </p:txBody>
            </p:sp>
            <p:sp>
              <p:nvSpPr>
                <p:cNvPr id="143367" name="Rectangle 7"/>
                <p:cNvSpPr>
                  <a:spLocks noChangeArrowheads="1"/>
                </p:cNvSpPr>
                <p:nvPr/>
              </p:nvSpPr>
              <p:spPr bwMode="auto">
                <a:xfrm>
                  <a:off x="4449" y="1910"/>
                  <a:ext cx="454" cy="649"/>
                </a:xfrm>
                <a:prstGeom prst="rect">
                  <a:avLst/>
                </a:prstGeom>
                <a:noFill/>
                <a:ln w="9525">
                  <a:solidFill>
                    <a:srgbClr val="969696"/>
                  </a:solidFill>
                  <a:miter lim="800000"/>
                  <a:headEnd/>
                  <a:tailEnd/>
                </a:ln>
              </p:spPr>
              <p:txBody>
                <a:bodyPr lIns="0" tIns="0" rIns="0" bIns="0"/>
                <a:lstStyle/>
                <a:p>
                  <a:pPr>
                    <a:spcBef>
                      <a:spcPct val="0"/>
                    </a:spcBef>
                  </a:pPr>
                  <a:r>
                    <a:rPr lang="en-US">
                      <a:solidFill>
                        <a:schemeClr val="bg2"/>
                      </a:solidFill>
                    </a:rPr>
                    <a:t>P1</a:t>
                  </a:r>
                </a:p>
              </p:txBody>
            </p:sp>
            <p:sp>
              <p:nvSpPr>
                <p:cNvPr id="143368" name="Rectangle 8"/>
                <p:cNvSpPr>
                  <a:spLocks noChangeArrowheads="1"/>
                </p:cNvSpPr>
                <p:nvPr/>
              </p:nvSpPr>
              <p:spPr bwMode="auto">
                <a:xfrm>
                  <a:off x="4477" y="2381"/>
                  <a:ext cx="375" cy="135"/>
                </a:xfrm>
                <a:prstGeom prst="rect">
                  <a:avLst/>
                </a:prstGeom>
                <a:noFill/>
                <a:ln w="9525">
                  <a:solidFill>
                    <a:srgbClr val="969696"/>
                  </a:solidFill>
                  <a:miter lim="800000"/>
                  <a:headEnd/>
                  <a:tailEnd/>
                </a:ln>
                <a:effectLst/>
              </p:spPr>
              <p:txBody>
                <a:bodyPr lIns="0" tIns="0" rIns="0" bIns="0"/>
                <a:lstStyle/>
                <a:p>
                  <a:pPr algn="l">
                    <a:spcBef>
                      <a:spcPct val="0"/>
                    </a:spcBef>
                  </a:pPr>
                  <a:endParaRPr lang="en-US"/>
                </a:p>
              </p:txBody>
            </p:sp>
            <p:sp>
              <p:nvSpPr>
                <p:cNvPr id="143369" name="Freeform 9"/>
                <p:cNvSpPr>
                  <a:spLocks/>
                </p:cNvSpPr>
                <p:nvPr/>
              </p:nvSpPr>
              <p:spPr bwMode="auto">
                <a:xfrm>
                  <a:off x="4307" y="1702"/>
                  <a:ext cx="1150" cy="5"/>
                </a:xfrm>
                <a:custGeom>
                  <a:avLst/>
                  <a:gdLst/>
                  <a:ahLst/>
                  <a:cxnLst>
                    <a:cxn ang="0">
                      <a:pos x="0" y="0"/>
                    </a:cxn>
                    <a:cxn ang="0">
                      <a:pos x="1456" y="3"/>
                    </a:cxn>
                  </a:cxnLst>
                  <a:rect l="0" t="0" r="r" b="b"/>
                  <a:pathLst>
                    <a:path w="1456" h="3">
                      <a:moveTo>
                        <a:pt x="0" y="0"/>
                      </a:moveTo>
                      <a:lnTo>
                        <a:pt x="1456" y="3"/>
                      </a:lnTo>
                    </a:path>
                  </a:pathLst>
                </a:custGeom>
                <a:noFill/>
                <a:ln w="15875">
                  <a:solidFill>
                    <a:srgbClr val="969696"/>
                  </a:solidFill>
                  <a:round/>
                  <a:headEnd type="triangle" w="med" len="med"/>
                  <a:tailEnd type="triangle" w="med" len="med"/>
                </a:ln>
                <a:effectLst/>
              </p:spPr>
              <p:txBody>
                <a:bodyPr/>
                <a:lstStyle/>
                <a:p>
                  <a:endParaRPr lang="en-US"/>
                </a:p>
              </p:txBody>
            </p:sp>
            <p:sp>
              <p:nvSpPr>
                <p:cNvPr id="143370" name="Line 10"/>
                <p:cNvSpPr>
                  <a:spLocks noChangeShapeType="1"/>
                </p:cNvSpPr>
                <p:nvPr/>
              </p:nvSpPr>
              <p:spPr bwMode="auto">
                <a:xfrm>
                  <a:off x="4682" y="1702"/>
                  <a:ext cx="0" cy="205"/>
                </a:xfrm>
                <a:prstGeom prst="line">
                  <a:avLst/>
                </a:prstGeom>
                <a:noFill/>
                <a:ln w="15875">
                  <a:solidFill>
                    <a:srgbClr val="969696"/>
                  </a:solidFill>
                  <a:round/>
                  <a:headEnd type="triangle" w="med" len="med"/>
                  <a:tailEnd type="triangle" w="med" len="med"/>
                </a:ln>
                <a:effectLst/>
              </p:spPr>
              <p:txBody>
                <a:bodyPr/>
                <a:lstStyle/>
                <a:p>
                  <a:endParaRPr lang="en-US"/>
                </a:p>
              </p:txBody>
            </p:sp>
            <p:sp>
              <p:nvSpPr>
                <p:cNvPr id="143371" name="Text Box 11"/>
                <p:cNvSpPr txBox="1">
                  <a:spLocks noChangeArrowheads="1"/>
                </p:cNvSpPr>
                <p:nvPr/>
              </p:nvSpPr>
              <p:spPr bwMode="auto">
                <a:xfrm>
                  <a:off x="4892" y="1544"/>
                  <a:ext cx="602" cy="176"/>
                </a:xfrm>
                <a:prstGeom prst="rect">
                  <a:avLst/>
                </a:prstGeom>
                <a:noFill/>
                <a:ln w="9525">
                  <a:noFill/>
                  <a:miter lim="800000"/>
                  <a:headEnd/>
                  <a:tailEnd/>
                </a:ln>
              </p:spPr>
              <p:txBody>
                <a:bodyPr lIns="0" tIns="0" rIns="0" bIns="0"/>
                <a:lstStyle/>
                <a:p>
                  <a:pPr>
                    <a:spcBef>
                      <a:spcPct val="0"/>
                    </a:spcBef>
                  </a:pPr>
                  <a:r>
                    <a:rPr lang="en-US">
                      <a:solidFill>
                        <a:srgbClr val="808080"/>
                      </a:solidFill>
                    </a:rPr>
                    <a:t>System bus</a:t>
                  </a:r>
                </a:p>
              </p:txBody>
            </p:sp>
            <p:sp>
              <p:nvSpPr>
                <p:cNvPr id="143372" name="Line 12"/>
                <p:cNvSpPr>
                  <a:spLocks noChangeShapeType="1"/>
                </p:cNvSpPr>
                <p:nvPr/>
              </p:nvSpPr>
              <p:spPr bwMode="auto">
                <a:xfrm>
                  <a:off x="4840" y="1494"/>
                  <a:ext cx="0" cy="204"/>
                </a:xfrm>
                <a:prstGeom prst="line">
                  <a:avLst/>
                </a:prstGeom>
                <a:noFill/>
                <a:ln w="15875">
                  <a:solidFill>
                    <a:srgbClr val="969696"/>
                  </a:solidFill>
                  <a:round/>
                  <a:headEnd type="triangle" w="med" len="med"/>
                  <a:tailEnd type="triangle" w="med" len="med"/>
                </a:ln>
                <a:effectLst/>
              </p:spPr>
              <p:txBody>
                <a:bodyPr/>
                <a:lstStyle/>
                <a:p>
                  <a:endParaRPr lang="en-US"/>
                </a:p>
              </p:txBody>
            </p:sp>
            <p:sp>
              <p:nvSpPr>
                <p:cNvPr id="143373" name="Freeform 13"/>
                <p:cNvSpPr>
                  <a:spLocks/>
                </p:cNvSpPr>
                <p:nvPr/>
              </p:nvSpPr>
              <p:spPr bwMode="auto">
                <a:xfrm>
                  <a:off x="3747" y="2241"/>
                  <a:ext cx="154" cy="2"/>
                </a:xfrm>
                <a:custGeom>
                  <a:avLst/>
                  <a:gdLst/>
                  <a:ahLst/>
                  <a:cxnLst>
                    <a:cxn ang="0">
                      <a:pos x="196" y="3"/>
                    </a:cxn>
                    <a:cxn ang="0">
                      <a:pos x="0" y="0"/>
                    </a:cxn>
                  </a:cxnLst>
                  <a:rect l="0" t="0" r="r" b="b"/>
                  <a:pathLst>
                    <a:path w="196" h="3">
                      <a:moveTo>
                        <a:pt x="196" y="3"/>
                      </a:moveTo>
                      <a:lnTo>
                        <a:pt x="0" y="0"/>
                      </a:lnTo>
                    </a:path>
                  </a:pathLst>
                </a:custGeom>
                <a:noFill/>
                <a:ln w="15875">
                  <a:solidFill>
                    <a:srgbClr val="000000"/>
                  </a:solidFill>
                  <a:round/>
                  <a:headEnd/>
                  <a:tailEnd type="triangle" w="med" len="med"/>
                </a:ln>
                <a:effectLst/>
              </p:spPr>
              <p:txBody>
                <a:bodyPr/>
                <a:lstStyle/>
                <a:p>
                  <a:endParaRPr lang="en-US"/>
                </a:p>
              </p:txBody>
            </p:sp>
            <p:sp>
              <p:nvSpPr>
                <p:cNvPr id="143374" name="Rectangle 14"/>
                <p:cNvSpPr>
                  <a:spLocks noChangeArrowheads="1"/>
                </p:cNvSpPr>
                <p:nvPr/>
              </p:nvSpPr>
              <p:spPr bwMode="auto">
                <a:xfrm>
                  <a:off x="4459" y="2236"/>
                  <a:ext cx="395" cy="153"/>
                </a:xfrm>
                <a:prstGeom prst="rect">
                  <a:avLst/>
                </a:prstGeom>
                <a:noFill/>
                <a:ln w="9525">
                  <a:noFill/>
                  <a:miter lim="800000"/>
                  <a:headEnd/>
                  <a:tailEnd/>
                </a:ln>
                <a:effectLst/>
              </p:spPr>
              <p:txBody>
                <a:bodyPr lIns="0" tIns="0" rIns="0" bIns="0"/>
                <a:lstStyle/>
                <a:p>
                  <a:pPr>
                    <a:spcBef>
                      <a:spcPct val="0"/>
                    </a:spcBef>
                  </a:pPr>
                  <a:r>
                    <a:rPr lang="en-US">
                      <a:solidFill>
                        <a:schemeClr val="bg2"/>
                      </a:solidFill>
                    </a:rPr>
                    <a:t>0x8000</a:t>
                  </a:r>
                </a:p>
              </p:txBody>
            </p:sp>
            <p:sp>
              <p:nvSpPr>
                <p:cNvPr id="143375" name="Rectangle 15"/>
                <p:cNvSpPr>
                  <a:spLocks noChangeArrowheads="1"/>
                </p:cNvSpPr>
                <p:nvPr/>
              </p:nvSpPr>
              <p:spPr bwMode="auto">
                <a:xfrm>
                  <a:off x="2389" y="1060"/>
                  <a:ext cx="1353" cy="1497"/>
                </a:xfrm>
                <a:prstGeom prst="rect">
                  <a:avLst/>
                </a:prstGeom>
                <a:noFill/>
                <a:ln w="9525">
                  <a:solidFill>
                    <a:srgbClr val="000000"/>
                  </a:solidFill>
                  <a:miter lim="800000"/>
                  <a:headEnd/>
                  <a:tailEnd/>
                </a:ln>
              </p:spPr>
              <p:txBody>
                <a:bodyPr lIns="0" tIns="0" rIns="0" bIns="0"/>
                <a:lstStyle/>
                <a:p>
                  <a:pPr algn="r">
                    <a:spcBef>
                      <a:spcPct val="0"/>
                    </a:spcBef>
                  </a:pPr>
                  <a:endParaRPr lang="en-US"/>
                </a:p>
              </p:txBody>
            </p:sp>
            <p:sp>
              <p:nvSpPr>
                <p:cNvPr id="143376" name="Text Box 16"/>
                <p:cNvSpPr txBox="1">
                  <a:spLocks noChangeArrowheads="1"/>
                </p:cNvSpPr>
                <p:nvPr/>
              </p:nvSpPr>
              <p:spPr bwMode="auto">
                <a:xfrm>
                  <a:off x="2439" y="1308"/>
                  <a:ext cx="225" cy="125"/>
                </a:xfrm>
                <a:prstGeom prst="rect">
                  <a:avLst/>
                </a:prstGeom>
                <a:noFill/>
                <a:ln w="9525">
                  <a:noFill/>
                  <a:miter lim="800000"/>
                  <a:headEnd/>
                  <a:tailEnd/>
                </a:ln>
              </p:spPr>
              <p:txBody>
                <a:bodyPr lIns="0" tIns="0" rIns="0" bIns="0"/>
                <a:lstStyle/>
                <a:p>
                  <a:pPr algn="r">
                    <a:spcBef>
                      <a:spcPct val="0"/>
                    </a:spcBef>
                  </a:pPr>
                  <a:r>
                    <a:rPr lang="en-US">
                      <a:solidFill>
                        <a:srgbClr val="808080"/>
                      </a:solidFill>
                    </a:rPr>
                    <a:t>16:</a:t>
                  </a:r>
                </a:p>
              </p:txBody>
            </p:sp>
            <p:sp>
              <p:nvSpPr>
                <p:cNvPr id="143377" name="Text Box 17"/>
                <p:cNvSpPr txBox="1">
                  <a:spLocks noChangeArrowheads="1"/>
                </p:cNvSpPr>
                <p:nvPr/>
              </p:nvSpPr>
              <p:spPr bwMode="auto">
                <a:xfrm>
                  <a:off x="2721" y="1308"/>
                  <a:ext cx="958" cy="132"/>
                </a:xfrm>
                <a:prstGeom prst="rect">
                  <a:avLst/>
                </a:prstGeom>
                <a:noFill/>
                <a:ln w="9525">
                  <a:noFill/>
                  <a:miter lim="800000"/>
                  <a:headEnd/>
                  <a:tailEnd/>
                </a:ln>
              </p:spPr>
              <p:txBody>
                <a:bodyPr lIns="0" tIns="0" rIns="0" bIns="0"/>
                <a:lstStyle/>
                <a:p>
                  <a:pPr algn="l">
                    <a:spcBef>
                      <a:spcPct val="0"/>
                    </a:spcBef>
                  </a:pPr>
                  <a:r>
                    <a:rPr lang="en-US">
                      <a:solidFill>
                        <a:srgbClr val="808080"/>
                      </a:solidFill>
                    </a:rPr>
                    <a:t>MOV R0, 0x8000 </a:t>
                  </a:r>
                </a:p>
              </p:txBody>
            </p:sp>
            <p:sp>
              <p:nvSpPr>
                <p:cNvPr id="143378" name="Text Box 18"/>
                <p:cNvSpPr txBox="1">
                  <a:spLocks noChangeArrowheads="1"/>
                </p:cNvSpPr>
                <p:nvPr/>
              </p:nvSpPr>
              <p:spPr bwMode="auto">
                <a:xfrm>
                  <a:off x="2415" y="1423"/>
                  <a:ext cx="249" cy="128"/>
                </a:xfrm>
                <a:prstGeom prst="rect">
                  <a:avLst/>
                </a:prstGeom>
                <a:noFill/>
                <a:ln w="9525">
                  <a:noFill/>
                  <a:miter lim="800000"/>
                  <a:headEnd/>
                  <a:tailEnd/>
                </a:ln>
              </p:spPr>
              <p:txBody>
                <a:bodyPr lIns="0" tIns="0" rIns="0" bIns="0"/>
                <a:lstStyle/>
                <a:p>
                  <a:pPr algn="r">
                    <a:spcBef>
                      <a:spcPct val="0"/>
                    </a:spcBef>
                  </a:pPr>
                  <a:r>
                    <a:rPr lang="en-US">
                      <a:solidFill>
                        <a:srgbClr val="808080"/>
                      </a:solidFill>
                    </a:rPr>
                    <a:t>17:</a:t>
                  </a:r>
                </a:p>
              </p:txBody>
            </p:sp>
            <p:sp>
              <p:nvSpPr>
                <p:cNvPr id="143379" name="Text Box 19"/>
                <p:cNvSpPr txBox="1">
                  <a:spLocks noChangeArrowheads="1"/>
                </p:cNvSpPr>
                <p:nvPr/>
              </p:nvSpPr>
              <p:spPr bwMode="auto">
                <a:xfrm>
                  <a:off x="2721" y="1423"/>
                  <a:ext cx="759" cy="151"/>
                </a:xfrm>
                <a:prstGeom prst="rect">
                  <a:avLst/>
                </a:prstGeom>
                <a:noFill/>
                <a:ln w="9525">
                  <a:noFill/>
                  <a:miter lim="800000"/>
                  <a:headEnd/>
                  <a:tailEnd/>
                </a:ln>
              </p:spPr>
              <p:txBody>
                <a:bodyPr lIns="0" tIns="0" rIns="0" bIns="0"/>
                <a:lstStyle/>
                <a:p>
                  <a:pPr algn="l">
                    <a:spcBef>
                      <a:spcPct val="0"/>
                    </a:spcBef>
                  </a:pPr>
                  <a:r>
                    <a:rPr lang="en-US">
                      <a:solidFill>
                        <a:srgbClr val="808080"/>
                      </a:solidFill>
                    </a:rPr>
                    <a:t># modifies R0 </a:t>
                  </a:r>
                </a:p>
              </p:txBody>
            </p:sp>
            <p:sp>
              <p:nvSpPr>
                <p:cNvPr id="143380" name="Text Box 20"/>
                <p:cNvSpPr txBox="1">
                  <a:spLocks noChangeArrowheads="1"/>
                </p:cNvSpPr>
                <p:nvPr/>
              </p:nvSpPr>
              <p:spPr bwMode="auto">
                <a:xfrm>
                  <a:off x="2427" y="1549"/>
                  <a:ext cx="237" cy="134"/>
                </a:xfrm>
                <a:prstGeom prst="rect">
                  <a:avLst/>
                </a:prstGeom>
                <a:noFill/>
                <a:ln w="9525">
                  <a:noFill/>
                  <a:miter lim="800000"/>
                  <a:headEnd/>
                  <a:tailEnd/>
                </a:ln>
              </p:spPr>
              <p:txBody>
                <a:bodyPr lIns="0" tIns="0" rIns="0" bIns="0"/>
                <a:lstStyle/>
                <a:p>
                  <a:pPr algn="r">
                    <a:spcBef>
                      <a:spcPct val="0"/>
                    </a:spcBef>
                  </a:pPr>
                  <a:r>
                    <a:rPr lang="en-US">
                      <a:solidFill>
                        <a:srgbClr val="808080"/>
                      </a:solidFill>
                    </a:rPr>
                    <a:t>18:</a:t>
                  </a:r>
                </a:p>
              </p:txBody>
            </p:sp>
            <p:sp>
              <p:nvSpPr>
                <p:cNvPr id="143381" name="Text Box 21"/>
                <p:cNvSpPr txBox="1">
                  <a:spLocks noChangeArrowheads="1"/>
                </p:cNvSpPr>
                <p:nvPr/>
              </p:nvSpPr>
              <p:spPr bwMode="auto">
                <a:xfrm>
                  <a:off x="2715" y="1549"/>
                  <a:ext cx="1009" cy="126"/>
                </a:xfrm>
                <a:prstGeom prst="rect">
                  <a:avLst/>
                </a:prstGeom>
                <a:noFill/>
                <a:ln w="9525">
                  <a:noFill/>
                  <a:miter lim="800000"/>
                  <a:headEnd/>
                  <a:tailEnd/>
                </a:ln>
              </p:spPr>
              <p:txBody>
                <a:bodyPr lIns="0" tIns="0" rIns="0" bIns="0"/>
                <a:lstStyle/>
                <a:p>
                  <a:pPr algn="l">
                    <a:spcBef>
                      <a:spcPct val="0"/>
                    </a:spcBef>
                  </a:pPr>
                  <a:r>
                    <a:rPr lang="en-US">
                      <a:solidFill>
                        <a:srgbClr val="808080"/>
                      </a:solidFill>
                    </a:rPr>
                    <a:t>MOV 0x8001, R0 </a:t>
                  </a:r>
                </a:p>
              </p:txBody>
            </p:sp>
            <p:sp>
              <p:nvSpPr>
                <p:cNvPr id="143382" name="Text Box 22"/>
                <p:cNvSpPr txBox="1">
                  <a:spLocks noChangeArrowheads="1"/>
                </p:cNvSpPr>
                <p:nvPr/>
              </p:nvSpPr>
              <p:spPr bwMode="auto">
                <a:xfrm>
                  <a:off x="2463" y="1678"/>
                  <a:ext cx="201" cy="126"/>
                </a:xfrm>
                <a:prstGeom prst="rect">
                  <a:avLst/>
                </a:prstGeom>
                <a:noFill/>
                <a:ln w="9525">
                  <a:noFill/>
                  <a:miter lim="800000"/>
                  <a:headEnd/>
                  <a:tailEnd/>
                </a:ln>
              </p:spPr>
              <p:txBody>
                <a:bodyPr lIns="0" tIns="0" rIns="0" bIns="0"/>
                <a:lstStyle/>
                <a:p>
                  <a:pPr algn="r">
                    <a:spcBef>
                      <a:spcPct val="0"/>
                    </a:spcBef>
                  </a:pPr>
                  <a:r>
                    <a:rPr lang="en-US">
                      <a:solidFill>
                        <a:srgbClr val="808080"/>
                      </a:solidFill>
                    </a:rPr>
                    <a:t>19:</a:t>
                  </a:r>
                </a:p>
              </p:txBody>
            </p:sp>
            <p:sp>
              <p:nvSpPr>
                <p:cNvPr id="143383" name="Text Box 23"/>
                <p:cNvSpPr txBox="1">
                  <a:spLocks noChangeArrowheads="1"/>
                </p:cNvSpPr>
                <p:nvPr/>
              </p:nvSpPr>
              <p:spPr bwMode="auto">
                <a:xfrm>
                  <a:off x="2715" y="1690"/>
                  <a:ext cx="1041" cy="138"/>
                </a:xfrm>
                <a:prstGeom prst="rect">
                  <a:avLst/>
                </a:prstGeom>
                <a:noFill/>
                <a:ln w="9525">
                  <a:noFill/>
                  <a:miter lim="800000"/>
                  <a:headEnd/>
                  <a:tailEnd/>
                </a:ln>
              </p:spPr>
              <p:txBody>
                <a:bodyPr lIns="0" tIns="0" rIns="0" bIns="0"/>
                <a:lstStyle/>
                <a:p>
                  <a:pPr algn="l">
                    <a:spcBef>
                      <a:spcPct val="0"/>
                    </a:spcBef>
                  </a:pPr>
                  <a:r>
                    <a:rPr lang="en-US">
                      <a:solidFill>
                        <a:srgbClr val="808080"/>
                      </a:solidFill>
                    </a:rPr>
                    <a:t>RETI  # ISR return</a:t>
                  </a:r>
                </a:p>
              </p:txBody>
            </p:sp>
            <p:sp>
              <p:nvSpPr>
                <p:cNvPr id="143384" name="Text Box 24"/>
                <p:cNvSpPr txBox="1">
                  <a:spLocks noChangeArrowheads="1"/>
                </p:cNvSpPr>
                <p:nvPr/>
              </p:nvSpPr>
              <p:spPr bwMode="auto">
                <a:xfrm>
                  <a:off x="2431" y="1198"/>
                  <a:ext cx="290" cy="178"/>
                </a:xfrm>
                <a:prstGeom prst="rect">
                  <a:avLst/>
                </a:prstGeom>
                <a:noFill/>
                <a:ln w="9525">
                  <a:noFill/>
                  <a:miter lim="800000"/>
                  <a:headEnd/>
                  <a:tailEnd/>
                </a:ln>
              </p:spPr>
              <p:txBody>
                <a:bodyPr lIns="0" tIns="0" rIns="0" bIns="0"/>
                <a:lstStyle/>
                <a:p>
                  <a:pPr algn="l">
                    <a:spcBef>
                      <a:spcPct val="0"/>
                    </a:spcBef>
                  </a:pPr>
                  <a:r>
                    <a:rPr lang="en-US" i="1">
                      <a:solidFill>
                        <a:srgbClr val="808080"/>
                      </a:solidFill>
                    </a:rPr>
                    <a:t>ISR </a:t>
                  </a:r>
                </a:p>
              </p:txBody>
            </p:sp>
            <p:sp>
              <p:nvSpPr>
                <p:cNvPr id="143385" name="Text Box 25"/>
                <p:cNvSpPr txBox="1">
                  <a:spLocks noChangeArrowheads="1"/>
                </p:cNvSpPr>
                <p:nvPr/>
              </p:nvSpPr>
              <p:spPr bwMode="auto">
                <a:xfrm>
                  <a:off x="2354" y="2083"/>
                  <a:ext cx="284" cy="135"/>
                </a:xfrm>
                <a:prstGeom prst="rect">
                  <a:avLst/>
                </a:prstGeom>
                <a:noFill/>
                <a:ln w="9525">
                  <a:noFill/>
                  <a:miter lim="800000"/>
                  <a:headEnd/>
                  <a:tailEnd/>
                </a:ln>
              </p:spPr>
              <p:txBody>
                <a:bodyPr lIns="0" tIns="0" rIns="0" bIns="0"/>
                <a:lstStyle/>
                <a:p>
                  <a:pPr algn="r">
                    <a:spcBef>
                      <a:spcPct val="0"/>
                    </a:spcBef>
                  </a:pPr>
                  <a:r>
                    <a:rPr lang="en-US">
                      <a:solidFill>
                        <a:srgbClr val="000000"/>
                      </a:solidFill>
                    </a:rPr>
                    <a:t>100:</a:t>
                  </a:r>
                </a:p>
              </p:txBody>
            </p:sp>
            <p:sp>
              <p:nvSpPr>
                <p:cNvPr id="143386" name="Text Box 26"/>
                <p:cNvSpPr txBox="1">
                  <a:spLocks noChangeArrowheads="1"/>
                </p:cNvSpPr>
                <p:nvPr/>
              </p:nvSpPr>
              <p:spPr bwMode="auto">
                <a:xfrm>
                  <a:off x="2410" y="2216"/>
                  <a:ext cx="237" cy="119"/>
                </a:xfrm>
                <a:prstGeom prst="rect">
                  <a:avLst/>
                </a:prstGeom>
                <a:noFill/>
                <a:ln w="9525">
                  <a:noFill/>
                  <a:miter lim="800000"/>
                  <a:headEnd/>
                  <a:tailEnd/>
                </a:ln>
              </p:spPr>
              <p:txBody>
                <a:bodyPr lIns="0" tIns="0" rIns="0" bIns="0"/>
                <a:lstStyle/>
                <a:p>
                  <a:pPr algn="r">
                    <a:spcBef>
                      <a:spcPct val="0"/>
                    </a:spcBef>
                  </a:pPr>
                  <a:r>
                    <a:rPr lang="en-US">
                      <a:solidFill>
                        <a:srgbClr val="000000"/>
                      </a:solidFill>
                    </a:rPr>
                    <a:t>101:</a:t>
                  </a:r>
                </a:p>
              </p:txBody>
            </p:sp>
            <p:sp>
              <p:nvSpPr>
                <p:cNvPr id="143387" name="Text Box 27"/>
                <p:cNvSpPr txBox="1">
                  <a:spLocks noChangeArrowheads="1"/>
                </p:cNvSpPr>
                <p:nvPr/>
              </p:nvSpPr>
              <p:spPr bwMode="auto">
                <a:xfrm>
                  <a:off x="2703" y="2216"/>
                  <a:ext cx="607" cy="131"/>
                </a:xfrm>
                <a:prstGeom prst="rect">
                  <a:avLst/>
                </a:prstGeom>
                <a:noFill/>
                <a:ln w="9525">
                  <a:noFill/>
                  <a:miter lim="800000"/>
                  <a:headEnd/>
                  <a:tailEnd/>
                </a:ln>
              </p:spPr>
              <p:txBody>
                <a:bodyPr lIns="0" tIns="0" rIns="0" bIns="0"/>
                <a:lstStyle/>
                <a:p>
                  <a:pPr algn="l">
                    <a:spcBef>
                      <a:spcPct val="0"/>
                    </a:spcBef>
                  </a:pPr>
                  <a:r>
                    <a:rPr lang="en-US">
                      <a:solidFill>
                        <a:srgbClr val="000000"/>
                      </a:solidFill>
                    </a:rPr>
                    <a:t>instruction </a:t>
                  </a:r>
                </a:p>
              </p:txBody>
            </p:sp>
            <p:sp>
              <p:nvSpPr>
                <p:cNvPr id="143388" name="Text Box 28"/>
                <p:cNvSpPr txBox="1">
                  <a:spLocks noChangeArrowheads="1"/>
                </p:cNvSpPr>
                <p:nvPr/>
              </p:nvSpPr>
              <p:spPr bwMode="auto">
                <a:xfrm>
                  <a:off x="2486" y="1763"/>
                  <a:ext cx="172" cy="132"/>
                </a:xfrm>
                <a:prstGeom prst="rect">
                  <a:avLst/>
                </a:prstGeom>
                <a:noFill/>
                <a:ln w="9525">
                  <a:noFill/>
                  <a:miter lim="800000"/>
                  <a:headEnd/>
                  <a:tailEnd/>
                </a:ln>
              </p:spPr>
              <p:txBody>
                <a:bodyPr lIns="0" tIns="0" rIns="0" bIns="0"/>
                <a:lstStyle/>
                <a:p>
                  <a:pPr algn="r">
                    <a:spcBef>
                      <a:spcPct val="0"/>
                    </a:spcBef>
                  </a:pPr>
                  <a:r>
                    <a:rPr lang="en-US">
                      <a:solidFill>
                        <a:srgbClr val="000000"/>
                      </a:solidFill>
                    </a:rPr>
                    <a:t>...</a:t>
                  </a:r>
                </a:p>
              </p:txBody>
            </p:sp>
            <p:sp>
              <p:nvSpPr>
                <p:cNvPr id="143389" name="Text Box 29"/>
                <p:cNvSpPr txBox="1">
                  <a:spLocks noChangeArrowheads="1"/>
                </p:cNvSpPr>
                <p:nvPr/>
              </p:nvSpPr>
              <p:spPr bwMode="auto">
                <a:xfrm>
                  <a:off x="2431" y="1890"/>
                  <a:ext cx="792" cy="175"/>
                </a:xfrm>
                <a:prstGeom prst="rect">
                  <a:avLst/>
                </a:prstGeom>
                <a:noFill/>
                <a:ln w="9525">
                  <a:noFill/>
                  <a:miter lim="800000"/>
                  <a:headEnd/>
                  <a:tailEnd/>
                </a:ln>
              </p:spPr>
              <p:txBody>
                <a:bodyPr lIns="0" tIns="0" rIns="0" bIns="0"/>
                <a:lstStyle/>
                <a:p>
                  <a:pPr algn="l">
                    <a:spcBef>
                      <a:spcPct val="0"/>
                    </a:spcBef>
                  </a:pPr>
                  <a:r>
                    <a:rPr lang="en-US" i="1">
                      <a:solidFill>
                        <a:srgbClr val="000000"/>
                      </a:solidFill>
                    </a:rPr>
                    <a:t>Main program</a:t>
                  </a:r>
                </a:p>
              </p:txBody>
            </p:sp>
            <p:sp>
              <p:nvSpPr>
                <p:cNvPr id="143390" name="Text Box 30"/>
                <p:cNvSpPr txBox="1">
                  <a:spLocks noChangeArrowheads="1"/>
                </p:cNvSpPr>
                <p:nvPr/>
              </p:nvSpPr>
              <p:spPr bwMode="auto">
                <a:xfrm>
                  <a:off x="2475" y="1969"/>
                  <a:ext cx="172" cy="131"/>
                </a:xfrm>
                <a:prstGeom prst="rect">
                  <a:avLst/>
                </a:prstGeom>
                <a:noFill/>
                <a:ln w="9525">
                  <a:noFill/>
                  <a:miter lim="800000"/>
                  <a:headEnd/>
                  <a:tailEnd/>
                </a:ln>
              </p:spPr>
              <p:txBody>
                <a:bodyPr lIns="0" tIns="0" rIns="0" bIns="0"/>
                <a:lstStyle/>
                <a:p>
                  <a:pPr algn="r">
                    <a:spcBef>
                      <a:spcPct val="0"/>
                    </a:spcBef>
                  </a:pPr>
                  <a:r>
                    <a:rPr lang="en-US">
                      <a:solidFill>
                        <a:srgbClr val="000000"/>
                      </a:solidFill>
                    </a:rPr>
                    <a:t>...</a:t>
                  </a:r>
                </a:p>
              </p:txBody>
            </p:sp>
            <p:sp>
              <p:nvSpPr>
                <p:cNvPr id="143391" name="Text Box 31"/>
                <p:cNvSpPr txBox="1">
                  <a:spLocks noChangeArrowheads="1"/>
                </p:cNvSpPr>
                <p:nvPr/>
              </p:nvSpPr>
              <p:spPr bwMode="auto">
                <a:xfrm>
                  <a:off x="2622" y="1098"/>
                  <a:ext cx="927" cy="171"/>
                </a:xfrm>
                <a:prstGeom prst="rect">
                  <a:avLst/>
                </a:prstGeom>
                <a:noFill/>
                <a:ln w="9525">
                  <a:noFill/>
                  <a:miter lim="800000"/>
                  <a:headEnd/>
                  <a:tailEnd/>
                </a:ln>
                <a:effectLst/>
              </p:spPr>
              <p:txBody>
                <a:bodyPr lIns="0" tIns="0" rIns="0" bIns="0"/>
                <a:lstStyle/>
                <a:p>
                  <a:pPr algn="l">
                    <a:spcBef>
                      <a:spcPct val="0"/>
                    </a:spcBef>
                  </a:pPr>
                  <a:r>
                    <a:rPr lang="en-US" noProof="1"/>
                    <a:t>Program memory</a:t>
                  </a:r>
                </a:p>
              </p:txBody>
            </p:sp>
            <p:sp>
              <p:nvSpPr>
                <p:cNvPr id="143392" name="Rectangle 32"/>
                <p:cNvSpPr>
                  <a:spLocks noChangeArrowheads="1"/>
                </p:cNvSpPr>
                <p:nvPr/>
              </p:nvSpPr>
              <p:spPr bwMode="auto">
                <a:xfrm>
                  <a:off x="3905" y="2171"/>
                  <a:ext cx="252" cy="147"/>
                </a:xfrm>
                <a:prstGeom prst="rect">
                  <a:avLst/>
                </a:prstGeom>
                <a:noFill/>
                <a:ln w="9525">
                  <a:solidFill>
                    <a:srgbClr val="000000"/>
                  </a:solidFill>
                  <a:miter lim="800000"/>
                  <a:headEnd/>
                  <a:tailEnd/>
                </a:ln>
                <a:effectLst/>
              </p:spPr>
              <p:txBody>
                <a:bodyPr lIns="0" tIns="0" rIns="0" bIns="0"/>
                <a:lstStyle/>
                <a:p>
                  <a:pPr>
                    <a:spcBef>
                      <a:spcPct val="0"/>
                    </a:spcBef>
                  </a:pPr>
                  <a:r>
                    <a:rPr lang="en-US">
                      <a:solidFill>
                        <a:srgbClr val="000000"/>
                      </a:solidFill>
                    </a:rPr>
                    <a:t>PC</a:t>
                  </a:r>
                </a:p>
              </p:txBody>
            </p:sp>
            <p:sp>
              <p:nvSpPr>
                <p:cNvPr id="143393" name="Rectangle 33"/>
                <p:cNvSpPr>
                  <a:spLocks noChangeArrowheads="1"/>
                </p:cNvSpPr>
                <p:nvPr/>
              </p:nvSpPr>
              <p:spPr bwMode="auto">
                <a:xfrm>
                  <a:off x="4321" y="1065"/>
                  <a:ext cx="1152" cy="427"/>
                </a:xfrm>
                <a:prstGeom prst="rect">
                  <a:avLst/>
                </a:prstGeom>
                <a:noFill/>
                <a:ln w="9525">
                  <a:solidFill>
                    <a:srgbClr val="808080"/>
                  </a:solidFill>
                  <a:miter lim="800000"/>
                  <a:headEnd/>
                  <a:tailEnd/>
                </a:ln>
              </p:spPr>
              <p:txBody>
                <a:bodyPr lIns="0" tIns="0" rIns="0" bIns="0"/>
                <a:lstStyle/>
                <a:p>
                  <a:pPr>
                    <a:spcBef>
                      <a:spcPct val="0"/>
                    </a:spcBef>
                  </a:pPr>
                  <a:r>
                    <a:rPr lang="en-US">
                      <a:solidFill>
                        <a:srgbClr val="808080"/>
                      </a:solidFill>
                    </a:rPr>
                    <a:t>Data memory</a:t>
                  </a:r>
                </a:p>
              </p:txBody>
            </p:sp>
            <p:sp>
              <p:nvSpPr>
                <p:cNvPr id="143394" name="Text Box 34"/>
                <p:cNvSpPr txBox="1">
                  <a:spLocks noChangeArrowheads="1"/>
                </p:cNvSpPr>
                <p:nvPr/>
              </p:nvSpPr>
              <p:spPr bwMode="auto">
                <a:xfrm>
                  <a:off x="4335" y="1188"/>
                  <a:ext cx="379" cy="129"/>
                </a:xfrm>
                <a:prstGeom prst="rect">
                  <a:avLst/>
                </a:prstGeom>
                <a:noFill/>
                <a:ln w="9525">
                  <a:noFill/>
                  <a:prstDash val="dash"/>
                  <a:miter lim="800000"/>
                  <a:headEnd/>
                  <a:tailEnd type="none" w="sm" len="sm"/>
                </a:ln>
                <a:effectLst/>
              </p:spPr>
              <p:txBody>
                <a:bodyPr lIns="0" tIns="0" rIns="0" bIns="0"/>
                <a:lstStyle/>
                <a:p>
                  <a:pPr algn="l">
                    <a:spcBef>
                      <a:spcPct val="0"/>
                    </a:spcBef>
                  </a:pPr>
                  <a:r>
                    <a:rPr lang="en-US">
                      <a:solidFill>
                        <a:srgbClr val="808080"/>
                      </a:solidFill>
                    </a:rPr>
                    <a:t>0x0000</a:t>
                  </a:r>
                </a:p>
              </p:txBody>
            </p:sp>
            <p:sp>
              <p:nvSpPr>
                <p:cNvPr id="143395" name="Text Box 35"/>
                <p:cNvSpPr txBox="1">
                  <a:spLocks noChangeArrowheads="1"/>
                </p:cNvSpPr>
                <p:nvPr/>
              </p:nvSpPr>
              <p:spPr bwMode="auto">
                <a:xfrm>
                  <a:off x="4734" y="1188"/>
                  <a:ext cx="390" cy="129"/>
                </a:xfrm>
                <a:prstGeom prst="rect">
                  <a:avLst/>
                </a:prstGeom>
                <a:noFill/>
                <a:ln w="9525">
                  <a:noFill/>
                  <a:prstDash val="dash"/>
                  <a:miter lim="800000"/>
                  <a:headEnd/>
                  <a:tailEnd type="none" w="sm" len="sm"/>
                </a:ln>
                <a:effectLst/>
              </p:spPr>
              <p:txBody>
                <a:bodyPr lIns="0" tIns="0" rIns="0" bIns="0"/>
                <a:lstStyle/>
                <a:p>
                  <a:pPr algn="l">
                    <a:spcBef>
                      <a:spcPct val="0"/>
                    </a:spcBef>
                  </a:pPr>
                  <a:r>
                    <a:rPr lang="en-US">
                      <a:solidFill>
                        <a:srgbClr val="808080"/>
                      </a:solidFill>
                    </a:rPr>
                    <a:t>0x0001</a:t>
                  </a:r>
                </a:p>
              </p:txBody>
            </p:sp>
            <p:sp>
              <p:nvSpPr>
                <p:cNvPr id="143396" name="Text Box 36"/>
                <p:cNvSpPr txBox="1">
                  <a:spLocks noChangeArrowheads="1"/>
                </p:cNvSpPr>
                <p:nvPr/>
              </p:nvSpPr>
              <p:spPr bwMode="auto">
                <a:xfrm>
                  <a:off x="4352" y="1334"/>
                  <a:ext cx="363" cy="129"/>
                </a:xfrm>
                <a:prstGeom prst="rect">
                  <a:avLst/>
                </a:prstGeom>
                <a:noFill/>
                <a:ln w="9525">
                  <a:solidFill>
                    <a:srgbClr val="969696"/>
                  </a:solidFill>
                  <a:miter lim="800000"/>
                  <a:headEnd/>
                  <a:tailEnd type="none" w="sm" len="sm"/>
                </a:ln>
                <a:effectLst/>
              </p:spPr>
              <p:txBody>
                <a:bodyPr lIns="0" tIns="0" rIns="0" bIns="0"/>
                <a:lstStyle/>
                <a:p>
                  <a:pPr algn="l">
                    <a:spcBef>
                      <a:spcPct val="0"/>
                    </a:spcBef>
                  </a:pPr>
                  <a:endParaRPr lang="en-US"/>
                </a:p>
              </p:txBody>
            </p:sp>
            <p:sp>
              <p:nvSpPr>
                <p:cNvPr id="143397" name="Text Box 37"/>
                <p:cNvSpPr txBox="1">
                  <a:spLocks noChangeArrowheads="1"/>
                </p:cNvSpPr>
                <p:nvPr/>
              </p:nvSpPr>
              <p:spPr bwMode="auto">
                <a:xfrm>
                  <a:off x="4715" y="1334"/>
                  <a:ext cx="365" cy="129"/>
                </a:xfrm>
                <a:prstGeom prst="rect">
                  <a:avLst/>
                </a:prstGeom>
                <a:noFill/>
                <a:ln w="9525">
                  <a:solidFill>
                    <a:srgbClr val="969696"/>
                  </a:solidFill>
                  <a:miter lim="800000"/>
                  <a:headEnd/>
                  <a:tailEnd type="none" w="sm" len="sm"/>
                </a:ln>
                <a:effectLst/>
              </p:spPr>
              <p:txBody>
                <a:bodyPr lIns="0" tIns="0" rIns="0" bIns="0"/>
                <a:lstStyle/>
                <a:p>
                  <a:pPr algn="l">
                    <a:spcBef>
                      <a:spcPct val="0"/>
                    </a:spcBef>
                  </a:pPr>
                  <a:endParaRPr lang="en-US"/>
                </a:p>
              </p:txBody>
            </p:sp>
            <p:sp>
              <p:nvSpPr>
                <p:cNvPr id="143398" name="Text Box 38"/>
                <p:cNvSpPr txBox="1">
                  <a:spLocks noChangeArrowheads="1"/>
                </p:cNvSpPr>
                <p:nvPr/>
              </p:nvSpPr>
              <p:spPr bwMode="auto">
                <a:xfrm>
                  <a:off x="5080" y="1334"/>
                  <a:ext cx="363" cy="129"/>
                </a:xfrm>
                <a:prstGeom prst="rect">
                  <a:avLst/>
                </a:prstGeom>
                <a:noFill/>
                <a:ln w="9525">
                  <a:solidFill>
                    <a:srgbClr val="969696"/>
                  </a:solidFill>
                  <a:miter lim="800000"/>
                  <a:headEnd/>
                  <a:tailEnd type="none" w="sm" len="sm"/>
                </a:ln>
                <a:effectLst/>
              </p:spPr>
              <p:txBody>
                <a:bodyPr lIns="0" tIns="0" rIns="0" bIns="0"/>
                <a:lstStyle/>
                <a:p>
                  <a:pPr algn="l">
                    <a:spcBef>
                      <a:spcPct val="0"/>
                    </a:spcBef>
                  </a:pPr>
                  <a:endParaRPr lang="en-US"/>
                </a:p>
              </p:txBody>
            </p:sp>
            <p:sp>
              <p:nvSpPr>
                <p:cNvPr id="143399" name="Text Box 39"/>
                <p:cNvSpPr txBox="1">
                  <a:spLocks noChangeArrowheads="1"/>
                </p:cNvSpPr>
                <p:nvPr/>
              </p:nvSpPr>
              <p:spPr bwMode="auto">
                <a:xfrm>
                  <a:off x="4477" y="2075"/>
                  <a:ext cx="226" cy="153"/>
                </a:xfrm>
                <a:prstGeom prst="rect">
                  <a:avLst/>
                </a:prstGeom>
                <a:noFill/>
                <a:ln w="9525">
                  <a:solidFill>
                    <a:srgbClr val="969696"/>
                  </a:solidFill>
                  <a:miter lim="800000"/>
                  <a:headEnd/>
                  <a:tailEnd type="none" w="sm" len="sm"/>
                </a:ln>
                <a:effectLst/>
              </p:spPr>
              <p:txBody>
                <a:bodyPr lIns="0" tIns="0" rIns="0" bIns="0"/>
                <a:lstStyle/>
                <a:p>
                  <a:pPr>
                    <a:spcBef>
                      <a:spcPct val="0"/>
                    </a:spcBef>
                  </a:pPr>
                  <a:r>
                    <a:rPr lang="en-US">
                      <a:solidFill>
                        <a:srgbClr val="808080"/>
                      </a:solidFill>
                    </a:rPr>
                    <a:t>16</a:t>
                  </a:r>
                </a:p>
              </p:txBody>
            </p:sp>
            <p:sp>
              <p:nvSpPr>
                <p:cNvPr id="143400" name="Freeform 40"/>
                <p:cNvSpPr>
                  <a:spLocks/>
                </p:cNvSpPr>
                <p:nvPr/>
              </p:nvSpPr>
              <p:spPr bwMode="auto">
                <a:xfrm>
                  <a:off x="4303" y="2100"/>
                  <a:ext cx="139" cy="1"/>
                </a:xfrm>
                <a:custGeom>
                  <a:avLst/>
                  <a:gdLst/>
                  <a:ahLst/>
                  <a:cxnLst>
                    <a:cxn ang="0">
                      <a:pos x="139" y="1"/>
                    </a:cxn>
                    <a:cxn ang="0">
                      <a:pos x="0" y="0"/>
                    </a:cxn>
                  </a:cxnLst>
                  <a:rect l="0" t="0" r="r" b="b"/>
                  <a:pathLst>
                    <a:path w="139" h="1">
                      <a:moveTo>
                        <a:pt x="139" y="1"/>
                      </a:moveTo>
                      <a:lnTo>
                        <a:pt x="0" y="0"/>
                      </a:lnTo>
                    </a:path>
                  </a:pathLst>
                </a:custGeom>
                <a:noFill/>
                <a:ln w="9525">
                  <a:solidFill>
                    <a:srgbClr val="969696"/>
                  </a:solidFill>
                  <a:round/>
                  <a:headEnd/>
                  <a:tailEnd type="triangle" w="med" len="med"/>
                </a:ln>
                <a:effectLst/>
              </p:spPr>
              <p:txBody>
                <a:bodyPr/>
                <a:lstStyle/>
                <a:p>
                  <a:endParaRPr lang="en-US"/>
                </a:p>
              </p:txBody>
            </p:sp>
            <p:sp>
              <p:nvSpPr>
                <p:cNvPr id="143401" name="Text Box 41"/>
                <p:cNvSpPr txBox="1">
                  <a:spLocks noChangeArrowheads="1"/>
                </p:cNvSpPr>
                <p:nvPr/>
              </p:nvSpPr>
              <p:spPr bwMode="auto">
                <a:xfrm>
                  <a:off x="4080" y="2020"/>
                  <a:ext cx="190" cy="169"/>
                </a:xfrm>
                <a:prstGeom prst="rect">
                  <a:avLst/>
                </a:prstGeom>
                <a:noFill/>
                <a:ln w="9525">
                  <a:noFill/>
                  <a:miter lim="800000"/>
                  <a:headEnd/>
                  <a:tailEnd/>
                </a:ln>
              </p:spPr>
              <p:txBody>
                <a:bodyPr lIns="0" tIns="0" rIns="0" bIns="0"/>
                <a:lstStyle/>
                <a:p>
                  <a:pPr algn="r">
                    <a:spcBef>
                      <a:spcPct val="0"/>
                    </a:spcBef>
                  </a:pPr>
                  <a:r>
                    <a:rPr lang="en-US">
                      <a:solidFill>
                        <a:srgbClr val="808080"/>
                      </a:solidFill>
                    </a:rPr>
                    <a:t>Int</a:t>
                  </a:r>
                </a:p>
              </p:txBody>
            </p:sp>
            <p:grpSp>
              <p:nvGrpSpPr>
                <p:cNvPr id="4" name="Group 44"/>
                <p:cNvGrpSpPr>
                  <a:grpSpLocks/>
                </p:cNvGrpSpPr>
                <p:nvPr/>
              </p:nvGrpSpPr>
              <p:grpSpPr bwMode="auto">
                <a:xfrm>
                  <a:off x="5174" y="1411"/>
                  <a:ext cx="168" cy="22"/>
                  <a:chOff x="5212" y="2481"/>
                  <a:chExt cx="213" cy="29"/>
                </a:xfrm>
              </p:grpSpPr>
              <p:sp>
                <p:nvSpPr>
                  <p:cNvPr id="143405" name="Oval 45"/>
                  <p:cNvSpPr>
                    <a:spLocks noChangeArrowheads="1"/>
                  </p:cNvSpPr>
                  <p:nvPr/>
                </p:nvSpPr>
                <p:spPr bwMode="auto">
                  <a:xfrm>
                    <a:off x="5304" y="2481"/>
                    <a:ext cx="29" cy="29"/>
                  </a:xfrm>
                  <a:prstGeom prst="ellipse">
                    <a:avLst/>
                  </a:prstGeom>
                  <a:noFill/>
                  <a:ln w="9525">
                    <a:solidFill>
                      <a:srgbClr val="969696"/>
                    </a:solidFill>
                    <a:prstDash val="dash"/>
                    <a:round/>
                    <a:headEnd/>
                    <a:tailEnd type="none" w="sm" len="sm"/>
                  </a:ln>
                  <a:effectLst/>
                </p:spPr>
                <p:txBody>
                  <a:bodyPr/>
                  <a:lstStyle/>
                  <a:p>
                    <a:endParaRPr lang="en-US"/>
                  </a:p>
                </p:txBody>
              </p:sp>
              <p:sp>
                <p:nvSpPr>
                  <p:cNvPr id="143406" name="Oval 46"/>
                  <p:cNvSpPr>
                    <a:spLocks noChangeArrowheads="1"/>
                  </p:cNvSpPr>
                  <p:nvPr/>
                </p:nvSpPr>
                <p:spPr bwMode="auto">
                  <a:xfrm>
                    <a:off x="5212" y="2481"/>
                    <a:ext cx="29" cy="29"/>
                  </a:xfrm>
                  <a:prstGeom prst="ellipse">
                    <a:avLst/>
                  </a:prstGeom>
                  <a:noFill/>
                  <a:ln w="9525">
                    <a:solidFill>
                      <a:srgbClr val="969696"/>
                    </a:solidFill>
                    <a:prstDash val="dash"/>
                    <a:round/>
                    <a:headEnd/>
                    <a:tailEnd type="none" w="sm" len="sm"/>
                  </a:ln>
                  <a:effectLst/>
                </p:spPr>
                <p:txBody>
                  <a:bodyPr/>
                  <a:lstStyle/>
                  <a:p>
                    <a:endParaRPr lang="en-US"/>
                  </a:p>
                </p:txBody>
              </p:sp>
              <p:sp>
                <p:nvSpPr>
                  <p:cNvPr id="143407" name="Oval 47"/>
                  <p:cNvSpPr>
                    <a:spLocks noChangeArrowheads="1"/>
                  </p:cNvSpPr>
                  <p:nvPr/>
                </p:nvSpPr>
                <p:spPr bwMode="auto">
                  <a:xfrm>
                    <a:off x="5396" y="2481"/>
                    <a:ext cx="29" cy="29"/>
                  </a:xfrm>
                  <a:prstGeom prst="ellipse">
                    <a:avLst/>
                  </a:prstGeom>
                  <a:noFill/>
                  <a:ln w="9525">
                    <a:solidFill>
                      <a:srgbClr val="969696"/>
                    </a:solidFill>
                    <a:prstDash val="dash"/>
                    <a:round/>
                    <a:headEnd/>
                    <a:tailEnd type="none" w="sm" len="sm"/>
                  </a:ln>
                  <a:effectLst/>
                </p:spPr>
                <p:txBody>
                  <a:bodyPr/>
                  <a:lstStyle/>
                  <a:p>
                    <a:endParaRPr lang="en-US"/>
                  </a:p>
                </p:txBody>
              </p:sp>
            </p:grpSp>
            <p:sp>
              <p:nvSpPr>
                <p:cNvPr id="143408" name="Text Box 48"/>
                <p:cNvSpPr txBox="1">
                  <a:spLocks noChangeArrowheads="1"/>
                </p:cNvSpPr>
                <p:nvPr/>
              </p:nvSpPr>
              <p:spPr bwMode="auto">
                <a:xfrm>
                  <a:off x="2703" y="2090"/>
                  <a:ext cx="591" cy="126"/>
                </a:xfrm>
                <a:prstGeom prst="rect">
                  <a:avLst/>
                </a:prstGeom>
                <a:noFill/>
                <a:ln w="9525">
                  <a:noFill/>
                  <a:miter lim="800000"/>
                  <a:headEnd/>
                  <a:tailEnd/>
                </a:ln>
              </p:spPr>
              <p:txBody>
                <a:bodyPr lIns="0" tIns="0" rIns="0" bIns="0"/>
                <a:lstStyle/>
                <a:p>
                  <a:pPr algn="l">
                    <a:spcBef>
                      <a:spcPct val="0"/>
                    </a:spcBef>
                  </a:pPr>
                  <a:r>
                    <a:rPr lang="en-US">
                      <a:solidFill>
                        <a:srgbClr val="000000"/>
                      </a:solidFill>
                    </a:rPr>
                    <a:t>instruction </a:t>
                  </a:r>
                </a:p>
              </p:txBody>
            </p:sp>
          </p:grpSp>
          <p:sp>
            <p:nvSpPr>
              <p:cNvPr id="143469" name="Freeform 109"/>
              <p:cNvSpPr>
                <a:spLocks/>
              </p:cNvSpPr>
              <p:nvPr/>
            </p:nvSpPr>
            <p:spPr bwMode="auto">
              <a:xfrm>
                <a:off x="4309" y="1962"/>
                <a:ext cx="133" cy="1"/>
              </a:xfrm>
              <a:custGeom>
                <a:avLst/>
                <a:gdLst/>
                <a:ahLst/>
                <a:cxnLst>
                  <a:cxn ang="0">
                    <a:pos x="0" y="0"/>
                  </a:cxn>
                  <a:cxn ang="0">
                    <a:pos x="133" y="1"/>
                  </a:cxn>
                </a:cxnLst>
                <a:rect l="0" t="0" r="r" b="b"/>
                <a:pathLst>
                  <a:path w="133" h="1">
                    <a:moveTo>
                      <a:pt x="0" y="0"/>
                    </a:moveTo>
                    <a:lnTo>
                      <a:pt x="133" y="1"/>
                    </a:lnTo>
                  </a:path>
                </a:pathLst>
              </a:custGeom>
              <a:noFill/>
              <a:ln w="9525">
                <a:solidFill>
                  <a:srgbClr val="969696"/>
                </a:solidFill>
                <a:round/>
                <a:headEnd/>
                <a:tailEnd type="triangle" w="med" len="med"/>
              </a:ln>
              <a:effectLst/>
            </p:spPr>
            <p:txBody>
              <a:bodyPr/>
              <a:lstStyle/>
              <a:p>
                <a:endParaRPr lang="en-US"/>
              </a:p>
            </p:txBody>
          </p:sp>
          <p:sp>
            <p:nvSpPr>
              <p:cNvPr id="143470" name="Text Box 110"/>
              <p:cNvSpPr txBox="1">
                <a:spLocks noChangeArrowheads="1"/>
              </p:cNvSpPr>
              <p:nvPr/>
            </p:nvSpPr>
            <p:spPr bwMode="auto">
              <a:xfrm>
                <a:off x="4068" y="1887"/>
                <a:ext cx="207" cy="168"/>
              </a:xfrm>
              <a:prstGeom prst="rect">
                <a:avLst/>
              </a:prstGeom>
              <a:noFill/>
              <a:ln w="9525">
                <a:noFill/>
                <a:miter lim="800000"/>
                <a:headEnd/>
                <a:tailEnd/>
              </a:ln>
            </p:spPr>
            <p:txBody>
              <a:bodyPr lIns="0" tIns="0" rIns="0" bIns="0"/>
              <a:lstStyle/>
              <a:p>
                <a:pPr algn="r">
                  <a:spcBef>
                    <a:spcPct val="0"/>
                  </a:spcBef>
                </a:pPr>
                <a:r>
                  <a:rPr lang="en-US">
                    <a:solidFill>
                      <a:srgbClr val="808080"/>
                    </a:solidFill>
                  </a:rPr>
                  <a:t>Inta</a:t>
                </a:r>
              </a:p>
            </p:txBody>
          </p:sp>
        </p:grpSp>
        <p:sp>
          <p:nvSpPr>
            <p:cNvPr id="143409" name="Rectangle 49"/>
            <p:cNvSpPr>
              <a:spLocks noChangeArrowheads="1"/>
            </p:cNvSpPr>
            <p:nvPr/>
          </p:nvSpPr>
          <p:spPr bwMode="auto">
            <a:xfrm>
              <a:off x="6203954" y="3754438"/>
              <a:ext cx="404813" cy="233362"/>
            </a:xfrm>
            <a:prstGeom prst="rect">
              <a:avLst/>
            </a:prstGeom>
            <a:noFill/>
            <a:ln w="9525">
              <a:solidFill>
                <a:srgbClr val="969696"/>
              </a:solidFill>
              <a:miter lim="800000"/>
              <a:headEnd/>
              <a:tailEnd/>
            </a:ln>
            <a:effectLst/>
          </p:spPr>
          <p:txBody>
            <a:bodyPr lIns="0" tIns="0" rIns="0" bIns="0"/>
            <a:lstStyle/>
            <a:p>
              <a:pPr>
                <a:spcBef>
                  <a:spcPct val="0"/>
                </a:spcBef>
              </a:pPr>
              <a:r>
                <a:rPr lang="en-US">
                  <a:solidFill>
                    <a:schemeClr val="bg2"/>
                  </a:solidFill>
                </a:rPr>
                <a:t>100</a:t>
              </a:r>
            </a:p>
          </p:txBody>
        </p:sp>
        <p:grpSp>
          <p:nvGrpSpPr>
            <p:cNvPr id="5" name="Group 95"/>
            <p:cNvGrpSpPr>
              <a:grpSpLocks/>
            </p:cNvGrpSpPr>
            <p:nvPr/>
          </p:nvGrpSpPr>
          <p:grpSpPr bwMode="auto">
            <a:xfrm>
              <a:off x="3736977" y="1828800"/>
              <a:ext cx="2225677" cy="1914525"/>
              <a:chOff x="2354" y="1152"/>
              <a:chExt cx="1402" cy="1206"/>
            </a:xfrm>
          </p:grpSpPr>
          <p:grpSp>
            <p:nvGrpSpPr>
              <p:cNvPr id="6" name="Group 76"/>
              <p:cNvGrpSpPr>
                <a:grpSpLocks/>
              </p:cNvGrpSpPr>
              <p:nvPr/>
            </p:nvGrpSpPr>
            <p:grpSpPr bwMode="auto">
              <a:xfrm>
                <a:off x="2354" y="1198"/>
                <a:ext cx="1402" cy="1149"/>
                <a:chOff x="2354" y="1198"/>
                <a:chExt cx="1402" cy="1149"/>
              </a:xfrm>
            </p:grpSpPr>
            <p:grpSp>
              <p:nvGrpSpPr>
                <p:cNvPr id="7" name="Group 73"/>
                <p:cNvGrpSpPr>
                  <a:grpSpLocks/>
                </p:cNvGrpSpPr>
                <p:nvPr/>
              </p:nvGrpSpPr>
              <p:grpSpPr bwMode="auto">
                <a:xfrm>
                  <a:off x="2354" y="1198"/>
                  <a:ext cx="1370" cy="1149"/>
                  <a:chOff x="2450" y="1294"/>
                  <a:chExt cx="1370" cy="1149"/>
                </a:xfrm>
              </p:grpSpPr>
              <p:sp>
                <p:nvSpPr>
                  <p:cNvPr id="143418" name="Text Box 58"/>
                  <p:cNvSpPr txBox="1">
                    <a:spLocks noChangeArrowheads="1"/>
                  </p:cNvSpPr>
                  <p:nvPr/>
                </p:nvSpPr>
                <p:spPr bwMode="auto">
                  <a:xfrm>
                    <a:off x="2535" y="1404"/>
                    <a:ext cx="225" cy="125"/>
                  </a:xfrm>
                  <a:prstGeom prst="rect">
                    <a:avLst/>
                  </a:prstGeom>
                  <a:noFill/>
                  <a:ln w="9525">
                    <a:noFill/>
                    <a:miter lim="800000"/>
                    <a:headEnd/>
                    <a:tailEnd/>
                  </a:ln>
                </p:spPr>
                <p:txBody>
                  <a:bodyPr lIns="0" tIns="0" rIns="0" bIns="0"/>
                  <a:lstStyle/>
                  <a:p>
                    <a:pPr algn="r">
                      <a:spcBef>
                        <a:spcPct val="0"/>
                      </a:spcBef>
                    </a:pPr>
                    <a:r>
                      <a:rPr lang="en-US"/>
                      <a:t>16:</a:t>
                    </a:r>
                  </a:p>
                </p:txBody>
              </p:sp>
              <p:sp>
                <p:nvSpPr>
                  <p:cNvPr id="143419" name="Text Box 59"/>
                  <p:cNvSpPr txBox="1">
                    <a:spLocks noChangeArrowheads="1"/>
                  </p:cNvSpPr>
                  <p:nvPr/>
                </p:nvSpPr>
                <p:spPr bwMode="auto">
                  <a:xfrm>
                    <a:off x="2817" y="1404"/>
                    <a:ext cx="958" cy="132"/>
                  </a:xfrm>
                  <a:prstGeom prst="rect">
                    <a:avLst/>
                  </a:prstGeom>
                  <a:noFill/>
                  <a:ln w="9525">
                    <a:noFill/>
                    <a:miter lim="800000"/>
                    <a:headEnd/>
                    <a:tailEnd/>
                  </a:ln>
                </p:spPr>
                <p:txBody>
                  <a:bodyPr lIns="0" tIns="0" rIns="0" bIns="0"/>
                  <a:lstStyle/>
                  <a:p>
                    <a:pPr algn="l">
                      <a:spcBef>
                        <a:spcPct val="0"/>
                      </a:spcBef>
                    </a:pPr>
                    <a:r>
                      <a:rPr lang="en-US"/>
                      <a:t>MOV R0, 0x8000 </a:t>
                    </a:r>
                  </a:p>
                </p:txBody>
              </p:sp>
              <p:sp>
                <p:nvSpPr>
                  <p:cNvPr id="143420" name="Text Box 60"/>
                  <p:cNvSpPr txBox="1">
                    <a:spLocks noChangeArrowheads="1"/>
                  </p:cNvSpPr>
                  <p:nvPr/>
                </p:nvSpPr>
                <p:spPr bwMode="auto">
                  <a:xfrm>
                    <a:off x="2511" y="1519"/>
                    <a:ext cx="249" cy="128"/>
                  </a:xfrm>
                  <a:prstGeom prst="rect">
                    <a:avLst/>
                  </a:prstGeom>
                  <a:noFill/>
                  <a:ln w="9525">
                    <a:noFill/>
                    <a:miter lim="800000"/>
                    <a:headEnd/>
                    <a:tailEnd/>
                  </a:ln>
                </p:spPr>
                <p:txBody>
                  <a:bodyPr lIns="0" tIns="0" rIns="0" bIns="0"/>
                  <a:lstStyle/>
                  <a:p>
                    <a:pPr algn="r">
                      <a:spcBef>
                        <a:spcPct val="0"/>
                      </a:spcBef>
                    </a:pPr>
                    <a:r>
                      <a:rPr lang="en-US"/>
                      <a:t>17:</a:t>
                    </a:r>
                  </a:p>
                </p:txBody>
              </p:sp>
              <p:sp>
                <p:nvSpPr>
                  <p:cNvPr id="143421" name="Text Box 61"/>
                  <p:cNvSpPr txBox="1">
                    <a:spLocks noChangeArrowheads="1"/>
                  </p:cNvSpPr>
                  <p:nvPr/>
                </p:nvSpPr>
                <p:spPr bwMode="auto">
                  <a:xfrm>
                    <a:off x="2817" y="1519"/>
                    <a:ext cx="759" cy="151"/>
                  </a:xfrm>
                  <a:prstGeom prst="rect">
                    <a:avLst/>
                  </a:prstGeom>
                  <a:noFill/>
                  <a:ln w="9525">
                    <a:noFill/>
                    <a:miter lim="800000"/>
                    <a:headEnd/>
                    <a:tailEnd/>
                  </a:ln>
                </p:spPr>
                <p:txBody>
                  <a:bodyPr lIns="0" tIns="0" rIns="0" bIns="0"/>
                  <a:lstStyle/>
                  <a:p>
                    <a:pPr algn="l">
                      <a:spcBef>
                        <a:spcPct val="0"/>
                      </a:spcBef>
                    </a:pPr>
                    <a:r>
                      <a:rPr lang="en-US"/>
                      <a:t># modifies R0</a:t>
                    </a:r>
                    <a:r>
                      <a:rPr lang="en-US">
                        <a:solidFill>
                          <a:srgbClr val="808080"/>
                        </a:solidFill>
                      </a:rPr>
                      <a:t> </a:t>
                    </a:r>
                  </a:p>
                </p:txBody>
              </p:sp>
              <p:sp>
                <p:nvSpPr>
                  <p:cNvPr id="143422" name="Text Box 62"/>
                  <p:cNvSpPr txBox="1">
                    <a:spLocks noChangeArrowheads="1"/>
                  </p:cNvSpPr>
                  <p:nvPr/>
                </p:nvSpPr>
                <p:spPr bwMode="auto">
                  <a:xfrm>
                    <a:off x="2523" y="1645"/>
                    <a:ext cx="237" cy="134"/>
                  </a:xfrm>
                  <a:prstGeom prst="rect">
                    <a:avLst/>
                  </a:prstGeom>
                  <a:noFill/>
                  <a:ln w="9525">
                    <a:noFill/>
                    <a:miter lim="800000"/>
                    <a:headEnd/>
                    <a:tailEnd/>
                  </a:ln>
                </p:spPr>
                <p:txBody>
                  <a:bodyPr lIns="0" tIns="0" rIns="0" bIns="0"/>
                  <a:lstStyle/>
                  <a:p>
                    <a:pPr algn="r">
                      <a:spcBef>
                        <a:spcPct val="0"/>
                      </a:spcBef>
                    </a:pPr>
                    <a:r>
                      <a:rPr lang="en-US"/>
                      <a:t>18:</a:t>
                    </a:r>
                  </a:p>
                </p:txBody>
              </p:sp>
              <p:sp>
                <p:nvSpPr>
                  <p:cNvPr id="143423" name="Text Box 63"/>
                  <p:cNvSpPr txBox="1">
                    <a:spLocks noChangeArrowheads="1"/>
                  </p:cNvSpPr>
                  <p:nvPr/>
                </p:nvSpPr>
                <p:spPr bwMode="auto">
                  <a:xfrm>
                    <a:off x="2811" y="1645"/>
                    <a:ext cx="1009" cy="126"/>
                  </a:xfrm>
                  <a:prstGeom prst="rect">
                    <a:avLst/>
                  </a:prstGeom>
                  <a:noFill/>
                  <a:ln w="9525">
                    <a:noFill/>
                    <a:miter lim="800000"/>
                    <a:headEnd/>
                    <a:tailEnd/>
                  </a:ln>
                </p:spPr>
                <p:txBody>
                  <a:bodyPr lIns="0" tIns="0" rIns="0" bIns="0"/>
                  <a:lstStyle/>
                  <a:p>
                    <a:pPr algn="l">
                      <a:spcBef>
                        <a:spcPct val="0"/>
                      </a:spcBef>
                    </a:pPr>
                    <a:r>
                      <a:rPr lang="en-US" dirty="0" err="1"/>
                      <a:t>MOV</a:t>
                    </a:r>
                    <a:r>
                      <a:rPr lang="en-US" dirty="0"/>
                      <a:t> </a:t>
                    </a:r>
                    <a:r>
                      <a:rPr lang="en-US" dirty="0" smtClean="0"/>
                      <a:t>0x0001</a:t>
                    </a:r>
                    <a:r>
                      <a:rPr lang="en-US" dirty="0"/>
                      <a:t>, R0</a:t>
                    </a:r>
                    <a:r>
                      <a:rPr lang="en-US" dirty="0">
                        <a:solidFill>
                          <a:srgbClr val="808080"/>
                        </a:solidFill>
                      </a:rPr>
                      <a:t> </a:t>
                    </a:r>
                  </a:p>
                </p:txBody>
              </p:sp>
              <p:sp>
                <p:nvSpPr>
                  <p:cNvPr id="143424" name="Text Box 64"/>
                  <p:cNvSpPr txBox="1">
                    <a:spLocks noChangeArrowheads="1"/>
                  </p:cNvSpPr>
                  <p:nvPr/>
                </p:nvSpPr>
                <p:spPr bwMode="auto">
                  <a:xfrm>
                    <a:off x="2559" y="1774"/>
                    <a:ext cx="201" cy="126"/>
                  </a:xfrm>
                  <a:prstGeom prst="rect">
                    <a:avLst/>
                  </a:prstGeom>
                  <a:noFill/>
                  <a:ln w="9525">
                    <a:noFill/>
                    <a:miter lim="800000"/>
                    <a:headEnd/>
                    <a:tailEnd/>
                  </a:ln>
                </p:spPr>
                <p:txBody>
                  <a:bodyPr lIns="0" tIns="0" rIns="0" bIns="0"/>
                  <a:lstStyle/>
                  <a:p>
                    <a:pPr algn="r">
                      <a:spcBef>
                        <a:spcPct val="0"/>
                      </a:spcBef>
                    </a:pPr>
                    <a:r>
                      <a:rPr lang="en-US"/>
                      <a:t>19:</a:t>
                    </a:r>
                  </a:p>
                </p:txBody>
              </p:sp>
              <p:sp>
                <p:nvSpPr>
                  <p:cNvPr id="143425" name="Text Box 65"/>
                  <p:cNvSpPr txBox="1">
                    <a:spLocks noChangeArrowheads="1"/>
                  </p:cNvSpPr>
                  <p:nvPr/>
                </p:nvSpPr>
                <p:spPr bwMode="auto">
                  <a:xfrm>
                    <a:off x="2527" y="1294"/>
                    <a:ext cx="290" cy="178"/>
                  </a:xfrm>
                  <a:prstGeom prst="rect">
                    <a:avLst/>
                  </a:prstGeom>
                  <a:noFill/>
                  <a:ln w="9525">
                    <a:noFill/>
                    <a:miter lim="800000"/>
                    <a:headEnd/>
                    <a:tailEnd/>
                  </a:ln>
                </p:spPr>
                <p:txBody>
                  <a:bodyPr lIns="0" tIns="0" rIns="0" bIns="0"/>
                  <a:lstStyle/>
                  <a:p>
                    <a:pPr algn="l">
                      <a:spcBef>
                        <a:spcPct val="0"/>
                      </a:spcBef>
                    </a:pPr>
                    <a:r>
                      <a:rPr lang="en-US" i="1"/>
                      <a:t>ISR </a:t>
                    </a:r>
                  </a:p>
                </p:txBody>
              </p:sp>
              <p:sp>
                <p:nvSpPr>
                  <p:cNvPr id="143426" name="Text Box 66"/>
                  <p:cNvSpPr txBox="1">
                    <a:spLocks noChangeArrowheads="1"/>
                  </p:cNvSpPr>
                  <p:nvPr/>
                </p:nvSpPr>
                <p:spPr bwMode="auto">
                  <a:xfrm>
                    <a:off x="2450" y="2179"/>
                    <a:ext cx="284" cy="135"/>
                  </a:xfrm>
                  <a:prstGeom prst="rect">
                    <a:avLst/>
                  </a:prstGeom>
                  <a:noFill/>
                  <a:ln w="9525">
                    <a:noFill/>
                    <a:miter lim="800000"/>
                    <a:headEnd/>
                    <a:tailEnd/>
                  </a:ln>
                </p:spPr>
                <p:txBody>
                  <a:bodyPr lIns="0" tIns="0" rIns="0" bIns="0"/>
                  <a:lstStyle/>
                  <a:p>
                    <a:pPr algn="r">
                      <a:spcBef>
                        <a:spcPct val="0"/>
                      </a:spcBef>
                    </a:pPr>
                    <a:r>
                      <a:rPr lang="en-US">
                        <a:solidFill>
                          <a:schemeClr val="bg2"/>
                        </a:solidFill>
                      </a:rPr>
                      <a:t>100:</a:t>
                    </a:r>
                  </a:p>
                </p:txBody>
              </p:sp>
              <p:sp>
                <p:nvSpPr>
                  <p:cNvPr id="143427" name="Text Box 67"/>
                  <p:cNvSpPr txBox="1">
                    <a:spLocks noChangeArrowheads="1"/>
                  </p:cNvSpPr>
                  <p:nvPr/>
                </p:nvSpPr>
                <p:spPr bwMode="auto">
                  <a:xfrm>
                    <a:off x="2506" y="2312"/>
                    <a:ext cx="237" cy="119"/>
                  </a:xfrm>
                  <a:prstGeom prst="rect">
                    <a:avLst/>
                  </a:prstGeom>
                  <a:noFill/>
                  <a:ln w="9525">
                    <a:noFill/>
                    <a:miter lim="800000"/>
                    <a:headEnd/>
                    <a:tailEnd/>
                  </a:ln>
                </p:spPr>
                <p:txBody>
                  <a:bodyPr lIns="0" tIns="0" rIns="0" bIns="0"/>
                  <a:lstStyle/>
                  <a:p>
                    <a:pPr algn="r">
                      <a:spcBef>
                        <a:spcPct val="0"/>
                      </a:spcBef>
                    </a:pPr>
                    <a:r>
                      <a:rPr lang="en-US">
                        <a:solidFill>
                          <a:schemeClr val="bg2"/>
                        </a:solidFill>
                      </a:rPr>
                      <a:t>101:</a:t>
                    </a:r>
                  </a:p>
                </p:txBody>
              </p:sp>
              <p:sp>
                <p:nvSpPr>
                  <p:cNvPr id="143428" name="Text Box 68"/>
                  <p:cNvSpPr txBox="1">
                    <a:spLocks noChangeArrowheads="1"/>
                  </p:cNvSpPr>
                  <p:nvPr/>
                </p:nvSpPr>
                <p:spPr bwMode="auto">
                  <a:xfrm>
                    <a:off x="2799" y="2312"/>
                    <a:ext cx="607" cy="131"/>
                  </a:xfrm>
                  <a:prstGeom prst="rect">
                    <a:avLst/>
                  </a:prstGeom>
                  <a:noFill/>
                  <a:ln w="9525">
                    <a:noFill/>
                    <a:miter lim="800000"/>
                    <a:headEnd/>
                    <a:tailEnd/>
                  </a:ln>
                </p:spPr>
                <p:txBody>
                  <a:bodyPr lIns="0" tIns="0" rIns="0" bIns="0"/>
                  <a:lstStyle/>
                  <a:p>
                    <a:pPr algn="l">
                      <a:spcBef>
                        <a:spcPct val="0"/>
                      </a:spcBef>
                    </a:pPr>
                    <a:r>
                      <a:rPr lang="en-US">
                        <a:solidFill>
                          <a:schemeClr val="bg2"/>
                        </a:solidFill>
                      </a:rPr>
                      <a:t>instruction </a:t>
                    </a:r>
                  </a:p>
                </p:txBody>
              </p:sp>
              <p:sp>
                <p:nvSpPr>
                  <p:cNvPr id="143429" name="Text Box 69"/>
                  <p:cNvSpPr txBox="1">
                    <a:spLocks noChangeArrowheads="1"/>
                  </p:cNvSpPr>
                  <p:nvPr/>
                </p:nvSpPr>
                <p:spPr bwMode="auto">
                  <a:xfrm>
                    <a:off x="2582" y="1859"/>
                    <a:ext cx="172" cy="132"/>
                  </a:xfrm>
                  <a:prstGeom prst="rect">
                    <a:avLst/>
                  </a:prstGeom>
                  <a:noFill/>
                  <a:ln w="9525">
                    <a:noFill/>
                    <a:miter lim="800000"/>
                    <a:headEnd/>
                    <a:tailEnd/>
                  </a:ln>
                </p:spPr>
                <p:txBody>
                  <a:bodyPr lIns="0" tIns="0" rIns="0" bIns="0"/>
                  <a:lstStyle/>
                  <a:p>
                    <a:pPr algn="r">
                      <a:spcBef>
                        <a:spcPct val="0"/>
                      </a:spcBef>
                    </a:pPr>
                    <a:r>
                      <a:rPr lang="en-US">
                        <a:solidFill>
                          <a:srgbClr val="000000"/>
                        </a:solidFill>
                      </a:rPr>
                      <a:t>...</a:t>
                    </a:r>
                  </a:p>
                </p:txBody>
              </p:sp>
              <p:sp>
                <p:nvSpPr>
                  <p:cNvPr id="143430" name="Text Box 70"/>
                  <p:cNvSpPr txBox="1">
                    <a:spLocks noChangeArrowheads="1"/>
                  </p:cNvSpPr>
                  <p:nvPr/>
                </p:nvSpPr>
                <p:spPr bwMode="auto">
                  <a:xfrm>
                    <a:off x="2527" y="1986"/>
                    <a:ext cx="792" cy="175"/>
                  </a:xfrm>
                  <a:prstGeom prst="rect">
                    <a:avLst/>
                  </a:prstGeom>
                  <a:noFill/>
                  <a:ln w="9525">
                    <a:noFill/>
                    <a:miter lim="800000"/>
                    <a:headEnd/>
                    <a:tailEnd/>
                  </a:ln>
                </p:spPr>
                <p:txBody>
                  <a:bodyPr lIns="0" tIns="0" rIns="0" bIns="0"/>
                  <a:lstStyle/>
                  <a:p>
                    <a:pPr algn="l">
                      <a:spcBef>
                        <a:spcPct val="0"/>
                      </a:spcBef>
                    </a:pPr>
                    <a:r>
                      <a:rPr lang="en-US" i="1">
                        <a:solidFill>
                          <a:schemeClr val="bg2"/>
                        </a:solidFill>
                      </a:rPr>
                      <a:t>Main program</a:t>
                    </a:r>
                  </a:p>
                </p:txBody>
              </p:sp>
              <p:sp>
                <p:nvSpPr>
                  <p:cNvPr id="143431" name="Text Box 71"/>
                  <p:cNvSpPr txBox="1">
                    <a:spLocks noChangeArrowheads="1"/>
                  </p:cNvSpPr>
                  <p:nvPr/>
                </p:nvSpPr>
                <p:spPr bwMode="auto">
                  <a:xfrm>
                    <a:off x="2571" y="2065"/>
                    <a:ext cx="172" cy="131"/>
                  </a:xfrm>
                  <a:prstGeom prst="rect">
                    <a:avLst/>
                  </a:prstGeom>
                  <a:noFill/>
                  <a:ln w="9525">
                    <a:noFill/>
                    <a:miter lim="800000"/>
                    <a:headEnd/>
                    <a:tailEnd/>
                  </a:ln>
                </p:spPr>
                <p:txBody>
                  <a:bodyPr lIns="0" tIns="0" rIns="0" bIns="0"/>
                  <a:lstStyle/>
                  <a:p>
                    <a:pPr algn="r">
                      <a:spcBef>
                        <a:spcPct val="0"/>
                      </a:spcBef>
                    </a:pPr>
                    <a:r>
                      <a:rPr lang="en-US">
                        <a:solidFill>
                          <a:schemeClr val="bg2"/>
                        </a:solidFill>
                      </a:rPr>
                      <a:t>...</a:t>
                    </a:r>
                  </a:p>
                </p:txBody>
              </p:sp>
              <p:sp>
                <p:nvSpPr>
                  <p:cNvPr id="143432" name="Text Box 72"/>
                  <p:cNvSpPr txBox="1">
                    <a:spLocks noChangeArrowheads="1"/>
                  </p:cNvSpPr>
                  <p:nvPr/>
                </p:nvSpPr>
                <p:spPr bwMode="auto">
                  <a:xfrm>
                    <a:off x="2799" y="2186"/>
                    <a:ext cx="591" cy="126"/>
                  </a:xfrm>
                  <a:prstGeom prst="rect">
                    <a:avLst/>
                  </a:prstGeom>
                  <a:noFill/>
                  <a:ln w="9525">
                    <a:noFill/>
                    <a:miter lim="800000"/>
                    <a:headEnd/>
                    <a:tailEnd/>
                  </a:ln>
                </p:spPr>
                <p:txBody>
                  <a:bodyPr lIns="0" tIns="0" rIns="0" bIns="0"/>
                  <a:lstStyle/>
                  <a:p>
                    <a:pPr algn="l">
                      <a:spcBef>
                        <a:spcPct val="0"/>
                      </a:spcBef>
                    </a:pPr>
                    <a:r>
                      <a:rPr lang="en-US">
                        <a:solidFill>
                          <a:schemeClr val="bg2"/>
                        </a:solidFill>
                      </a:rPr>
                      <a:t>instruction </a:t>
                    </a:r>
                  </a:p>
                </p:txBody>
              </p:sp>
            </p:grpSp>
            <p:sp>
              <p:nvSpPr>
                <p:cNvPr id="143434" name="Text Box 74"/>
                <p:cNvSpPr txBox="1">
                  <a:spLocks noChangeArrowheads="1"/>
                </p:cNvSpPr>
                <p:nvPr/>
              </p:nvSpPr>
              <p:spPr bwMode="auto">
                <a:xfrm>
                  <a:off x="2715" y="1690"/>
                  <a:ext cx="1041" cy="138"/>
                </a:xfrm>
                <a:prstGeom prst="rect">
                  <a:avLst/>
                </a:prstGeom>
                <a:noFill/>
                <a:ln w="9525">
                  <a:noFill/>
                  <a:miter lim="800000"/>
                  <a:headEnd/>
                  <a:tailEnd/>
                </a:ln>
              </p:spPr>
              <p:txBody>
                <a:bodyPr lIns="0" tIns="0" rIns="0" bIns="0"/>
                <a:lstStyle/>
                <a:p>
                  <a:pPr algn="l">
                    <a:spcBef>
                      <a:spcPct val="0"/>
                    </a:spcBef>
                  </a:pPr>
                  <a:r>
                    <a:rPr lang="en-US"/>
                    <a:t>RETI  # ISR return</a:t>
                  </a:r>
                </a:p>
              </p:txBody>
            </p:sp>
          </p:grpSp>
          <p:sp>
            <p:nvSpPr>
              <p:cNvPr id="143435" name="Freeform 75"/>
              <p:cNvSpPr>
                <a:spLocks/>
              </p:cNvSpPr>
              <p:nvPr/>
            </p:nvSpPr>
            <p:spPr bwMode="auto">
              <a:xfrm>
                <a:off x="3480" y="1152"/>
                <a:ext cx="228" cy="1206"/>
              </a:xfrm>
              <a:custGeom>
                <a:avLst/>
                <a:gdLst/>
                <a:ahLst/>
                <a:cxnLst>
                  <a:cxn ang="0">
                    <a:pos x="228" y="1086"/>
                  </a:cxn>
                  <a:cxn ang="0">
                    <a:pos x="96" y="1050"/>
                  </a:cxn>
                  <a:cxn ang="0">
                    <a:pos x="186" y="150"/>
                  </a:cxn>
                  <a:cxn ang="0">
                    <a:pos x="0" y="150"/>
                  </a:cxn>
                </a:cxnLst>
                <a:rect l="0" t="0" r="r" b="b"/>
                <a:pathLst>
                  <a:path w="228" h="1206">
                    <a:moveTo>
                      <a:pt x="228" y="1086"/>
                    </a:moveTo>
                    <a:cubicBezTo>
                      <a:pt x="206" y="1080"/>
                      <a:pt x="103" y="1206"/>
                      <a:pt x="96" y="1050"/>
                    </a:cubicBezTo>
                    <a:cubicBezTo>
                      <a:pt x="89" y="894"/>
                      <a:pt x="202" y="300"/>
                      <a:pt x="186" y="150"/>
                    </a:cubicBezTo>
                    <a:cubicBezTo>
                      <a:pt x="170" y="0"/>
                      <a:pt x="39" y="150"/>
                      <a:pt x="0" y="150"/>
                    </a:cubicBezTo>
                  </a:path>
                </a:pathLst>
              </a:custGeom>
              <a:noFill/>
              <a:ln w="12700" cap="flat" cmpd="sng">
                <a:solidFill>
                  <a:schemeClr val="tx1"/>
                </a:solidFill>
                <a:prstDash val="dash"/>
                <a:round/>
                <a:headEnd type="none" w="med" len="med"/>
                <a:tailEnd type="arrow" w="med" len="med"/>
              </a:ln>
              <a:effectLst/>
            </p:spPr>
            <p:txBody>
              <a:bodyPr wrap="none" lIns="0" tIns="0" rIns="0" bIns="0" anchor="ctr">
                <a:spAutoFit/>
              </a:bodyPr>
              <a:lstStyle/>
              <a:p>
                <a:endParaRPr lang="en-US"/>
              </a:p>
            </p:txBody>
          </p:sp>
        </p:grpSp>
        <p:grpSp>
          <p:nvGrpSpPr>
            <p:cNvPr id="8" name="Group 108"/>
            <p:cNvGrpSpPr>
              <a:grpSpLocks/>
            </p:cNvGrpSpPr>
            <p:nvPr/>
          </p:nvGrpSpPr>
          <p:grpSpPr bwMode="auto">
            <a:xfrm>
              <a:off x="3736977" y="1690688"/>
              <a:ext cx="4984753" cy="2371725"/>
              <a:chOff x="2354" y="1065"/>
              <a:chExt cx="3140" cy="1494"/>
            </a:xfrm>
          </p:grpSpPr>
          <p:grpSp>
            <p:nvGrpSpPr>
              <p:cNvPr id="9" name="Group 53"/>
              <p:cNvGrpSpPr>
                <a:grpSpLocks/>
              </p:cNvGrpSpPr>
              <p:nvPr/>
            </p:nvGrpSpPr>
            <p:grpSpPr bwMode="auto">
              <a:xfrm>
                <a:off x="4307" y="1544"/>
                <a:ext cx="1187" cy="363"/>
                <a:chOff x="4307" y="1544"/>
                <a:chExt cx="1187" cy="363"/>
              </a:xfrm>
            </p:grpSpPr>
            <p:sp>
              <p:nvSpPr>
                <p:cNvPr id="143414" name="Freeform 54"/>
                <p:cNvSpPr>
                  <a:spLocks/>
                </p:cNvSpPr>
                <p:nvPr/>
              </p:nvSpPr>
              <p:spPr bwMode="auto">
                <a:xfrm>
                  <a:off x="4307" y="1702"/>
                  <a:ext cx="1150" cy="5"/>
                </a:xfrm>
                <a:custGeom>
                  <a:avLst/>
                  <a:gdLst/>
                  <a:ahLst/>
                  <a:cxnLst>
                    <a:cxn ang="0">
                      <a:pos x="0" y="0"/>
                    </a:cxn>
                    <a:cxn ang="0">
                      <a:pos x="1456" y="3"/>
                    </a:cxn>
                  </a:cxnLst>
                  <a:rect l="0" t="0" r="r" b="b"/>
                  <a:pathLst>
                    <a:path w="1456" h="3">
                      <a:moveTo>
                        <a:pt x="0" y="0"/>
                      </a:moveTo>
                      <a:lnTo>
                        <a:pt x="1456" y="3"/>
                      </a:lnTo>
                    </a:path>
                  </a:pathLst>
                </a:custGeom>
                <a:noFill/>
                <a:ln w="15875">
                  <a:solidFill>
                    <a:schemeClr val="tx1"/>
                  </a:solidFill>
                  <a:round/>
                  <a:headEnd type="triangle" w="med" len="med"/>
                  <a:tailEnd type="triangle" w="med" len="med"/>
                </a:ln>
                <a:effectLst/>
              </p:spPr>
              <p:txBody>
                <a:bodyPr/>
                <a:lstStyle/>
                <a:p>
                  <a:endParaRPr lang="en-US"/>
                </a:p>
              </p:txBody>
            </p:sp>
            <p:sp>
              <p:nvSpPr>
                <p:cNvPr id="143415" name="Line 55"/>
                <p:cNvSpPr>
                  <a:spLocks noChangeShapeType="1"/>
                </p:cNvSpPr>
                <p:nvPr/>
              </p:nvSpPr>
              <p:spPr bwMode="auto">
                <a:xfrm>
                  <a:off x="4682" y="1702"/>
                  <a:ext cx="0" cy="205"/>
                </a:xfrm>
                <a:prstGeom prst="line">
                  <a:avLst/>
                </a:prstGeom>
                <a:noFill/>
                <a:ln w="15875">
                  <a:solidFill>
                    <a:schemeClr val="tx1"/>
                  </a:solidFill>
                  <a:round/>
                  <a:headEnd type="triangle" w="med" len="med"/>
                  <a:tailEnd type="triangle" w="med" len="med"/>
                </a:ln>
                <a:effectLst/>
              </p:spPr>
              <p:txBody>
                <a:bodyPr/>
                <a:lstStyle/>
                <a:p>
                  <a:endParaRPr lang="en-US"/>
                </a:p>
              </p:txBody>
            </p:sp>
            <p:sp>
              <p:nvSpPr>
                <p:cNvPr id="143416" name="Text Box 56"/>
                <p:cNvSpPr txBox="1">
                  <a:spLocks noChangeArrowheads="1"/>
                </p:cNvSpPr>
                <p:nvPr/>
              </p:nvSpPr>
              <p:spPr bwMode="auto">
                <a:xfrm>
                  <a:off x="4892" y="1544"/>
                  <a:ext cx="602" cy="176"/>
                </a:xfrm>
                <a:prstGeom prst="rect">
                  <a:avLst/>
                </a:prstGeom>
                <a:noFill/>
                <a:ln w="9525">
                  <a:noFill/>
                  <a:miter lim="800000"/>
                  <a:headEnd/>
                  <a:tailEnd/>
                </a:ln>
              </p:spPr>
              <p:txBody>
                <a:bodyPr lIns="0" tIns="0" rIns="0" bIns="0"/>
                <a:lstStyle/>
                <a:p>
                  <a:pPr>
                    <a:spcBef>
                      <a:spcPct val="0"/>
                    </a:spcBef>
                  </a:pPr>
                  <a:r>
                    <a:rPr lang="en-US"/>
                    <a:t>System bus</a:t>
                  </a:r>
                </a:p>
              </p:txBody>
            </p:sp>
          </p:grpSp>
          <p:sp>
            <p:nvSpPr>
              <p:cNvPr id="143417" name="Freeform 57"/>
              <p:cNvSpPr>
                <a:spLocks/>
              </p:cNvSpPr>
              <p:nvPr/>
            </p:nvSpPr>
            <p:spPr bwMode="auto">
              <a:xfrm>
                <a:off x="4266" y="1752"/>
                <a:ext cx="596" cy="672"/>
              </a:xfrm>
              <a:custGeom>
                <a:avLst/>
                <a:gdLst/>
                <a:ahLst/>
                <a:cxnLst>
                  <a:cxn ang="0">
                    <a:pos x="516" y="672"/>
                  </a:cxn>
                  <a:cxn ang="0">
                    <a:pos x="576" y="540"/>
                  </a:cxn>
                  <a:cxn ang="0">
                    <a:pos x="582" y="174"/>
                  </a:cxn>
                  <a:cxn ang="0">
                    <a:pos x="522" y="60"/>
                  </a:cxn>
                  <a:cxn ang="0">
                    <a:pos x="138" y="54"/>
                  </a:cxn>
                  <a:cxn ang="0">
                    <a:pos x="0" y="0"/>
                  </a:cxn>
                </a:cxnLst>
                <a:rect l="0" t="0" r="r" b="b"/>
                <a:pathLst>
                  <a:path w="596" h="672">
                    <a:moveTo>
                      <a:pt x="516" y="672"/>
                    </a:moveTo>
                    <a:cubicBezTo>
                      <a:pt x="525" y="651"/>
                      <a:pt x="565" y="623"/>
                      <a:pt x="576" y="540"/>
                    </a:cubicBezTo>
                    <a:cubicBezTo>
                      <a:pt x="587" y="457"/>
                      <a:pt x="591" y="254"/>
                      <a:pt x="582" y="174"/>
                    </a:cubicBezTo>
                    <a:cubicBezTo>
                      <a:pt x="573" y="94"/>
                      <a:pt x="596" y="80"/>
                      <a:pt x="522" y="60"/>
                    </a:cubicBezTo>
                    <a:cubicBezTo>
                      <a:pt x="448" y="40"/>
                      <a:pt x="225" y="64"/>
                      <a:pt x="138" y="54"/>
                    </a:cubicBezTo>
                    <a:cubicBezTo>
                      <a:pt x="51" y="44"/>
                      <a:pt x="29" y="11"/>
                      <a:pt x="0" y="0"/>
                    </a:cubicBezTo>
                  </a:path>
                </a:pathLst>
              </a:custGeom>
              <a:noFill/>
              <a:ln w="12700" cap="flat" cmpd="sng">
                <a:solidFill>
                  <a:schemeClr val="tx1"/>
                </a:solidFill>
                <a:prstDash val="dash"/>
                <a:round/>
                <a:headEnd type="none" w="med" len="med"/>
                <a:tailEnd type="arrow" w="med" len="med"/>
              </a:ln>
              <a:effectLst/>
            </p:spPr>
            <p:txBody>
              <a:bodyPr wrap="none" lIns="0" tIns="0" rIns="0" bIns="0" anchor="ctr">
                <a:spAutoFit/>
              </a:bodyPr>
              <a:lstStyle/>
              <a:p>
                <a:endParaRPr lang="en-US"/>
              </a:p>
            </p:txBody>
          </p:sp>
          <p:grpSp>
            <p:nvGrpSpPr>
              <p:cNvPr id="10" name="Group 77"/>
              <p:cNvGrpSpPr>
                <a:grpSpLocks/>
              </p:cNvGrpSpPr>
              <p:nvPr/>
            </p:nvGrpSpPr>
            <p:grpSpPr bwMode="auto">
              <a:xfrm>
                <a:off x="2354" y="1198"/>
                <a:ext cx="1402" cy="1149"/>
                <a:chOff x="2354" y="1198"/>
                <a:chExt cx="1402" cy="1149"/>
              </a:xfrm>
            </p:grpSpPr>
            <p:grpSp>
              <p:nvGrpSpPr>
                <p:cNvPr id="11" name="Group 78"/>
                <p:cNvGrpSpPr>
                  <a:grpSpLocks/>
                </p:cNvGrpSpPr>
                <p:nvPr/>
              </p:nvGrpSpPr>
              <p:grpSpPr bwMode="auto">
                <a:xfrm>
                  <a:off x="2354" y="1198"/>
                  <a:ext cx="1325" cy="1149"/>
                  <a:chOff x="2450" y="1294"/>
                  <a:chExt cx="1325" cy="1149"/>
                </a:xfrm>
              </p:grpSpPr>
              <p:sp>
                <p:nvSpPr>
                  <p:cNvPr id="143439" name="Text Box 79"/>
                  <p:cNvSpPr txBox="1">
                    <a:spLocks noChangeArrowheads="1"/>
                  </p:cNvSpPr>
                  <p:nvPr/>
                </p:nvSpPr>
                <p:spPr bwMode="auto">
                  <a:xfrm>
                    <a:off x="2535" y="1404"/>
                    <a:ext cx="225" cy="125"/>
                  </a:xfrm>
                  <a:prstGeom prst="rect">
                    <a:avLst/>
                  </a:prstGeom>
                  <a:noFill/>
                  <a:ln w="9525">
                    <a:noFill/>
                    <a:miter lim="800000"/>
                    <a:headEnd/>
                    <a:tailEnd/>
                  </a:ln>
                </p:spPr>
                <p:txBody>
                  <a:bodyPr lIns="0" tIns="0" rIns="0" bIns="0"/>
                  <a:lstStyle/>
                  <a:p>
                    <a:pPr algn="r">
                      <a:spcBef>
                        <a:spcPct val="0"/>
                      </a:spcBef>
                    </a:pPr>
                    <a:r>
                      <a:rPr lang="en-US"/>
                      <a:t>16:</a:t>
                    </a:r>
                  </a:p>
                </p:txBody>
              </p:sp>
              <p:sp>
                <p:nvSpPr>
                  <p:cNvPr id="143440" name="Text Box 80"/>
                  <p:cNvSpPr txBox="1">
                    <a:spLocks noChangeArrowheads="1"/>
                  </p:cNvSpPr>
                  <p:nvPr/>
                </p:nvSpPr>
                <p:spPr bwMode="auto">
                  <a:xfrm>
                    <a:off x="2817" y="1404"/>
                    <a:ext cx="958" cy="132"/>
                  </a:xfrm>
                  <a:prstGeom prst="rect">
                    <a:avLst/>
                  </a:prstGeom>
                  <a:noFill/>
                  <a:ln w="9525">
                    <a:noFill/>
                    <a:miter lim="800000"/>
                    <a:headEnd/>
                    <a:tailEnd/>
                  </a:ln>
                </p:spPr>
                <p:txBody>
                  <a:bodyPr lIns="0" tIns="0" rIns="0" bIns="0"/>
                  <a:lstStyle/>
                  <a:p>
                    <a:pPr algn="l">
                      <a:spcBef>
                        <a:spcPct val="0"/>
                      </a:spcBef>
                    </a:pPr>
                    <a:r>
                      <a:rPr lang="en-US"/>
                      <a:t>MOV R0, 0x8000 </a:t>
                    </a:r>
                  </a:p>
                </p:txBody>
              </p:sp>
              <p:sp>
                <p:nvSpPr>
                  <p:cNvPr id="143441" name="Text Box 81"/>
                  <p:cNvSpPr txBox="1">
                    <a:spLocks noChangeArrowheads="1"/>
                  </p:cNvSpPr>
                  <p:nvPr/>
                </p:nvSpPr>
                <p:spPr bwMode="auto">
                  <a:xfrm>
                    <a:off x="2511" y="1519"/>
                    <a:ext cx="249" cy="128"/>
                  </a:xfrm>
                  <a:prstGeom prst="rect">
                    <a:avLst/>
                  </a:prstGeom>
                  <a:noFill/>
                  <a:ln w="9525">
                    <a:noFill/>
                    <a:miter lim="800000"/>
                    <a:headEnd/>
                    <a:tailEnd/>
                  </a:ln>
                </p:spPr>
                <p:txBody>
                  <a:bodyPr lIns="0" tIns="0" rIns="0" bIns="0"/>
                  <a:lstStyle/>
                  <a:p>
                    <a:pPr algn="r">
                      <a:spcBef>
                        <a:spcPct val="0"/>
                      </a:spcBef>
                    </a:pPr>
                    <a:r>
                      <a:rPr lang="en-US"/>
                      <a:t>17:</a:t>
                    </a:r>
                  </a:p>
                </p:txBody>
              </p:sp>
              <p:sp>
                <p:nvSpPr>
                  <p:cNvPr id="143442" name="Text Box 82"/>
                  <p:cNvSpPr txBox="1">
                    <a:spLocks noChangeArrowheads="1"/>
                  </p:cNvSpPr>
                  <p:nvPr/>
                </p:nvSpPr>
                <p:spPr bwMode="auto">
                  <a:xfrm>
                    <a:off x="2817" y="1519"/>
                    <a:ext cx="759" cy="151"/>
                  </a:xfrm>
                  <a:prstGeom prst="rect">
                    <a:avLst/>
                  </a:prstGeom>
                  <a:noFill/>
                  <a:ln w="9525">
                    <a:noFill/>
                    <a:miter lim="800000"/>
                    <a:headEnd/>
                    <a:tailEnd/>
                  </a:ln>
                </p:spPr>
                <p:txBody>
                  <a:bodyPr lIns="0" tIns="0" rIns="0" bIns="0"/>
                  <a:lstStyle/>
                  <a:p>
                    <a:pPr algn="l">
                      <a:spcBef>
                        <a:spcPct val="0"/>
                      </a:spcBef>
                    </a:pPr>
                    <a:r>
                      <a:rPr lang="en-US"/>
                      <a:t># modifies R0</a:t>
                    </a:r>
                    <a:r>
                      <a:rPr lang="en-US">
                        <a:solidFill>
                          <a:srgbClr val="808080"/>
                        </a:solidFill>
                      </a:rPr>
                      <a:t> </a:t>
                    </a:r>
                  </a:p>
                </p:txBody>
              </p:sp>
              <p:sp>
                <p:nvSpPr>
                  <p:cNvPr id="143443" name="Text Box 83"/>
                  <p:cNvSpPr txBox="1">
                    <a:spLocks noChangeArrowheads="1"/>
                  </p:cNvSpPr>
                  <p:nvPr/>
                </p:nvSpPr>
                <p:spPr bwMode="auto">
                  <a:xfrm>
                    <a:off x="2523" y="1645"/>
                    <a:ext cx="237" cy="134"/>
                  </a:xfrm>
                  <a:prstGeom prst="rect">
                    <a:avLst/>
                  </a:prstGeom>
                  <a:noFill/>
                  <a:ln w="9525">
                    <a:noFill/>
                    <a:miter lim="800000"/>
                    <a:headEnd/>
                    <a:tailEnd/>
                  </a:ln>
                </p:spPr>
                <p:txBody>
                  <a:bodyPr lIns="0" tIns="0" rIns="0" bIns="0"/>
                  <a:lstStyle/>
                  <a:p>
                    <a:pPr algn="r">
                      <a:spcBef>
                        <a:spcPct val="0"/>
                      </a:spcBef>
                    </a:pPr>
                    <a:r>
                      <a:rPr lang="en-US"/>
                      <a:t>18:</a:t>
                    </a:r>
                  </a:p>
                </p:txBody>
              </p:sp>
              <p:sp>
                <p:nvSpPr>
                  <p:cNvPr id="143445" name="Text Box 85"/>
                  <p:cNvSpPr txBox="1">
                    <a:spLocks noChangeArrowheads="1"/>
                  </p:cNvSpPr>
                  <p:nvPr/>
                </p:nvSpPr>
                <p:spPr bwMode="auto">
                  <a:xfrm>
                    <a:off x="2559" y="1774"/>
                    <a:ext cx="201" cy="126"/>
                  </a:xfrm>
                  <a:prstGeom prst="rect">
                    <a:avLst/>
                  </a:prstGeom>
                  <a:noFill/>
                  <a:ln w="9525">
                    <a:noFill/>
                    <a:miter lim="800000"/>
                    <a:headEnd/>
                    <a:tailEnd/>
                  </a:ln>
                </p:spPr>
                <p:txBody>
                  <a:bodyPr lIns="0" tIns="0" rIns="0" bIns="0"/>
                  <a:lstStyle/>
                  <a:p>
                    <a:pPr algn="r">
                      <a:spcBef>
                        <a:spcPct val="0"/>
                      </a:spcBef>
                    </a:pPr>
                    <a:r>
                      <a:rPr lang="en-US"/>
                      <a:t>19:</a:t>
                    </a:r>
                  </a:p>
                </p:txBody>
              </p:sp>
              <p:sp>
                <p:nvSpPr>
                  <p:cNvPr id="143446" name="Text Box 86"/>
                  <p:cNvSpPr txBox="1">
                    <a:spLocks noChangeArrowheads="1"/>
                  </p:cNvSpPr>
                  <p:nvPr/>
                </p:nvSpPr>
                <p:spPr bwMode="auto">
                  <a:xfrm>
                    <a:off x="2527" y="1294"/>
                    <a:ext cx="290" cy="178"/>
                  </a:xfrm>
                  <a:prstGeom prst="rect">
                    <a:avLst/>
                  </a:prstGeom>
                  <a:noFill/>
                  <a:ln w="9525">
                    <a:noFill/>
                    <a:miter lim="800000"/>
                    <a:headEnd/>
                    <a:tailEnd/>
                  </a:ln>
                </p:spPr>
                <p:txBody>
                  <a:bodyPr lIns="0" tIns="0" rIns="0" bIns="0"/>
                  <a:lstStyle/>
                  <a:p>
                    <a:pPr algn="l">
                      <a:spcBef>
                        <a:spcPct val="0"/>
                      </a:spcBef>
                    </a:pPr>
                    <a:r>
                      <a:rPr lang="en-US" i="1"/>
                      <a:t>ISR </a:t>
                    </a:r>
                  </a:p>
                </p:txBody>
              </p:sp>
              <p:sp>
                <p:nvSpPr>
                  <p:cNvPr id="143447" name="Text Box 87"/>
                  <p:cNvSpPr txBox="1">
                    <a:spLocks noChangeArrowheads="1"/>
                  </p:cNvSpPr>
                  <p:nvPr/>
                </p:nvSpPr>
                <p:spPr bwMode="auto">
                  <a:xfrm>
                    <a:off x="2450" y="2179"/>
                    <a:ext cx="284" cy="135"/>
                  </a:xfrm>
                  <a:prstGeom prst="rect">
                    <a:avLst/>
                  </a:prstGeom>
                  <a:noFill/>
                  <a:ln w="9525">
                    <a:noFill/>
                    <a:miter lim="800000"/>
                    <a:headEnd/>
                    <a:tailEnd/>
                  </a:ln>
                </p:spPr>
                <p:txBody>
                  <a:bodyPr lIns="0" tIns="0" rIns="0" bIns="0"/>
                  <a:lstStyle/>
                  <a:p>
                    <a:pPr algn="r">
                      <a:spcBef>
                        <a:spcPct val="0"/>
                      </a:spcBef>
                    </a:pPr>
                    <a:r>
                      <a:rPr lang="en-US">
                        <a:solidFill>
                          <a:schemeClr val="bg2"/>
                        </a:solidFill>
                      </a:rPr>
                      <a:t>100:</a:t>
                    </a:r>
                  </a:p>
                </p:txBody>
              </p:sp>
              <p:sp>
                <p:nvSpPr>
                  <p:cNvPr id="143448" name="Text Box 88"/>
                  <p:cNvSpPr txBox="1">
                    <a:spLocks noChangeArrowheads="1"/>
                  </p:cNvSpPr>
                  <p:nvPr/>
                </p:nvSpPr>
                <p:spPr bwMode="auto">
                  <a:xfrm>
                    <a:off x="2506" y="2312"/>
                    <a:ext cx="237" cy="119"/>
                  </a:xfrm>
                  <a:prstGeom prst="rect">
                    <a:avLst/>
                  </a:prstGeom>
                  <a:noFill/>
                  <a:ln w="9525">
                    <a:noFill/>
                    <a:miter lim="800000"/>
                    <a:headEnd/>
                    <a:tailEnd/>
                  </a:ln>
                </p:spPr>
                <p:txBody>
                  <a:bodyPr lIns="0" tIns="0" rIns="0" bIns="0"/>
                  <a:lstStyle/>
                  <a:p>
                    <a:pPr algn="r">
                      <a:spcBef>
                        <a:spcPct val="0"/>
                      </a:spcBef>
                    </a:pPr>
                    <a:r>
                      <a:rPr lang="en-US">
                        <a:solidFill>
                          <a:schemeClr val="bg2"/>
                        </a:solidFill>
                      </a:rPr>
                      <a:t>101:</a:t>
                    </a:r>
                  </a:p>
                </p:txBody>
              </p:sp>
              <p:sp>
                <p:nvSpPr>
                  <p:cNvPr id="143449" name="Text Box 89"/>
                  <p:cNvSpPr txBox="1">
                    <a:spLocks noChangeArrowheads="1"/>
                  </p:cNvSpPr>
                  <p:nvPr/>
                </p:nvSpPr>
                <p:spPr bwMode="auto">
                  <a:xfrm>
                    <a:off x="2799" y="2312"/>
                    <a:ext cx="607" cy="131"/>
                  </a:xfrm>
                  <a:prstGeom prst="rect">
                    <a:avLst/>
                  </a:prstGeom>
                  <a:noFill/>
                  <a:ln w="9525">
                    <a:noFill/>
                    <a:miter lim="800000"/>
                    <a:headEnd/>
                    <a:tailEnd/>
                  </a:ln>
                </p:spPr>
                <p:txBody>
                  <a:bodyPr lIns="0" tIns="0" rIns="0" bIns="0"/>
                  <a:lstStyle/>
                  <a:p>
                    <a:pPr algn="l">
                      <a:spcBef>
                        <a:spcPct val="0"/>
                      </a:spcBef>
                    </a:pPr>
                    <a:r>
                      <a:rPr lang="en-US">
                        <a:solidFill>
                          <a:schemeClr val="bg2"/>
                        </a:solidFill>
                      </a:rPr>
                      <a:t>instruction </a:t>
                    </a:r>
                  </a:p>
                </p:txBody>
              </p:sp>
              <p:sp>
                <p:nvSpPr>
                  <p:cNvPr id="143450" name="Text Box 90"/>
                  <p:cNvSpPr txBox="1">
                    <a:spLocks noChangeArrowheads="1"/>
                  </p:cNvSpPr>
                  <p:nvPr/>
                </p:nvSpPr>
                <p:spPr bwMode="auto">
                  <a:xfrm>
                    <a:off x="2582" y="1859"/>
                    <a:ext cx="172" cy="132"/>
                  </a:xfrm>
                  <a:prstGeom prst="rect">
                    <a:avLst/>
                  </a:prstGeom>
                  <a:noFill/>
                  <a:ln w="9525">
                    <a:noFill/>
                    <a:miter lim="800000"/>
                    <a:headEnd/>
                    <a:tailEnd/>
                  </a:ln>
                </p:spPr>
                <p:txBody>
                  <a:bodyPr lIns="0" tIns="0" rIns="0" bIns="0"/>
                  <a:lstStyle/>
                  <a:p>
                    <a:pPr algn="r">
                      <a:spcBef>
                        <a:spcPct val="0"/>
                      </a:spcBef>
                    </a:pPr>
                    <a:r>
                      <a:rPr lang="en-US">
                        <a:solidFill>
                          <a:srgbClr val="000000"/>
                        </a:solidFill>
                      </a:rPr>
                      <a:t>...</a:t>
                    </a:r>
                  </a:p>
                </p:txBody>
              </p:sp>
              <p:sp>
                <p:nvSpPr>
                  <p:cNvPr id="143451" name="Text Box 91"/>
                  <p:cNvSpPr txBox="1">
                    <a:spLocks noChangeArrowheads="1"/>
                  </p:cNvSpPr>
                  <p:nvPr/>
                </p:nvSpPr>
                <p:spPr bwMode="auto">
                  <a:xfrm>
                    <a:off x="2527" y="1986"/>
                    <a:ext cx="792" cy="175"/>
                  </a:xfrm>
                  <a:prstGeom prst="rect">
                    <a:avLst/>
                  </a:prstGeom>
                  <a:noFill/>
                  <a:ln w="9525">
                    <a:noFill/>
                    <a:miter lim="800000"/>
                    <a:headEnd/>
                    <a:tailEnd/>
                  </a:ln>
                </p:spPr>
                <p:txBody>
                  <a:bodyPr lIns="0" tIns="0" rIns="0" bIns="0"/>
                  <a:lstStyle/>
                  <a:p>
                    <a:pPr algn="l">
                      <a:spcBef>
                        <a:spcPct val="0"/>
                      </a:spcBef>
                    </a:pPr>
                    <a:r>
                      <a:rPr lang="en-US" i="1" dirty="0">
                        <a:solidFill>
                          <a:schemeClr val="bg2"/>
                        </a:solidFill>
                      </a:rPr>
                      <a:t>Main program</a:t>
                    </a:r>
                  </a:p>
                </p:txBody>
              </p:sp>
              <p:sp>
                <p:nvSpPr>
                  <p:cNvPr id="143452" name="Text Box 92"/>
                  <p:cNvSpPr txBox="1">
                    <a:spLocks noChangeArrowheads="1"/>
                  </p:cNvSpPr>
                  <p:nvPr/>
                </p:nvSpPr>
                <p:spPr bwMode="auto">
                  <a:xfrm>
                    <a:off x="2571" y="2065"/>
                    <a:ext cx="172" cy="131"/>
                  </a:xfrm>
                  <a:prstGeom prst="rect">
                    <a:avLst/>
                  </a:prstGeom>
                  <a:noFill/>
                  <a:ln w="9525">
                    <a:noFill/>
                    <a:miter lim="800000"/>
                    <a:headEnd/>
                    <a:tailEnd/>
                  </a:ln>
                </p:spPr>
                <p:txBody>
                  <a:bodyPr lIns="0" tIns="0" rIns="0" bIns="0"/>
                  <a:lstStyle/>
                  <a:p>
                    <a:pPr algn="r">
                      <a:spcBef>
                        <a:spcPct val="0"/>
                      </a:spcBef>
                    </a:pPr>
                    <a:r>
                      <a:rPr lang="en-US">
                        <a:solidFill>
                          <a:schemeClr val="bg2"/>
                        </a:solidFill>
                      </a:rPr>
                      <a:t>...</a:t>
                    </a:r>
                  </a:p>
                </p:txBody>
              </p:sp>
              <p:sp>
                <p:nvSpPr>
                  <p:cNvPr id="143453" name="Text Box 93"/>
                  <p:cNvSpPr txBox="1">
                    <a:spLocks noChangeArrowheads="1"/>
                  </p:cNvSpPr>
                  <p:nvPr/>
                </p:nvSpPr>
                <p:spPr bwMode="auto">
                  <a:xfrm>
                    <a:off x="2799" y="2186"/>
                    <a:ext cx="591" cy="126"/>
                  </a:xfrm>
                  <a:prstGeom prst="rect">
                    <a:avLst/>
                  </a:prstGeom>
                  <a:noFill/>
                  <a:ln w="9525">
                    <a:noFill/>
                    <a:miter lim="800000"/>
                    <a:headEnd/>
                    <a:tailEnd/>
                  </a:ln>
                </p:spPr>
                <p:txBody>
                  <a:bodyPr lIns="0" tIns="0" rIns="0" bIns="0"/>
                  <a:lstStyle/>
                  <a:p>
                    <a:pPr algn="l">
                      <a:spcBef>
                        <a:spcPct val="0"/>
                      </a:spcBef>
                    </a:pPr>
                    <a:r>
                      <a:rPr lang="en-US">
                        <a:solidFill>
                          <a:schemeClr val="bg2"/>
                        </a:solidFill>
                      </a:rPr>
                      <a:t>instruction </a:t>
                    </a:r>
                  </a:p>
                </p:txBody>
              </p:sp>
            </p:grpSp>
            <p:sp>
              <p:nvSpPr>
                <p:cNvPr id="143454" name="Text Box 94"/>
                <p:cNvSpPr txBox="1">
                  <a:spLocks noChangeArrowheads="1"/>
                </p:cNvSpPr>
                <p:nvPr/>
              </p:nvSpPr>
              <p:spPr bwMode="auto">
                <a:xfrm>
                  <a:off x="2715" y="1690"/>
                  <a:ext cx="1041" cy="138"/>
                </a:xfrm>
                <a:prstGeom prst="rect">
                  <a:avLst/>
                </a:prstGeom>
                <a:noFill/>
                <a:ln w="9525">
                  <a:noFill/>
                  <a:miter lim="800000"/>
                  <a:headEnd/>
                  <a:tailEnd/>
                </a:ln>
              </p:spPr>
              <p:txBody>
                <a:bodyPr lIns="0" tIns="0" rIns="0" bIns="0"/>
                <a:lstStyle/>
                <a:p>
                  <a:pPr algn="l">
                    <a:spcBef>
                      <a:spcPct val="0"/>
                    </a:spcBef>
                  </a:pPr>
                  <a:r>
                    <a:rPr lang="en-US"/>
                    <a:t>RETI  # ISR return</a:t>
                  </a:r>
                </a:p>
              </p:txBody>
            </p:sp>
          </p:grpSp>
          <p:sp>
            <p:nvSpPr>
              <p:cNvPr id="143456" name="Oval 96"/>
              <p:cNvSpPr>
                <a:spLocks noChangeArrowheads="1"/>
              </p:cNvSpPr>
              <p:nvPr/>
            </p:nvSpPr>
            <p:spPr bwMode="auto">
              <a:xfrm>
                <a:off x="4625" y="2407"/>
                <a:ext cx="92" cy="92"/>
              </a:xfrm>
              <a:prstGeom prst="ellipse">
                <a:avLst/>
              </a:prstGeom>
              <a:solidFill>
                <a:srgbClr val="000000"/>
              </a:solidFill>
              <a:ln w="9525">
                <a:solidFill>
                  <a:schemeClr val="tx1"/>
                </a:solidFill>
                <a:round/>
                <a:headEnd/>
                <a:tailEnd/>
              </a:ln>
              <a:effectLst/>
            </p:spPr>
            <p:txBody>
              <a:bodyPr/>
              <a:lstStyle/>
              <a:p>
                <a:endParaRPr lang="en-US"/>
              </a:p>
            </p:txBody>
          </p:sp>
          <p:sp>
            <p:nvSpPr>
              <p:cNvPr id="143457" name="Rectangle 97"/>
              <p:cNvSpPr>
                <a:spLocks noChangeArrowheads="1"/>
              </p:cNvSpPr>
              <p:nvPr/>
            </p:nvSpPr>
            <p:spPr bwMode="auto">
              <a:xfrm>
                <a:off x="4477" y="2381"/>
                <a:ext cx="375" cy="135"/>
              </a:xfrm>
              <a:prstGeom prst="rect">
                <a:avLst/>
              </a:prstGeom>
              <a:noFill/>
              <a:ln w="9525">
                <a:solidFill>
                  <a:schemeClr val="tx1"/>
                </a:solidFill>
                <a:miter lim="800000"/>
                <a:headEnd/>
                <a:tailEnd/>
              </a:ln>
              <a:effectLst/>
            </p:spPr>
            <p:txBody>
              <a:bodyPr lIns="0" tIns="0" rIns="0" bIns="0"/>
              <a:lstStyle/>
              <a:p>
                <a:pPr algn="l">
                  <a:spcBef>
                    <a:spcPct val="0"/>
                  </a:spcBef>
                </a:pPr>
                <a:endParaRPr lang="en-US"/>
              </a:p>
            </p:txBody>
          </p:sp>
          <p:sp>
            <p:nvSpPr>
              <p:cNvPr id="143458" name="Rectangle 98"/>
              <p:cNvSpPr>
                <a:spLocks noChangeArrowheads="1"/>
              </p:cNvSpPr>
              <p:nvPr/>
            </p:nvSpPr>
            <p:spPr bwMode="auto">
              <a:xfrm>
                <a:off x="4459" y="2236"/>
                <a:ext cx="395" cy="153"/>
              </a:xfrm>
              <a:prstGeom prst="rect">
                <a:avLst/>
              </a:prstGeom>
              <a:noFill/>
              <a:ln w="9525">
                <a:noFill/>
                <a:miter lim="800000"/>
                <a:headEnd/>
                <a:tailEnd/>
              </a:ln>
              <a:effectLst/>
            </p:spPr>
            <p:txBody>
              <a:bodyPr lIns="0" tIns="0" rIns="0" bIns="0"/>
              <a:lstStyle/>
              <a:p>
                <a:pPr>
                  <a:spcBef>
                    <a:spcPct val="0"/>
                  </a:spcBef>
                </a:pPr>
                <a:r>
                  <a:rPr lang="en-US"/>
                  <a:t>0x8000</a:t>
                </a:r>
              </a:p>
            </p:txBody>
          </p:sp>
          <p:sp>
            <p:nvSpPr>
              <p:cNvPr id="143459" name="Rectangle 99"/>
              <p:cNvSpPr>
                <a:spLocks noChangeArrowheads="1"/>
              </p:cNvSpPr>
              <p:nvPr/>
            </p:nvSpPr>
            <p:spPr bwMode="auto">
              <a:xfrm>
                <a:off x="4449" y="1910"/>
                <a:ext cx="454" cy="649"/>
              </a:xfrm>
              <a:prstGeom prst="rect">
                <a:avLst/>
              </a:prstGeom>
              <a:noFill/>
              <a:ln w="9525">
                <a:solidFill>
                  <a:srgbClr val="000000"/>
                </a:solidFill>
                <a:miter lim="800000"/>
                <a:headEnd/>
                <a:tailEnd/>
              </a:ln>
            </p:spPr>
            <p:txBody>
              <a:bodyPr lIns="0" tIns="0" rIns="0" bIns="0"/>
              <a:lstStyle/>
              <a:p>
                <a:pPr>
                  <a:spcBef>
                    <a:spcPct val="0"/>
                  </a:spcBef>
                </a:pPr>
                <a:r>
                  <a:rPr lang="en-US">
                    <a:solidFill>
                      <a:srgbClr val="000000"/>
                    </a:solidFill>
                  </a:rPr>
                  <a:t>P1</a:t>
                </a:r>
              </a:p>
            </p:txBody>
          </p:sp>
          <p:sp>
            <p:nvSpPr>
              <p:cNvPr id="143460" name="Rectangle 100"/>
              <p:cNvSpPr>
                <a:spLocks noChangeArrowheads="1"/>
              </p:cNvSpPr>
              <p:nvPr/>
            </p:nvSpPr>
            <p:spPr bwMode="auto">
              <a:xfrm>
                <a:off x="4321" y="1065"/>
                <a:ext cx="1152" cy="427"/>
              </a:xfrm>
              <a:prstGeom prst="rect">
                <a:avLst/>
              </a:prstGeom>
              <a:noFill/>
              <a:ln w="9525">
                <a:solidFill>
                  <a:schemeClr val="tx1"/>
                </a:solidFill>
                <a:miter lim="800000"/>
                <a:headEnd/>
                <a:tailEnd/>
              </a:ln>
            </p:spPr>
            <p:txBody>
              <a:bodyPr lIns="0" tIns="0" rIns="0" bIns="0"/>
              <a:lstStyle/>
              <a:p>
                <a:pPr>
                  <a:spcBef>
                    <a:spcPct val="0"/>
                  </a:spcBef>
                </a:pPr>
                <a:r>
                  <a:rPr lang="en-US"/>
                  <a:t>Data memory</a:t>
                </a:r>
              </a:p>
            </p:txBody>
          </p:sp>
          <p:sp>
            <p:nvSpPr>
              <p:cNvPr id="143461" name="Text Box 101"/>
              <p:cNvSpPr txBox="1">
                <a:spLocks noChangeArrowheads="1"/>
              </p:cNvSpPr>
              <p:nvPr/>
            </p:nvSpPr>
            <p:spPr bwMode="auto">
              <a:xfrm>
                <a:off x="4734" y="1188"/>
                <a:ext cx="390" cy="129"/>
              </a:xfrm>
              <a:prstGeom prst="rect">
                <a:avLst/>
              </a:prstGeom>
              <a:noFill/>
              <a:ln w="9525">
                <a:noFill/>
                <a:prstDash val="dash"/>
                <a:miter lim="800000"/>
                <a:headEnd/>
                <a:tailEnd type="none" w="sm" len="sm"/>
              </a:ln>
              <a:effectLst/>
            </p:spPr>
            <p:txBody>
              <a:bodyPr lIns="0" tIns="0" rIns="0" bIns="0"/>
              <a:lstStyle/>
              <a:p>
                <a:pPr algn="l">
                  <a:spcBef>
                    <a:spcPct val="0"/>
                  </a:spcBef>
                </a:pPr>
                <a:r>
                  <a:rPr lang="en-US"/>
                  <a:t>0x0001</a:t>
                </a:r>
              </a:p>
            </p:txBody>
          </p:sp>
          <p:sp>
            <p:nvSpPr>
              <p:cNvPr id="143462" name="Text Box 102"/>
              <p:cNvSpPr txBox="1">
                <a:spLocks noChangeArrowheads="1"/>
              </p:cNvSpPr>
              <p:nvPr/>
            </p:nvSpPr>
            <p:spPr bwMode="auto">
              <a:xfrm>
                <a:off x="4715" y="1334"/>
                <a:ext cx="365" cy="129"/>
              </a:xfrm>
              <a:prstGeom prst="rect">
                <a:avLst/>
              </a:prstGeom>
              <a:noFill/>
              <a:ln w="9525">
                <a:solidFill>
                  <a:schemeClr val="tx1"/>
                </a:solidFill>
                <a:miter lim="800000"/>
                <a:headEnd/>
                <a:tailEnd type="none" w="sm" len="sm"/>
              </a:ln>
              <a:effectLst/>
            </p:spPr>
            <p:txBody>
              <a:bodyPr lIns="0" tIns="0" rIns="0" bIns="0"/>
              <a:lstStyle/>
              <a:p>
                <a:pPr algn="l">
                  <a:spcBef>
                    <a:spcPct val="0"/>
                  </a:spcBef>
                </a:pPr>
                <a:endParaRPr lang="en-US"/>
              </a:p>
            </p:txBody>
          </p:sp>
          <p:sp>
            <p:nvSpPr>
              <p:cNvPr id="143463" name="Line 103"/>
              <p:cNvSpPr>
                <a:spLocks noChangeShapeType="1"/>
              </p:cNvSpPr>
              <p:nvPr/>
            </p:nvSpPr>
            <p:spPr bwMode="auto">
              <a:xfrm>
                <a:off x="4840" y="1494"/>
                <a:ext cx="0" cy="204"/>
              </a:xfrm>
              <a:prstGeom prst="line">
                <a:avLst/>
              </a:prstGeom>
              <a:noFill/>
              <a:ln w="15875">
                <a:solidFill>
                  <a:schemeClr val="tx1"/>
                </a:solidFill>
                <a:round/>
                <a:headEnd type="triangle" w="med" len="med"/>
                <a:tailEnd type="triangle" w="med" len="med"/>
              </a:ln>
              <a:effectLst/>
            </p:spPr>
            <p:txBody>
              <a:bodyPr/>
              <a:lstStyle/>
              <a:p>
                <a:endParaRPr lang="en-US"/>
              </a:p>
            </p:txBody>
          </p:sp>
          <p:sp>
            <p:nvSpPr>
              <p:cNvPr id="143465" name="Oval 105"/>
              <p:cNvSpPr>
                <a:spLocks noChangeArrowheads="1"/>
              </p:cNvSpPr>
              <p:nvPr/>
            </p:nvSpPr>
            <p:spPr bwMode="auto">
              <a:xfrm>
                <a:off x="4133" y="1627"/>
                <a:ext cx="92" cy="92"/>
              </a:xfrm>
              <a:prstGeom prst="ellipse">
                <a:avLst/>
              </a:prstGeom>
              <a:solidFill>
                <a:srgbClr val="000000"/>
              </a:solidFill>
              <a:ln w="9525">
                <a:solidFill>
                  <a:schemeClr val="tx1"/>
                </a:solidFill>
                <a:round/>
                <a:headEnd/>
                <a:tailEnd/>
              </a:ln>
              <a:effectLst/>
            </p:spPr>
            <p:txBody>
              <a:bodyPr/>
              <a:lstStyle/>
              <a:p>
                <a:endParaRPr lang="en-US"/>
              </a:p>
            </p:txBody>
          </p:sp>
          <p:sp>
            <p:nvSpPr>
              <p:cNvPr id="143466" name="Oval 106"/>
              <p:cNvSpPr>
                <a:spLocks noChangeArrowheads="1"/>
              </p:cNvSpPr>
              <p:nvPr/>
            </p:nvSpPr>
            <p:spPr bwMode="auto">
              <a:xfrm>
                <a:off x="4841" y="1351"/>
                <a:ext cx="92" cy="92"/>
              </a:xfrm>
              <a:prstGeom prst="ellipse">
                <a:avLst/>
              </a:prstGeom>
              <a:solidFill>
                <a:srgbClr val="000000"/>
              </a:solidFill>
              <a:ln w="9525">
                <a:solidFill>
                  <a:schemeClr val="tx1"/>
                </a:solidFill>
                <a:round/>
                <a:headEnd/>
                <a:tailEnd/>
              </a:ln>
              <a:effectLst/>
            </p:spPr>
            <p:txBody>
              <a:bodyPr/>
              <a:lstStyle/>
              <a:p>
                <a:endParaRPr lang="en-US"/>
              </a:p>
            </p:txBody>
          </p:sp>
          <p:sp>
            <p:nvSpPr>
              <p:cNvPr id="143467" name="Freeform 107"/>
              <p:cNvSpPr>
                <a:spLocks/>
              </p:cNvSpPr>
              <p:nvPr/>
            </p:nvSpPr>
            <p:spPr bwMode="auto">
              <a:xfrm>
                <a:off x="4386" y="1464"/>
                <a:ext cx="426" cy="167"/>
              </a:xfrm>
              <a:custGeom>
                <a:avLst/>
                <a:gdLst/>
                <a:ahLst/>
                <a:cxnLst>
                  <a:cxn ang="0">
                    <a:pos x="0" y="162"/>
                  </a:cxn>
                  <a:cxn ang="0">
                    <a:pos x="252" y="162"/>
                  </a:cxn>
                  <a:cxn ang="0">
                    <a:pos x="378" y="132"/>
                  </a:cxn>
                  <a:cxn ang="0">
                    <a:pos x="426" y="0"/>
                  </a:cxn>
                </a:cxnLst>
                <a:rect l="0" t="0" r="r" b="b"/>
                <a:pathLst>
                  <a:path w="426" h="167">
                    <a:moveTo>
                      <a:pt x="0" y="162"/>
                    </a:moveTo>
                    <a:cubicBezTo>
                      <a:pt x="42" y="162"/>
                      <a:pt x="189" y="167"/>
                      <a:pt x="252" y="162"/>
                    </a:cubicBezTo>
                    <a:cubicBezTo>
                      <a:pt x="315" y="157"/>
                      <a:pt x="349" y="159"/>
                      <a:pt x="378" y="132"/>
                    </a:cubicBezTo>
                    <a:cubicBezTo>
                      <a:pt x="407" y="105"/>
                      <a:pt x="416" y="28"/>
                      <a:pt x="426" y="0"/>
                    </a:cubicBezTo>
                  </a:path>
                </a:pathLst>
              </a:custGeom>
              <a:noFill/>
              <a:ln w="12700" cap="flat" cmpd="sng">
                <a:solidFill>
                  <a:schemeClr val="tx1"/>
                </a:solidFill>
                <a:prstDash val="dash"/>
                <a:round/>
                <a:headEnd type="none" w="med" len="med"/>
                <a:tailEnd type="arrow" w="med" len="med"/>
              </a:ln>
              <a:effectLst/>
            </p:spPr>
            <p:txBody>
              <a:bodyPr wrap="none" lIns="0" tIns="0" rIns="0" bIns="0" anchor="ctr">
                <a:spAutoFit/>
              </a:bodyPr>
              <a:lstStyle/>
              <a:p>
                <a:endParaRPr lang="en-US"/>
              </a:p>
            </p:txBody>
          </p:sp>
        </p:grpSp>
        <p:grpSp>
          <p:nvGrpSpPr>
            <p:cNvPr id="12" name="Group 116"/>
            <p:cNvGrpSpPr>
              <a:grpSpLocks/>
            </p:cNvGrpSpPr>
            <p:nvPr/>
          </p:nvGrpSpPr>
          <p:grpSpPr bwMode="auto">
            <a:xfrm>
              <a:off x="6477000" y="3206750"/>
              <a:ext cx="574675" cy="395288"/>
              <a:chOff x="3762" y="2872"/>
              <a:chExt cx="362" cy="249"/>
            </a:xfrm>
          </p:grpSpPr>
          <p:sp>
            <p:nvSpPr>
              <p:cNvPr id="143473" name="Freeform 113"/>
              <p:cNvSpPr>
                <a:spLocks/>
              </p:cNvSpPr>
              <p:nvPr/>
            </p:nvSpPr>
            <p:spPr bwMode="auto">
              <a:xfrm>
                <a:off x="3985" y="2952"/>
                <a:ext cx="139" cy="1"/>
              </a:xfrm>
              <a:custGeom>
                <a:avLst/>
                <a:gdLst/>
                <a:ahLst/>
                <a:cxnLst>
                  <a:cxn ang="0">
                    <a:pos x="139" y="1"/>
                  </a:cxn>
                  <a:cxn ang="0">
                    <a:pos x="0" y="0"/>
                  </a:cxn>
                </a:cxnLst>
                <a:rect l="0" t="0" r="r" b="b"/>
                <a:pathLst>
                  <a:path w="139" h="1">
                    <a:moveTo>
                      <a:pt x="139" y="1"/>
                    </a:moveTo>
                    <a:lnTo>
                      <a:pt x="0" y="0"/>
                    </a:lnTo>
                  </a:path>
                </a:pathLst>
              </a:custGeom>
              <a:noFill/>
              <a:ln w="9525">
                <a:solidFill>
                  <a:schemeClr val="tx1"/>
                </a:solidFill>
                <a:round/>
                <a:headEnd/>
                <a:tailEnd type="triangle" w="med" len="med"/>
              </a:ln>
              <a:effectLst/>
            </p:spPr>
            <p:txBody>
              <a:bodyPr/>
              <a:lstStyle/>
              <a:p>
                <a:endParaRPr lang="en-US"/>
              </a:p>
            </p:txBody>
          </p:sp>
          <p:sp>
            <p:nvSpPr>
              <p:cNvPr id="143474" name="Text Box 114"/>
              <p:cNvSpPr txBox="1">
                <a:spLocks noChangeArrowheads="1"/>
              </p:cNvSpPr>
              <p:nvPr/>
            </p:nvSpPr>
            <p:spPr bwMode="auto">
              <a:xfrm>
                <a:off x="3762" y="2872"/>
                <a:ext cx="190" cy="169"/>
              </a:xfrm>
              <a:prstGeom prst="rect">
                <a:avLst/>
              </a:prstGeom>
              <a:noFill/>
              <a:ln w="9525">
                <a:noFill/>
                <a:miter lim="800000"/>
                <a:headEnd/>
                <a:tailEnd/>
              </a:ln>
            </p:spPr>
            <p:txBody>
              <a:bodyPr lIns="0" tIns="0" rIns="0" bIns="0"/>
              <a:lstStyle/>
              <a:p>
                <a:pPr algn="r">
                  <a:spcBef>
                    <a:spcPct val="0"/>
                  </a:spcBef>
                </a:pPr>
                <a:r>
                  <a:rPr lang="en-US"/>
                  <a:t>Int</a:t>
                </a:r>
              </a:p>
            </p:txBody>
          </p:sp>
          <p:sp>
            <p:nvSpPr>
              <p:cNvPr id="143475" name="Text Box 115"/>
              <p:cNvSpPr txBox="1">
                <a:spLocks noChangeArrowheads="1"/>
              </p:cNvSpPr>
              <p:nvPr/>
            </p:nvSpPr>
            <p:spPr bwMode="auto">
              <a:xfrm>
                <a:off x="4002" y="3006"/>
                <a:ext cx="108" cy="115"/>
              </a:xfrm>
              <a:prstGeom prst="rect">
                <a:avLst/>
              </a:prstGeom>
              <a:noFill/>
              <a:ln w="12700">
                <a:noFill/>
                <a:miter lim="800000"/>
                <a:headEnd/>
                <a:tailEnd/>
              </a:ln>
              <a:effectLst/>
            </p:spPr>
            <p:txBody>
              <a:bodyPr lIns="0" tIns="0" rIns="0" bIns="0">
                <a:spAutoFit/>
              </a:bodyPr>
              <a:lstStyle/>
              <a:p>
                <a:r>
                  <a:rPr lang="en-US"/>
                  <a:t>0</a:t>
                </a:r>
              </a:p>
            </p:txBody>
          </p:sp>
        </p:grpSp>
      </p:grpSp>
    </p:spTree>
    <p:extLst>
      <p:ext uri="{BB962C8B-B14F-4D97-AF65-F5344CB8AC3E}">
        <p14:creationId xmlns:p14="http://schemas.microsoft.com/office/powerpoint/2010/main" val="23289217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Slide Number Placeholder 3"/>
          <p:cNvSpPr>
            <a:spLocks noGrp="1"/>
          </p:cNvSpPr>
          <p:nvPr>
            <p:ph type="sldNum" sz="quarter" idx="10"/>
            <p:custDataLst>
              <p:tags r:id="rId1"/>
            </p:custDataLst>
          </p:nvPr>
        </p:nvSpPr>
        <p:spPr/>
        <p:txBody>
          <a:bodyPr/>
          <a:lstStyle/>
          <a:p>
            <a:fld id="{15141BB5-6851-467A-B0BB-4FC9636C33D1}" type="slidenum">
              <a:rPr lang="en-US"/>
              <a:pPr/>
              <a:t>9</a:t>
            </a:fld>
            <a:endParaRPr lang="en-US"/>
          </a:p>
        </p:txBody>
      </p:sp>
      <p:sp>
        <p:nvSpPr>
          <p:cNvPr id="144432" name="Rectangle 48"/>
          <p:cNvSpPr>
            <a:spLocks noGrp="1" noChangeArrowheads="1"/>
          </p:cNvSpPr>
          <p:nvPr>
            <p:ph type="title"/>
            <p:custDataLst>
              <p:tags r:id="rId2"/>
            </p:custDataLst>
          </p:nvPr>
        </p:nvSpPr>
        <p:spPr/>
        <p:txBody>
          <a:bodyPr>
            <a:normAutofit fontScale="90000"/>
          </a:bodyPr>
          <a:lstStyle/>
          <a:p>
            <a:r>
              <a:rPr lang="en-US" dirty="0"/>
              <a:t>Peripheral to memory transfer </a:t>
            </a:r>
            <a:r>
              <a:rPr lang="en-US" i="1" dirty="0"/>
              <a:t>without</a:t>
            </a:r>
            <a:r>
              <a:rPr lang="en-US" dirty="0"/>
              <a:t> DMA, using vectored interrupt (cont’)</a:t>
            </a:r>
          </a:p>
        </p:txBody>
      </p:sp>
      <p:sp>
        <p:nvSpPr>
          <p:cNvPr id="144433" name="Text Box 49"/>
          <p:cNvSpPr txBox="1">
            <a:spLocks noChangeArrowheads="1"/>
          </p:cNvSpPr>
          <p:nvPr>
            <p:custDataLst>
              <p:tags r:id="rId3"/>
            </p:custDataLst>
          </p:nvPr>
        </p:nvSpPr>
        <p:spPr bwMode="auto">
          <a:xfrm>
            <a:off x="312738" y="1682750"/>
            <a:ext cx="2125662" cy="3498850"/>
          </a:xfrm>
          <a:prstGeom prst="rect">
            <a:avLst/>
          </a:prstGeom>
          <a:noFill/>
          <a:ln w="9525">
            <a:noFill/>
            <a:miter lim="800000"/>
            <a:headEnd/>
            <a:tailEnd/>
          </a:ln>
          <a:effectLst/>
        </p:spPr>
        <p:txBody>
          <a:bodyPr lIns="0" tIns="0" rIns="0" bIns="0"/>
          <a:lstStyle/>
          <a:p>
            <a:pPr algn="l">
              <a:spcBef>
                <a:spcPct val="0"/>
              </a:spcBef>
            </a:pPr>
            <a:r>
              <a:rPr lang="en-US" sz="2400" dirty="0"/>
              <a:t>6: The ISR returns, thus restoring PC to 100+1=101, where </a:t>
            </a:r>
            <a:r>
              <a:rPr lang="en-US" sz="2400" dirty="0">
                <a:sym typeface="Symbol" pitchFamily="18" charset="2"/>
              </a:rPr>
              <a:t></a:t>
            </a:r>
            <a:r>
              <a:rPr lang="en-US" sz="2400" dirty="0"/>
              <a:t>P resumes executing</a:t>
            </a:r>
            <a:r>
              <a:rPr lang="en-US" sz="1400" dirty="0"/>
              <a:t>.</a:t>
            </a:r>
          </a:p>
        </p:txBody>
      </p:sp>
      <p:grpSp>
        <p:nvGrpSpPr>
          <p:cNvPr id="78" name="Group 77"/>
          <p:cNvGrpSpPr/>
          <p:nvPr>
            <p:custDataLst>
              <p:tags r:id="rId4"/>
            </p:custDataLst>
          </p:nvPr>
        </p:nvGrpSpPr>
        <p:grpSpPr>
          <a:xfrm>
            <a:off x="2438400" y="1674812"/>
            <a:ext cx="6283325" cy="3506787"/>
            <a:chOff x="3736975" y="1674813"/>
            <a:chExt cx="4984750" cy="2387600"/>
          </a:xfrm>
        </p:grpSpPr>
        <p:grpSp>
          <p:nvGrpSpPr>
            <p:cNvPr id="2" name="Group 2"/>
            <p:cNvGrpSpPr>
              <a:grpSpLocks/>
            </p:cNvGrpSpPr>
            <p:nvPr/>
          </p:nvGrpSpPr>
          <p:grpSpPr bwMode="auto">
            <a:xfrm>
              <a:off x="3736975" y="1674813"/>
              <a:ext cx="4984750" cy="2387600"/>
              <a:chOff x="2354" y="1055"/>
              <a:chExt cx="3140" cy="1504"/>
            </a:xfrm>
          </p:grpSpPr>
          <p:grpSp>
            <p:nvGrpSpPr>
              <p:cNvPr id="3" name="Group 3"/>
              <p:cNvGrpSpPr>
                <a:grpSpLocks/>
              </p:cNvGrpSpPr>
              <p:nvPr/>
            </p:nvGrpSpPr>
            <p:grpSpPr bwMode="auto">
              <a:xfrm>
                <a:off x="2354" y="1055"/>
                <a:ext cx="3140" cy="1504"/>
                <a:chOff x="2354" y="1055"/>
                <a:chExt cx="3140" cy="1504"/>
              </a:xfrm>
            </p:grpSpPr>
            <p:sp>
              <p:nvSpPr>
                <p:cNvPr id="144388" name="Oval 4"/>
                <p:cNvSpPr>
                  <a:spLocks noChangeArrowheads="1"/>
                </p:cNvSpPr>
                <p:nvPr/>
              </p:nvSpPr>
              <p:spPr bwMode="auto">
                <a:xfrm>
                  <a:off x="4625" y="2407"/>
                  <a:ext cx="92" cy="92"/>
                </a:xfrm>
                <a:prstGeom prst="ellipse">
                  <a:avLst/>
                </a:prstGeom>
                <a:solidFill>
                  <a:srgbClr val="969696"/>
                </a:solidFill>
                <a:ln w="9525">
                  <a:solidFill>
                    <a:srgbClr val="969696"/>
                  </a:solidFill>
                  <a:round/>
                  <a:headEnd/>
                  <a:tailEnd/>
                </a:ln>
                <a:effectLst/>
              </p:spPr>
              <p:txBody>
                <a:bodyPr/>
                <a:lstStyle/>
                <a:p>
                  <a:endParaRPr lang="en-US"/>
                </a:p>
              </p:txBody>
            </p:sp>
            <p:sp>
              <p:nvSpPr>
                <p:cNvPr id="144389" name="Rectangle 5"/>
                <p:cNvSpPr>
                  <a:spLocks noChangeArrowheads="1"/>
                </p:cNvSpPr>
                <p:nvPr/>
              </p:nvSpPr>
              <p:spPr bwMode="auto">
                <a:xfrm>
                  <a:off x="3873" y="1055"/>
                  <a:ext cx="424" cy="1504"/>
                </a:xfrm>
                <a:prstGeom prst="rect">
                  <a:avLst/>
                </a:prstGeom>
                <a:noFill/>
                <a:ln w="9525">
                  <a:solidFill>
                    <a:srgbClr val="000000"/>
                  </a:solidFill>
                  <a:miter lim="800000"/>
                  <a:headEnd/>
                  <a:tailEnd/>
                </a:ln>
              </p:spPr>
              <p:txBody>
                <a:bodyPr lIns="0" tIns="0" rIns="0" bIns="0"/>
                <a:lstStyle/>
                <a:p>
                  <a:pPr>
                    <a:spcBef>
                      <a:spcPct val="0"/>
                    </a:spcBef>
                  </a:pPr>
                  <a:r>
                    <a:rPr lang="en-US">
                      <a:solidFill>
                        <a:srgbClr val="000000"/>
                      </a:solidFill>
                    </a:rPr>
                    <a:t>μP</a:t>
                  </a:r>
                </a:p>
              </p:txBody>
            </p:sp>
            <p:sp>
              <p:nvSpPr>
                <p:cNvPr id="144390" name="Rectangle 6"/>
                <p:cNvSpPr>
                  <a:spLocks noChangeArrowheads="1"/>
                </p:cNvSpPr>
                <p:nvPr/>
              </p:nvSpPr>
              <p:spPr bwMode="auto">
                <a:xfrm>
                  <a:off x="4449" y="1910"/>
                  <a:ext cx="454" cy="649"/>
                </a:xfrm>
                <a:prstGeom prst="rect">
                  <a:avLst/>
                </a:prstGeom>
                <a:noFill/>
                <a:ln w="9525">
                  <a:solidFill>
                    <a:srgbClr val="969696"/>
                  </a:solidFill>
                  <a:miter lim="800000"/>
                  <a:headEnd/>
                  <a:tailEnd/>
                </a:ln>
              </p:spPr>
              <p:txBody>
                <a:bodyPr lIns="0" tIns="0" rIns="0" bIns="0"/>
                <a:lstStyle/>
                <a:p>
                  <a:pPr>
                    <a:spcBef>
                      <a:spcPct val="0"/>
                    </a:spcBef>
                  </a:pPr>
                  <a:r>
                    <a:rPr lang="en-US">
                      <a:solidFill>
                        <a:schemeClr val="bg2"/>
                      </a:solidFill>
                    </a:rPr>
                    <a:t>P1</a:t>
                  </a:r>
                </a:p>
              </p:txBody>
            </p:sp>
            <p:sp>
              <p:nvSpPr>
                <p:cNvPr id="144391" name="Rectangle 7"/>
                <p:cNvSpPr>
                  <a:spLocks noChangeArrowheads="1"/>
                </p:cNvSpPr>
                <p:nvPr/>
              </p:nvSpPr>
              <p:spPr bwMode="auto">
                <a:xfrm>
                  <a:off x="4477" y="2381"/>
                  <a:ext cx="375" cy="135"/>
                </a:xfrm>
                <a:prstGeom prst="rect">
                  <a:avLst/>
                </a:prstGeom>
                <a:noFill/>
                <a:ln w="9525">
                  <a:solidFill>
                    <a:srgbClr val="969696"/>
                  </a:solidFill>
                  <a:miter lim="800000"/>
                  <a:headEnd/>
                  <a:tailEnd/>
                </a:ln>
                <a:effectLst/>
              </p:spPr>
              <p:txBody>
                <a:bodyPr lIns="0" tIns="0" rIns="0" bIns="0"/>
                <a:lstStyle/>
                <a:p>
                  <a:pPr algn="l">
                    <a:spcBef>
                      <a:spcPct val="0"/>
                    </a:spcBef>
                  </a:pPr>
                  <a:endParaRPr lang="en-US"/>
                </a:p>
              </p:txBody>
            </p:sp>
            <p:sp>
              <p:nvSpPr>
                <p:cNvPr id="144392" name="Freeform 8"/>
                <p:cNvSpPr>
                  <a:spLocks/>
                </p:cNvSpPr>
                <p:nvPr/>
              </p:nvSpPr>
              <p:spPr bwMode="auto">
                <a:xfrm>
                  <a:off x="4307" y="1702"/>
                  <a:ext cx="1150" cy="5"/>
                </a:xfrm>
                <a:custGeom>
                  <a:avLst/>
                  <a:gdLst/>
                  <a:ahLst/>
                  <a:cxnLst>
                    <a:cxn ang="0">
                      <a:pos x="0" y="0"/>
                    </a:cxn>
                    <a:cxn ang="0">
                      <a:pos x="1456" y="3"/>
                    </a:cxn>
                  </a:cxnLst>
                  <a:rect l="0" t="0" r="r" b="b"/>
                  <a:pathLst>
                    <a:path w="1456" h="3">
                      <a:moveTo>
                        <a:pt x="0" y="0"/>
                      </a:moveTo>
                      <a:lnTo>
                        <a:pt x="1456" y="3"/>
                      </a:lnTo>
                    </a:path>
                  </a:pathLst>
                </a:custGeom>
                <a:noFill/>
                <a:ln w="15875">
                  <a:solidFill>
                    <a:srgbClr val="969696"/>
                  </a:solidFill>
                  <a:round/>
                  <a:headEnd type="triangle" w="med" len="med"/>
                  <a:tailEnd type="triangle" w="med" len="med"/>
                </a:ln>
                <a:effectLst/>
              </p:spPr>
              <p:txBody>
                <a:bodyPr/>
                <a:lstStyle/>
                <a:p>
                  <a:endParaRPr lang="en-US"/>
                </a:p>
              </p:txBody>
            </p:sp>
            <p:sp>
              <p:nvSpPr>
                <p:cNvPr id="144393" name="Line 9"/>
                <p:cNvSpPr>
                  <a:spLocks noChangeShapeType="1"/>
                </p:cNvSpPr>
                <p:nvPr/>
              </p:nvSpPr>
              <p:spPr bwMode="auto">
                <a:xfrm>
                  <a:off x="4682" y="1702"/>
                  <a:ext cx="0" cy="205"/>
                </a:xfrm>
                <a:prstGeom prst="line">
                  <a:avLst/>
                </a:prstGeom>
                <a:noFill/>
                <a:ln w="15875">
                  <a:solidFill>
                    <a:srgbClr val="969696"/>
                  </a:solidFill>
                  <a:round/>
                  <a:headEnd type="triangle" w="med" len="med"/>
                  <a:tailEnd type="triangle" w="med" len="med"/>
                </a:ln>
                <a:effectLst/>
              </p:spPr>
              <p:txBody>
                <a:bodyPr/>
                <a:lstStyle/>
                <a:p>
                  <a:endParaRPr lang="en-US"/>
                </a:p>
              </p:txBody>
            </p:sp>
            <p:sp>
              <p:nvSpPr>
                <p:cNvPr id="144394" name="Text Box 10"/>
                <p:cNvSpPr txBox="1">
                  <a:spLocks noChangeArrowheads="1"/>
                </p:cNvSpPr>
                <p:nvPr/>
              </p:nvSpPr>
              <p:spPr bwMode="auto">
                <a:xfrm>
                  <a:off x="4892" y="1544"/>
                  <a:ext cx="602" cy="176"/>
                </a:xfrm>
                <a:prstGeom prst="rect">
                  <a:avLst/>
                </a:prstGeom>
                <a:noFill/>
                <a:ln w="9525">
                  <a:noFill/>
                  <a:miter lim="800000"/>
                  <a:headEnd/>
                  <a:tailEnd/>
                </a:ln>
              </p:spPr>
              <p:txBody>
                <a:bodyPr lIns="0" tIns="0" rIns="0" bIns="0"/>
                <a:lstStyle/>
                <a:p>
                  <a:pPr>
                    <a:spcBef>
                      <a:spcPct val="0"/>
                    </a:spcBef>
                  </a:pPr>
                  <a:r>
                    <a:rPr lang="en-US">
                      <a:solidFill>
                        <a:srgbClr val="808080"/>
                      </a:solidFill>
                    </a:rPr>
                    <a:t>System bus</a:t>
                  </a:r>
                </a:p>
              </p:txBody>
            </p:sp>
            <p:sp>
              <p:nvSpPr>
                <p:cNvPr id="144395" name="Line 11"/>
                <p:cNvSpPr>
                  <a:spLocks noChangeShapeType="1"/>
                </p:cNvSpPr>
                <p:nvPr/>
              </p:nvSpPr>
              <p:spPr bwMode="auto">
                <a:xfrm>
                  <a:off x="4840" y="1494"/>
                  <a:ext cx="0" cy="204"/>
                </a:xfrm>
                <a:prstGeom prst="line">
                  <a:avLst/>
                </a:prstGeom>
                <a:noFill/>
                <a:ln w="15875">
                  <a:solidFill>
                    <a:srgbClr val="969696"/>
                  </a:solidFill>
                  <a:round/>
                  <a:headEnd type="triangle" w="med" len="med"/>
                  <a:tailEnd type="triangle" w="med" len="med"/>
                </a:ln>
                <a:effectLst/>
              </p:spPr>
              <p:txBody>
                <a:bodyPr/>
                <a:lstStyle/>
                <a:p>
                  <a:endParaRPr lang="en-US"/>
                </a:p>
              </p:txBody>
            </p:sp>
            <p:sp>
              <p:nvSpPr>
                <p:cNvPr id="144396" name="Freeform 12"/>
                <p:cNvSpPr>
                  <a:spLocks/>
                </p:cNvSpPr>
                <p:nvPr/>
              </p:nvSpPr>
              <p:spPr bwMode="auto">
                <a:xfrm>
                  <a:off x="3747" y="2241"/>
                  <a:ext cx="154" cy="2"/>
                </a:xfrm>
                <a:custGeom>
                  <a:avLst/>
                  <a:gdLst/>
                  <a:ahLst/>
                  <a:cxnLst>
                    <a:cxn ang="0">
                      <a:pos x="196" y="3"/>
                    </a:cxn>
                    <a:cxn ang="0">
                      <a:pos x="0" y="0"/>
                    </a:cxn>
                  </a:cxnLst>
                  <a:rect l="0" t="0" r="r" b="b"/>
                  <a:pathLst>
                    <a:path w="196" h="3">
                      <a:moveTo>
                        <a:pt x="196" y="3"/>
                      </a:moveTo>
                      <a:lnTo>
                        <a:pt x="0" y="0"/>
                      </a:lnTo>
                    </a:path>
                  </a:pathLst>
                </a:custGeom>
                <a:noFill/>
                <a:ln w="15875">
                  <a:solidFill>
                    <a:srgbClr val="000000"/>
                  </a:solidFill>
                  <a:round/>
                  <a:headEnd/>
                  <a:tailEnd type="triangle" w="med" len="med"/>
                </a:ln>
                <a:effectLst/>
              </p:spPr>
              <p:txBody>
                <a:bodyPr/>
                <a:lstStyle/>
                <a:p>
                  <a:endParaRPr lang="en-US"/>
                </a:p>
              </p:txBody>
            </p:sp>
            <p:sp>
              <p:nvSpPr>
                <p:cNvPr id="144397" name="Rectangle 13"/>
                <p:cNvSpPr>
                  <a:spLocks noChangeArrowheads="1"/>
                </p:cNvSpPr>
                <p:nvPr/>
              </p:nvSpPr>
              <p:spPr bwMode="auto">
                <a:xfrm>
                  <a:off x="4459" y="2236"/>
                  <a:ext cx="395" cy="153"/>
                </a:xfrm>
                <a:prstGeom prst="rect">
                  <a:avLst/>
                </a:prstGeom>
                <a:noFill/>
                <a:ln w="9525">
                  <a:noFill/>
                  <a:miter lim="800000"/>
                  <a:headEnd/>
                  <a:tailEnd/>
                </a:ln>
                <a:effectLst/>
              </p:spPr>
              <p:txBody>
                <a:bodyPr lIns="0" tIns="0" rIns="0" bIns="0"/>
                <a:lstStyle/>
                <a:p>
                  <a:pPr>
                    <a:spcBef>
                      <a:spcPct val="0"/>
                    </a:spcBef>
                  </a:pPr>
                  <a:r>
                    <a:rPr lang="en-US">
                      <a:solidFill>
                        <a:schemeClr val="bg2"/>
                      </a:solidFill>
                    </a:rPr>
                    <a:t>0x8000</a:t>
                  </a:r>
                </a:p>
              </p:txBody>
            </p:sp>
            <p:sp>
              <p:nvSpPr>
                <p:cNvPr id="144398" name="Rectangle 14"/>
                <p:cNvSpPr>
                  <a:spLocks noChangeArrowheads="1"/>
                </p:cNvSpPr>
                <p:nvPr/>
              </p:nvSpPr>
              <p:spPr bwMode="auto">
                <a:xfrm>
                  <a:off x="2389" y="1060"/>
                  <a:ext cx="1353" cy="1497"/>
                </a:xfrm>
                <a:prstGeom prst="rect">
                  <a:avLst/>
                </a:prstGeom>
                <a:noFill/>
                <a:ln w="9525">
                  <a:solidFill>
                    <a:srgbClr val="000000"/>
                  </a:solidFill>
                  <a:miter lim="800000"/>
                  <a:headEnd/>
                  <a:tailEnd/>
                </a:ln>
              </p:spPr>
              <p:txBody>
                <a:bodyPr lIns="0" tIns="0" rIns="0" bIns="0"/>
                <a:lstStyle/>
                <a:p>
                  <a:pPr algn="r">
                    <a:spcBef>
                      <a:spcPct val="0"/>
                    </a:spcBef>
                  </a:pPr>
                  <a:endParaRPr lang="en-US"/>
                </a:p>
              </p:txBody>
            </p:sp>
            <p:sp>
              <p:nvSpPr>
                <p:cNvPr id="144399" name="Text Box 15"/>
                <p:cNvSpPr txBox="1">
                  <a:spLocks noChangeArrowheads="1"/>
                </p:cNvSpPr>
                <p:nvPr/>
              </p:nvSpPr>
              <p:spPr bwMode="auto">
                <a:xfrm>
                  <a:off x="2439" y="1308"/>
                  <a:ext cx="225" cy="125"/>
                </a:xfrm>
                <a:prstGeom prst="rect">
                  <a:avLst/>
                </a:prstGeom>
                <a:noFill/>
                <a:ln w="9525">
                  <a:noFill/>
                  <a:miter lim="800000"/>
                  <a:headEnd/>
                  <a:tailEnd/>
                </a:ln>
              </p:spPr>
              <p:txBody>
                <a:bodyPr lIns="0" tIns="0" rIns="0" bIns="0"/>
                <a:lstStyle/>
                <a:p>
                  <a:pPr algn="r">
                    <a:spcBef>
                      <a:spcPct val="0"/>
                    </a:spcBef>
                  </a:pPr>
                  <a:r>
                    <a:rPr lang="en-US"/>
                    <a:t>16:</a:t>
                  </a:r>
                </a:p>
              </p:txBody>
            </p:sp>
            <p:sp>
              <p:nvSpPr>
                <p:cNvPr id="144400" name="Text Box 16"/>
                <p:cNvSpPr txBox="1">
                  <a:spLocks noChangeArrowheads="1"/>
                </p:cNvSpPr>
                <p:nvPr/>
              </p:nvSpPr>
              <p:spPr bwMode="auto">
                <a:xfrm>
                  <a:off x="2721" y="1308"/>
                  <a:ext cx="958" cy="132"/>
                </a:xfrm>
                <a:prstGeom prst="rect">
                  <a:avLst/>
                </a:prstGeom>
                <a:noFill/>
                <a:ln w="9525">
                  <a:noFill/>
                  <a:miter lim="800000"/>
                  <a:headEnd/>
                  <a:tailEnd/>
                </a:ln>
              </p:spPr>
              <p:txBody>
                <a:bodyPr lIns="0" tIns="0" rIns="0" bIns="0"/>
                <a:lstStyle/>
                <a:p>
                  <a:pPr algn="l">
                    <a:spcBef>
                      <a:spcPct val="0"/>
                    </a:spcBef>
                  </a:pPr>
                  <a:r>
                    <a:rPr lang="en-US"/>
                    <a:t>MOV R0, 0x8000 </a:t>
                  </a:r>
                </a:p>
              </p:txBody>
            </p:sp>
            <p:sp>
              <p:nvSpPr>
                <p:cNvPr id="144401" name="Text Box 17"/>
                <p:cNvSpPr txBox="1">
                  <a:spLocks noChangeArrowheads="1"/>
                </p:cNvSpPr>
                <p:nvPr/>
              </p:nvSpPr>
              <p:spPr bwMode="auto">
                <a:xfrm>
                  <a:off x="2415" y="1423"/>
                  <a:ext cx="249" cy="128"/>
                </a:xfrm>
                <a:prstGeom prst="rect">
                  <a:avLst/>
                </a:prstGeom>
                <a:noFill/>
                <a:ln w="9525">
                  <a:noFill/>
                  <a:miter lim="800000"/>
                  <a:headEnd/>
                  <a:tailEnd/>
                </a:ln>
              </p:spPr>
              <p:txBody>
                <a:bodyPr lIns="0" tIns="0" rIns="0" bIns="0"/>
                <a:lstStyle/>
                <a:p>
                  <a:pPr algn="r">
                    <a:spcBef>
                      <a:spcPct val="0"/>
                    </a:spcBef>
                  </a:pPr>
                  <a:r>
                    <a:rPr lang="en-US"/>
                    <a:t>17:</a:t>
                  </a:r>
                </a:p>
              </p:txBody>
            </p:sp>
            <p:sp>
              <p:nvSpPr>
                <p:cNvPr id="144402" name="Text Box 18"/>
                <p:cNvSpPr txBox="1">
                  <a:spLocks noChangeArrowheads="1"/>
                </p:cNvSpPr>
                <p:nvPr/>
              </p:nvSpPr>
              <p:spPr bwMode="auto">
                <a:xfrm>
                  <a:off x="2721" y="1423"/>
                  <a:ext cx="759" cy="151"/>
                </a:xfrm>
                <a:prstGeom prst="rect">
                  <a:avLst/>
                </a:prstGeom>
                <a:noFill/>
                <a:ln w="9525">
                  <a:noFill/>
                  <a:miter lim="800000"/>
                  <a:headEnd/>
                  <a:tailEnd/>
                </a:ln>
              </p:spPr>
              <p:txBody>
                <a:bodyPr lIns="0" tIns="0" rIns="0" bIns="0"/>
                <a:lstStyle/>
                <a:p>
                  <a:pPr algn="l">
                    <a:spcBef>
                      <a:spcPct val="0"/>
                    </a:spcBef>
                  </a:pPr>
                  <a:r>
                    <a:rPr lang="en-US"/>
                    <a:t># modifies R0 </a:t>
                  </a:r>
                </a:p>
              </p:txBody>
            </p:sp>
            <p:sp>
              <p:nvSpPr>
                <p:cNvPr id="144403" name="Text Box 19"/>
                <p:cNvSpPr txBox="1">
                  <a:spLocks noChangeArrowheads="1"/>
                </p:cNvSpPr>
                <p:nvPr/>
              </p:nvSpPr>
              <p:spPr bwMode="auto">
                <a:xfrm>
                  <a:off x="2427" y="1549"/>
                  <a:ext cx="237" cy="134"/>
                </a:xfrm>
                <a:prstGeom prst="rect">
                  <a:avLst/>
                </a:prstGeom>
                <a:noFill/>
                <a:ln w="9525">
                  <a:noFill/>
                  <a:miter lim="800000"/>
                  <a:headEnd/>
                  <a:tailEnd/>
                </a:ln>
              </p:spPr>
              <p:txBody>
                <a:bodyPr lIns="0" tIns="0" rIns="0" bIns="0"/>
                <a:lstStyle/>
                <a:p>
                  <a:pPr algn="r">
                    <a:spcBef>
                      <a:spcPct val="0"/>
                    </a:spcBef>
                  </a:pPr>
                  <a:r>
                    <a:rPr lang="en-US"/>
                    <a:t>18:</a:t>
                  </a:r>
                </a:p>
              </p:txBody>
            </p:sp>
            <p:sp>
              <p:nvSpPr>
                <p:cNvPr id="144404" name="Text Box 20"/>
                <p:cNvSpPr txBox="1">
                  <a:spLocks noChangeArrowheads="1"/>
                </p:cNvSpPr>
                <p:nvPr/>
              </p:nvSpPr>
              <p:spPr bwMode="auto">
                <a:xfrm>
                  <a:off x="2715" y="1549"/>
                  <a:ext cx="1009" cy="126"/>
                </a:xfrm>
                <a:prstGeom prst="rect">
                  <a:avLst/>
                </a:prstGeom>
                <a:noFill/>
                <a:ln w="9525">
                  <a:noFill/>
                  <a:miter lim="800000"/>
                  <a:headEnd/>
                  <a:tailEnd/>
                </a:ln>
              </p:spPr>
              <p:txBody>
                <a:bodyPr lIns="0" tIns="0" rIns="0" bIns="0"/>
                <a:lstStyle/>
                <a:p>
                  <a:pPr algn="l">
                    <a:spcBef>
                      <a:spcPct val="0"/>
                    </a:spcBef>
                  </a:pPr>
                  <a:r>
                    <a:rPr lang="en-US"/>
                    <a:t>MOV 0x8001, R0 </a:t>
                  </a:r>
                </a:p>
              </p:txBody>
            </p:sp>
            <p:sp>
              <p:nvSpPr>
                <p:cNvPr id="144405" name="Text Box 21"/>
                <p:cNvSpPr txBox="1">
                  <a:spLocks noChangeArrowheads="1"/>
                </p:cNvSpPr>
                <p:nvPr/>
              </p:nvSpPr>
              <p:spPr bwMode="auto">
                <a:xfrm>
                  <a:off x="2463" y="1678"/>
                  <a:ext cx="201" cy="126"/>
                </a:xfrm>
                <a:prstGeom prst="rect">
                  <a:avLst/>
                </a:prstGeom>
                <a:noFill/>
                <a:ln w="9525">
                  <a:noFill/>
                  <a:miter lim="800000"/>
                  <a:headEnd/>
                  <a:tailEnd/>
                </a:ln>
              </p:spPr>
              <p:txBody>
                <a:bodyPr lIns="0" tIns="0" rIns="0" bIns="0"/>
                <a:lstStyle/>
                <a:p>
                  <a:pPr algn="r">
                    <a:spcBef>
                      <a:spcPct val="0"/>
                    </a:spcBef>
                  </a:pPr>
                  <a:r>
                    <a:rPr lang="en-US"/>
                    <a:t>19:</a:t>
                  </a:r>
                </a:p>
              </p:txBody>
            </p:sp>
            <p:sp>
              <p:nvSpPr>
                <p:cNvPr id="144406" name="Text Box 22"/>
                <p:cNvSpPr txBox="1">
                  <a:spLocks noChangeArrowheads="1"/>
                </p:cNvSpPr>
                <p:nvPr/>
              </p:nvSpPr>
              <p:spPr bwMode="auto">
                <a:xfrm>
                  <a:off x="2715" y="1690"/>
                  <a:ext cx="1041" cy="138"/>
                </a:xfrm>
                <a:prstGeom prst="rect">
                  <a:avLst/>
                </a:prstGeom>
                <a:noFill/>
                <a:ln w="9525">
                  <a:noFill/>
                  <a:miter lim="800000"/>
                  <a:headEnd/>
                  <a:tailEnd/>
                </a:ln>
              </p:spPr>
              <p:txBody>
                <a:bodyPr lIns="0" tIns="0" rIns="0" bIns="0"/>
                <a:lstStyle/>
                <a:p>
                  <a:pPr algn="l">
                    <a:spcBef>
                      <a:spcPct val="0"/>
                    </a:spcBef>
                  </a:pPr>
                  <a:r>
                    <a:rPr lang="en-US"/>
                    <a:t>RETI  # ISR return</a:t>
                  </a:r>
                </a:p>
              </p:txBody>
            </p:sp>
            <p:sp>
              <p:nvSpPr>
                <p:cNvPr id="144407" name="Text Box 23"/>
                <p:cNvSpPr txBox="1">
                  <a:spLocks noChangeArrowheads="1"/>
                </p:cNvSpPr>
                <p:nvPr/>
              </p:nvSpPr>
              <p:spPr bwMode="auto">
                <a:xfrm>
                  <a:off x="2431" y="1198"/>
                  <a:ext cx="290" cy="178"/>
                </a:xfrm>
                <a:prstGeom prst="rect">
                  <a:avLst/>
                </a:prstGeom>
                <a:noFill/>
                <a:ln w="9525">
                  <a:noFill/>
                  <a:miter lim="800000"/>
                  <a:headEnd/>
                  <a:tailEnd/>
                </a:ln>
              </p:spPr>
              <p:txBody>
                <a:bodyPr lIns="0" tIns="0" rIns="0" bIns="0"/>
                <a:lstStyle/>
                <a:p>
                  <a:pPr algn="l">
                    <a:spcBef>
                      <a:spcPct val="0"/>
                    </a:spcBef>
                  </a:pPr>
                  <a:r>
                    <a:rPr lang="en-US" i="1"/>
                    <a:t>ISR </a:t>
                  </a:r>
                </a:p>
              </p:txBody>
            </p:sp>
            <p:sp>
              <p:nvSpPr>
                <p:cNvPr id="144408" name="Text Box 24"/>
                <p:cNvSpPr txBox="1">
                  <a:spLocks noChangeArrowheads="1"/>
                </p:cNvSpPr>
                <p:nvPr/>
              </p:nvSpPr>
              <p:spPr bwMode="auto">
                <a:xfrm>
                  <a:off x="2354" y="2083"/>
                  <a:ext cx="284" cy="135"/>
                </a:xfrm>
                <a:prstGeom prst="rect">
                  <a:avLst/>
                </a:prstGeom>
                <a:noFill/>
                <a:ln w="9525">
                  <a:noFill/>
                  <a:miter lim="800000"/>
                  <a:headEnd/>
                  <a:tailEnd/>
                </a:ln>
              </p:spPr>
              <p:txBody>
                <a:bodyPr lIns="0" tIns="0" rIns="0" bIns="0"/>
                <a:lstStyle/>
                <a:p>
                  <a:pPr algn="r">
                    <a:spcBef>
                      <a:spcPct val="0"/>
                    </a:spcBef>
                  </a:pPr>
                  <a:r>
                    <a:rPr lang="en-US">
                      <a:solidFill>
                        <a:schemeClr val="bg2"/>
                      </a:solidFill>
                    </a:rPr>
                    <a:t>100:</a:t>
                  </a:r>
                </a:p>
              </p:txBody>
            </p:sp>
            <p:sp>
              <p:nvSpPr>
                <p:cNvPr id="144409" name="Text Box 25"/>
                <p:cNvSpPr txBox="1">
                  <a:spLocks noChangeArrowheads="1"/>
                </p:cNvSpPr>
                <p:nvPr/>
              </p:nvSpPr>
              <p:spPr bwMode="auto">
                <a:xfrm>
                  <a:off x="2410" y="2216"/>
                  <a:ext cx="237" cy="119"/>
                </a:xfrm>
                <a:prstGeom prst="rect">
                  <a:avLst/>
                </a:prstGeom>
                <a:noFill/>
                <a:ln w="9525">
                  <a:noFill/>
                  <a:miter lim="800000"/>
                  <a:headEnd/>
                  <a:tailEnd/>
                </a:ln>
              </p:spPr>
              <p:txBody>
                <a:bodyPr lIns="0" tIns="0" rIns="0" bIns="0"/>
                <a:lstStyle/>
                <a:p>
                  <a:pPr algn="r">
                    <a:spcBef>
                      <a:spcPct val="0"/>
                    </a:spcBef>
                  </a:pPr>
                  <a:r>
                    <a:rPr lang="en-US">
                      <a:solidFill>
                        <a:schemeClr val="bg2"/>
                      </a:solidFill>
                    </a:rPr>
                    <a:t>101:</a:t>
                  </a:r>
                </a:p>
              </p:txBody>
            </p:sp>
            <p:sp>
              <p:nvSpPr>
                <p:cNvPr id="144410" name="Text Box 26"/>
                <p:cNvSpPr txBox="1">
                  <a:spLocks noChangeArrowheads="1"/>
                </p:cNvSpPr>
                <p:nvPr/>
              </p:nvSpPr>
              <p:spPr bwMode="auto">
                <a:xfrm>
                  <a:off x="2703" y="2216"/>
                  <a:ext cx="607" cy="131"/>
                </a:xfrm>
                <a:prstGeom prst="rect">
                  <a:avLst/>
                </a:prstGeom>
                <a:noFill/>
                <a:ln w="9525">
                  <a:noFill/>
                  <a:miter lim="800000"/>
                  <a:headEnd/>
                  <a:tailEnd/>
                </a:ln>
              </p:spPr>
              <p:txBody>
                <a:bodyPr lIns="0" tIns="0" rIns="0" bIns="0"/>
                <a:lstStyle/>
                <a:p>
                  <a:pPr algn="l">
                    <a:spcBef>
                      <a:spcPct val="0"/>
                    </a:spcBef>
                  </a:pPr>
                  <a:r>
                    <a:rPr lang="en-US">
                      <a:solidFill>
                        <a:schemeClr val="bg2"/>
                      </a:solidFill>
                    </a:rPr>
                    <a:t>instruction </a:t>
                  </a:r>
                </a:p>
              </p:txBody>
            </p:sp>
            <p:sp>
              <p:nvSpPr>
                <p:cNvPr id="144411" name="Text Box 27"/>
                <p:cNvSpPr txBox="1">
                  <a:spLocks noChangeArrowheads="1"/>
                </p:cNvSpPr>
                <p:nvPr/>
              </p:nvSpPr>
              <p:spPr bwMode="auto">
                <a:xfrm>
                  <a:off x="2486" y="1763"/>
                  <a:ext cx="172" cy="132"/>
                </a:xfrm>
                <a:prstGeom prst="rect">
                  <a:avLst/>
                </a:prstGeom>
                <a:noFill/>
                <a:ln w="9525">
                  <a:noFill/>
                  <a:miter lim="800000"/>
                  <a:headEnd/>
                  <a:tailEnd/>
                </a:ln>
              </p:spPr>
              <p:txBody>
                <a:bodyPr lIns="0" tIns="0" rIns="0" bIns="0"/>
                <a:lstStyle/>
                <a:p>
                  <a:pPr algn="r">
                    <a:spcBef>
                      <a:spcPct val="0"/>
                    </a:spcBef>
                  </a:pPr>
                  <a:r>
                    <a:rPr lang="en-US">
                      <a:solidFill>
                        <a:srgbClr val="000000"/>
                      </a:solidFill>
                    </a:rPr>
                    <a:t>...</a:t>
                  </a:r>
                </a:p>
              </p:txBody>
            </p:sp>
            <p:sp>
              <p:nvSpPr>
                <p:cNvPr id="144412" name="Text Box 28"/>
                <p:cNvSpPr txBox="1">
                  <a:spLocks noChangeArrowheads="1"/>
                </p:cNvSpPr>
                <p:nvPr/>
              </p:nvSpPr>
              <p:spPr bwMode="auto">
                <a:xfrm>
                  <a:off x="2431" y="1890"/>
                  <a:ext cx="792" cy="175"/>
                </a:xfrm>
                <a:prstGeom prst="rect">
                  <a:avLst/>
                </a:prstGeom>
                <a:noFill/>
                <a:ln w="9525">
                  <a:noFill/>
                  <a:miter lim="800000"/>
                  <a:headEnd/>
                  <a:tailEnd/>
                </a:ln>
              </p:spPr>
              <p:txBody>
                <a:bodyPr lIns="0" tIns="0" rIns="0" bIns="0"/>
                <a:lstStyle/>
                <a:p>
                  <a:pPr algn="l">
                    <a:spcBef>
                      <a:spcPct val="0"/>
                    </a:spcBef>
                  </a:pPr>
                  <a:r>
                    <a:rPr lang="en-US" i="1">
                      <a:solidFill>
                        <a:schemeClr val="bg2"/>
                      </a:solidFill>
                    </a:rPr>
                    <a:t>Main program</a:t>
                  </a:r>
                </a:p>
              </p:txBody>
            </p:sp>
            <p:sp>
              <p:nvSpPr>
                <p:cNvPr id="144413" name="Text Box 29"/>
                <p:cNvSpPr txBox="1">
                  <a:spLocks noChangeArrowheads="1"/>
                </p:cNvSpPr>
                <p:nvPr/>
              </p:nvSpPr>
              <p:spPr bwMode="auto">
                <a:xfrm>
                  <a:off x="2475" y="1969"/>
                  <a:ext cx="172" cy="131"/>
                </a:xfrm>
                <a:prstGeom prst="rect">
                  <a:avLst/>
                </a:prstGeom>
                <a:noFill/>
                <a:ln w="9525">
                  <a:noFill/>
                  <a:miter lim="800000"/>
                  <a:headEnd/>
                  <a:tailEnd/>
                </a:ln>
              </p:spPr>
              <p:txBody>
                <a:bodyPr lIns="0" tIns="0" rIns="0" bIns="0"/>
                <a:lstStyle/>
                <a:p>
                  <a:pPr algn="r">
                    <a:spcBef>
                      <a:spcPct val="0"/>
                    </a:spcBef>
                  </a:pPr>
                  <a:r>
                    <a:rPr lang="en-US">
                      <a:solidFill>
                        <a:srgbClr val="000000"/>
                      </a:solidFill>
                    </a:rPr>
                    <a:t>...</a:t>
                  </a:r>
                </a:p>
              </p:txBody>
            </p:sp>
            <p:sp>
              <p:nvSpPr>
                <p:cNvPr id="144414" name="Text Box 30"/>
                <p:cNvSpPr txBox="1">
                  <a:spLocks noChangeArrowheads="1"/>
                </p:cNvSpPr>
                <p:nvPr/>
              </p:nvSpPr>
              <p:spPr bwMode="auto">
                <a:xfrm>
                  <a:off x="2622" y="1098"/>
                  <a:ext cx="927" cy="171"/>
                </a:xfrm>
                <a:prstGeom prst="rect">
                  <a:avLst/>
                </a:prstGeom>
                <a:noFill/>
                <a:ln w="9525">
                  <a:noFill/>
                  <a:miter lim="800000"/>
                  <a:headEnd/>
                  <a:tailEnd/>
                </a:ln>
                <a:effectLst/>
              </p:spPr>
              <p:txBody>
                <a:bodyPr lIns="0" tIns="0" rIns="0" bIns="0"/>
                <a:lstStyle/>
                <a:p>
                  <a:pPr algn="l">
                    <a:spcBef>
                      <a:spcPct val="0"/>
                    </a:spcBef>
                  </a:pPr>
                  <a:r>
                    <a:rPr lang="en-US" noProof="1"/>
                    <a:t>Program memory</a:t>
                  </a:r>
                </a:p>
              </p:txBody>
            </p:sp>
            <p:sp>
              <p:nvSpPr>
                <p:cNvPr id="144415" name="Rectangle 31"/>
                <p:cNvSpPr>
                  <a:spLocks noChangeArrowheads="1"/>
                </p:cNvSpPr>
                <p:nvPr/>
              </p:nvSpPr>
              <p:spPr bwMode="auto">
                <a:xfrm>
                  <a:off x="3905" y="2171"/>
                  <a:ext cx="252" cy="147"/>
                </a:xfrm>
                <a:prstGeom prst="rect">
                  <a:avLst/>
                </a:prstGeom>
                <a:noFill/>
                <a:ln w="9525">
                  <a:solidFill>
                    <a:srgbClr val="000000"/>
                  </a:solidFill>
                  <a:miter lim="800000"/>
                  <a:headEnd/>
                  <a:tailEnd/>
                </a:ln>
                <a:effectLst/>
              </p:spPr>
              <p:txBody>
                <a:bodyPr lIns="0" tIns="0" rIns="0" bIns="0"/>
                <a:lstStyle/>
                <a:p>
                  <a:pPr>
                    <a:spcBef>
                      <a:spcPct val="0"/>
                    </a:spcBef>
                  </a:pPr>
                  <a:r>
                    <a:rPr lang="en-US">
                      <a:solidFill>
                        <a:srgbClr val="000000"/>
                      </a:solidFill>
                    </a:rPr>
                    <a:t>PC</a:t>
                  </a:r>
                </a:p>
              </p:txBody>
            </p:sp>
            <p:sp>
              <p:nvSpPr>
                <p:cNvPr id="144416" name="Rectangle 32"/>
                <p:cNvSpPr>
                  <a:spLocks noChangeArrowheads="1"/>
                </p:cNvSpPr>
                <p:nvPr/>
              </p:nvSpPr>
              <p:spPr bwMode="auto">
                <a:xfrm>
                  <a:off x="4321" y="1065"/>
                  <a:ext cx="1152" cy="427"/>
                </a:xfrm>
                <a:prstGeom prst="rect">
                  <a:avLst/>
                </a:prstGeom>
                <a:noFill/>
                <a:ln w="9525">
                  <a:solidFill>
                    <a:srgbClr val="808080"/>
                  </a:solidFill>
                  <a:miter lim="800000"/>
                  <a:headEnd/>
                  <a:tailEnd/>
                </a:ln>
              </p:spPr>
              <p:txBody>
                <a:bodyPr lIns="0" tIns="0" rIns="0" bIns="0"/>
                <a:lstStyle/>
                <a:p>
                  <a:pPr>
                    <a:spcBef>
                      <a:spcPct val="0"/>
                    </a:spcBef>
                  </a:pPr>
                  <a:r>
                    <a:rPr lang="en-US">
                      <a:solidFill>
                        <a:srgbClr val="808080"/>
                      </a:solidFill>
                    </a:rPr>
                    <a:t>Data memory</a:t>
                  </a:r>
                </a:p>
              </p:txBody>
            </p:sp>
            <p:sp>
              <p:nvSpPr>
                <p:cNvPr id="144417" name="Text Box 33"/>
                <p:cNvSpPr txBox="1">
                  <a:spLocks noChangeArrowheads="1"/>
                </p:cNvSpPr>
                <p:nvPr/>
              </p:nvSpPr>
              <p:spPr bwMode="auto">
                <a:xfrm>
                  <a:off x="4335" y="1188"/>
                  <a:ext cx="379" cy="129"/>
                </a:xfrm>
                <a:prstGeom prst="rect">
                  <a:avLst/>
                </a:prstGeom>
                <a:noFill/>
                <a:ln w="9525">
                  <a:noFill/>
                  <a:prstDash val="dash"/>
                  <a:miter lim="800000"/>
                  <a:headEnd/>
                  <a:tailEnd type="none" w="sm" len="sm"/>
                </a:ln>
                <a:effectLst/>
              </p:spPr>
              <p:txBody>
                <a:bodyPr lIns="0" tIns="0" rIns="0" bIns="0"/>
                <a:lstStyle/>
                <a:p>
                  <a:pPr algn="l">
                    <a:spcBef>
                      <a:spcPct val="0"/>
                    </a:spcBef>
                  </a:pPr>
                  <a:r>
                    <a:rPr lang="en-US">
                      <a:solidFill>
                        <a:srgbClr val="808080"/>
                      </a:solidFill>
                    </a:rPr>
                    <a:t>0x0000</a:t>
                  </a:r>
                </a:p>
              </p:txBody>
            </p:sp>
            <p:sp>
              <p:nvSpPr>
                <p:cNvPr id="144418" name="Text Box 34"/>
                <p:cNvSpPr txBox="1">
                  <a:spLocks noChangeArrowheads="1"/>
                </p:cNvSpPr>
                <p:nvPr/>
              </p:nvSpPr>
              <p:spPr bwMode="auto">
                <a:xfrm>
                  <a:off x="4734" y="1188"/>
                  <a:ext cx="390" cy="129"/>
                </a:xfrm>
                <a:prstGeom prst="rect">
                  <a:avLst/>
                </a:prstGeom>
                <a:noFill/>
                <a:ln w="9525">
                  <a:noFill/>
                  <a:prstDash val="dash"/>
                  <a:miter lim="800000"/>
                  <a:headEnd/>
                  <a:tailEnd type="none" w="sm" len="sm"/>
                </a:ln>
                <a:effectLst/>
              </p:spPr>
              <p:txBody>
                <a:bodyPr lIns="0" tIns="0" rIns="0" bIns="0"/>
                <a:lstStyle/>
                <a:p>
                  <a:pPr algn="l">
                    <a:spcBef>
                      <a:spcPct val="0"/>
                    </a:spcBef>
                  </a:pPr>
                  <a:r>
                    <a:rPr lang="en-US">
                      <a:solidFill>
                        <a:srgbClr val="808080"/>
                      </a:solidFill>
                    </a:rPr>
                    <a:t>0x0001</a:t>
                  </a:r>
                </a:p>
              </p:txBody>
            </p:sp>
            <p:sp>
              <p:nvSpPr>
                <p:cNvPr id="144419" name="Text Box 35"/>
                <p:cNvSpPr txBox="1">
                  <a:spLocks noChangeArrowheads="1"/>
                </p:cNvSpPr>
                <p:nvPr/>
              </p:nvSpPr>
              <p:spPr bwMode="auto">
                <a:xfrm>
                  <a:off x="4352" y="1334"/>
                  <a:ext cx="363" cy="129"/>
                </a:xfrm>
                <a:prstGeom prst="rect">
                  <a:avLst/>
                </a:prstGeom>
                <a:noFill/>
                <a:ln w="9525">
                  <a:solidFill>
                    <a:srgbClr val="969696"/>
                  </a:solidFill>
                  <a:miter lim="800000"/>
                  <a:headEnd/>
                  <a:tailEnd type="none" w="sm" len="sm"/>
                </a:ln>
                <a:effectLst/>
              </p:spPr>
              <p:txBody>
                <a:bodyPr lIns="0" tIns="0" rIns="0" bIns="0"/>
                <a:lstStyle/>
                <a:p>
                  <a:pPr algn="l">
                    <a:spcBef>
                      <a:spcPct val="0"/>
                    </a:spcBef>
                  </a:pPr>
                  <a:endParaRPr lang="en-US"/>
                </a:p>
              </p:txBody>
            </p:sp>
            <p:sp>
              <p:nvSpPr>
                <p:cNvPr id="144420" name="Text Box 36"/>
                <p:cNvSpPr txBox="1">
                  <a:spLocks noChangeArrowheads="1"/>
                </p:cNvSpPr>
                <p:nvPr/>
              </p:nvSpPr>
              <p:spPr bwMode="auto">
                <a:xfrm>
                  <a:off x="4715" y="1334"/>
                  <a:ext cx="365" cy="129"/>
                </a:xfrm>
                <a:prstGeom prst="rect">
                  <a:avLst/>
                </a:prstGeom>
                <a:noFill/>
                <a:ln w="9525">
                  <a:solidFill>
                    <a:srgbClr val="969696"/>
                  </a:solidFill>
                  <a:miter lim="800000"/>
                  <a:headEnd/>
                  <a:tailEnd type="none" w="sm" len="sm"/>
                </a:ln>
                <a:effectLst/>
              </p:spPr>
              <p:txBody>
                <a:bodyPr lIns="0" tIns="0" rIns="0" bIns="0"/>
                <a:lstStyle/>
                <a:p>
                  <a:pPr algn="l">
                    <a:spcBef>
                      <a:spcPct val="0"/>
                    </a:spcBef>
                  </a:pPr>
                  <a:endParaRPr lang="en-US"/>
                </a:p>
              </p:txBody>
            </p:sp>
            <p:sp>
              <p:nvSpPr>
                <p:cNvPr id="144421" name="Text Box 37"/>
                <p:cNvSpPr txBox="1">
                  <a:spLocks noChangeArrowheads="1"/>
                </p:cNvSpPr>
                <p:nvPr/>
              </p:nvSpPr>
              <p:spPr bwMode="auto">
                <a:xfrm>
                  <a:off x="5080" y="1334"/>
                  <a:ext cx="363" cy="129"/>
                </a:xfrm>
                <a:prstGeom prst="rect">
                  <a:avLst/>
                </a:prstGeom>
                <a:noFill/>
                <a:ln w="9525">
                  <a:solidFill>
                    <a:srgbClr val="969696"/>
                  </a:solidFill>
                  <a:miter lim="800000"/>
                  <a:headEnd/>
                  <a:tailEnd type="none" w="sm" len="sm"/>
                </a:ln>
                <a:effectLst/>
              </p:spPr>
              <p:txBody>
                <a:bodyPr lIns="0" tIns="0" rIns="0" bIns="0"/>
                <a:lstStyle/>
                <a:p>
                  <a:pPr algn="l">
                    <a:spcBef>
                      <a:spcPct val="0"/>
                    </a:spcBef>
                  </a:pPr>
                  <a:endParaRPr lang="en-US"/>
                </a:p>
              </p:txBody>
            </p:sp>
            <p:sp>
              <p:nvSpPr>
                <p:cNvPr id="144422" name="Text Box 38"/>
                <p:cNvSpPr txBox="1">
                  <a:spLocks noChangeArrowheads="1"/>
                </p:cNvSpPr>
                <p:nvPr/>
              </p:nvSpPr>
              <p:spPr bwMode="auto">
                <a:xfrm>
                  <a:off x="4477" y="2075"/>
                  <a:ext cx="226" cy="153"/>
                </a:xfrm>
                <a:prstGeom prst="rect">
                  <a:avLst/>
                </a:prstGeom>
                <a:noFill/>
                <a:ln w="9525">
                  <a:solidFill>
                    <a:srgbClr val="969696"/>
                  </a:solidFill>
                  <a:miter lim="800000"/>
                  <a:headEnd/>
                  <a:tailEnd type="none" w="sm" len="sm"/>
                </a:ln>
                <a:effectLst/>
              </p:spPr>
              <p:txBody>
                <a:bodyPr lIns="0" tIns="0" rIns="0" bIns="0"/>
                <a:lstStyle/>
                <a:p>
                  <a:pPr>
                    <a:spcBef>
                      <a:spcPct val="0"/>
                    </a:spcBef>
                  </a:pPr>
                  <a:r>
                    <a:rPr lang="en-US">
                      <a:solidFill>
                        <a:srgbClr val="808080"/>
                      </a:solidFill>
                    </a:rPr>
                    <a:t>16</a:t>
                  </a:r>
                </a:p>
              </p:txBody>
            </p:sp>
            <p:sp>
              <p:nvSpPr>
                <p:cNvPr id="144423" name="Freeform 39"/>
                <p:cNvSpPr>
                  <a:spLocks/>
                </p:cNvSpPr>
                <p:nvPr/>
              </p:nvSpPr>
              <p:spPr bwMode="auto">
                <a:xfrm>
                  <a:off x="4303" y="2100"/>
                  <a:ext cx="139" cy="1"/>
                </a:xfrm>
                <a:custGeom>
                  <a:avLst/>
                  <a:gdLst/>
                  <a:ahLst/>
                  <a:cxnLst>
                    <a:cxn ang="0">
                      <a:pos x="139" y="1"/>
                    </a:cxn>
                    <a:cxn ang="0">
                      <a:pos x="0" y="0"/>
                    </a:cxn>
                  </a:cxnLst>
                  <a:rect l="0" t="0" r="r" b="b"/>
                  <a:pathLst>
                    <a:path w="139" h="1">
                      <a:moveTo>
                        <a:pt x="139" y="1"/>
                      </a:moveTo>
                      <a:lnTo>
                        <a:pt x="0" y="0"/>
                      </a:lnTo>
                    </a:path>
                  </a:pathLst>
                </a:custGeom>
                <a:noFill/>
                <a:ln w="9525">
                  <a:solidFill>
                    <a:srgbClr val="969696"/>
                  </a:solidFill>
                  <a:round/>
                  <a:headEnd/>
                  <a:tailEnd type="triangle" w="med" len="med"/>
                </a:ln>
                <a:effectLst/>
              </p:spPr>
              <p:txBody>
                <a:bodyPr/>
                <a:lstStyle/>
                <a:p>
                  <a:endParaRPr lang="en-US"/>
                </a:p>
              </p:txBody>
            </p:sp>
            <p:sp>
              <p:nvSpPr>
                <p:cNvPr id="144424" name="Text Box 40"/>
                <p:cNvSpPr txBox="1">
                  <a:spLocks noChangeArrowheads="1"/>
                </p:cNvSpPr>
                <p:nvPr/>
              </p:nvSpPr>
              <p:spPr bwMode="auto">
                <a:xfrm>
                  <a:off x="4080" y="2020"/>
                  <a:ext cx="190" cy="169"/>
                </a:xfrm>
                <a:prstGeom prst="rect">
                  <a:avLst/>
                </a:prstGeom>
                <a:noFill/>
                <a:ln w="9525">
                  <a:noFill/>
                  <a:miter lim="800000"/>
                  <a:headEnd/>
                  <a:tailEnd/>
                </a:ln>
              </p:spPr>
              <p:txBody>
                <a:bodyPr lIns="0" tIns="0" rIns="0" bIns="0"/>
                <a:lstStyle/>
                <a:p>
                  <a:pPr algn="r">
                    <a:spcBef>
                      <a:spcPct val="0"/>
                    </a:spcBef>
                  </a:pPr>
                  <a:r>
                    <a:rPr lang="en-US">
                      <a:solidFill>
                        <a:srgbClr val="808080"/>
                      </a:solidFill>
                    </a:rPr>
                    <a:t>Int</a:t>
                  </a:r>
                </a:p>
              </p:txBody>
            </p:sp>
            <p:grpSp>
              <p:nvGrpSpPr>
                <p:cNvPr id="4" name="Group 41"/>
                <p:cNvGrpSpPr>
                  <a:grpSpLocks/>
                </p:cNvGrpSpPr>
                <p:nvPr/>
              </p:nvGrpSpPr>
              <p:grpSpPr bwMode="auto">
                <a:xfrm>
                  <a:off x="5174" y="1411"/>
                  <a:ext cx="168" cy="22"/>
                  <a:chOff x="5212" y="2481"/>
                  <a:chExt cx="213" cy="29"/>
                </a:xfrm>
              </p:grpSpPr>
              <p:sp>
                <p:nvSpPr>
                  <p:cNvPr id="144426" name="Oval 42"/>
                  <p:cNvSpPr>
                    <a:spLocks noChangeArrowheads="1"/>
                  </p:cNvSpPr>
                  <p:nvPr/>
                </p:nvSpPr>
                <p:spPr bwMode="auto">
                  <a:xfrm>
                    <a:off x="5304" y="2481"/>
                    <a:ext cx="29" cy="29"/>
                  </a:xfrm>
                  <a:prstGeom prst="ellipse">
                    <a:avLst/>
                  </a:prstGeom>
                  <a:noFill/>
                  <a:ln w="9525">
                    <a:solidFill>
                      <a:srgbClr val="969696"/>
                    </a:solidFill>
                    <a:prstDash val="dash"/>
                    <a:round/>
                    <a:headEnd/>
                    <a:tailEnd type="none" w="sm" len="sm"/>
                  </a:ln>
                  <a:effectLst/>
                </p:spPr>
                <p:txBody>
                  <a:bodyPr/>
                  <a:lstStyle/>
                  <a:p>
                    <a:endParaRPr lang="en-US"/>
                  </a:p>
                </p:txBody>
              </p:sp>
              <p:sp>
                <p:nvSpPr>
                  <p:cNvPr id="144427" name="Oval 43"/>
                  <p:cNvSpPr>
                    <a:spLocks noChangeArrowheads="1"/>
                  </p:cNvSpPr>
                  <p:nvPr/>
                </p:nvSpPr>
                <p:spPr bwMode="auto">
                  <a:xfrm>
                    <a:off x="5212" y="2481"/>
                    <a:ext cx="29" cy="29"/>
                  </a:xfrm>
                  <a:prstGeom prst="ellipse">
                    <a:avLst/>
                  </a:prstGeom>
                  <a:noFill/>
                  <a:ln w="9525">
                    <a:solidFill>
                      <a:srgbClr val="969696"/>
                    </a:solidFill>
                    <a:prstDash val="dash"/>
                    <a:round/>
                    <a:headEnd/>
                    <a:tailEnd type="none" w="sm" len="sm"/>
                  </a:ln>
                  <a:effectLst/>
                </p:spPr>
                <p:txBody>
                  <a:bodyPr/>
                  <a:lstStyle/>
                  <a:p>
                    <a:endParaRPr lang="en-US"/>
                  </a:p>
                </p:txBody>
              </p:sp>
              <p:sp>
                <p:nvSpPr>
                  <p:cNvPr id="144428" name="Oval 44"/>
                  <p:cNvSpPr>
                    <a:spLocks noChangeArrowheads="1"/>
                  </p:cNvSpPr>
                  <p:nvPr/>
                </p:nvSpPr>
                <p:spPr bwMode="auto">
                  <a:xfrm>
                    <a:off x="5396" y="2481"/>
                    <a:ext cx="29" cy="29"/>
                  </a:xfrm>
                  <a:prstGeom prst="ellipse">
                    <a:avLst/>
                  </a:prstGeom>
                  <a:noFill/>
                  <a:ln w="9525">
                    <a:solidFill>
                      <a:srgbClr val="969696"/>
                    </a:solidFill>
                    <a:prstDash val="dash"/>
                    <a:round/>
                    <a:headEnd/>
                    <a:tailEnd type="none" w="sm" len="sm"/>
                  </a:ln>
                  <a:effectLst/>
                </p:spPr>
                <p:txBody>
                  <a:bodyPr/>
                  <a:lstStyle/>
                  <a:p>
                    <a:endParaRPr lang="en-US"/>
                  </a:p>
                </p:txBody>
              </p:sp>
            </p:grpSp>
            <p:sp>
              <p:nvSpPr>
                <p:cNvPr id="144429" name="Text Box 45"/>
                <p:cNvSpPr txBox="1">
                  <a:spLocks noChangeArrowheads="1"/>
                </p:cNvSpPr>
                <p:nvPr/>
              </p:nvSpPr>
              <p:spPr bwMode="auto">
                <a:xfrm>
                  <a:off x="2703" y="2090"/>
                  <a:ext cx="591" cy="126"/>
                </a:xfrm>
                <a:prstGeom prst="rect">
                  <a:avLst/>
                </a:prstGeom>
                <a:noFill/>
                <a:ln w="9525">
                  <a:noFill/>
                  <a:miter lim="800000"/>
                  <a:headEnd/>
                  <a:tailEnd/>
                </a:ln>
              </p:spPr>
              <p:txBody>
                <a:bodyPr lIns="0" tIns="0" rIns="0" bIns="0"/>
                <a:lstStyle/>
                <a:p>
                  <a:pPr algn="l">
                    <a:spcBef>
                      <a:spcPct val="0"/>
                    </a:spcBef>
                  </a:pPr>
                  <a:r>
                    <a:rPr lang="en-US">
                      <a:solidFill>
                        <a:schemeClr val="bg2"/>
                      </a:solidFill>
                    </a:rPr>
                    <a:t>instruction </a:t>
                  </a:r>
                </a:p>
              </p:txBody>
            </p:sp>
          </p:grpSp>
          <p:sp>
            <p:nvSpPr>
              <p:cNvPr id="144430" name="Freeform 46"/>
              <p:cNvSpPr>
                <a:spLocks/>
              </p:cNvSpPr>
              <p:nvPr/>
            </p:nvSpPr>
            <p:spPr bwMode="auto">
              <a:xfrm>
                <a:off x="4309" y="1962"/>
                <a:ext cx="133" cy="1"/>
              </a:xfrm>
              <a:custGeom>
                <a:avLst/>
                <a:gdLst/>
                <a:ahLst/>
                <a:cxnLst>
                  <a:cxn ang="0">
                    <a:pos x="0" y="0"/>
                  </a:cxn>
                  <a:cxn ang="0">
                    <a:pos x="133" y="1"/>
                  </a:cxn>
                </a:cxnLst>
                <a:rect l="0" t="0" r="r" b="b"/>
                <a:pathLst>
                  <a:path w="133" h="1">
                    <a:moveTo>
                      <a:pt x="0" y="0"/>
                    </a:moveTo>
                    <a:lnTo>
                      <a:pt x="133" y="1"/>
                    </a:lnTo>
                  </a:path>
                </a:pathLst>
              </a:custGeom>
              <a:noFill/>
              <a:ln w="9525">
                <a:solidFill>
                  <a:srgbClr val="969696"/>
                </a:solidFill>
                <a:round/>
                <a:headEnd/>
                <a:tailEnd type="triangle" w="med" len="med"/>
              </a:ln>
              <a:effectLst/>
            </p:spPr>
            <p:txBody>
              <a:bodyPr/>
              <a:lstStyle/>
              <a:p>
                <a:endParaRPr lang="en-US"/>
              </a:p>
            </p:txBody>
          </p:sp>
          <p:sp>
            <p:nvSpPr>
              <p:cNvPr id="144431" name="Text Box 47"/>
              <p:cNvSpPr txBox="1">
                <a:spLocks noChangeArrowheads="1"/>
              </p:cNvSpPr>
              <p:nvPr/>
            </p:nvSpPr>
            <p:spPr bwMode="auto">
              <a:xfrm>
                <a:off x="4068" y="1887"/>
                <a:ext cx="207" cy="168"/>
              </a:xfrm>
              <a:prstGeom prst="rect">
                <a:avLst/>
              </a:prstGeom>
              <a:noFill/>
              <a:ln w="9525">
                <a:noFill/>
                <a:miter lim="800000"/>
                <a:headEnd/>
                <a:tailEnd/>
              </a:ln>
            </p:spPr>
            <p:txBody>
              <a:bodyPr lIns="0" tIns="0" rIns="0" bIns="0"/>
              <a:lstStyle/>
              <a:p>
                <a:pPr algn="r">
                  <a:spcBef>
                    <a:spcPct val="0"/>
                  </a:spcBef>
                </a:pPr>
                <a:r>
                  <a:rPr lang="en-US">
                    <a:solidFill>
                      <a:srgbClr val="808080"/>
                    </a:solidFill>
                  </a:rPr>
                  <a:t>Inta</a:t>
                </a:r>
              </a:p>
            </p:txBody>
          </p:sp>
        </p:grpSp>
        <p:sp>
          <p:nvSpPr>
            <p:cNvPr id="144434" name="Rectangle 50"/>
            <p:cNvSpPr>
              <a:spLocks noChangeArrowheads="1"/>
            </p:cNvSpPr>
            <p:nvPr/>
          </p:nvSpPr>
          <p:spPr bwMode="auto">
            <a:xfrm>
              <a:off x="6203950" y="3754438"/>
              <a:ext cx="404813" cy="233362"/>
            </a:xfrm>
            <a:prstGeom prst="rect">
              <a:avLst/>
            </a:prstGeom>
            <a:noFill/>
            <a:ln w="9525">
              <a:solidFill>
                <a:srgbClr val="969696"/>
              </a:solidFill>
              <a:miter lim="800000"/>
              <a:headEnd/>
              <a:tailEnd/>
            </a:ln>
            <a:effectLst/>
          </p:spPr>
          <p:txBody>
            <a:bodyPr lIns="0" tIns="0" rIns="0" bIns="0"/>
            <a:lstStyle/>
            <a:p>
              <a:pPr>
                <a:spcBef>
                  <a:spcPct val="0"/>
                </a:spcBef>
              </a:pPr>
              <a:r>
                <a:rPr lang="en-US">
                  <a:solidFill>
                    <a:schemeClr val="bg2"/>
                  </a:solidFill>
                </a:rPr>
                <a:t>100</a:t>
              </a:r>
            </a:p>
          </p:txBody>
        </p:sp>
        <p:sp>
          <p:nvSpPr>
            <p:cNvPr id="144497" name="Oval 113"/>
            <p:cNvSpPr>
              <a:spLocks noChangeArrowheads="1"/>
            </p:cNvSpPr>
            <p:nvPr/>
          </p:nvSpPr>
          <p:spPr bwMode="auto">
            <a:xfrm>
              <a:off x="7686675" y="2152650"/>
              <a:ext cx="146050" cy="146050"/>
            </a:xfrm>
            <a:prstGeom prst="ellipse">
              <a:avLst/>
            </a:prstGeom>
            <a:solidFill>
              <a:srgbClr val="969696"/>
            </a:solidFill>
            <a:ln w="12700">
              <a:solidFill>
                <a:srgbClr val="969696"/>
              </a:solidFill>
              <a:round/>
              <a:headEnd/>
              <a:tailEnd/>
            </a:ln>
            <a:effectLst/>
          </p:spPr>
          <p:txBody>
            <a:bodyPr wrap="none" lIns="0" tIns="0" rIns="0" bIns="0" anchor="ctr">
              <a:spAutoFit/>
            </a:bodyPr>
            <a:lstStyle/>
            <a:p>
              <a:endParaRPr lang="en-US"/>
            </a:p>
          </p:txBody>
        </p:sp>
        <p:grpSp>
          <p:nvGrpSpPr>
            <p:cNvPr id="5" name="Group 120"/>
            <p:cNvGrpSpPr>
              <a:grpSpLocks/>
            </p:cNvGrpSpPr>
            <p:nvPr/>
          </p:nvGrpSpPr>
          <p:grpSpPr bwMode="auto">
            <a:xfrm>
              <a:off x="6203950" y="3533775"/>
              <a:ext cx="863600" cy="454025"/>
              <a:chOff x="3908" y="2226"/>
              <a:chExt cx="544" cy="286"/>
            </a:xfrm>
          </p:grpSpPr>
          <p:sp>
            <p:nvSpPr>
              <p:cNvPr id="144500" name="Rectangle 116"/>
              <p:cNvSpPr>
                <a:spLocks noChangeArrowheads="1"/>
              </p:cNvSpPr>
              <p:nvPr/>
            </p:nvSpPr>
            <p:spPr bwMode="auto">
              <a:xfrm>
                <a:off x="3908" y="2365"/>
                <a:ext cx="255" cy="147"/>
              </a:xfrm>
              <a:prstGeom prst="rect">
                <a:avLst/>
              </a:prstGeom>
              <a:noFill/>
              <a:ln w="9525">
                <a:solidFill>
                  <a:schemeClr val="tx1"/>
                </a:solidFill>
                <a:miter lim="800000"/>
                <a:headEnd/>
                <a:tailEnd/>
              </a:ln>
              <a:effectLst/>
            </p:spPr>
            <p:txBody>
              <a:bodyPr lIns="0" tIns="0" rIns="0" bIns="0"/>
              <a:lstStyle/>
              <a:p>
                <a:pPr>
                  <a:spcBef>
                    <a:spcPct val="0"/>
                  </a:spcBef>
                </a:pPr>
                <a:r>
                  <a:rPr lang="en-US"/>
                  <a:t>100</a:t>
                </a:r>
              </a:p>
            </p:txBody>
          </p:sp>
          <p:sp>
            <p:nvSpPr>
              <p:cNvPr id="144502" name="Freeform 118"/>
              <p:cNvSpPr>
                <a:spLocks/>
              </p:cNvSpPr>
              <p:nvPr/>
            </p:nvSpPr>
            <p:spPr bwMode="auto">
              <a:xfrm>
                <a:off x="4188" y="2226"/>
                <a:ext cx="75" cy="210"/>
              </a:xfrm>
              <a:custGeom>
                <a:avLst/>
                <a:gdLst/>
                <a:ahLst/>
                <a:cxnLst>
                  <a:cxn ang="0">
                    <a:pos x="18" y="210"/>
                  </a:cxn>
                  <a:cxn ang="0">
                    <a:pos x="72" y="96"/>
                  </a:cxn>
                  <a:cxn ang="0">
                    <a:pos x="0" y="0"/>
                  </a:cxn>
                </a:cxnLst>
                <a:rect l="0" t="0" r="r" b="b"/>
                <a:pathLst>
                  <a:path w="75" h="210">
                    <a:moveTo>
                      <a:pt x="18" y="210"/>
                    </a:moveTo>
                    <a:cubicBezTo>
                      <a:pt x="46" y="170"/>
                      <a:pt x="75" y="131"/>
                      <a:pt x="72" y="96"/>
                    </a:cubicBezTo>
                    <a:cubicBezTo>
                      <a:pt x="69" y="61"/>
                      <a:pt x="34" y="30"/>
                      <a:pt x="0" y="0"/>
                    </a:cubicBezTo>
                  </a:path>
                </a:pathLst>
              </a:custGeom>
              <a:noFill/>
              <a:ln w="12700" cap="flat" cmpd="sng">
                <a:solidFill>
                  <a:schemeClr val="tx1"/>
                </a:solidFill>
                <a:prstDash val="dash"/>
                <a:round/>
                <a:headEnd type="none" w="med" len="med"/>
                <a:tailEnd type="arrow" w="med" len="sm"/>
              </a:ln>
              <a:effectLst/>
            </p:spPr>
            <p:txBody>
              <a:bodyPr wrap="none" lIns="0" tIns="0" rIns="0" bIns="0" anchor="ctr">
                <a:spAutoFit/>
              </a:bodyPr>
              <a:lstStyle/>
              <a:p>
                <a:endParaRPr lang="en-US"/>
              </a:p>
            </p:txBody>
          </p:sp>
          <p:sp>
            <p:nvSpPr>
              <p:cNvPr id="144503" name="Text Box 119"/>
              <p:cNvSpPr txBox="1">
                <a:spLocks noChangeArrowheads="1"/>
              </p:cNvSpPr>
              <p:nvPr/>
            </p:nvSpPr>
            <p:spPr bwMode="auto">
              <a:xfrm>
                <a:off x="4308" y="2280"/>
                <a:ext cx="144" cy="115"/>
              </a:xfrm>
              <a:prstGeom prst="rect">
                <a:avLst/>
              </a:prstGeom>
              <a:noFill/>
              <a:ln w="12700">
                <a:noFill/>
                <a:miter lim="800000"/>
                <a:headEnd/>
                <a:tailEnd/>
              </a:ln>
              <a:effectLst/>
            </p:spPr>
            <p:txBody>
              <a:bodyPr lIns="0" tIns="0" rIns="0" bIns="0">
                <a:spAutoFit/>
              </a:bodyPr>
              <a:lstStyle/>
              <a:p>
                <a:r>
                  <a:rPr lang="en-US"/>
                  <a:t>+1</a:t>
                </a:r>
              </a:p>
            </p:txBody>
          </p:sp>
        </p:grpSp>
        <p:grpSp>
          <p:nvGrpSpPr>
            <p:cNvPr id="6" name="Group 146"/>
            <p:cNvGrpSpPr>
              <a:grpSpLocks/>
            </p:cNvGrpSpPr>
            <p:nvPr/>
          </p:nvGrpSpPr>
          <p:grpSpPr bwMode="auto">
            <a:xfrm>
              <a:off x="3736975" y="1901825"/>
              <a:ext cx="2871788" cy="2085975"/>
              <a:chOff x="2354" y="1198"/>
              <a:chExt cx="1809" cy="1314"/>
            </a:xfrm>
          </p:grpSpPr>
          <p:grpSp>
            <p:nvGrpSpPr>
              <p:cNvPr id="7" name="Group 145"/>
              <p:cNvGrpSpPr>
                <a:grpSpLocks/>
              </p:cNvGrpSpPr>
              <p:nvPr/>
            </p:nvGrpSpPr>
            <p:grpSpPr bwMode="auto">
              <a:xfrm>
                <a:off x="2354" y="1198"/>
                <a:ext cx="1809" cy="1314"/>
                <a:chOff x="2354" y="1198"/>
                <a:chExt cx="1809" cy="1314"/>
              </a:xfrm>
            </p:grpSpPr>
            <p:grpSp>
              <p:nvGrpSpPr>
                <p:cNvPr id="8" name="Group 126"/>
                <p:cNvGrpSpPr>
                  <a:grpSpLocks/>
                </p:cNvGrpSpPr>
                <p:nvPr/>
              </p:nvGrpSpPr>
              <p:grpSpPr bwMode="auto">
                <a:xfrm>
                  <a:off x="2354" y="1198"/>
                  <a:ext cx="1402" cy="1149"/>
                  <a:chOff x="596" y="2014"/>
                  <a:chExt cx="1402" cy="1149"/>
                </a:xfrm>
              </p:grpSpPr>
              <p:sp>
                <p:nvSpPr>
                  <p:cNvPr id="144511" name="Text Box 127"/>
                  <p:cNvSpPr txBox="1">
                    <a:spLocks noChangeArrowheads="1"/>
                  </p:cNvSpPr>
                  <p:nvPr/>
                </p:nvSpPr>
                <p:spPr bwMode="auto">
                  <a:xfrm>
                    <a:off x="681" y="2124"/>
                    <a:ext cx="225" cy="125"/>
                  </a:xfrm>
                  <a:prstGeom prst="rect">
                    <a:avLst/>
                  </a:prstGeom>
                  <a:noFill/>
                  <a:ln w="9525">
                    <a:noFill/>
                    <a:miter lim="800000"/>
                    <a:headEnd/>
                    <a:tailEnd/>
                  </a:ln>
                </p:spPr>
                <p:txBody>
                  <a:bodyPr lIns="0" tIns="0" rIns="0" bIns="0"/>
                  <a:lstStyle/>
                  <a:p>
                    <a:pPr algn="r">
                      <a:spcBef>
                        <a:spcPct val="0"/>
                      </a:spcBef>
                    </a:pPr>
                    <a:r>
                      <a:rPr lang="en-US">
                        <a:solidFill>
                          <a:schemeClr val="bg2"/>
                        </a:solidFill>
                      </a:rPr>
                      <a:t>16:</a:t>
                    </a:r>
                  </a:p>
                </p:txBody>
              </p:sp>
              <p:sp>
                <p:nvSpPr>
                  <p:cNvPr id="144512" name="Text Box 128"/>
                  <p:cNvSpPr txBox="1">
                    <a:spLocks noChangeArrowheads="1"/>
                  </p:cNvSpPr>
                  <p:nvPr/>
                </p:nvSpPr>
                <p:spPr bwMode="auto">
                  <a:xfrm>
                    <a:off x="963" y="2124"/>
                    <a:ext cx="958" cy="132"/>
                  </a:xfrm>
                  <a:prstGeom prst="rect">
                    <a:avLst/>
                  </a:prstGeom>
                  <a:noFill/>
                  <a:ln w="9525">
                    <a:noFill/>
                    <a:miter lim="800000"/>
                    <a:headEnd/>
                    <a:tailEnd/>
                  </a:ln>
                </p:spPr>
                <p:txBody>
                  <a:bodyPr lIns="0" tIns="0" rIns="0" bIns="0"/>
                  <a:lstStyle/>
                  <a:p>
                    <a:pPr algn="l">
                      <a:spcBef>
                        <a:spcPct val="0"/>
                      </a:spcBef>
                    </a:pPr>
                    <a:r>
                      <a:rPr lang="en-US" dirty="0" err="1">
                        <a:solidFill>
                          <a:schemeClr val="bg2"/>
                        </a:solidFill>
                      </a:rPr>
                      <a:t>MOV</a:t>
                    </a:r>
                    <a:r>
                      <a:rPr lang="en-US" dirty="0">
                        <a:solidFill>
                          <a:schemeClr val="bg2"/>
                        </a:solidFill>
                      </a:rPr>
                      <a:t> R0, 0x8000 </a:t>
                    </a:r>
                  </a:p>
                </p:txBody>
              </p:sp>
              <p:sp>
                <p:nvSpPr>
                  <p:cNvPr id="144513" name="Text Box 129"/>
                  <p:cNvSpPr txBox="1">
                    <a:spLocks noChangeArrowheads="1"/>
                  </p:cNvSpPr>
                  <p:nvPr/>
                </p:nvSpPr>
                <p:spPr bwMode="auto">
                  <a:xfrm>
                    <a:off x="657" y="2239"/>
                    <a:ext cx="249" cy="128"/>
                  </a:xfrm>
                  <a:prstGeom prst="rect">
                    <a:avLst/>
                  </a:prstGeom>
                  <a:noFill/>
                  <a:ln w="9525">
                    <a:noFill/>
                    <a:miter lim="800000"/>
                    <a:headEnd/>
                    <a:tailEnd/>
                  </a:ln>
                </p:spPr>
                <p:txBody>
                  <a:bodyPr lIns="0" tIns="0" rIns="0" bIns="0"/>
                  <a:lstStyle/>
                  <a:p>
                    <a:pPr algn="r">
                      <a:spcBef>
                        <a:spcPct val="0"/>
                      </a:spcBef>
                    </a:pPr>
                    <a:r>
                      <a:rPr lang="en-US">
                        <a:solidFill>
                          <a:schemeClr val="bg2"/>
                        </a:solidFill>
                      </a:rPr>
                      <a:t>17:</a:t>
                    </a:r>
                  </a:p>
                </p:txBody>
              </p:sp>
              <p:sp>
                <p:nvSpPr>
                  <p:cNvPr id="144514" name="Text Box 130"/>
                  <p:cNvSpPr txBox="1">
                    <a:spLocks noChangeArrowheads="1"/>
                  </p:cNvSpPr>
                  <p:nvPr/>
                </p:nvSpPr>
                <p:spPr bwMode="auto">
                  <a:xfrm>
                    <a:off x="963" y="2239"/>
                    <a:ext cx="759" cy="151"/>
                  </a:xfrm>
                  <a:prstGeom prst="rect">
                    <a:avLst/>
                  </a:prstGeom>
                  <a:noFill/>
                  <a:ln w="9525">
                    <a:noFill/>
                    <a:miter lim="800000"/>
                    <a:headEnd/>
                    <a:tailEnd/>
                  </a:ln>
                </p:spPr>
                <p:txBody>
                  <a:bodyPr lIns="0" tIns="0" rIns="0" bIns="0"/>
                  <a:lstStyle/>
                  <a:p>
                    <a:pPr algn="l">
                      <a:spcBef>
                        <a:spcPct val="0"/>
                      </a:spcBef>
                    </a:pPr>
                    <a:r>
                      <a:rPr lang="en-US" dirty="0">
                        <a:solidFill>
                          <a:schemeClr val="bg2"/>
                        </a:solidFill>
                      </a:rPr>
                      <a:t># modifies R0 </a:t>
                    </a:r>
                  </a:p>
                </p:txBody>
              </p:sp>
              <p:sp>
                <p:nvSpPr>
                  <p:cNvPr id="144515" name="Text Box 131"/>
                  <p:cNvSpPr txBox="1">
                    <a:spLocks noChangeArrowheads="1"/>
                  </p:cNvSpPr>
                  <p:nvPr/>
                </p:nvSpPr>
                <p:spPr bwMode="auto">
                  <a:xfrm>
                    <a:off x="669" y="2365"/>
                    <a:ext cx="237" cy="134"/>
                  </a:xfrm>
                  <a:prstGeom prst="rect">
                    <a:avLst/>
                  </a:prstGeom>
                  <a:noFill/>
                  <a:ln w="9525">
                    <a:noFill/>
                    <a:miter lim="800000"/>
                    <a:headEnd/>
                    <a:tailEnd/>
                  </a:ln>
                </p:spPr>
                <p:txBody>
                  <a:bodyPr lIns="0" tIns="0" rIns="0" bIns="0"/>
                  <a:lstStyle/>
                  <a:p>
                    <a:pPr algn="r">
                      <a:spcBef>
                        <a:spcPct val="0"/>
                      </a:spcBef>
                    </a:pPr>
                    <a:r>
                      <a:rPr lang="en-US">
                        <a:solidFill>
                          <a:schemeClr val="bg2"/>
                        </a:solidFill>
                      </a:rPr>
                      <a:t>18:</a:t>
                    </a:r>
                  </a:p>
                </p:txBody>
              </p:sp>
              <p:sp>
                <p:nvSpPr>
                  <p:cNvPr id="144516" name="Text Box 132"/>
                  <p:cNvSpPr txBox="1">
                    <a:spLocks noChangeArrowheads="1"/>
                  </p:cNvSpPr>
                  <p:nvPr/>
                </p:nvSpPr>
                <p:spPr bwMode="auto">
                  <a:xfrm>
                    <a:off x="957" y="2365"/>
                    <a:ext cx="1009" cy="126"/>
                  </a:xfrm>
                  <a:prstGeom prst="rect">
                    <a:avLst/>
                  </a:prstGeom>
                  <a:noFill/>
                  <a:ln w="9525">
                    <a:noFill/>
                    <a:miter lim="800000"/>
                    <a:headEnd/>
                    <a:tailEnd/>
                  </a:ln>
                </p:spPr>
                <p:txBody>
                  <a:bodyPr lIns="0" tIns="0" rIns="0" bIns="0"/>
                  <a:lstStyle/>
                  <a:p>
                    <a:pPr algn="l">
                      <a:spcBef>
                        <a:spcPct val="0"/>
                      </a:spcBef>
                    </a:pPr>
                    <a:r>
                      <a:rPr lang="en-US" dirty="0">
                        <a:solidFill>
                          <a:schemeClr val="bg2"/>
                        </a:solidFill>
                      </a:rPr>
                      <a:t>MOV 0x0001, R0 </a:t>
                    </a:r>
                  </a:p>
                </p:txBody>
              </p:sp>
              <p:sp>
                <p:nvSpPr>
                  <p:cNvPr id="144517" name="Text Box 133"/>
                  <p:cNvSpPr txBox="1">
                    <a:spLocks noChangeArrowheads="1"/>
                  </p:cNvSpPr>
                  <p:nvPr/>
                </p:nvSpPr>
                <p:spPr bwMode="auto">
                  <a:xfrm>
                    <a:off x="705" y="2494"/>
                    <a:ext cx="201" cy="126"/>
                  </a:xfrm>
                  <a:prstGeom prst="rect">
                    <a:avLst/>
                  </a:prstGeom>
                  <a:noFill/>
                  <a:ln w="9525">
                    <a:noFill/>
                    <a:miter lim="800000"/>
                    <a:headEnd/>
                    <a:tailEnd/>
                  </a:ln>
                </p:spPr>
                <p:txBody>
                  <a:bodyPr lIns="0" tIns="0" rIns="0" bIns="0"/>
                  <a:lstStyle/>
                  <a:p>
                    <a:pPr algn="r">
                      <a:spcBef>
                        <a:spcPct val="0"/>
                      </a:spcBef>
                    </a:pPr>
                    <a:r>
                      <a:rPr lang="en-US">
                        <a:solidFill>
                          <a:schemeClr val="bg2"/>
                        </a:solidFill>
                      </a:rPr>
                      <a:t>19:</a:t>
                    </a:r>
                  </a:p>
                </p:txBody>
              </p:sp>
              <p:sp>
                <p:nvSpPr>
                  <p:cNvPr id="144518" name="Text Box 134"/>
                  <p:cNvSpPr txBox="1">
                    <a:spLocks noChangeArrowheads="1"/>
                  </p:cNvSpPr>
                  <p:nvPr/>
                </p:nvSpPr>
                <p:spPr bwMode="auto">
                  <a:xfrm>
                    <a:off x="673" y="2014"/>
                    <a:ext cx="290" cy="178"/>
                  </a:xfrm>
                  <a:prstGeom prst="rect">
                    <a:avLst/>
                  </a:prstGeom>
                  <a:noFill/>
                  <a:ln w="9525">
                    <a:noFill/>
                    <a:miter lim="800000"/>
                    <a:headEnd/>
                    <a:tailEnd/>
                  </a:ln>
                </p:spPr>
                <p:txBody>
                  <a:bodyPr lIns="0" tIns="0" rIns="0" bIns="0"/>
                  <a:lstStyle/>
                  <a:p>
                    <a:pPr algn="l">
                      <a:spcBef>
                        <a:spcPct val="0"/>
                      </a:spcBef>
                    </a:pPr>
                    <a:r>
                      <a:rPr lang="en-US" i="1">
                        <a:solidFill>
                          <a:schemeClr val="bg2"/>
                        </a:solidFill>
                      </a:rPr>
                      <a:t>ISR </a:t>
                    </a:r>
                  </a:p>
                </p:txBody>
              </p:sp>
              <p:sp>
                <p:nvSpPr>
                  <p:cNvPr id="144519" name="Text Box 135"/>
                  <p:cNvSpPr txBox="1">
                    <a:spLocks noChangeArrowheads="1"/>
                  </p:cNvSpPr>
                  <p:nvPr/>
                </p:nvSpPr>
                <p:spPr bwMode="auto">
                  <a:xfrm>
                    <a:off x="596" y="2899"/>
                    <a:ext cx="284" cy="135"/>
                  </a:xfrm>
                  <a:prstGeom prst="rect">
                    <a:avLst/>
                  </a:prstGeom>
                  <a:noFill/>
                  <a:ln w="9525">
                    <a:noFill/>
                    <a:miter lim="800000"/>
                    <a:headEnd/>
                    <a:tailEnd/>
                  </a:ln>
                </p:spPr>
                <p:txBody>
                  <a:bodyPr lIns="0" tIns="0" rIns="0" bIns="0"/>
                  <a:lstStyle/>
                  <a:p>
                    <a:pPr algn="r">
                      <a:spcBef>
                        <a:spcPct val="0"/>
                      </a:spcBef>
                    </a:pPr>
                    <a:r>
                      <a:rPr lang="en-US"/>
                      <a:t>100:</a:t>
                    </a:r>
                  </a:p>
                </p:txBody>
              </p:sp>
              <p:sp>
                <p:nvSpPr>
                  <p:cNvPr id="144520" name="Text Box 136"/>
                  <p:cNvSpPr txBox="1">
                    <a:spLocks noChangeArrowheads="1"/>
                  </p:cNvSpPr>
                  <p:nvPr/>
                </p:nvSpPr>
                <p:spPr bwMode="auto">
                  <a:xfrm>
                    <a:off x="652" y="3032"/>
                    <a:ext cx="237" cy="119"/>
                  </a:xfrm>
                  <a:prstGeom prst="rect">
                    <a:avLst/>
                  </a:prstGeom>
                  <a:noFill/>
                  <a:ln w="9525">
                    <a:noFill/>
                    <a:miter lim="800000"/>
                    <a:headEnd/>
                    <a:tailEnd/>
                  </a:ln>
                </p:spPr>
                <p:txBody>
                  <a:bodyPr lIns="0" tIns="0" rIns="0" bIns="0"/>
                  <a:lstStyle/>
                  <a:p>
                    <a:pPr algn="r">
                      <a:spcBef>
                        <a:spcPct val="0"/>
                      </a:spcBef>
                    </a:pPr>
                    <a:r>
                      <a:rPr lang="en-US"/>
                      <a:t>101:</a:t>
                    </a:r>
                  </a:p>
                </p:txBody>
              </p:sp>
              <p:sp>
                <p:nvSpPr>
                  <p:cNvPr id="144521" name="Text Box 137"/>
                  <p:cNvSpPr txBox="1">
                    <a:spLocks noChangeArrowheads="1"/>
                  </p:cNvSpPr>
                  <p:nvPr/>
                </p:nvSpPr>
                <p:spPr bwMode="auto">
                  <a:xfrm>
                    <a:off x="945" y="3032"/>
                    <a:ext cx="607" cy="131"/>
                  </a:xfrm>
                  <a:prstGeom prst="rect">
                    <a:avLst/>
                  </a:prstGeom>
                  <a:noFill/>
                  <a:ln w="9525">
                    <a:noFill/>
                    <a:miter lim="800000"/>
                    <a:headEnd/>
                    <a:tailEnd/>
                  </a:ln>
                </p:spPr>
                <p:txBody>
                  <a:bodyPr lIns="0" tIns="0" rIns="0" bIns="0"/>
                  <a:lstStyle/>
                  <a:p>
                    <a:pPr algn="l">
                      <a:spcBef>
                        <a:spcPct val="0"/>
                      </a:spcBef>
                    </a:pPr>
                    <a:r>
                      <a:rPr lang="en-US"/>
                      <a:t>instruction </a:t>
                    </a:r>
                  </a:p>
                </p:txBody>
              </p:sp>
              <p:sp>
                <p:nvSpPr>
                  <p:cNvPr id="144522" name="Text Box 138"/>
                  <p:cNvSpPr txBox="1">
                    <a:spLocks noChangeArrowheads="1"/>
                  </p:cNvSpPr>
                  <p:nvPr/>
                </p:nvSpPr>
                <p:spPr bwMode="auto">
                  <a:xfrm>
                    <a:off x="728" y="2579"/>
                    <a:ext cx="172" cy="132"/>
                  </a:xfrm>
                  <a:prstGeom prst="rect">
                    <a:avLst/>
                  </a:prstGeom>
                  <a:noFill/>
                  <a:ln w="9525">
                    <a:noFill/>
                    <a:miter lim="800000"/>
                    <a:headEnd/>
                    <a:tailEnd/>
                  </a:ln>
                </p:spPr>
                <p:txBody>
                  <a:bodyPr lIns="0" tIns="0" rIns="0" bIns="0"/>
                  <a:lstStyle/>
                  <a:p>
                    <a:pPr algn="r">
                      <a:spcBef>
                        <a:spcPct val="0"/>
                      </a:spcBef>
                    </a:pPr>
                    <a:r>
                      <a:rPr lang="en-US">
                        <a:solidFill>
                          <a:srgbClr val="000000"/>
                        </a:solidFill>
                      </a:rPr>
                      <a:t>...</a:t>
                    </a:r>
                  </a:p>
                </p:txBody>
              </p:sp>
              <p:sp>
                <p:nvSpPr>
                  <p:cNvPr id="144523" name="Text Box 139"/>
                  <p:cNvSpPr txBox="1">
                    <a:spLocks noChangeArrowheads="1"/>
                  </p:cNvSpPr>
                  <p:nvPr/>
                </p:nvSpPr>
                <p:spPr bwMode="auto">
                  <a:xfrm>
                    <a:off x="673" y="2706"/>
                    <a:ext cx="792" cy="175"/>
                  </a:xfrm>
                  <a:prstGeom prst="rect">
                    <a:avLst/>
                  </a:prstGeom>
                  <a:noFill/>
                  <a:ln w="9525">
                    <a:noFill/>
                    <a:miter lim="800000"/>
                    <a:headEnd/>
                    <a:tailEnd/>
                  </a:ln>
                </p:spPr>
                <p:txBody>
                  <a:bodyPr lIns="0" tIns="0" rIns="0" bIns="0"/>
                  <a:lstStyle/>
                  <a:p>
                    <a:pPr algn="l">
                      <a:spcBef>
                        <a:spcPct val="0"/>
                      </a:spcBef>
                    </a:pPr>
                    <a:r>
                      <a:rPr lang="en-US" i="1"/>
                      <a:t>Main program</a:t>
                    </a:r>
                  </a:p>
                </p:txBody>
              </p:sp>
              <p:sp>
                <p:nvSpPr>
                  <p:cNvPr id="144524" name="Text Box 140"/>
                  <p:cNvSpPr txBox="1">
                    <a:spLocks noChangeArrowheads="1"/>
                  </p:cNvSpPr>
                  <p:nvPr/>
                </p:nvSpPr>
                <p:spPr bwMode="auto">
                  <a:xfrm>
                    <a:off x="717" y="2785"/>
                    <a:ext cx="172" cy="131"/>
                  </a:xfrm>
                  <a:prstGeom prst="rect">
                    <a:avLst/>
                  </a:prstGeom>
                  <a:noFill/>
                  <a:ln w="9525">
                    <a:noFill/>
                    <a:miter lim="800000"/>
                    <a:headEnd/>
                    <a:tailEnd/>
                  </a:ln>
                </p:spPr>
                <p:txBody>
                  <a:bodyPr lIns="0" tIns="0" rIns="0" bIns="0"/>
                  <a:lstStyle/>
                  <a:p>
                    <a:pPr algn="r">
                      <a:spcBef>
                        <a:spcPct val="0"/>
                      </a:spcBef>
                    </a:pPr>
                    <a:r>
                      <a:rPr lang="en-US"/>
                      <a:t>...</a:t>
                    </a:r>
                  </a:p>
                </p:txBody>
              </p:sp>
              <p:sp>
                <p:nvSpPr>
                  <p:cNvPr id="144525" name="Text Box 141"/>
                  <p:cNvSpPr txBox="1">
                    <a:spLocks noChangeArrowheads="1"/>
                  </p:cNvSpPr>
                  <p:nvPr/>
                </p:nvSpPr>
                <p:spPr bwMode="auto">
                  <a:xfrm>
                    <a:off x="945" y="2906"/>
                    <a:ext cx="591" cy="126"/>
                  </a:xfrm>
                  <a:prstGeom prst="rect">
                    <a:avLst/>
                  </a:prstGeom>
                  <a:noFill/>
                  <a:ln w="9525">
                    <a:noFill/>
                    <a:miter lim="800000"/>
                    <a:headEnd/>
                    <a:tailEnd/>
                  </a:ln>
                </p:spPr>
                <p:txBody>
                  <a:bodyPr lIns="0" tIns="0" rIns="0" bIns="0"/>
                  <a:lstStyle/>
                  <a:p>
                    <a:pPr algn="l">
                      <a:spcBef>
                        <a:spcPct val="0"/>
                      </a:spcBef>
                    </a:pPr>
                    <a:r>
                      <a:rPr lang="en-US"/>
                      <a:t>instruction </a:t>
                    </a:r>
                  </a:p>
                </p:txBody>
              </p:sp>
              <p:sp>
                <p:nvSpPr>
                  <p:cNvPr id="144526" name="Text Box 142"/>
                  <p:cNvSpPr txBox="1">
                    <a:spLocks noChangeArrowheads="1"/>
                  </p:cNvSpPr>
                  <p:nvPr/>
                </p:nvSpPr>
                <p:spPr bwMode="auto">
                  <a:xfrm>
                    <a:off x="957" y="2506"/>
                    <a:ext cx="1041" cy="138"/>
                  </a:xfrm>
                  <a:prstGeom prst="rect">
                    <a:avLst/>
                  </a:prstGeom>
                  <a:noFill/>
                  <a:ln w="9525">
                    <a:noFill/>
                    <a:miter lim="800000"/>
                    <a:headEnd/>
                    <a:tailEnd/>
                  </a:ln>
                </p:spPr>
                <p:txBody>
                  <a:bodyPr lIns="0" tIns="0" rIns="0" bIns="0"/>
                  <a:lstStyle/>
                  <a:p>
                    <a:pPr algn="l">
                      <a:spcBef>
                        <a:spcPct val="0"/>
                      </a:spcBef>
                    </a:pPr>
                    <a:r>
                      <a:rPr lang="en-US">
                        <a:solidFill>
                          <a:schemeClr val="bg2"/>
                        </a:solidFill>
                      </a:rPr>
                      <a:t>RETI  # ISR return</a:t>
                    </a:r>
                  </a:p>
                </p:txBody>
              </p:sp>
            </p:grpSp>
            <p:sp>
              <p:nvSpPr>
                <p:cNvPr id="144527" name="Rectangle 143"/>
                <p:cNvSpPr>
                  <a:spLocks noChangeArrowheads="1"/>
                </p:cNvSpPr>
                <p:nvPr/>
              </p:nvSpPr>
              <p:spPr bwMode="auto">
                <a:xfrm>
                  <a:off x="3908" y="2365"/>
                  <a:ext cx="255" cy="147"/>
                </a:xfrm>
                <a:prstGeom prst="rect">
                  <a:avLst/>
                </a:prstGeom>
                <a:solidFill>
                  <a:srgbClr val="FFFFFF"/>
                </a:solidFill>
                <a:ln w="9525">
                  <a:solidFill>
                    <a:schemeClr val="bg1"/>
                  </a:solidFill>
                  <a:miter lim="800000"/>
                  <a:headEnd/>
                  <a:tailEnd/>
                </a:ln>
                <a:effectLst/>
              </p:spPr>
              <p:txBody>
                <a:bodyPr lIns="0" tIns="0" rIns="0" bIns="0"/>
                <a:lstStyle/>
                <a:p>
                  <a:pPr>
                    <a:spcBef>
                      <a:spcPct val="0"/>
                    </a:spcBef>
                  </a:pPr>
                  <a:endParaRPr lang="en-US"/>
                </a:p>
              </p:txBody>
            </p:sp>
          </p:grpSp>
          <p:sp>
            <p:nvSpPr>
              <p:cNvPr id="144528" name="Freeform 144"/>
              <p:cNvSpPr>
                <a:spLocks/>
              </p:cNvSpPr>
              <p:nvPr/>
            </p:nvSpPr>
            <p:spPr bwMode="auto">
              <a:xfrm>
                <a:off x="3240" y="2051"/>
                <a:ext cx="462" cy="257"/>
              </a:xfrm>
              <a:custGeom>
                <a:avLst/>
                <a:gdLst/>
                <a:ahLst/>
                <a:cxnLst>
                  <a:cxn ang="0">
                    <a:pos x="462" y="187"/>
                  </a:cxn>
                  <a:cxn ang="0">
                    <a:pos x="366" y="229"/>
                  </a:cxn>
                  <a:cxn ang="0">
                    <a:pos x="330" y="19"/>
                  </a:cxn>
                  <a:cxn ang="0">
                    <a:pos x="0" y="115"/>
                  </a:cxn>
                </a:cxnLst>
                <a:rect l="0" t="0" r="r" b="b"/>
                <a:pathLst>
                  <a:path w="462" h="257">
                    <a:moveTo>
                      <a:pt x="462" y="187"/>
                    </a:moveTo>
                    <a:cubicBezTo>
                      <a:pt x="446" y="194"/>
                      <a:pt x="388" y="257"/>
                      <a:pt x="366" y="229"/>
                    </a:cubicBezTo>
                    <a:cubicBezTo>
                      <a:pt x="344" y="201"/>
                      <a:pt x="391" y="38"/>
                      <a:pt x="330" y="19"/>
                    </a:cubicBezTo>
                    <a:cubicBezTo>
                      <a:pt x="269" y="0"/>
                      <a:pt x="133" y="54"/>
                      <a:pt x="0" y="115"/>
                    </a:cubicBezTo>
                  </a:path>
                </a:pathLst>
              </a:custGeom>
              <a:noFill/>
              <a:ln w="12700" cap="flat" cmpd="sng">
                <a:solidFill>
                  <a:schemeClr val="tx1"/>
                </a:solidFill>
                <a:prstDash val="dash"/>
                <a:round/>
                <a:headEnd type="none" w="med" len="med"/>
                <a:tailEnd type="arrow" w="med" len="sm"/>
              </a:ln>
              <a:effectLst/>
            </p:spPr>
            <p:txBody>
              <a:bodyPr wrap="none" lIns="0" tIns="0" rIns="0" bIns="0" anchor="ctr">
                <a:spAutoFit/>
              </a:bodyPr>
              <a:lstStyle/>
              <a:p>
                <a:endParaRPr lang="en-US"/>
              </a:p>
            </p:txBody>
          </p:sp>
        </p:grpSp>
      </p:grpSp>
    </p:spTree>
    <p:extLst>
      <p:ext uri="{BB962C8B-B14F-4D97-AF65-F5344CB8AC3E}">
        <p14:creationId xmlns:p14="http://schemas.microsoft.com/office/powerpoint/2010/main" val="426933273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7054</TotalTime>
  <Words>2614</Words>
  <Application>Microsoft Office PowerPoint</Application>
  <PresentationFormat>On-screen Show (4:3)</PresentationFormat>
  <Paragraphs>667</Paragraphs>
  <Slides>46</Slides>
  <Notes>46</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CPE 490 Embedded Systems Lecture 22</vt:lpstr>
      <vt:lpstr>Direct Memory Access</vt:lpstr>
      <vt:lpstr>Peripheral to memory transfer without DMA, using vectored interrupt</vt:lpstr>
      <vt:lpstr>PowerPoint Presentation</vt:lpstr>
      <vt:lpstr>Peripheral to memory transfer without DMA, using vectored interrupt </vt:lpstr>
      <vt:lpstr>Peripheral to memory transfer without DMA, using vectored interrupt </vt:lpstr>
      <vt:lpstr>Peripheral to memory transfer without DMA, using vectored interrupt (cont’)</vt:lpstr>
      <vt:lpstr>Peripheral to memory transfer without DMA, using vectored interrupt (cont’)</vt:lpstr>
      <vt:lpstr>Peripheral to memory transfer without DMA, using vectored interrupt (cont’)</vt:lpstr>
      <vt:lpstr>Peripheral to memory transfer with DMA</vt:lpstr>
      <vt:lpstr>Peripheral to memory transfer with DMA (cont’)</vt:lpstr>
      <vt:lpstr>Peripheral to memory transfer with DMA (cont’)</vt:lpstr>
      <vt:lpstr>Peripheral to memory transfer with DMA (cont’)</vt:lpstr>
      <vt:lpstr>Peripheral to memory transfer with DMA (cont’)</vt:lpstr>
      <vt:lpstr>Peripheral to memory transfer with DMA (cont’)</vt:lpstr>
      <vt:lpstr>Peripheral to memory transfer with DMA (cont’)</vt:lpstr>
      <vt:lpstr>dsPIC33 DMA Structure</vt:lpstr>
      <vt:lpstr>DMA is Bi-Directional</vt:lpstr>
      <vt:lpstr>Dual port RAM is mapped into the Data memory space   2K bytes of space available </vt:lpstr>
      <vt:lpstr>DMA Multiple Channels</vt:lpstr>
      <vt:lpstr>Peripherals with DMA Support</vt:lpstr>
      <vt:lpstr>dsPIC33 DMA Block Diagram</vt:lpstr>
      <vt:lpstr>DMA EXAMPLE</vt:lpstr>
      <vt:lpstr>DMA EXAMPLE</vt:lpstr>
      <vt:lpstr>DMA EXAMPLE</vt:lpstr>
      <vt:lpstr>DMA EXAMPLE</vt:lpstr>
      <vt:lpstr>DMA Setup</vt:lpstr>
      <vt:lpstr>Operating Modes </vt:lpstr>
      <vt:lpstr>Full or Half </vt:lpstr>
      <vt:lpstr>Operating Mode Register Indirect Post-Increment or static DPSRAM addressing</vt:lpstr>
      <vt:lpstr>Operating Mode: Register Indirect Addressing</vt:lpstr>
      <vt:lpstr>Address Generation in Peripheral Indirect Addressing </vt:lpstr>
      <vt:lpstr>Operation Mode: Peripheral Indirect Addressing </vt:lpstr>
      <vt:lpstr>Operating Mode One-Shot or continuous block transfers</vt:lpstr>
      <vt:lpstr>Operating Mode: Ping-Pong mode</vt:lpstr>
      <vt:lpstr>OperatingMode</vt:lpstr>
      <vt:lpstr>Review of ADC Application to Semester Project</vt:lpstr>
      <vt:lpstr>ADC Setup</vt:lpstr>
      <vt:lpstr>Setup Port Pins to be used</vt:lpstr>
      <vt:lpstr>Select Port Pins </vt:lpstr>
      <vt:lpstr>Sampling </vt:lpstr>
      <vt:lpstr>Sample Timing </vt:lpstr>
      <vt:lpstr>DMA SETUP</vt:lpstr>
      <vt:lpstr>DMA to ADC interface </vt:lpstr>
      <vt:lpstr>DMA MODE </vt:lpstr>
      <vt:lpstr>Interrupt Setup and Turn On</vt:lpstr>
    </vt:vector>
  </TitlesOfParts>
  <Company>Geneva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wdbarlow</dc:creator>
  <cp:lastModifiedBy>William D Barlow</cp:lastModifiedBy>
  <cp:revision>464</cp:revision>
  <cp:lastPrinted>2014-04-08T16:09:10Z</cp:lastPrinted>
  <dcterms:created xsi:type="dcterms:W3CDTF">2010-08-12T20:36:28Z</dcterms:created>
  <dcterms:modified xsi:type="dcterms:W3CDTF">2014-04-10T16:30:40Z</dcterms:modified>
</cp:coreProperties>
</file>