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305" r:id="rId3"/>
    <p:sldId id="302" r:id="rId4"/>
    <p:sldId id="303" r:id="rId5"/>
    <p:sldId id="304" r:id="rId6"/>
    <p:sldId id="273" r:id="rId7"/>
    <p:sldId id="274" r:id="rId8"/>
    <p:sldId id="275" r:id="rId9"/>
    <p:sldId id="276" r:id="rId10"/>
    <p:sldId id="277" r:id="rId11"/>
    <p:sldId id="278" r:id="rId12"/>
    <p:sldId id="285" r:id="rId13"/>
    <p:sldId id="279" r:id="rId14"/>
    <p:sldId id="280" r:id="rId15"/>
    <p:sldId id="281" r:id="rId16"/>
    <p:sldId id="284" r:id="rId17"/>
    <p:sldId id="282" r:id="rId18"/>
    <p:sldId id="283" r:id="rId19"/>
    <p:sldId id="286" r:id="rId20"/>
    <p:sldId id="287" r:id="rId21"/>
    <p:sldId id="288" r:id="rId22"/>
    <p:sldId id="289" r:id="rId23"/>
    <p:sldId id="290" r:id="rId24"/>
    <p:sldId id="291" r:id="rId25"/>
    <p:sldId id="300" r:id="rId26"/>
    <p:sldId id="292" r:id="rId27"/>
    <p:sldId id="293" r:id="rId28"/>
    <p:sldId id="301" r:id="rId29"/>
    <p:sldId id="294" r:id="rId30"/>
    <p:sldId id="295" r:id="rId31"/>
    <p:sldId id="296" r:id="rId32"/>
    <p:sldId id="297" r:id="rId33"/>
    <p:sldId id="298" r:id="rId34"/>
    <p:sldId id="299" r:id="rId35"/>
  </p:sldIdLst>
  <p:sldSz cx="9144000" cy="6858000" type="screen4x3"/>
  <p:notesSz cx="6950075" cy="9236075"/>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78615" autoAdjust="0"/>
  </p:normalViewPr>
  <p:slideViewPr>
    <p:cSldViewPr>
      <p:cViewPr varScale="1">
        <p:scale>
          <a:sx n="85" d="100"/>
          <a:sy n="85" d="100"/>
        </p:scale>
        <p:origin x="-76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gc-steelcase\fasmydocs$\wdbarlow\My%20Documents\CPE490%20S12\Lab\Semester%20project\RMS%20and%20power%20cal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Sheet3!$B$2</c:f>
              <c:strCache>
                <c:ptCount val="1"/>
                <c:pt idx="0">
                  <c:v>50 Hz</c:v>
                </c:pt>
              </c:strCache>
            </c:strRef>
          </c:tx>
          <c:marker>
            <c:symbol val="none"/>
          </c:marker>
          <c:xVal>
            <c:numRef>
              <c:f>Sheet3!$A$3:$A$63</c:f>
              <c:numCache>
                <c:formatCode>General</c:formatCode>
                <c:ptCount val="61"/>
                <c:pt idx="0">
                  <c:v>0</c:v>
                </c:pt>
                <c:pt idx="1">
                  <c:v>1.6666666666666709E-3</c:v>
                </c:pt>
                <c:pt idx="2">
                  <c:v>3.3333333333333396E-3</c:v>
                </c:pt>
                <c:pt idx="3">
                  <c:v>5.0000000000000079E-3</c:v>
                </c:pt>
                <c:pt idx="4">
                  <c:v>6.6666666666666758E-3</c:v>
                </c:pt>
                <c:pt idx="5">
                  <c:v>8.3333333333333558E-3</c:v>
                </c:pt>
                <c:pt idx="6">
                  <c:v>1.0000000000000012E-2</c:v>
                </c:pt>
                <c:pt idx="7">
                  <c:v>1.1666666666666695E-2</c:v>
                </c:pt>
                <c:pt idx="8">
                  <c:v>1.3333333333333341E-2</c:v>
                </c:pt>
                <c:pt idx="9">
                  <c:v>1.5000000000000027E-2</c:v>
                </c:pt>
                <c:pt idx="10">
                  <c:v>1.6666666666666701E-2</c:v>
                </c:pt>
                <c:pt idx="11">
                  <c:v>1.8333333333333358E-2</c:v>
                </c:pt>
                <c:pt idx="12">
                  <c:v>2.0000000000000025E-2</c:v>
                </c:pt>
                <c:pt idx="13">
                  <c:v>2.1666666666666681E-2</c:v>
                </c:pt>
                <c:pt idx="14">
                  <c:v>2.3333333333333352E-2</c:v>
                </c:pt>
                <c:pt idx="15">
                  <c:v>2.5000000000000026E-2</c:v>
                </c:pt>
                <c:pt idx="16">
                  <c:v>2.6666666666666682E-2</c:v>
                </c:pt>
                <c:pt idx="17">
                  <c:v>2.8333333333333377E-2</c:v>
                </c:pt>
                <c:pt idx="18">
                  <c:v>3.0000000000000037E-2</c:v>
                </c:pt>
                <c:pt idx="19">
                  <c:v>3.166666666666669E-2</c:v>
                </c:pt>
                <c:pt idx="20">
                  <c:v>3.3333333333333375E-2</c:v>
                </c:pt>
                <c:pt idx="21">
                  <c:v>3.4999999999999996E-2</c:v>
                </c:pt>
                <c:pt idx="22">
                  <c:v>3.6666666666666702E-2</c:v>
                </c:pt>
                <c:pt idx="23">
                  <c:v>3.8333333333333372E-2</c:v>
                </c:pt>
                <c:pt idx="24">
                  <c:v>4.0000000000000042E-2</c:v>
                </c:pt>
                <c:pt idx="25">
                  <c:v>4.1666666666666692E-2</c:v>
                </c:pt>
                <c:pt idx="26">
                  <c:v>4.3333333333333487E-2</c:v>
                </c:pt>
                <c:pt idx="27">
                  <c:v>4.5000000000000033E-2</c:v>
                </c:pt>
                <c:pt idx="28">
                  <c:v>4.6666666666666703E-2</c:v>
                </c:pt>
                <c:pt idx="29">
                  <c:v>4.8333333333333485E-2</c:v>
                </c:pt>
                <c:pt idx="30">
                  <c:v>5.0000000000000031E-2</c:v>
                </c:pt>
                <c:pt idx="31">
                  <c:v>5.1666666666666694E-2</c:v>
                </c:pt>
                <c:pt idx="32">
                  <c:v>5.3333333333333503E-2</c:v>
                </c:pt>
                <c:pt idx="33">
                  <c:v>5.5000000000000035E-2</c:v>
                </c:pt>
                <c:pt idx="34">
                  <c:v>5.6666666666666692E-2</c:v>
                </c:pt>
                <c:pt idx="35">
                  <c:v>5.8333333333333473E-2</c:v>
                </c:pt>
                <c:pt idx="36">
                  <c:v>6.0000000000000046E-2</c:v>
                </c:pt>
                <c:pt idx="37">
                  <c:v>6.1666666666666696E-2</c:v>
                </c:pt>
                <c:pt idx="38">
                  <c:v>6.3333333333333491E-2</c:v>
                </c:pt>
                <c:pt idx="39">
                  <c:v>6.5000000000000044E-2</c:v>
                </c:pt>
                <c:pt idx="40">
                  <c:v>6.6666666666666624E-2</c:v>
                </c:pt>
                <c:pt idx="41">
                  <c:v>6.833333333333351E-2</c:v>
                </c:pt>
                <c:pt idx="42">
                  <c:v>7.0000000000000034E-2</c:v>
                </c:pt>
                <c:pt idx="43">
                  <c:v>7.1666666666666726E-2</c:v>
                </c:pt>
                <c:pt idx="44">
                  <c:v>7.33333333333335E-2</c:v>
                </c:pt>
                <c:pt idx="45">
                  <c:v>7.5000000000000053E-2</c:v>
                </c:pt>
                <c:pt idx="46">
                  <c:v>7.6666666666666591E-2</c:v>
                </c:pt>
                <c:pt idx="47">
                  <c:v>7.8333333333333505E-2</c:v>
                </c:pt>
                <c:pt idx="48">
                  <c:v>8.0000000000000071E-2</c:v>
                </c:pt>
                <c:pt idx="49">
                  <c:v>8.1666666666666859E-2</c:v>
                </c:pt>
                <c:pt idx="50">
                  <c:v>8.3333333333333245E-2</c:v>
                </c:pt>
                <c:pt idx="51">
                  <c:v>8.5000000000000048E-2</c:v>
                </c:pt>
                <c:pt idx="52">
                  <c:v>8.6666666666666892E-2</c:v>
                </c:pt>
                <c:pt idx="53">
                  <c:v>8.8333333333333264E-2</c:v>
                </c:pt>
                <c:pt idx="54">
                  <c:v>9.0000000000000066E-2</c:v>
                </c:pt>
                <c:pt idx="55">
                  <c:v>9.1666666666666854E-2</c:v>
                </c:pt>
                <c:pt idx="56">
                  <c:v>9.3333333333333227E-2</c:v>
                </c:pt>
                <c:pt idx="57">
                  <c:v>9.5000000000000084E-2</c:v>
                </c:pt>
                <c:pt idx="58">
                  <c:v>9.6666666666666817E-2</c:v>
                </c:pt>
                <c:pt idx="59">
                  <c:v>9.8333333333333245E-2</c:v>
                </c:pt>
                <c:pt idx="60">
                  <c:v>0.10000000000000002</c:v>
                </c:pt>
              </c:numCache>
            </c:numRef>
          </c:xVal>
          <c:yVal>
            <c:numRef>
              <c:f>Sheet3!$B$3:$B$63</c:f>
              <c:numCache>
                <c:formatCode>General</c:formatCode>
                <c:ptCount val="61"/>
                <c:pt idx="0">
                  <c:v>0</c:v>
                </c:pt>
                <c:pt idx="1">
                  <c:v>0.5</c:v>
                </c:pt>
                <c:pt idx="2">
                  <c:v>0.86602540378443993</c:v>
                </c:pt>
                <c:pt idx="3">
                  <c:v>1</c:v>
                </c:pt>
                <c:pt idx="4">
                  <c:v>0.86602540378443982</c:v>
                </c:pt>
                <c:pt idx="5">
                  <c:v>0.5</c:v>
                </c:pt>
                <c:pt idx="6">
                  <c:v>1.2251484549086311E-16</c:v>
                </c:pt>
                <c:pt idx="7">
                  <c:v>-0.50000000000000011</c:v>
                </c:pt>
                <c:pt idx="8">
                  <c:v>-0.86602540378444004</c:v>
                </c:pt>
                <c:pt idx="9">
                  <c:v>-1</c:v>
                </c:pt>
                <c:pt idx="10">
                  <c:v>-0.86602540378443982</c:v>
                </c:pt>
                <c:pt idx="11">
                  <c:v>-0.5</c:v>
                </c:pt>
                <c:pt idx="12">
                  <c:v>-2.4502969098172573E-16</c:v>
                </c:pt>
                <c:pt idx="13">
                  <c:v>0.5</c:v>
                </c:pt>
                <c:pt idx="14">
                  <c:v>0.86602540378444004</c:v>
                </c:pt>
                <c:pt idx="15">
                  <c:v>1</c:v>
                </c:pt>
                <c:pt idx="16">
                  <c:v>0.86602540378443971</c:v>
                </c:pt>
                <c:pt idx="17">
                  <c:v>0.5</c:v>
                </c:pt>
                <c:pt idx="18">
                  <c:v>-1.4088123029276741E-15</c:v>
                </c:pt>
                <c:pt idx="19">
                  <c:v>-0.50000000000000067</c:v>
                </c:pt>
                <c:pt idx="20">
                  <c:v>-0.86602540378443993</c:v>
                </c:pt>
                <c:pt idx="21">
                  <c:v>-1</c:v>
                </c:pt>
                <c:pt idx="22">
                  <c:v>-0.86602540378444126</c:v>
                </c:pt>
                <c:pt idx="23">
                  <c:v>-0.500000000000003</c:v>
                </c:pt>
                <c:pt idx="24">
                  <c:v>-4.0427730607639805E-15</c:v>
                </c:pt>
                <c:pt idx="25">
                  <c:v>0.49999999999999695</c:v>
                </c:pt>
                <c:pt idx="26">
                  <c:v>0.86602540378443726</c:v>
                </c:pt>
                <c:pt idx="27">
                  <c:v>1</c:v>
                </c:pt>
                <c:pt idx="28">
                  <c:v>0.86602540378444404</c:v>
                </c:pt>
                <c:pt idx="29">
                  <c:v>0.50000000000000766</c:v>
                </c:pt>
                <c:pt idx="30">
                  <c:v>9.4943584244556002E-15</c:v>
                </c:pt>
                <c:pt idx="31">
                  <c:v>-0.4999999999999909</c:v>
                </c:pt>
                <c:pt idx="32">
                  <c:v>-0.86602540378443371</c:v>
                </c:pt>
                <c:pt idx="33">
                  <c:v>-1</c:v>
                </c:pt>
                <c:pt idx="34">
                  <c:v>-0.86602540378444681</c:v>
                </c:pt>
                <c:pt idx="35">
                  <c:v>-0.50000000000001243</c:v>
                </c:pt>
                <c:pt idx="36">
                  <c:v>-1.494594378814727E-14</c:v>
                </c:pt>
                <c:pt idx="37">
                  <c:v>0.49999999999998762</c:v>
                </c:pt>
                <c:pt idx="38">
                  <c:v>0.86602540378443182</c:v>
                </c:pt>
                <c:pt idx="39">
                  <c:v>1</c:v>
                </c:pt>
                <c:pt idx="40">
                  <c:v>0.86602540378444881</c:v>
                </c:pt>
                <c:pt idx="41">
                  <c:v>0.50000000000001554</c:v>
                </c:pt>
                <c:pt idx="42">
                  <c:v>1.8621172312438709E-14</c:v>
                </c:pt>
                <c:pt idx="43">
                  <c:v>-0.49999999999998446</c:v>
                </c:pt>
                <c:pt idx="44">
                  <c:v>-0.86602540378442994</c:v>
                </c:pt>
                <c:pt idx="45">
                  <c:v>-1</c:v>
                </c:pt>
                <c:pt idx="46">
                  <c:v>-0.86602540378445214</c:v>
                </c:pt>
                <c:pt idx="47">
                  <c:v>-0.50000000000002187</c:v>
                </c:pt>
                <c:pt idx="48">
                  <c:v>-2.5849114515530614E-14</c:v>
                </c:pt>
                <c:pt idx="49">
                  <c:v>0.49999999999997813</c:v>
                </c:pt>
                <c:pt idx="50">
                  <c:v>0.86602540378442661</c:v>
                </c:pt>
                <c:pt idx="51">
                  <c:v>1</c:v>
                </c:pt>
                <c:pt idx="52">
                  <c:v>0.86602540378445403</c:v>
                </c:pt>
                <c:pt idx="53">
                  <c:v>0.50000000000002509</c:v>
                </c:pt>
                <c:pt idx="54">
                  <c:v>3.3077056718622506E-14</c:v>
                </c:pt>
                <c:pt idx="55">
                  <c:v>-0.49999999999997191</c:v>
                </c:pt>
                <c:pt idx="56">
                  <c:v>-0.86602540378442283</c:v>
                </c:pt>
                <c:pt idx="57">
                  <c:v>-1</c:v>
                </c:pt>
                <c:pt idx="58">
                  <c:v>-0.8660254037844578</c:v>
                </c:pt>
                <c:pt idx="59">
                  <c:v>-0.50000000000003131</c:v>
                </c:pt>
                <c:pt idx="60">
                  <c:v>-3.6752285242913882E-14</c:v>
                </c:pt>
              </c:numCache>
            </c:numRef>
          </c:yVal>
          <c:smooth val="1"/>
        </c:ser>
        <c:ser>
          <c:idx val="1"/>
          <c:order val="1"/>
          <c:tx>
            <c:strRef>
              <c:f>Sheet3!$C$2</c:f>
              <c:strCache>
                <c:ptCount val="1"/>
                <c:pt idx="0">
                  <c:v>60 Hz</c:v>
                </c:pt>
              </c:strCache>
            </c:strRef>
          </c:tx>
          <c:marker>
            <c:symbol val="none"/>
          </c:marker>
          <c:xVal>
            <c:numRef>
              <c:f>Sheet3!$A$3:$A$63</c:f>
              <c:numCache>
                <c:formatCode>General</c:formatCode>
                <c:ptCount val="61"/>
                <c:pt idx="0">
                  <c:v>0</c:v>
                </c:pt>
                <c:pt idx="1">
                  <c:v>1.6666666666666709E-3</c:v>
                </c:pt>
                <c:pt idx="2">
                  <c:v>3.3333333333333396E-3</c:v>
                </c:pt>
                <c:pt idx="3">
                  <c:v>5.0000000000000079E-3</c:v>
                </c:pt>
                <c:pt idx="4">
                  <c:v>6.6666666666666758E-3</c:v>
                </c:pt>
                <c:pt idx="5">
                  <c:v>8.3333333333333558E-3</c:v>
                </c:pt>
                <c:pt idx="6">
                  <c:v>1.0000000000000012E-2</c:v>
                </c:pt>
                <c:pt idx="7">
                  <c:v>1.1666666666666695E-2</c:v>
                </c:pt>
                <c:pt idx="8">
                  <c:v>1.3333333333333341E-2</c:v>
                </c:pt>
                <c:pt idx="9">
                  <c:v>1.5000000000000027E-2</c:v>
                </c:pt>
                <c:pt idx="10">
                  <c:v>1.6666666666666701E-2</c:v>
                </c:pt>
                <c:pt idx="11">
                  <c:v>1.8333333333333358E-2</c:v>
                </c:pt>
                <c:pt idx="12">
                  <c:v>2.0000000000000025E-2</c:v>
                </c:pt>
                <c:pt idx="13">
                  <c:v>2.1666666666666681E-2</c:v>
                </c:pt>
                <c:pt idx="14">
                  <c:v>2.3333333333333352E-2</c:v>
                </c:pt>
                <c:pt idx="15">
                  <c:v>2.5000000000000026E-2</c:v>
                </c:pt>
                <c:pt idx="16">
                  <c:v>2.6666666666666682E-2</c:v>
                </c:pt>
                <c:pt idx="17">
                  <c:v>2.8333333333333377E-2</c:v>
                </c:pt>
                <c:pt idx="18">
                  <c:v>3.0000000000000037E-2</c:v>
                </c:pt>
                <c:pt idx="19">
                  <c:v>3.166666666666669E-2</c:v>
                </c:pt>
                <c:pt idx="20">
                  <c:v>3.3333333333333375E-2</c:v>
                </c:pt>
                <c:pt idx="21">
                  <c:v>3.4999999999999996E-2</c:v>
                </c:pt>
                <c:pt idx="22">
                  <c:v>3.6666666666666702E-2</c:v>
                </c:pt>
                <c:pt idx="23">
                  <c:v>3.8333333333333372E-2</c:v>
                </c:pt>
                <c:pt idx="24">
                  <c:v>4.0000000000000042E-2</c:v>
                </c:pt>
                <c:pt idx="25">
                  <c:v>4.1666666666666692E-2</c:v>
                </c:pt>
                <c:pt idx="26">
                  <c:v>4.3333333333333487E-2</c:v>
                </c:pt>
                <c:pt idx="27">
                  <c:v>4.5000000000000033E-2</c:v>
                </c:pt>
                <c:pt idx="28">
                  <c:v>4.6666666666666703E-2</c:v>
                </c:pt>
                <c:pt idx="29">
                  <c:v>4.8333333333333485E-2</c:v>
                </c:pt>
                <c:pt idx="30">
                  <c:v>5.0000000000000031E-2</c:v>
                </c:pt>
                <c:pt idx="31">
                  <c:v>5.1666666666666694E-2</c:v>
                </c:pt>
                <c:pt idx="32">
                  <c:v>5.3333333333333503E-2</c:v>
                </c:pt>
                <c:pt idx="33">
                  <c:v>5.5000000000000035E-2</c:v>
                </c:pt>
                <c:pt idx="34">
                  <c:v>5.6666666666666692E-2</c:v>
                </c:pt>
                <c:pt idx="35">
                  <c:v>5.8333333333333473E-2</c:v>
                </c:pt>
                <c:pt idx="36">
                  <c:v>6.0000000000000046E-2</c:v>
                </c:pt>
                <c:pt idx="37">
                  <c:v>6.1666666666666696E-2</c:v>
                </c:pt>
                <c:pt idx="38">
                  <c:v>6.3333333333333491E-2</c:v>
                </c:pt>
                <c:pt idx="39">
                  <c:v>6.5000000000000044E-2</c:v>
                </c:pt>
                <c:pt idx="40">
                  <c:v>6.6666666666666624E-2</c:v>
                </c:pt>
                <c:pt idx="41">
                  <c:v>6.833333333333351E-2</c:v>
                </c:pt>
                <c:pt idx="42">
                  <c:v>7.0000000000000034E-2</c:v>
                </c:pt>
                <c:pt idx="43">
                  <c:v>7.1666666666666726E-2</c:v>
                </c:pt>
                <c:pt idx="44">
                  <c:v>7.33333333333335E-2</c:v>
                </c:pt>
                <c:pt idx="45">
                  <c:v>7.5000000000000053E-2</c:v>
                </c:pt>
                <c:pt idx="46">
                  <c:v>7.6666666666666591E-2</c:v>
                </c:pt>
                <c:pt idx="47">
                  <c:v>7.8333333333333505E-2</c:v>
                </c:pt>
                <c:pt idx="48">
                  <c:v>8.0000000000000071E-2</c:v>
                </c:pt>
                <c:pt idx="49">
                  <c:v>8.1666666666666859E-2</c:v>
                </c:pt>
                <c:pt idx="50">
                  <c:v>8.3333333333333245E-2</c:v>
                </c:pt>
                <c:pt idx="51">
                  <c:v>8.5000000000000048E-2</c:v>
                </c:pt>
                <c:pt idx="52">
                  <c:v>8.6666666666666892E-2</c:v>
                </c:pt>
                <c:pt idx="53">
                  <c:v>8.8333333333333264E-2</c:v>
                </c:pt>
                <c:pt idx="54">
                  <c:v>9.0000000000000066E-2</c:v>
                </c:pt>
                <c:pt idx="55">
                  <c:v>9.1666666666666854E-2</c:v>
                </c:pt>
                <c:pt idx="56">
                  <c:v>9.3333333333333227E-2</c:v>
                </c:pt>
                <c:pt idx="57">
                  <c:v>9.5000000000000084E-2</c:v>
                </c:pt>
                <c:pt idx="58">
                  <c:v>9.6666666666666817E-2</c:v>
                </c:pt>
                <c:pt idx="59">
                  <c:v>9.8333333333333245E-2</c:v>
                </c:pt>
                <c:pt idx="60">
                  <c:v>0.10000000000000002</c:v>
                </c:pt>
              </c:numCache>
            </c:numRef>
          </c:xVal>
          <c:yVal>
            <c:numRef>
              <c:f>Sheet3!$C$3:$C$63</c:f>
              <c:numCache>
                <c:formatCode>General</c:formatCode>
                <c:ptCount val="61"/>
                <c:pt idx="0">
                  <c:v>0</c:v>
                </c:pt>
                <c:pt idx="1">
                  <c:v>0.58778525229247502</c:v>
                </c:pt>
                <c:pt idx="2">
                  <c:v>0.95105651629515364</c:v>
                </c:pt>
                <c:pt idx="3">
                  <c:v>0.95105651629515364</c:v>
                </c:pt>
                <c:pt idx="4">
                  <c:v>0.58778525229247514</c:v>
                </c:pt>
                <c:pt idx="5">
                  <c:v>5.6660405534092896E-16</c:v>
                </c:pt>
                <c:pt idx="6">
                  <c:v>-0.58778525229247491</c:v>
                </c:pt>
                <c:pt idx="7">
                  <c:v>-0.95105651629515364</c:v>
                </c:pt>
                <c:pt idx="8">
                  <c:v>-0.95105651629515364</c:v>
                </c:pt>
                <c:pt idx="9">
                  <c:v>-0.58778525229247536</c:v>
                </c:pt>
                <c:pt idx="10">
                  <c:v>-1.1332081106818595E-15</c:v>
                </c:pt>
                <c:pt idx="11">
                  <c:v>0.58778525229247403</c:v>
                </c:pt>
                <c:pt idx="12">
                  <c:v>0.95105651629515364</c:v>
                </c:pt>
                <c:pt idx="13">
                  <c:v>0.95105651629515364</c:v>
                </c:pt>
                <c:pt idx="14">
                  <c:v>0.58778525229247536</c:v>
                </c:pt>
                <c:pt idx="15">
                  <c:v>3.6754453647258847E-16</c:v>
                </c:pt>
                <c:pt idx="16">
                  <c:v>-0.58778525229247469</c:v>
                </c:pt>
                <c:pt idx="17">
                  <c:v>-0.95105651629515364</c:v>
                </c:pt>
                <c:pt idx="18">
                  <c:v>-0.95105651629515375</c:v>
                </c:pt>
                <c:pt idx="19">
                  <c:v>-0.58778525229247547</c:v>
                </c:pt>
                <c:pt idx="20">
                  <c:v>-2.266416221363715E-15</c:v>
                </c:pt>
                <c:pt idx="21">
                  <c:v>0.58778525229247314</c:v>
                </c:pt>
                <c:pt idx="22">
                  <c:v>0.95105651629515264</c:v>
                </c:pt>
                <c:pt idx="23">
                  <c:v>0.95105651629515564</c:v>
                </c:pt>
                <c:pt idx="24">
                  <c:v>0.5877852522924798</c:v>
                </c:pt>
                <c:pt idx="25">
                  <c:v>7.7180015850553766E-15</c:v>
                </c:pt>
                <c:pt idx="26">
                  <c:v>-0.58778525229246781</c:v>
                </c:pt>
                <c:pt idx="27">
                  <c:v>-0.95105651629515064</c:v>
                </c:pt>
                <c:pt idx="28">
                  <c:v>-0.95105651629515764</c:v>
                </c:pt>
                <c:pt idx="29">
                  <c:v>-0.58778525229248424</c:v>
                </c:pt>
                <c:pt idx="30">
                  <c:v>-1.494594378814727E-14</c:v>
                </c:pt>
                <c:pt idx="31">
                  <c:v>0.58778525229246203</c:v>
                </c:pt>
                <c:pt idx="32">
                  <c:v>0.95105651629514965</c:v>
                </c:pt>
                <c:pt idx="33">
                  <c:v>0.95105651629515964</c:v>
                </c:pt>
                <c:pt idx="34">
                  <c:v>0.58778525229249001</c:v>
                </c:pt>
                <c:pt idx="35">
                  <c:v>2.2173885991239207E-14</c:v>
                </c:pt>
                <c:pt idx="36">
                  <c:v>-0.58778525229245604</c:v>
                </c:pt>
                <c:pt idx="37">
                  <c:v>-0.95105651629514765</c:v>
                </c:pt>
                <c:pt idx="38">
                  <c:v>-0.95105651629516064</c:v>
                </c:pt>
                <c:pt idx="39">
                  <c:v>-0.5877852522924929</c:v>
                </c:pt>
                <c:pt idx="40">
                  <c:v>-2.5849114515530614E-14</c:v>
                </c:pt>
                <c:pt idx="41">
                  <c:v>0.58778525229245304</c:v>
                </c:pt>
                <c:pt idx="42">
                  <c:v>0.95105651629514565</c:v>
                </c:pt>
                <c:pt idx="43">
                  <c:v>0.95105651629516264</c:v>
                </c:pt>
                <c:pt idx="44">
                  <c:v>0.58778525229249867</c:v>
                </c:pt>
                <c:pt idx="45">
                  <c:v>2.9524343039821948E-14</c:v>
                </c:pt>
                <c:pt idx="46">
                  <c:v>-0.58778525229244716</c:v>
                </c:pt>
                <c:pt idx="47">
                  <c:v>-0.95105651629514365</c:v>
                </c:pt>
                <c:pt idx="48">
                  <c:v>-0.95105651629516463</c:v>
                </c:pt>
                <c:pt idx="49">
                  <c:v>-0.58778525229250467</c:v>
                </c:pt>
                <c:pt idx="50">
                  <c:v>-3.6752285242913882E-14</c:v>
                </c:pt>
                <c:pt idx="51">
                  <c:v>0.58778525229244138</c:v>
                </c:pt>
                <c:pt idx="52">
                  <c:v>0.95105651629514265</c:v>
                </c:pt>
                <c:pt idx="53">
                  <c:v>0.95105651629516663</c:v>
                </c:pt>
                <c:pt idx="54">
                  <c:v>0.58778525229251033</c:v>
                </c:pt>
                <c:pt idx="55">
                  <c:v>4.0427513767205175E-14</c:v>
                </c:pt>
                <c:pt idx="56">
                  <c:v>-0.58778525229243839</c:v>
                </c:pt>
                <c:pt idx="57">
                  <c:v>-0.95105651629513965</c:v>
                </c:pt>
                <c:pt idx="58">
                  <c:v>-0.95105651629516763</c:v>
                </c:pt>
                <c:pt idx="59">
                  <c:v>-0.58778525229251333</c:v>
                </c:pt>
                <c:pt idx="60">
                  <c:v>-5.1208169649097565E-14</c:v>
                </c:pt>
              </c:numCache>
            </c:numRef>
          </c:yVal>
          <c:smooth val="1"/>
        </c:ser>
        <c:dLbls>
          <c:showLegendKey val="0"/>
          <c:showVal val="0"/>
          <c:showCatName val="0"/>
          <c:showSerName val="0"/>
          <c:showPercent val="0"/>
          <c:showBubbleSize val="0"/>
        </c:dLbls>
        <c:axId val="111863296"/>
        <c:axId val="115245440"/>
      </c:scatterChart>
      <c:valAx>
        <c:axId val="111863296"/>
        <c:scaling>
          <c:orientation val="minMax"/>
        </c:scaling>
        <c:delete val="0"/>
        <c:axPos val="b"/>
        <c:numFmt formatCode="General" sourceLinked="1"/>
        <c:majorTickMark val="out"/>
        <c:minorTickMark val="none"/>
        <c:tickLblPos val="nextTo"/>
        <c:crossAx val="115245440"/>
        <c:crosses val="autoZero"/>
        <c:crossBetween val="midCat"/>
      </c:valAx>
      <c:valAx>
        <c:axId val="115245440"/>
        <c:scaling>
          <c:orientation val="minMax"/>
        </c:scaling>
        <c:delete val="0"/>
        <c:axPos val="l"/>
        <c:majorGridlines/>
        <c:numFmt formatCode="General" sourceLinked="1"/>
        <c:majorTickMark val="out"/>
        <c:minorTickMark val="none"/>
        <c:tickLblPos val="nextTo"/>
        <c:crossAx val="111863296"/>
        <c:crosses val="autoZero"/>
        <c:crossBetween val="midCat"/>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4/15/2014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307624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a:t>
            </a:fld>
            <a:endParaRPr lang="en-US" dirty="0"/>
          </a:p>
        </p:txBody>
      </p:sp>
    </p:spTree>
    <p:extLst>
      <p:ext uri="{BB962C8B-B14F-4D97-AF65-F5344CB8AC3E}">
        <p14:creationId xmlns:p14="http://schemas.microsoft.com/office/powerpoint/2010/main" val="3514332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half angle trig identity</a:t>
            </a:r>
            <a:r>
              <a:rPr lang="en-US" baseline="0" dirty="0" smtClean="0"/>
              <a:t> is used to handle the cos squared value </a:t>
            </a:r>
          </a:p>
          <a:p>
            <a:endParaRPr lang="en-US" baseline="0" dirty="0" smtClean="0"/>
          </a:p>
          <a:p>
            <a:r>
              <a:rPr lang="en-US" baseline="0" dirty="0" smtClean="0"/>
              <a:t>The integral of the cos function  is over a multiple of its period and therefore must be zero.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extLst>
      <p:ext uri="{BB962C8B-B14F-4D97-AF65-F5344CB8AC3E}">
        <p14:creationId xmlns:p14="http://schemas.microsoft.com/office/powerpoint/2010/main" val="3276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162990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a constant</a:t>
            </a:r>
            <a:r>
              <a:rPr lang="en-US" baseline="0" dirty="0" smtClean="0"/>
              <a:t> value and a periodic value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extLst>
      <p:ext uri="{BB962C8B-B14F-4D97-AF65-F5344CB8AC3E}">
        <p14:creationId xmlns:p14="http://schemas.microsoft.com/office/powerpoint/2010/main" val="384608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trig identity</a:t>
            </a:r>
            <a:r>
              <a:rPr lang="en-US" baseline="0" dirty="0" smtClean="0"/>
              <a:t> is used </a:t>
            </a:r>
            <a:r>
              <a:rPr lang="en-US" baseline="0" dirty="0" err="1" smtClean="0"/>
              <a:t>cosx</a:t>
            </a:r>
            <a:r>
              <a:rPr lang="en-US" baseline="0" dirty="0" smtClean="0"/>
              <a:t> </a:t>
            </a:r>
            <a:r>
              <a:rPr lang="en-US" baseline="0" dirty="0" err="1" smtClean="0"/>
              <a:t>cosy</a:t>
            </a:r>
            <a:r>
              <a:rPr lang="en-US" baseline="0" dirty="0" smtClean="0"/>
              <a:t> = ½[cos(x-y) + cos(</a:t>
            </a:r>
            <a:r>
              <a:rPr lang="en-US" baseline="0" dirty="0" err="1" smtClean="0"/>
              <a:t>x+y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in the last step the integral of the periodic</a:t>
            </a:r>
            <a:r>
              <a:rPr lang="en-US" baseline="0" dirty="0" smtClean="0"/>
              <a:t> 2</a:t>
            </a:r>
            <a:r>
              <a:rPr lang="en-US" baseline="30000" dirty="0" smtClean="0"/>
              <a:t>nd</a:t>
            </a:r>
            <a:r>
              <a:rPr lang="en-US" baseline="0" dirty="0" smtClean="0"/>
              <a:t> term is zero the other is a DC value so its average is the same </a:t>
            </a:r>
          </a:p>
          <a:p>
            <a:endParaRPr lang="en-US" dirty="0" smtClean="0"/>
          </a:p>
          <a:p>
            <a:r>
              <a:rPr lang="en-US" dirty="0" smtClean="0"/>
              <a:t>We can ignore</a:t>
            </a:r>
            <a:r>
              <a:rPr lang="en-US" baseline="0" dirty="0" smtClean="0"/>
              <a:t> the sense of the (positive or negative) cosine term power will always be positive.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extLst>
      <p:ext uri="{BB962C8B-B14F-4D97-AF65-F5344CB8AC3E}">
        <p14:creationId xmlns:p14="http://schemas.microsoft.com/office/powerpoint/2010/main" val="2279219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18</a:t>
            </a:fld>
            <a:endParaRPr lang="en-US" dirty="0"/>
          </a:p>
        </p:txBody>
      </p:sp>
    </p:spTree>
    <p:extLst>
      <p:ext uri="{BB962C8B-B14F-4D97-AF65-F5344CB8AC3E}">
        <p14:creationId xmlns:p14="http://schemas.microsoft.com/office/powerpoint/2010/main" val="3798162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extLst>
      <p:ext uri="{BB962C8B-B14F-4D97-AF65-F5344CB8AC3E}">
        <p14:creationId xmlns:p14="http://schemas.microsoft.com/office/powerpoint/2010/main" val="1967692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extLst>
      <p:ext uri="{BB962C8B-B14F-4D97-AF65-F5344CB8AC3E}">
        <p14:creationId xmlns:p14="http://schemas.microsoft.com/office/powerpoint/2010/main" val="391716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extLst>
      <p:ext uri="{BB962C8B-B14F-4D97-AF65-F5344CB8AC3E}">
        <p14:creationId xmlns:p14="http://schemas.microsoft.com/office/powerpoint/2010/main" val="3171095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extLst>
      <p:ext uri="{BB962C8B-B14F-4D97-AF65-F5344CB8AC3E}">
        <p14:creationId xmlns:p14="http://schemas.microsoft.com/office/powerpoint/2010/main" val="1547546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extLst>
      <p:ext uri="{BB962C8B-B14F-4D97-AF65-F5344CB8AC3E}">
        <p14:creationId xmlns:p14="http://schemas.microsoft.com/office/powerpoint/2010/main" val="2299663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extLst>
      <p:ext uri="{BB962C8B-B14F-4D97-AF65-F5344CB8AC3E}">
        <p14:creationId xmlns:p14="http://schemas.microsoft.com/office/powerpoint/2010/main" val="2478204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extLst>
      <p:ext uri="{BB962C8B-B14F-4D97-AF65-F5344CB8AC3E}">
        <p14:creationId xmlns:p14="http://schemas.microsoft.com/office/powerpoint/2010/main" val="2291571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extLst>
      <p:ext uri="{BB962C8B-B14F-4D97-AF65-F5344CB8AC3E}">
        <p14:creationId xmlns:p14="http://schemas.microsoft.com/office/powerpoint/2010/main" val="4018467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26</a:t>
            </a:fld>
            <a:endParaRPr lang="en-US" dirty="0"/>
          </a:p>
        </p:txBody>
      </p:sp>
    </p:spTree>
    <p:extLst>
      <p:ext uri="{BB962C8B-B14F-4D97-AF65-F5344CB8AC3E}">
        <p14:creationId xmlns:p14="http://schemas.microsoft.com/office/powerpoint/2010/main" val="1629373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27</a:t>
            </a:fld>
            <a:endParaRPr lang="en-US" dirty="0"/>
          </a:p>
        </p:txBody>
      </p:sp>
    </p:spTree>
    <p:extLst>
      <p:ext uri="{BB962C8B-B14F-4D97-AF65-F5344CB8AC3E}">
        <p14:creationId xmlns:p14="http://schemas.microsoft.com/office/powerpoint/2010/main" val="3170750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28</a:t>
            </a:fld>
            <a:endParaRPr lang="en-US" dirty="0"/>
          </a:p>
        </p:txBody>
      </p:sp>
    </p:spTree>
    <p:extLst>
      <p:ext uri="{BB962C8B-B14F-4D97-AF65-F5344CB8AC3E}">
        <p14:creationId xmlns:p14="http://schemas.microsoft.com/office/powerpoint/2010/main" val="1491668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extLst>
      <p:ext uri="{BB962C8B-B14F-4D97-AF65-F5344CB8AC3E}">
        <p14:creationId xmlns:p14="http://schemas.microsoft.com/office/powerpoint/2010/main" val="3717878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if you keep a running addition of</a:t>
            </a:r>
            <a:r>
              <a:rPr lang="en-US" baseline="0" dirty="0" smtClean="0"/>
              <a:t> samples then square them at the end this will be what is subtracted.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corporate</a:t>
            </a:r>
            <a:r>
              <a:rPr lang="en-US" baseline="0" dirty="0" smtClean="0"/>
              <a:t> world says go after money, go after titles, go after power and influence</a:t>
            </a:r>
          </a:p>
          <a:p>
            <a:endParaRPr lang="en-US" baseline="0" dirty="0" smtClean="0"/>
          </a:p>
          <a:p>
            <a:r>
              <a:rPr lang="en-US" baseline="0" dirty="0" smtClean="0"/>
              <a:t>God says be faithful with the little things, be faithful with what others have given you.  First be excellent with what is given to you.  These other things if it id Gods will, will be given to you.   Because you will have money, influence, and the title in order to bless others. </a:t>
            </a:r>
          </a:p>
          <a:p>
            <a:endParaRPr lang="en-US" baseline="0" dirty="0" smtClean="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extLst>
      <p:ext uri="{BB962C8B-B14F-4D97-AF65-F5344CB8AC3E}">
        <p14:creationId xmlns:p14="http://schemas.microsoft.com/office/powerpoint/2010/main" val="85770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31</a:t>
            </a:fld>
            <a:endParaRPr lang="en-US" dirty="0"/>
          </a:p>
        </p:txBody>
      </p:sp>
    </p:spTree>
    <p:extLst>
      <p:ext uri="{BB962C8B-B14F-4D97-AF65-F5344CB8AC3E}">
        <p14:creationId xmlns:p14="http://schemas.microsoft.com/office/powerpoint/2010/main" val="1091955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32</a:t>
            </a:fld>
            <a:endParaRPr lang="en-US" dirty="0"/>
          </a:p>
        </p:txBody>
      </p:sp>
    </p:spTree>
    <p:extLst>
      <p:ext uri="{BB962C8B-B14F-4D97-AF65-F5344CB8AC3E}">
        <p14:creationId xmlns:p14="http://schemas.microsoft.com/office/powerpoint/2010/main" val="3914717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33</a:t>
            </a:fld>
            <a:endParaRPr lang="en-US" dirty="0"/>
          </a:p>
        </p:txBody>
      </p:sp>
    </p:spTree>
    <p:extLst>
      <p:ext uri="{BB962C8B-B14F-4D97-AF65-F5344CB8AC3E}">
        <p14:creationId xmlns:p14="http://schemas.microsoft.com/office/powerpoint/2010/main" val="4094209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34</a:t>
            </a:fld>
            <a:endParaRPr lang="en-US" dirty="0"/>
          </a:p>
        </p:txBody>
      </p:sp>
    </p:spTree>
    <p:extLst>
      <p:ext uri="{BB962C8B-B14F-4D97-AF65-F5344CB8AC3E}">
        <p14:creationId xmlns:p14="http://schemas.microsoft.com/office/powerpoint/2010/main" val="85114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corporate</a:t>
            </a:r>
            <a:r>
              <a:rPr lang="en-US" baseline="0" dirty="0" smtClean="0"/>
              <a:t> world says go after money, go after titles, go after power and influence</a:t>
            </a:r>
          </a:p>
          <a:p>
            <a:endParaRPr lang="en-US" baseline="0" dirty="0" smtClean="0"/>
          </a:p>
          <a:p>
            <a:r>
              <a:rPr lang="en-US" baseline="0" dirty="0" smtClean="0"/>
              <a:t>God says be faithful with the little things, be faithful with what others have given you.  First be excellent with what is given to you.  These other things if it id Gods will, will be given to you.   Because you will have money, influence, and the title in order to bless others. </a:t>
            </a:r>
          </a:p>
          <a:p>
            <a:endParaRPr lang="en-US" baseline="0" dirty="0" smtClean="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extLst>
      <p:ext uri="{BB962C8B-B14F-4D97-AF65-F5344CB8AC3E}">
        <p14:creationId xmlns:p14="http://schemas.microsoft.com/office/powerpoint/2010/main" val="85770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extLst>
      <p:ext uri="{BB962C8B-B14F-4D97-AF65-F5344CB8AC3E}">
        <p14:creationId xmlns:p14="http://schemas.microsoft.com/office/powerpoint/2010/main" val="430990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extLst>
      <p:ext uri="{BB962C8B-B14F-4D97-AF65-F5344CB8AC3E}">
        <p14:creationId xmlns:p14="http://schemas.microsoft.com/office/powerpoint/2010/main" val="477269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a:t>
            </a:r>
            <a:r>
              <a:rPr lang="en-US" baseline="0" dirty="0" smtClean="0"/>
              <a:t> the average value = 0</a:t>
            </a:r>
          </a:p>
          <a:p>
            <a:r>
              <a:rPr lang="en-US" baseline="0" dirty="0" smtClean="0"/>
              <a:t>It you do not have even sampling then the positive samples will not exactly cancel out the negative and some value will be left</a:t>
            </a:r>
          </a:p>
          <a:p>
            <a:r>
              <a:rPr lang="en-US" baseline="0" dirty="0" smtClean="0"/>
              <a:t>If you had a DC offset the average value would be that offset.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extLst>
      <p:ext uri="{BB962C8B-B14F-4D97-AF65-F5344CB8AC3E}">
        <p14:creationId xmlns:p14="http://schemas.microsoft.com/office/powerpoint/2010/main" val="281373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Could have the</a:t>
            </a:r>
            <a:r>
              <a:rPr lang="en-US" baseline="0" dirty="0" smtClean="0"/>
              <a:t> done the same with V^2/R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extLst>
      <p:ext uri="{BB962C8B-B14F-4D97-AF65-F5344CB8AC3E}">
        <p14:creationId xmlns:p14="http://schemas.microsoft.com/office/powerpoint/2010/main" val="358525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4/15/2014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gif"/><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20.xml"/><Relationship Id="rId7" Type="http://schemas.openxmlformats.org/officeDocument/2006/relationships/oleObject" Target="../embeddings/oleObject3.bin"/><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9.w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26.xml"/><Relationship Id="rId7" Type="http://schemas.openxmlformats.org/officeDocument/2006/relationships/notesSlide" Target="../notesSlides/notesSlide12.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Layout" Target="../slideLayouts/slideLayout2.xml"/><Relationship Id="rId11" Type="http://schemas.openxmlformats.org/officeDocument/2006/relationships/image" Target="../media/image11.wmf"/><Relationship Id="rId5" Type="http://schemas.openxmlformats.org/officeDocument/2006/relationships/tags" Target="../tags/tag28.xml"/><Relationship Id="rId10" Type="http://schemas.openxmlformats.org/officeDocument/2006/relationships/oleObject" Target="../embeddings/oleObject7.bin"/><Relationship Id="rId4" Type="http://schemas.openxmlformats.org/officeDocument/2006/relationships/tags" Target="../tags/tag27.xml"/><Relationship Id="rId9" Type="http://schemas.openxmlformats.org/officeDocument/2006/relationships/image" Target="../media/image10.wmf"/></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tags" Target="../tags/tag30.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3.wmf"/><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4.wmf"/><Relationship Id="rId2" Type="http://schemas.openxmlformats.org/officeDocument/2006/relationships/tags" Target="../tags/tag34.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37.xml"/><Relationship Id="rId7" Type="http://schemas.openxmlformats.org/officeDocument/2006/relationships/oleObject" Target="../embeddings/oleObject11.bin"/><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6.wmf"/><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oleObject" Target="../embeddings/oleObject12.bin"/><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7.xml"/><Relationship Id="rId7" Type="http://schemas.openxmlformats.org/officeDocument/2006/relationships/notesSlide" Target="../notesSlides/notesSlide5.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tags" Target="../tags/tag11.xml"/><Relationship Id="rId7" Type="http://schemas.openxmlformats.org/officeDocument/2006/relationships/oleObject" Target="../embeddings/oleObject1.bin"/><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gif"/><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7.xml"/><Relationship Id="rId7" Type="http://schemas.openxmlformats.org/officeDocument/2006/relationships/image" Target="../media/image7.png"/><Relationship Id="rId2" Type="http://schemas.openxmlformats.org/officeDocument/2006/relationships/tags" Target="../tags/tag16.xml"/><Relationship Id="rId1" Type="http://schemas.openxmlformats.org/officeDocument/2006/relationships/vmlDrawing" Target="../drawings/vmlDrawing2.v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CPE </a:t>
            </a:r>
            <a:r>
              <a:rPr lang="en-US" smtClean="0"/>
              <a:t>490 </a:t>
            </a:r>
            <a:r>
              <a:rPr lang="en-US" dirty="0" smtClean="0"/>
              <a:t>Embedded Systems</a:t>
            </a:r>
            <a:endParaRPr lang="en-US" dirty="0"/>
          </a:p>
        </p:txBody>
      </p:sp>
      <p:sp>
        <p:nvSpPr>
          <p:cNvPr id="3" name="Content Placeholder 2"/>
          <p:cNvSpPr>
            <a:spLocks noGrp="1"/>
          </p:cNvSpPr>
          <p:nvPr>
            <p:ph idx="1"/>
            <p:custDataLst>
              <p:tags r:id="rId2"/>
            </p:custDataLst>
          </p:nvPr>
        </p:nvSpPr>
        <p:spPr>
          <a:xfrm>
            <a:off x="457200" y="1524000"/>
            <a:ext cx="8229600" cy="2514599"/>
          </a:xfrm>
        </p:spPr>
        <p:txBody>
          <a:bodyPr>
            <a:normAutofit fontScale="92500" lnSpcReduction="20000"/>
          </a:bodyPr>
          <a:lstStyle/>
          <a:p>
            <a:r>
              <a:rPr lang="en-US" dirty="0" err="1" smtClean="0"/>
              <a:t>RMS</a:t>
            </a:r>
            <a:r>
              <a:rPr lang="en-US" dirty="0" smtClean="0"/>
              <a:t> values</a:t>
            </a:r>
          </a:p>
          <a:p>
            <a:r>
              <a:rPr lang="en-US" dirty="0" smtClean="0"/>
              <a:t>Average, and Apparent Power</a:t>
            </a:r>
          </a:p>
          <a:p>
            <a:r>
              <a:rPr lang="en-US" dirty="0" smtClean="0"/>
              <a:t>Phase Angle, Power Factor </a:t>
            </a:r>
          </a:p>
          <a:p>
            <a:r>
              <a:rPr lang="en-US" dirty="0" smtClean="0"/>
              <a:t>Sampling rates </a:t>
            </a:r>
          </a:p>
          <a:p>
            <a:r>
              <a:rPr lang="en-US" smtClean="0"/>
              <a:t>Project Math </a:t>
            </a:r>
            <a:r>
              <a:rPr lang="en-US" dirty="0" smtClean="0"/>
              <a:t>strategy</a:t>
            </a:r>
          </a:p>
          <a:p>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6"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Voltage RMS value</a:t>
            </a:r>
            <a:endParaRPr lang="en-US" dirty="0"/>
          </a:p>
        </p:txBody>
      </p:sp>
      <p:sp>
        <p:nvSpPr>
          <p:cNvPr id="3" name="Content Placeholder 2"/>
          <p:cNvSpPr>
            <a:spLocks noGrp="1"/>
          </p:cNvSpPr>
          <p:nvPr>
            <p:ph idx="1"/>
            <p:custDataLst>
              <p:tags r:id="rId3"/>
            </p:custDataLst>
          </p:nvPr>
        </p:nvSpPr>
        <p:spPr/>
        <p:txBody>
          <a:bodyPr/>
          <a:lstStyle/>
          <a:p>
            <a:r>
              <a:rPr lang="en-US" dirty="0" smtClean="0"/>
              <a:t>The RMS voltage value of a waveform can be calculated as:</a:t>
            </a:r>
          </a:p>
          <a:p>
            <a:endParaRPr lang="en-US" dirty="0" smtClean="0"/>
          </a:p>
          <a:p>
            <a:endParaRPr lang="en-US" dirty="0" smtClean="0"/>
          </a:p>
          <a:p>
            <a:endParaRPr lang="en-US" dirty="0" smtClean="0"/>
          </a:p>
          <a:p>
            <a:r>
              <a:rPr lang="en-US" dirty="0" smtClean="0"/>
              <a:t>To “see” </a:t>
            </a:r>
            <a:r>
              <a:rPr lang="en-US" dirty="0" err="1" smtClean="0"/>
              <a:t>RMS</a:t>
            </a:r>
            <a:r>
              <a:rPr lang="en-US" dirty="0" smtClean="0"/>
              <a:t> go from the outside in Root, then the Mean, then the square. </a:t>
            </a:r>
          </a:p>
        </p:txBody>
      </p:sp>
      <p:graphicFrame>
        <p:nvGraphicFramePr>
          <p:cNvPr id="4" name="Object 3"/>
          <p:cNvGraphicFramePr>
            <a:graphicFrameLocks noChangeAspect="1"/>
          </p:cNvGraphicFramePr>
          <p:nvPr>
            <p:custDataLst>
              <p:tags r:id="rId4"/>
            </p:custDataLst>
          </p:nvPr>
        </p:nvGraphicFramePr>
        <p:xfrm>
          <a:off x="2424113" y="2667000"/>
          <a:ext cx="4087812" cy="1676400"/>
        </p:xfrm>
        <a:graphic>
          <a:graphicData uri="http://schemas.openxmlformats.org/presentationml/2006/ole">
            <mc:AlternateContent xmlns:mc="http://schemas.openxmlformats.org/markup-compatibility/2006">
              <mc:Choice xmlns:v="urn:schemas-microsoft-com:vml" Requires="v">
                <p:oleObj spid="_x0000_s3085" name="Equation" r:id="rId7" imgW="1269720" imgH="520560" progId="Equation.3">
                  <p:embed/>
                </p:oleObj>
              </mc:Choice>
              <mc:Fallback>
                <p:oleObj name="Equation" r:id="rId7" imgW="1269720" imgH="52056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3" y="2667000"/>
                        <a:ext cx="4087812"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err="1" smtClean="0"/>
              <a:t>RMS</a:t>
            </a:r>
            <a:r>
              <a:rPr lang="en-US" dirty="0" smtClean="0"/>
              <a:t> Value of Sinusoids</a:t>
            </a:r>
            <a:endParaRPr lang="en-US" dirty="0"/>
          </a:p>
        </p:txBody>
      </p:sp>
      <p:graphicFrame>
        <p:nvGraphicFramePr>
          <p:cNvPr id="4" name="Content Placeholder 3"/>
          <p:cNvGraphicFramePr>
            <a:graphicFrameLocks noGrp="1" noChangeAspect="1"/>
          </p:cNvGraphicFramePr>
          <p:nvPr>
            <p:ph idx="1"/>
            <p:custDataLst>
              <p:tags r:id="rId3"/>
            </p:custDataLst>
          </p:nvPr>
        </p:nvGraphicFramePr>
        <p:xfrm>
          <a:off x="722313" y="1633538"/>
          <a:ext cx="7913687" cy="4579937"/>
        </p:xfrm>
        <a:graphic>
          <a:graphicData uri="http://schemas.openxmlformats.org/presentationml/2006/ole">
            <mc:AlternateContent xmlns:mc="http://schemas.openxmlformats.org/markup-compatibility/2006">
              <mc:Choice xmlns:v="urn:schemas-microsoft-com:vml" Requires="v">
                <p:oleObj spid="_x0000_s4110" name="Equation" r:id="rId6" imgW="3466800" imgH="2006280" progId="Equation.3">
                  <p:embed/>
                </p:oleObj>
              </mc:Choice>
              <mc:Fallback>
                <p:oleObj name="Equation" r:id="rId6" imgW="3466800" imgH="2006280" progId="Equation.3">
                  <p:embed/>
                  <p:pic>
                    <p:nvPicPr>
                      <p:cNvPr id="0" name="Content Placeholder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313" y="1633538"/>
                        <a:ext cx="7913687" cy="457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RMS</a:t>
            </a:r>
            <a:r>
              <a:rPr lang="en-US" dirty="0" smtClean="0"/>
              <a:t> Current and Voltage</a:t>
            </a:r>
            <a:endParaRPr lang="en-US" dirty="0"/>
          </a:p>
        </p:txBody>
      </p:sp>
      <p:sp>
        <p:nvSpPr>
          <p:cNvPr id="3" name="Content Placeholder 2"/>
          <p:cNvSpPr>
            <a:spLocks noGrp="1"/>
          </p:cNvSpPr>
          <p:nvPr>
            <p:ph idx="1"/>
          </p:nvPr>
        </p:nvSpPr>
        <p:spPr>
          <a:xfrm>
            <a:off x="457200" y="1600201"/>
            <a:ext cx="8229600" cy="3352800"/>
          </a:xfrm>
        </p:spPr>
        <p:txBody>
          <a:bodyPr>
            <a:normAutofit lnSpcReduction="10000"/>
          </a:bodyPr>
          <a:lstStyle/>
          <a:p>
            <a:r>
              <a:rPr lang="en-US" dirty="0" smtClean="0"/>
              <a:t>But what if the current or voltage is not a perfect sinusoid.</a:t>
            </a:r>
          </a:p>
          <a:p>
            <a:pPr lvl="1"/>
            <a:r>
              <a:rPr lang="en-US" dirty="0" smtClean="0"/>
              <a:t>The previous slide is invalid</a:t>
            </a:r>
          </a:p>
          <a:p>
            <a:r>
              <a:rPr lang="en-US" dirty="0" smtClean="0"/>
              <a:t>True </a:t>
            </a:r>
            <a:r>
              <a:rPr lang="en-US" dirty="0" err="1" smtClean="0"/>
              <a:t>RMS</a:t>
            </a:r>
            <a:r>
              <a:rPr lang="en-US" dirty="0" smtClean="0"/>
              <a:t> calculation must average the instantaneous samples therefore in you meter design you will do this calculation at equally sampled points:</a:t>
            </a:r>
          </a:p>
        </p:txBody>
      </p:sp>
      <p:graphicFrame>
        <p:nvGraphicFramePr>
          <p:cNvPr id="11266" name="Object 2"/>
          <p:cNvGraphicFramePr>
            <a:graphicFrameLocks noChangeAspect="1"/>
          </p:cNvGraphicFramePr>
          <p:nvPr>
            <p:custDataLst>
              <p:tags r:id="rId2"/>
            </p:custDataLst>
          </p:nvPr>
        </p:nvGraphicFramePr>
        <p:xfrm>
          <a:off x="2209800" y="4876800"/>
          <a:ext cx="4087812" cy="1676400"/>
        </p:xfrm>
        <a:graphic>
          <a:graphicData uri="http://schemas.openxmlformats.org/presentationml/2006/ole">
            <mc:AlternateContent xmlns:mc="http://schemas.openxmlformats.org/markup-compatibility/2006">
              <mc:Choice xmlns:v="urn:schemas-microsoft-com:vml" Requires="v">
                <p:oleObj spid="_x0000_s11277" name="Equation" r:id="rId5" imgW="1269720" imgH="520560" progId="Equation.3">
                  <p:embed/>
                </p:oleObj>
              </mc:Choice>
              <mc:Fallback>
                <p:oleObj name="Equation" r:id="rId5" imgW="1269720" imgH="52056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876800"/>
                        <a:ext cx="4087812"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Instantaneous Power </a:t>
            </a:r>
            <a:endParaRPr lang="en-US" dirty="0"/>
          </a:p>
        </p:txBody>
      </p:sp>
      <p:sp>
        <p:nvSpPr>
          <p:cNvPr id="3" name="Content Placeholder 2"/>
          <p:cNvSpPr>
            <a:spLocks noGrp="1"/>
          </p:cNvSpPr>
          <p:nvPr>
            <p:ph idx="1"/>
            <p:custDataLst>
              <p:tags r:id="rId3"/>
            </p:custDataLst>
          </p:nvPr>
        </p:nvSpPr>
        <p:spPr/>
        <p:txBody>
          <a:bodyPr/>
          <a:lstStyle/>
          <a:p>
            <a:r>
              <a:rPr lang="en-US" dirty="0" smtClean="0"/>
              <a:t>Defined as</a:t>
            </a:r>
          </a:p>
          <a:p>
            <a:endParaRPr lang="en-US" dirty="0" smtClean="0"/>
          </a:p>
          <a:p>
            <a:r>
              <a:rPr lang="en-US" dirty="0" smtClean="0"/>
              <a:t>For example  </a:t>
            </a:r>
          </a:p>
          <a:p>
            <a:endParaRPr lang="en-US" dirty="0"/>
          </a:p>
        </p:txBody>
      </p:sp>
      <p:graphicFrame>
        <p:nvGraphicFramePr>
          <p:cNvPr id="4" name="Object 3"/>
          <p:cNvGraphicFramePr>
            <a:graphicFrameLocks noChangeAspect="1"/>
          </p:cNvGraphicFramePr>
          <p:nvPr>
            <p:custDataLst>
              <p:tags r:id="rId4"/>
            </p:custDataLst>
          </p:nvPr>
        </p:nvGraphicFramePr>
        <p:xfrm>
          <a:off x="3962400" y="1828800"/>
          <a:ext cx="2438400" cy="1143000"/>
        </p:xfrm>
        <a:graphic>
          <a:graphicData uri="http://schemas.openxmlformats.org/presentationml/2006/ole">
            <mc:AlternateContent xmlns:mc="http://schemas.openxmlformats.org/markup-compatibility/2006">
              <mc:Choice xmlns:v="urn:schemas-microsoft-com:vml" Requires="v">
                <p:oleObj spid="_x0000_s5146" name="Equation" r:id="rId8" imgW="406080" imgH="190440" progId="Equation.3">
                  <p:embed/>
                </p:oleObj>
              </mc:Choice>
              <mc:Fallback>
                <p:oleObj name="Equation" r:id="rId8" imgW="406080" imgH="19044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1828800"/>
                        <a:ext cx="24384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custDataLst>
              <p:tags r:id="rId5"/>
            </p:custDataLst>
            <p:extLst>
              <p:ext uri="{D42A27DB-BD31-4B8C-83A1-F6EECF244321}">
                <p14:modId xmlns:p14="http://schemas.microsoft.com/office/powerpoint/2010/main" val="473502780"/>
              </p:ext>
            </p:extLst>
          </p:nvPr>
        </p:nvGraphicFramePr>
        <p:xfrm>
          <a:off x="1524000" y="3276600"/>
          <a:ext cx="6629400" cy="2868023"/>
        </p:xfrm>
        <a:graphic>
          <a:graphicData uri="http://schemas.openxmlformats.org/presentationml/2006/ole">
            <mc:AlternateContent xmlns:mc="http://schemas.openxmlformats.org/markup-compatibility/2006">
              <mc:Choice xmlns:v="urn:schemas-microsoft-com:vml" Requires="v">
                <p:oleObj spid="_x0000_s5147" name="Equation" r:id="rId10" imgW="2666880" imgH="1320480" progId="Equation.3">
                  <p:embed/>
                </p:oleObj>
              </mc:Choice>
              <mc:Fallback>
                <p:oleObj name="Equation" r:id="rId10" imgW="2666880" imgH="1320480" progId="Equation.3">
                  <p:embed/>
                  <p:pic>
                    <p:nvPicPr>
                      <p:cNvPr id="0" name="Picture 3"/>
                      <p:cNvPicPr>
                        <a:picLocks noChangeAspect="1" noChangeArrowheads="1"/>
                      </p:cNvPicPr>
                      <p:nvPr/>
                    </p:nvPicPr>
                    <p:blipFill>
                      <a:blip r:embed="rId11"/>
                      <a:srcRect/>
                      <a:stretch>
                        <a:fillRect/>
                      </a:stretch>
                    </p:blipFill>
                    <p:spPr bwMode="auto">
                      <a:xfrm>
                        <a:off x="1524000" y="3276600"/>
                        <a:ext cx="6629400" cy="2868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Average Power </a:t>
            </a:r>
            <a:endParaRPr lang="en-US" dirty="0"/>
          </a:p>
        </p:txBody>
      </p:sp>
      <p:sp>
        <p:nvSpPr>
          <p:cNvPr id="3" name="Content Placeholder 2"/>
          <p:cNvSpPr>
            <a:spLocks noGrp="1"/>
          </p:cNvSpPr>
          <p:nvPr>
            <p:ph idx="1"/>
            <p:custDataLst>
              <p:tags r:id="rId3"/>
            </p:custDataLst>
          </p:nvPr>
        </p:nvSpPr>
        <p:spPr/>
        <p:txBody>
          <a:bodyPr/>
          <a:lstStyle/>
          <a:p>
            <a:r>
              <a:rPr lang="en-US" dirty="0" smtClean="0"/>
              <a:t>Average of the instantaneous power over </a:t>
            </a:r>
            <a:r>
              <a:rPr lang="en-US" dirty="0"/>
              <a:t>n</a:t>
            </a:r>
            <a:r>
              <a:rPr lang="en-US" dirty="0" smtClean="0"/>
              <a:t> periods </a:t>
            </a:r>
          </a:p>
          <a:p>
            <a:endParaRPr lang="en-US" dirty="0" smtClean="0"/>
          </a:p>
          <a:p>
            <a:endParaRPr lang="en-US" dirty="0" smtClean="0"/>
          </a:p>
          <a:p>
            <a:pPr>
              <a:buNone/>
            </a:pPr>
            <a:endParaRPr lang="en-US" dirty="0" smtClean="0"/>
          </a:p>
        </p:txBody>
      </p:sp>
      <p:graphicFrame>
        <p:nvGraphicFramePr>
          <p:cNvPr id="4" name="Object 3"/>
          <p:cNvGraphicFramePr>
            <a:graphicFrameLocks noChangeAspect="1"/>
          </p:cNvGraphicFramePr>
          <p:nvPr>
            <p:custDataLst>
              <p:tags r:id="rId4"/>
            </p:custDataLst>
          </p:nvPr>
        </p:nvGraphicFramePr>
        <p:xfrm>
          <a:off x="2502567" y="2514600"/>
          <a:ext cx="3276601" cy="1447800"/>
        </p:xfrm>
        <a:graphic>
          <a:graphicData uri="http://schemas.openxmlformats.org/presentationml/2006/ole">
            <mc:AlternateContent xmlns:mc="http://schemas.openxmlformats.org/markup-compatibility/2006">
              <mc:Choice xmlns:v="urn:schemas-microsoft-com:vml" Requires="v">
                <p:oleObj spid="_x0000_s6157" name="Equation" r:id="rId7" imgW="1091880" imgH="482400" progId="Equation.3">
                  <p:embed/>
                </p:oleObj>
              </mc:Choice>
              <mc:Fallback>
                <p:oleObj name="Equation" r:id="rId7" imgW="1091880" imgH="4824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2567" y="2514600"/>
                        <a:ext cx="3276601"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Average Power Example</a:t>
            </a:r>
            <a:endParaRPr lang="en-US" dirty="0"/>
          </a:p>
        </p:txBody>
      </p:sp>
      <p:graphicFrame>
        <p:nvGraphicFramePr>
          <p:cNvPr id="4" name="Content Placeholder 3"/>
          <p:cNvGraphicFramePr>
            <a:graphicFrameLocks noGrp="1" noChangeAspect="1"/>
          </p:cNvGraphicFramePr>
          <p:nvPr>
            <p:ph idx="1"/>
            <p:custDataLst>
              <p:tags r:id="rId3"/>
            </p:custDataLst>
          </p:nvPr>
        </p:nvGraphicFramePr>
        <p:xfrm>
          <a:off x="1016000" y="2101850"/>
          <a:ext cx="7561263" cy="3262313"/>
        </p:xfrm>
        <a:graphic>
          <a:graphicData uri="http://schemas.openxmlformats.org/presentationml/2006/ole">
            <mc:AlternateContent xmlns:mc="http://schemas.openxmlformats.org/markup-compatibility/2006">
              <mc:Choice xmlns:v="urn:schemas-microsoft-com:vml" Requires="v">
                <p:oleObj spid="_x0000_s7181" name="Equation" r:id="rId6" imgW="3060360" imgH="1320480" progId="Equation.3">
                  <p:embed/>
                </p:oleObj>
              </mc:Choice>
              <mc:Fallback>
                <p:oleObj name="Equation" r:id="rId6" imgW="3060360" imgH="1320480" progId="Equation.3">
                  <p:embed/>
                  <p:pic>
                    <p:nvPicPr>
                      <p:cNvPr id="0" name="Content Placeholder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000" y="2101850"/>
                        <a:ext cx="7561263" cy="326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Average Power Example</a:t>
            </a:r>
            <a:endParaRPr lang="en-US" dirty="0"/>
          </a:p>
        </p:txBody>
      </p:sp>
      <p:graphicFrame>
        <p:nvGraphicFramePr>
          <p:cNvPr id="4" name="Content Placeholder 3"/>
          <p:cNvGraphicFramePr>
            <a:graphicFrameLocks noGrp="1" noChangeAspect="1"/>
          </p:cNvGraphicFramePr>
          <p:nvPr>
            <p:ph idx="1"/>
            <p:custDataLst>
              <p:tags r:id="rId3"/>
            </p:custDataLst>
          </p:nvPr>
        </p:nvGraphicFramePr>
        <p:xfrm>
          <a:off x="304800" y="1981200"/>
          <a:ext cx="8567696" cy="3135313"/>
        </p:xfrm>
        <a:graphic>
          <a:graphicData uri="http://schemas.openxmlformats.org/presentationml/2006/ole">
            <mc:AlternateContent xmlns:mc="http://schemas.openxmlformats.org/markup-compatibility/2006">
              <mc:Choice xmlns:v="urn:schemas-microsoft-com:vml" Requires="v">
                <p:oleObj spid="_x0000_s9229" name="Equation" r:id="rId6" imgW="4165560" imgH="1523880" progId="Equation.3">
                  <p:embed/>
                </p:oleObj>
              </mc:Choice>
              <mc:Fallback>
                <p:oleObj name="Equation" r:id="rId6" imgW="4165560" imgH="1523880" progId="Equation.3">
                  <p:embed/>
                  <p:pic>
                    <p:nvPicPr>
                      <p:cNvPr id="0" name="Content Placeholder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981200"/>
                        <a:ext cx="8567696" cy="313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Power </a:t>
            </a:r>
            <a:endParaRPr lang="en-US" dirty="0"/>
          </a:p>
        </p:txBody>
      </p:sp>
      <p:sp>
        <p:nvSpPr>
          <p:cNvPr id="3" name="Content Placeholder 2"/>
          <p:cNvSpPr>
            <a:spLocks noGrp="1"/>
          </p:cNvSpPr>
          <p:nvPr>
            <p:ph idx="1"/>
            <p:custDataLst>
              <p:tags r:id="rId3"/>
            </p:custDataLst>
          </p:nvPr>
        </p:nvSpPr>
        <p:spPr>
          <a:xfrm>
            <a:off x="457200" y="3048000"/>
            <a:ext cx="8229600" cy="3078163"/>
          </a:xfrm>
        </p:spPr>
        <p:txBody>
          <a:bodyPr>
            <a:normAutofit fontScale="92500" lnSpcReduction="20000"/>
          </a:bodyPr>
          <a:lstStyle/>
          <a:p>
            <a:r>
              <a:rPr lang="en-US" dirty="0" smtClean="0"/>
              <a:t>Power across a resistor will always have a phase angle of 0 and thus:</a:t>
            </a:r>
          </a:p>
          <a:p>
            <a:pPr lvl="1" algn="ctr">
              <a:buNone/>
            </a:pPr>
            <a:r>
              <a:rPr lang="en-US" dirty="0" smtClean="0"/>
              <a:t>P = ½ Vm^2/R = ½ Im^2*R</a:t>
            </a:r>
          </a:p>
          <a:p>
            <a:r>
              <a:rPr lang="en-US" dirty="0" smtClean="0"/>
              <a:t>Power across a capacitor or inductor will always have a phase angle of 90 degrees thus:</a:t>
            </a:r>
          </a:p>
          <a:p>
            <a:pPr lvl="1" algn="ctr">
              <a:buNone/>
            </a:pPr>
            <a:r>
              <a:rPr lang="en-US" dirty="0" smtClean="0"/>
              <a:t>P = 0 w</a:t>
            </a:r>
          </a:p>
          <a:p>
            <a:r>
              <a:rPr lang="en-US" dirty="0" smtClean="0"/>
              <a:t>Apparent Power = P</a:t>
            </a:r>
            <a:r>
              <a:rPr lang="en-US" baseline="-25000" dirty="0" smtClean="0"/>
              <a:t>a</a:t>
            </a:r>
            <a:r>
              <a:rPr lang="en-US" dirty="0" smtClean="0"/>
              <a:t>=</a:t>
            </a:r>
            <a:r>
              <a:rPr lang="en-US" dirty="0" err="1" smtClean="0"/>
              <a:t>V</a:t>
            </a:r>
            <a:r>
              <a:rPr lang="en-US" baseline="-25000" dirty="0" err="1" smtClean="0"/>
              <a:t>eff</a:t>
            </a:r>
            <a:r>
              <a:rPr lang="en-US" dirty="0" smtClean="0"/>
              <a:t> * </a:t>
            </a:r>
            <a:r>
              <a:rPr lang="en-US" dirty="0" err="1" smtClean="0"/>
              <a:t>I</a:t>
            </a:r>
            <a:r>
              <a:rPr lang="en-US" baseline="-25000" dirty="0" err="1" smtClean="0"/>
              <a:t>eff</a:t>
            </a:r>
            <a:r>
              <a:rPr lang="en-US" dirty="0" smtClean="0"/>
              <a:t>  </a:t>
            </a:r>
            <a:endParaRPr lang="en-US" dirty="0"/>
          </a:p>
        </p:txBody>
      </p:sp>
      <p:graphicFrame>
        <p:nvGraphicFramePr>
          <p:cNvPr id="10242" name="Content Placeholder 3"/>
          <p:cNvGraphicFramePr>
            <a:graphicFrameLocks noChangeAspect="1"/>
          </p:cNvGraphicFramePr>
          <p:nvPr>
            <p:custDataLst>
              <p:tags r:id="rId4"/>
            </p:custDataLst>
          </p:nvPr>
        </p:nvGraphicFramePr>
        <p:xfrm>
          <a:off x="1981200" y="1523999"/>
          <a:ext cx="4840288" cy="1418523"/>
        </p:xfrm>
        <a:graphic>
          <a:graphicData uri="http://schemas.openxmlformats.org/presentationml/2006/ole">
            <mc:AlternateContent xmlns:mc="http://schemas.openxmlformats.org/markup-compatibility/2006">
              <mc:Choice xmlns:v="urn:schemas-microsoft-com:vml" Requires="v">
                <p:oleObj spid="_x0000_s10253" name="Equation" r:id="rId7" imgW="1346040" imgH="393480" progId="Equation.3">
                  <p:embed/>
                </p:oleObj>
              </mc:Choice>
              <mc:Fallback>
                <p:oleObj name="Equation" r:id="rId7" imgW="1346040" imgH="393480" progId="Equation.3">
                  <p:embed/>
                  <p:pic>
                    <p:nvPicPr>
                      <p:cNvPr id="0" name="Content Placeholder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523999"/>
                        <a:ext cx="4840288" cy="14185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Power Factor </a:t>
            </a:r>
            <a:endParaRPr lang="en-US" dirty="0"/>
          </a:p>
        </p:txBody>
      </p:sp>
      <p:graphicFrame>
        <p:nvGraphicFramePr>
          <p:cNvPr id="6" name="Object 5"/>
          <p:cNvGraphicFramePr>
            <a:graphicFrameLocks noChangeAspect="1"/>
          </p:cNvGraphicFramePr>
          <p:nvPr>
            <p:custDataLst>
              <p:tags r:id="rId3"/>
            </p:custDataLst>
            <p:extLst>
              <p:ext uri="{D42A27DB-BD31-4B8C-83A1-F6EECF244321}">
                <p14:modId xmlns:p14="http://schemas.microsoft.com/office/powerpoint/2010/main" val="718879723"/>
              </p:ext>
            </p:extLst>
          </p:nvPr>
        </p:nvGraphicFramePr>
        <p:xfrm>
          <a:off x="304800" y="1371600"/>
          <a:ext cx="8116888" cy="4914900"/>
        </p:xfrm>
        <a:graphic>
          <a:graphicData uri="http://schemas.openxmlformats.org/presentationml/2006/ole">
            <mc:AlternateContent xmlns:mc="http://schemas.openxmlformats.org/markup-compatibility/2006">
              <mc:Choice xmlns:v="urn:schemas-microsoft-com:vml" Requires="v">
                <p:oleObj spid="_x0000_s8214" name="Equation" r:id="rId6" imgW="2768400" imgH="1676160" progId="Equation.3">
                  <p:embed/>
                </p:oleObj>
              </mc:Choice>
              <mc:Fallback>
                <p:oleObj name="Equation" r:id="rId6" imgW="2768400" imgH="167616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371600"/>
                        <a:ext cx="8116888"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RMS</a:t>
            </a:r>
            <a:r>
              <a:rPr lang="en-US" dirty="0" smtClean="0"/>
              <a:t> and Average Periods</a:t>
            </a:r>
            <a:endParaRPr lang="en-US" dirty="0"/>
          </a:p>
        </p:txBody>
      </p:sp>
      <p:sp>
        <p:nvSpPr>
          <p:cNvPr id="3" name="Content Placeholder 2"/>
          <p:cNvSpPr>
            <a:spLocks noGrp="1"/>
          </p:cNvSpPr>
          <p:nvPr>
            <p:ph idx="1"/>
          </p:nvPr>
        </p:nvSpPr>
        <p:spPr/>
        <p:txBody>
          <a:bodyPr/>
          <a:lstStyle/>
          <a:p>
            <a:r>
              <a:rPr lang="en-US" dirty="0" smtClean="0"/>
              <a:t>When finding the </a:t>
            </a:r>
            <a:r>
              <a:rPr lang="en-US" dirty="0" err="1" smtClean="0"/>
              <a:t>RMS</a:t>
            </a:r>
            <a:r>
              <a:rPr lang="en-US" dirty="0" smtClean="0"/>
              <a:t> or average value of a sinusoidal signal you must average over a integer number of periods to get no errors.</a:t>
            </a:r>
          </a:p>
          <a:p>
            <a:r>
              <a:rPr lang="en-US" dirty="0" smtClean="0"/>
              <a:t>Is there a way to pick a sampling period that will produce no errors for both a 50 Hz and 60 Hz periodic signal?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LABS AND HW#4 DUE</a:t>
            </a:r>
            <a:endParaRPr lang="en-US" dirty="0"/>
          </a:p>
        </p:txBody>
      </p:sp>
      <p:sp>
        <p:nvSpPr>
          <p:cNvPr id="3" name="Content Placeholder 2"/>
          <p:cNvSpPr>
            <a:spLocks noGrp="1"/>
          </p:cNvSpPr>
          <p:nvPr>
            <p:ph idx="1"/>
          </p:nvPr>
        </p:nvSpPr>
        <p:spPr/>
        <p:txBody>
          <a:bodyPr/>
          <a:lstStyle/>
          <a:p>
            <a:r>
              <a:rPr lang="en-US" dirty="0" smtClean="0"/>
              <a:t>You must turn in labs 1-10 and HW#4 next Friday the 25</a:t>
            </a:r>
            <a:r>
              <a:rPr lang="en-US" baseline="30000" dirty="0" smtClean="0"/>
              <a:t>th</a:t>
            </a:r>
            <a:r>
              <a:rPr lang="en-US" dirty="0" smtClean="0"/>
              <a:t>.  I will not accept them after that point. </a:t>
            </a:r>
          </a:p>
          <a:p>
            <a:r>
              <a:rPr lang="en-US" dirty="0" smtClean="0"/>
              <a:t>HW#5 </a:t>
            </a:r>
            <a:r>
              <a:rPr lang="en-US" smtClean="0"/>
              <a:t>is posted </a:t>
            </a:r>
            <a:r>
              <a:rPr lang="en-US" dirty="0" smtClean="0"/>
              <a:t>and </a:t>
            </a:r>
            <a:r>
              <a:rPr lang="en-US" smtClean="0"/>
              <a:t>due also next Friday </a:t>
            </a:r>
            <a:endParaRPr lang="en-US"/>
          </a:p>
        </p:txBody>
      </p:sp>
    </p:spTree>
    <p:extLst>
      <p:ext uri="{BB962C8B-B14F-4D97-AF65-F5344CB8AC3E}">
        <p14:creationId xmlns:p14="http://schemas.microsoft.com/office/powerpoint/2010/main" val="1234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 Criteria</a:t>
            </a:r>
            <a:endParaRPr lang="en-US" dirty="0"/>
          </a:p>
        </p:txBody>
      </p:sp>
      <p:sp>
        <p:nvSpPr>
          <p:cNvPr id="3" name="Content Placeholder 2"/>
          <p:cNvSpPr>
            <a:spLocks noGrp="1"/>
          </p:cNvSpPr>
          <p:nvPr>
            <p:ph idx="1"/>
          </p:nvPr>
        </p:nvSpPr>
        <p:spPr/>
        <p:txBody>
          <a:bodyPr/>
          <a:lstStyle/>
          <a:p>
            <a:r>
              <a:rPr lang="en-US" dirty="0" smtClean="0"/>
              <a:t>Since 60 Hz has a smaller period we will increase the integer number of periods (N) of a 60 Hz wave form until a 50 Hz period will evenly divide into the period (M)</a:t>
            </a:r>
          </a:p>
          <a:p>
            <a:endParaRPr lang="en-US" dirty="0"/>
          </a:p>
        </p:txBody>
      </p:sp>
      <p:graphicFrame>
        <p:nvGraphicFramePr>
          <p:cNvPr id="4" name="Object 3"/>
          <p:cNvGraphicFramePr>
            <a:graphicFrameLocks noChangeAspect="1"/>
          </p:cNvGraphicFramePr>
          <p:nvPr/>
        </p:nvGraphicFramePr>
        <p:xfrm>
          <a:off x="1981200" y="3505200"/>
          <a:ext cx="5021263" cy="2916238"/>
        </p:xfrm>
        <a:graphic>
          <a:graphicData uri="http://schemas.openxmlformats.org/presentationml/2006/ole">
            <mc:AlternateContent xmlns:mc="http://schemas.openxmlformats.org/markup-compatibility/2006">
              <mc:Choice xmlns:v="urn:schemas-microsoft-com:vml" Requires="v">
                <p:oleObj spid="_x0000_s12302" name="Equation" r:id="rId4" imgW="1726920" imgH="1002960" progId="Equation.3">
                  <p:embed/>
                </p:oleObj>
              </mc:Choice>
              <mc:Fallback>
                <p:oleObj name="Equation" r:id="rId4" imgW="1726920" imgH="1002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505200"/>
                        <a:ext cx="5021263" cy="291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219200"/>
            <a:ext cx="8229600" cy="1600200"/>
          </a:xfrm>
        </p:spPr>
        <p:txBody>
          <a:bodyPr/>
          <a:lstStyle/>
          <a:p>
            <a:r>
              <a:rPr lang="en-US" dirty="0" smtClean="0"/>
              <a:t>If I sample the waveform over the time period of 6/60 = .1 seconds then both 50 and 60 Hz signals will not have errors produced.</a:t>
            </a:r>
            <a:endParaRPr lang="en-US" dirty="0"/>
          </a:p>
        </p:txBody>
      </p:sp>
      <p:graphicFrame>
        <p:nvGraphicFramePr>
          <p:cNvPr id="4" name="Chart 3"/>
          <p:cNvGraphicFramePr/>
          <p:nvPr/>
        </p:nvGraphicFramePr>
        <p:xfrm>
          <a:off x="838200" y="2667000"/>
          <a:ext cx="7239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p:txBody>
          <a:bodyPr/>
          <a:lstStyle/>
          <a:p>
            <a:r>
              <a:rPr lang="en-US" dirty="0" smtClean="0"/>
              <a:t>The project requires that we must sample at least 5 faster than the </a:t>
            </a:r>
            <a:r>
              <a:rPr lang="en-US" dirty="0" err="1" smtClean="0"/>
              <a:t>Nyquist</a:t>
            </a:r>
            <a:r>
              <a:rPr lang="en-US" dirty="0" smtClean="0"/>
              <a:t> rate.</a:t>
            </a:r>
          </a:p>
          <a:p>
            <a:r>
              <a:rPr lang="en-US" dirty="0" smtClean="0"/>
              <a:t>The </a:t>
            </a:r>
            <a:r>
              <a:rPr lang="en-US" dirty="0" err="1" smtClean="0"/>
              <a:t>Nyquist</a:t>
            </a:r>
            <a:r>
              <a:rPr lang="en-US" dirty="0" smtClean="0"/>
              <a:t> rate is 2 time the upper bandwidth of the signal. Assuming perfect sin waves the maximum frequency content is 60 Hz</a:t>
            </a:r>
          </a:p>
          <a:p>
            <a:r>
              <a:rPr lang="en-US" dirty="0" smtClean="0"/>
              <a:t>The sampling rate must divide the sample time by a even integer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p:txBody>
          <a:bodyPr/>
          <a:lstStyle/>
          <a:p>
            <a:r>
              <a:rPr lang="en-US" dirty="0" smtClean="0"/>
              <a:t>Therefore the slowest we can sample is:</a:t>
            </a:r>
          </a:p>
          <a:p>
            <a:endParaRPr lang="en-US" dirty="0" smtClean="0"/>
          </a:p>
          <a:p>
            <a:endParaRPr lang="en-US" dirty="0" smtClean="0"/>
          </a:p>
          <a:p>
            <a:r>
              <a:rPr lang="en-US" dirty="0" smtClean="0"/>
              <a:t>This rate goes into the sampling period of .1 seconds an even 60 times. </a:t>
            </a:r>
            <a:endParaRPr lang="en-US" dirty="0"/>
          </a:p>
        </p:txBody>
      </p:sp>
      <p:graphicFrame>
        <p:nvGraphicFramePr>
          <p:cNvPr id="4" name="Object 3"/>
          <p:cNvGraphicFramePr>
            <a:graphicFrameLocks noChangeAspect="1"/>
          </p:cNvGraphicFramePr>
          <p:nvPr/>
        </p:nvGraphicFramePr>
        <p:xfrm>
          <a:off x="1371600" y="2133600"/>
          <a:ext cx="5334000" cy="1143000"/>
        </p:xfrm>
        <a:graphic>
          <a:graphicData uri="http://schemas.openxmlformats.org/presentationml/2006/ole">
            <mc:AlternateContent xmlns:mc="http://schemas.openxmlformats.org/markup-compatibility/2006">
              <mc:Choice xmlns:v="urn:schemas-microsoft-com:vml" Requires="v">
                <p:oleObj spid="_x0000_s13326" name="Equation" r:id="rId4" imgW="2133360" imgH="457200" progId="Equation.3">
                  <p:embed/>
                </p:oleObj>
              </mc:Choice>
              <mc:Fallback>
                <p:oleObj name="Equation" r:id="rId4" imgW="213336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133600"/>
                        <a:ext cx="53340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Memory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we need to take a sample every  1/600 of a second for .1 seconds</a:t>
            </a:r>
          </a:p>
          <a:p>
            <a:r>
              <a:rPr lang="en-US" dirty="0" smtClean="0"/>
              <a:t>The number of samples per signal will be 60 samples</a:t>
            </a:r>
          </a:p>
          <a:p>
            <a:r>
              <a:rPr lang="en-US" dirty="0" smtClean="0"/>
              <a:t>The samples can be up to 12 bit values so each will take a word or two bytes.  Therefore two signals will take 120*2 = 240 bytes. </a:t>
            </a:r>
          </a:p>
          <a:p>
            <a:r>
              <a:rPr lang="en-US" dirty="0" smtClean="0"/>
              <a:t>This is a minimum, since the device has 30Kbytes you could do faster sampling as long as you have enough processor bandwidth.</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Offset </a:t>
            </a:r>
            <a:endParaRPr lang="en-US" dirty="0"/>
          </a:p>
        </p:txBody>
      </p:sp>
      <p:sp>
        <p:nvSpPr>
          <p:cNvPr id="3" name="Content Placeholder 2"/>
          <p:cNvSpPr>
            <a:spLocks noGrp="1"/>
          </p:cNvSpPr>
          <p:nvPr>
            <p:ph idx="1"/>
          </p:nvPr>
        </p:nvSpPr>
        <p:spPr>
          <a:xfrm>
            <a:off x="457200" y="1600201"/>
            <a:ext cx="8229600" cy="1981200"/>
          </a:xfrm>
        </p:spPr>
        <p:txBody>
          <a:bodyPr/>
          <a:lstStyle/>
          <a:p>
            <a:r>
              <a:rPr lang="en-US" dirty="0" smtClean="0"/>
              <a:t>In the semester project a DC offset is added to the input signals so no value is below ground.</a:t>
            </a:r>
          </a:p>
          <a:p>
            <a:r>
              <a:rPr lang="en-US" dirty="0" smtClean="0"/>
              <a:t>The </a:t>
            </a:r>
            <a:r>
              <a:rPr lang="en-US" dirty="0" err="1" smtClean="0"/>
              <a:t>RMS</a:t>
            </a:r>
            <a:r>
              <a:rPr lang="en-US" dirty="0" smtClean="0"/>
              <a:t> value of a DC signal is the DC signal.</a:t>
            </a:r>
            <a:endParaRPr lang="en-US" dirty="0"/>
          </a:p>
        </p:txBody>
      </p:sp>
      <p:pic>
        <p:nvPicPr>
          <p:cNvPr id="19458" name="Picture 2" descr="http://masteringelectronicsdesign.com/wp-content/uploads/2012/02/sine-wave-with-DC-offset.png"/>
          <p:cNvPicPr>
            <a:picLocks noChangeAspect="1" noChangeArrowheads="1"/>
          </p:cNvPicPr>
          <p:nvPr/>
        </p:nvPicPr>
        <p:blipFill>
          <a:blip r:embed="rId3" cstate="print"/>
          <a:srcRect/>
          <a:stretch>
            <a:fillRect/>
          </a:stretch>
        </p:blipFill>
        <p:spPr bwMode="auto">
          <a:xfrm>
            <a:off x="1828800" y="3886200"/>
            <a:ext cx="4724400" cy="26193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Average</a:t>
            </a:r>
            <a:endParaRPr lang="en-US" dirty="0"/>
          </a:p>
        </p:txBody>
      </p:sp>
      <p:sp>
        <p:nvSpPr>
          <p:cNvPr id="3" name="Content Placeholder 2"/>
          <p:cNvSpPr>
            <a:spLocks noGrp="1"/>
          </p:cNvSpPr>
          <p:nvPr>
            <p:ph idx="1"/>
          </p:nvPr>
        </p:nvSpPr>
        <p:spPr/>
        <p:txBody>
          <a:bodyPr>
            <a:normAutofit lnSpcReduction="10000"/>
          </a:bodyPr>
          <a:lstStyle/>
          <a:p>
            <a:r>
              <a:rPr lang="en-US" dirty="0" smtClean="0"/>
              <a:t>To find the average of a sampled signal we sum the samples and divide by the number of samples (in this case 60 samples)</a:t>
            </a:r>
          </a:p>
          <a:p>
            <a:r>
              <a:rPr lang="en-US" dirty="0" smtClean="0"/>
              <a:t>Therefore a simple accumulation of the 60 samples should be kept, at the 60 sample the accumulation should be divided by 60 and this value is the average.  </a:t>
            </a:r>
          </a:p>
          <a:p>
            <a:r>
              <a:rPr lang="en-US" dirty="0" smtClean="0"/>
              <a:t>The average value should be subtracted out of all samples because we have offset the signal.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Can be Calculated Concurrently?</a:t>
            </a:r>
            <a:endParaRPr lang="en-US" dirty="0"/>
          </a:p>
        </p:txBody>
      </p:sp>
      <p:sp>
        <p:nvSpPr>
          <p:cNvPr id="3" name="Content Placeholder 2"/>
          <p:cNvSpPr>
            <a:spLocks noGrp="1"/>
          </p:cNvSpPr>
          <p:nvPr>
            <p:ph idx="1"/>
          </p:nvPr>
        </p:nvSpPr>
        <p:spPr/>
        <p:txBody>
          <a:bodyPr>
            <a:normAutofit fontScale="92500"/>
          </a:bodyPr>
          <a:lstStyle/>
          <a:p>
            <a:r>
              <a:rPr lang="en-US" dirty="0" smtClean="0"/>
              <a:t>We have see that a simple accumulation of the samples is effective in finding the average or offset voltage.</a:t>
            </a:r>
          </a:p>
          <a:p>
            <a:r>
              <a:rPr lang="en-US" dirty="0" smtClean="0"/>
              <a:t>We will prove that the only other value needed is the sum of the squares of the signal samples.</a:t>
            </a:r>
          </a:p>
          <a:p>
            <a:r>
              <a:rPr lang="en-US" dirty="0" smtClean="0"/>
              <a:t>We will derive a way that allows us to not have to go back and subtract the offset.</a:t>
            </a:r>
          </a:p>
          <a:p>
            <a:r>
              <a:rPr lang="en-US" dirty="0" smtClean="0"/>
              <a:t>This algorithm will allow us to figure out all values that we need while we are collecting samples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lstStyle/>
          <a:p>
            <a:r>
              <a:rPr lang="en-US" dirty="0" smtClean="0"/>
              <a:t>Our signal can be the summation of a signal perfectly centered at 0 (</a:t>
            </a:r>
            <a:r>
              <a:rPr lang="en-US" dirty="0" err="1" smtClean="0"/>
              <a:t>V</a:t>
            </a:r>
            <a:r>
              <a:rPr lang="en-US" baseline="-25000" dirty="0" err="1" smtClean="0"/>
              <a:t>tn</a:t>
            </a:r>
            <a:r>
              <a:rPr lang="en-US" dirty="0" smtClean="0"/>
              <a:t>), and </a:t>
            </a:r>
          </a:p>
          <a:p>
            <a:r>
              <a:rPr lang="en-US" dirty="0" smtClean="0"/>
              <a:t>A steady state DC signal (</a:t>
            </a:r>
            <a:r>
              <a:rPr lang="en-US" dirty="0" err="1" smtClean="0"/>
              <a:t>V</a:t>
            </a:r>
            <a:r>
              <a:rPr lang="en-US" baseline="-25000" dirty="0" err="1" smtClean="0"/>
              <a:t>avg</a:t>
            </a:r>
            <a:r>
              <a:rPr lang="en-US" dirty="0" smtClean="0"/>
              <a: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057400" y="3743898"/>
                <a:ext cx="5280102" cy="9909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5400" i="1" smtClean="0">
                              <a:latin typeface="Cambria Math"/>
                            </a:rPr>
                          </m:ctrlPr>
                        </m:sSubPr>
                        <m:e>
                          <m:r>
                            <a:rPr lang="en-US" sz="5400" b="0" i="1" smtClean="0">
                              <a:latin typeface="Cambria Math"/>
                            </a:rPr>
                            <m:t>𝑉</m:t>
                          </m:r>
                        </m:e>
                        <m:sub>
                          <m:r>
                            <a:rPr lang="en-US" sz="5400" b="0" i="1" smtClean="0">
                              <a:latin typeface="Cambria Math"/>
                            </a:rPr>
                            <m:t>𝑠</m:t>
                          </m:r>
                        </m:sub>
                      </m:sSub>
                      <m:r>
                        <a:rPr lang="en-US" sz="5400" i="1" smtClean="0">
                          <a:latin typeface="Cambria Math"/>
                          <a:ea typeface="Cambria Math"/>
                        </a:rPr>
                        <m:t>=</m:t>
                      </m:r>
                      <m:sSub>
                        <m:sSubPr>
                          <m:ctrlPr>
                            <a:rPr lang="en-US" sz="5400" i="1" smtClean="0">
                              <a:latin typeface="Cambria Math"/>
                            </a:rPr>
                          </m:ctrlPr>
                        </m:sSubPr>
                        <m:e>
                          <m:r>
                            <a:rPr lang="en-US" sz="5400" b="0" i="1" smtClean="0">
                              <a:latin typeface="Cambria Math"/>
                            </a:rPr>
                            <m:t>𝑉</m:t>
                          </m:r>
                        </m:e>
                        <m:sub>
                          <m:r>
                            <a:rPr lang="en-US" sz="5400" b="0" i="1" smtClean="0">
                              <a:latin typeface="Cambria Math"/>
                            </a:rPr>
                            <m:t>𝑡𝑛</m:t>
                          </m:r>
                        </m:sub>
                      </m:sSub>
                      <m:r>
                        <a:rPr lang="en-US" sz="5400" b="0" i="1" smtClean="0">
                          <a:latin typeface="Cambria Math"/>
                        </a:rPr>
                        <m:t>+</m:t>
                      </m:r>
                      <m:sSub>
                        <m:sSubPr>
                          <m:ctrlPr>
                            <a:rPr lang="en-US" sz="5400" i="1" smtClean="0">
                              <a:latin typeface="Cambria Math"/>
                            </a:rPr>
                          </m:ctrlPr>
                        </m:sSubPr>
                        <m:e>
                          <m:r>
                            <a:rPr lang="en-US" sz="5400" b="0" i="1" smtClean="0">
                              <a:latin typeface="Cambria Math"/>
                            </a:rPr>
                            <m:t>𝑉</m:t>
                          </m:r>
                        </m:e>
                        <m:sub>
                          <m:r>
                            <a:rPr lang="en-US" sz="5400" b="0" i="1" smtClean="0">
                              <a:latin typeface="Cambria Math"/>
                            </a:rPr>
                            <m:t>𝑎𝑣𝑔</m:t>
                          </m:r>
                        </m:sub>
                      </m:sSub>
                    </m:oMath>
                  </m:oMathPara>
                </a14:m>
                <a:endParaRPr lang="en-US" sz="5400" dirty="0"/>
              </a:p>
            </p:txBody>
          </p:sp>
        </mc:Choice>
        <mc:Fallback xmlns="">
          <p:sp>
            <p:nvSpPr>
              <p:cNvPr id="4" name="TextBox 3"/>
              <p:cNvSpPr txBox="1">
                <a:spLocks noRot="1" noChangeAspect="1" noMove="1" noResize="1" noEditPoints="1" noAdjustHandles="1" noChangeArrowheads="1" noChangeShapeType="1" noTextEdit="1"/>
              </p:cNvSpPr>
              <p:nvPr/>
            </p:nvSpPr>
            <p:spPr>
              <a:xfrm>
                <a:off x="2057400" y="3743898"/>
                <a:ext cx="5280102" cy="990977"/>
              </a:xfrm>
              <a:prstGeom prst="rect">
                <a:avLst/>
              </a:prstGeom>
              <a:blipFill rotWithShape="1">
                <a:blip r:embed="rId3"/>
                <a:stretch>
                  <a:fillRect/>
                </a:stretch>
              </a:blipFill>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RMS</a:t>
            </a:r>
            <a:r>
              <a:rPr lang="en-US" dirty="0" smtClean="0"/>
              <a:t> Value </a:t>
            </a:r>
            <a:endParaRPr lang="en-US" dirty="0"/>
          </a:p>
        </p:txBody>
      </p:sp>
      <p:graphicFrame>
        <p:nvGraphicFramePr>
          <p:cNvPr id="4" name="Content Placeholder 3"/>
          <p:cNvGraphicFramePr>
            <a:graphicFrameLocks noGrp="1" noChangeAspect="1"/>
          </p:cNvGraphicFramePr>
          <p:nvPr>
            <p:ph idx="1"/>
          </p:nvPr>
        </p:nvGraphicFramePr>
        <p:xfrm>
          <a:off x="1447800" y="1295400"/>
          <a:ext cx="6399112" cy="1828800"/>
        </p:xfrm>
        <a:graphic>
          <a:graphicData uri="http://schemas.openxmlformats.org/presentationml/2006/ole">
            <mc:AlternateContent xmlns:mc="http://schemas.openxmlformats.org/markup-compatibility/2006">
              <mc:Choice xmlns:v="urn:schemas-microsoft-com:vml" Requires="v">
                <p:oleObj spid="_x0000_s14349" name="Equation" r:id="rId4" imgW="2400120" imgH="685800" progId="Equation.3">
                  <p:embed/>
                </p:oleObj>
              </mc:Choice>
              <mc:Fallback>
                <p:oleObj name="Equation" r:id="rId4" imgW="2400120" imgH="685800" progId="Equation.3">
                  <p:embed/>
                  <p:pic>
                    <p:nvPicPr>
                      <p:cNvPr id="0"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95400"/>
                        <a:ext cx="6399112"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838200" y="3581400"/>
            <a:ext cx="6705600" cy="1384995"/>
          </a:xfrm>
          <a:prstGeom prst="rect">
            <a:avLst/>
          </a:prstGeom>
          <a:noFill/>
        </p:spPr>
        <p:txBody>
          <a:bodyPr wrap="square" rtlCol="0">
            <a:spAutoFit/>
          </a:bodyPr>
          <a:lstStyle/>
          <a:p>
            <a:pPr>
              <a:buFont typeface="Arial" pitchFamily="34" charset="0"/>
              <a:buChar char="•"/>
            </a:pPr>
            <a:r>
              <a:rPr lang="en-US" sz="2800" dirty="0" smtClean="0"/>
              <a:t>How can the summation be concurrently, obtained?  Remember the average value is not available to the end of the sampling?</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2</a:t>
            </a:r>
            <a:endParaRPr lang="en-US" dirty="0"/>
          </a:p>
        </p:txBody>
      </p:sp>
      <p:sp>
        <p:nvSpPr>
          <p:cNvPr id="3" name="Content Placeholder 2"/>
          <p:cNvSpPr>
            <a:spLocks noGrp="1"/>
          </p:cNvSpPr>
          <p:nvPr>
            <p:ph idx="1"/>
          </p:nvPr>
        </p:nvSpPr>
        <p:spPr/>
        <p:txBody>
          <a:bodyPr/>
          <a:lstStyle/>
          <a:p>
            <a:r>
              <a:rPr lang="en-US" dirty="0" smtClean="0"/>
              <a:t>Review for the exam a week from today</a:t>
            </a:r>
          </a:p>
          <a:p>
            <a:r>
              <a:rPr lang="en-US" dirty="0" smtClean="0"/>
              <a:t>Exam on the following Thursday.</a:t>
            </a:r>
          </a:p>
          <a:p>
            <a:endParaRPr lang="en-US" dirty="0"/>
          </a:p>
          <a:p>
            <a:endParaRPr lang="en-US" dirty="0"/>
          </a:p>
        </p:txBody>
      </p:sp>
    </p:spTree>
    <p:extLst>
      <p:ext uri="{BB962C8B-B14F-4D97-AF65-F5344CB8AC3E}">
        <p14:creationId xmlns:p14="http://schemas.microsoft.com/office/powerpoint/2010/main" val="2892779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Accumulation of Samples Squared</a:t>
            </a:r>
            <a:endParaRPr lang="en-US" dirty="0"/>
          </a:p>
        </p:txBody>
      </p:sp>
      <p:graphicFrame>
        <p:nvGraphicFramePr>
          <p:cNvPr id="4" name="Content Placeholder 3"/>
          <p:cNvGraphicFramePr>
            <a:graphicFrameLocks noGrp="1" noChangeAspect="1"/>
          </p:cNvGraphicFramePr>
          <p:nvPr>
            <p:ph idx="1"/>
          </p:nvPr>
        </p:nvGraphicFramePr>
        <p:xfrm>
          <a:off x="914400" y="1035163"/>
          <a:ext cx="7162800" cy="5524478"/>
        </p:xfrm>
        <a:graphic>
          <a:graphicData uri="http://schemas.openxmlformats.org/presentationml/2006/ole">
            <mc:AlternateContent xmlns:mc="http://schemas.openxmlformats.org/markup-compatibility/2006">
              <mc:Choice xmlns:v="urn:schemas-microsoft-com:vml" Requires="v">
                <p:oleObj spid="_x0000_s15373" name="Equation" r:id="rId4" imgW="3276360" imgH="2527200" progId="Equation.3">
                  <p:embed/>
                </p:oleObj>
              </mc:Choice>
              <mc:Fallback>
                <p:oleObj name="Equation" r:id="rId4" imgW="3276360" imgH="2527200" progId="Equation.3">
                  <p:embed/>
                  <p:pic>
                    <p:nvPicPr>
                      <p:cNvPr id="0"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035163"/>
                        <a:ext cx="7162800" cy="5524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 Away</a:t>
            </a:r>
            <a:endParaRPr lang="en-US" dirty="0"/>
          </a:p>
        </p:txBody>
      </p:sp>
      <p:sp>
        <p:nvSpPr>
          <p:cNvPr id="3" name="Content Placeholder 2"/>
          <p:cNvSpPr>
            <a:spLocks noGrp="1"/>
          </p:cNvSpPr>
          <p:nvPr>
            <p:ph idx="1"/>
          </p:nvPr>
        </p:nvSpPr>
        <p:spPr/>
        <p:txBody>
          <a:bodyPr/>
          <a:lstStyle/>
          <a:p>
            <a:r>
              <a:rPr lang="en-US" dirty="0" smtClean="0"/>
              <a:t>To find the </a:t>
            </a:r>
            <a:r>
              <a:rPr lang="en-US" dirty="0" err="1" smtClean="0"/>
              <a:t>RMS</a:t>
            </a:r>
            <a:r>
              <a:rPr lang="en-US" dirty="0" smtClean="0"/>
              <a:t> value of a signal an accumulation of the samples must be done along with an accumulation of the square of the samples. </a:t>
            </a:r>
          </a:p>
          <a:p>
            <a:r>
              <a:rPr lang="en-US" dirty="0" smtClean="0"/>
              <a:t>With these two summations the calculation can be done quickly after the 59</a:t>
            </a:r>
            <a:r>
              <a:rPr lang="en-US" baseline="30000" dirty="0" smtClean="0"/>
              <a:t>th</a:t>
            </a:r>
            <a:r>
              <a:rPr lang="en-US" dirty="0" smtClean="0"/>
              <a:t> sample.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Power Calculation</a:t>
            </a:r>
            <a:endParaRPr lang="en-US" dirty="0"/>
          </a:p>
        </p:txBody>
      </p:sp>
      <p:graphicFrame>
        <p:nvGraphicFramePr>
          <p:cNvPr id="4" name="Content Placeholder 3"/>
          <p:cNvGraphicFramePr>
            <a:graphicFrameLocks noGrp="1" noChangeAspect="1"/>
          </p:cNvGraphicFramePr>
          <p:nvPr>
            <p:ph idx="1"/>
          </p:nvPr>
        </p:nvGraphicFramePr>
        <p:xfrm>
          <a:off x="228600" y="2057400"/>
          <a:ext cx="8503211" cy="2778125"/>
        </p:xfrm>
        <a:graphic>
          <a:graphicData uri="http://schemas.openxmlformats.org/presentationml/2006/ole">
            <mc:AlternateContent xmlns:mc="http://schemas.openxmlformats.org/markup-compatibility/2006">
              <mc:Choice xmlns:v="urn:schemas-microsoft-com:vml" Requires="v">
                <p:oleObj spid="_x0000_s16397" name="Equation" r:id="rId4" imgW="1206360" imgH="393480" progId="Equation.3">
                  <p:embed/>
                </p:oleObj>
              </mc:Choice>
              <mc:Fallback>
                <p:oleObj name="Equation" r:id="rId4" imgW="1206360" imgH="393480" progId="Equation.3">
                  <p:embed/>
                  <p:pic>
                    <p:nvPicPr>
                      <p:cNvPr id="0"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057400"/>
                        <a:ext cx="8503211" cy="277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Calculation from Accumulation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09099376"/>
              </p:ext>
            </p:extLst>
          </p:nvPr>
        </p:nvGraphicFramePr>
        <p:xfrm>
          <a:off x="838200" y="990600"/>
          <a:ext cx="7772400" cy="5483931"/>
        </p:xfrm>
        <a:graphic>
          <a:graphicData uri="http://schemas.openxmlformats.org/presentationml/2006/ole">
            <mc:AlternateContent xmlns:mc="http://schemas.openxmlformats.org/markup-compatibility/2006">
              <mc:Choice xmlns:v="urn:schemas-microsoft-com:vml" Requires="v">
                <p:oleObj spid="_x0000_s17428" name="Equation" r:id="rId4" imgW="2882880" imgH="2031840" progId="Equation.3">
                  <p:embed/>
                </p:oleObj>
              </mc:Choice>
              <mc:Fallback>
                <p:oleObj name="Equation" r:id="rId4" imgW="2882880" imgH="2031840" progId="Equation.3">
                  <p:embed/>
                  <p:pic>
                    <p:nvPicPr>
                      <p:cNvPr id="0" name="Picture 3"/>
                      <p:cNvPicPr>
                        <a:picLocks noChangeAspect="1" noChangeArrowheads="1"/>
                      </p:cNvPicPr>
                      <p:nvPr/>
                    </p:nvPicPr>
                    <p:blipFill>
                      <a:blip r:embed="rId5"/>
                      <a:srcRect/>
                      <a:stretch>
                        <a:fillRect/>
                      </a:stretch>
                    </p:blipFill>
                    <p:spPr bwMode="auto">
                      <a:xfrm>
                        <a:off x="838200" y="990600"/>
                        <a:ext cx="7772400" cy="5483931"/>
                      </a:xfrm>
                      <a:prstGeom prst="rect">
                        <a:avLst/>
                      </a:prstGeom>
                      <a:noFill/>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Calculation (cont)</a:t>
            </a:r>
            <a:endParaRPr lang="en-US" dirty="0"/>
          </a:p>
        </p:txBody>
      </p:sp>
      <p:graphicFrame>
        <p:nvGraphicFramePr>
          <p:cNvPr id="27650" name="Content Placeholder 3"/>
          <p:cNvGraphicFramePr>
            <a:graphicFrameLocks noChangeAspect="1"/>
          </p:cNvGraphicFramePr>
          <p:nvPr/>
        </p:nvGraphicFramePr>
        <p:xfrm>
          <a:off x="457199" y="1954213"/>
          <a:ext cx="7930267" cy="3989387"/>
        </p:xfrm>
        <a:graphic>
          <a:graphicData uri="http://schemas.openxmlformats.org/presentationml/2006/ole">
            <mc:AlternateContent xmlns:mc="http://schemas.openxmlformats.org/markup-compatibility/2006">
              <mc:Choice xmlns:v="urn:schemas-microsoft-com:vml" Requires="v">
                <p:oleObj spid="_x0000_s18445" name="Equation" r:id="rId4" imgW="2705040" imgH="1358640" progId="Equation.3">
                  <p:embed/>
                </p:oleObj>
              </mc:Choice>
              <mc:Fallback>
                <p:oleObj name="Equation" r:id="rId4" imgW="2705040" imgH="1358640" progId="Equation.3">
                  <p:embed/>
                  <p:pic>
                    <p:nvPicPr>
                      <p:cNvPr id="0" name="Content Placeholder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 y="1954213"/>
                        <a:ext cx="7930267" cy="3989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Senior Moment 3: Luke 16 (ESV)</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dirty="0"/>
              <a:t> </a:t>
            </a:r>
            <a:endParaRPr lang="en-US" b="1" dirty="0"/>
          </a:p>
        </p:txBody>
      </p:sp>
      <p:sp>
        <p:nvSpPr>
          <p:cNvPr id="5" name="Rectangle 4"/>
          <p:cNvSpPr/>
          <p:nvPr/>
        </p:nvSpPr>
        <p:spPr>
          <a:xfrm>
            <a:off x="609600" y="1447800"/>
            <a:ext cx="8077200" cy="4031873"/>
          </a:xfrm>
          <a:prstGeom prst="rect">
            <a:avLst/>
          </a:prstGeom>
        </p:spPr>
        <p:txBody>
          <a:bodyPr wrap="square">
            <a:spAutoFit/>
          </a:bodyPr>
          <a:lstStyle/>
          <a:p>
            <a:r>
              <a:rPr lang="en-US" sz="3200" dirty="0"/>
              <a:t>Vs 10 – 13: 10 One who is faithful in a very little is also faithful in much, and one who is dishonest in a very little is also dishonest in much. 11If then you have not been faithful in the unrighteous wealth, who will entrust to you the true riches? 12And if you have not been faithful in that which is another’s, who will give you that which is your own?</a:t>
            </a:r>
          </a:p>
        </p:txBody>
      </p:sp>
    </p:spTree>
    <p:extLst>
      <p:ext uri="{BB962C8B-B14F-4D97-AF65-F5344CB8AC3E}">
        <p14:creationId xmlns:p14="http://schemas.microsoft.com/office/powerpoint/2010/main" val="122843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Senior Moment 3: Luke 16 (ESV)</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marL="0" indent="0">
              <a:buNone/>
            </a:pPr>
            <a:r>
              <a:rPr lang="en-US" dirty="0"/>
              <a:t> 13No servant can serve two masters, for either he will hate the one and love the other, or he will be devoted to the one and despise the other. You cannot serve God and money</a:t>
            </a:r>
            <a:r>
              <a:rPr lang="en-US" dirty="0" smtClean="0"/>
              <a:t>.”</a:t>
            </a:r>
          </a:p>
          <a:p>
            <a:pPr marL="0" indent="0">
              <a:buNone/>
            </a:pPr>
            <a:endParaRPr lang="en-US" dirty="0"/>
          </a:p>
          <a:p>
            <a:pPr marL="0" indent="0">
              <a:buNone/>
            </a:pPr>
            <a:r>
              <a:rPr lang="en-US" dirty="0" smtClean="0"/>
              <a:t>14The </a:t>
            </a:r>
            <a:r>
              <a:rPr lang="en-US" dirty="0"/>
              <a:t>Pharisees, who were lovers of money, heard all these things, and they ridiculed him. 15And he said to them, “You are those who justify yourselves before men, but God knows your hearts</a:t>
            </a:r>
            <a:r>
              <a:rPr lang="en-US" b="1" dirty="0"/>
              <a:t>. For what is exalted among men is an abomination in the sight of God.</a:t>
            </a:r>
          </a:p>
        </p:txBody>
      </p:sp>
    </p:spTree>
    <p:extLst>
      <p:ext uri="{BB962C8B-B14F-4D97-AF65-F5344CB8AC3E}">
        <p14:creationId xmlns:p14="http://schemas.microsoft.com/office/powerpoint/2010/main" val="416994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What Would I See?</a:t>
            </a:r>
            <a:endParaRPr lang="en-US" dirty="0"/>
          </a:p>
        </p:txBody>
      </p:sp>
      <p:sp>
        <p:nvSpPr>
          <p:cNvPr id="3" name="Content Placeholder 2"/>
          <p:cNvSpPr>
            <a:spLocks noGrp="1"/>
          </p:cNvSpPr>
          <p:nvPr>
            <p:ph idx="1"/>
            <p:custDataLst>
              <p:tags r:id="rId2"/>
            </p:custDataLst>
          </p:nvPr>
        </p:nvSpPr>
        <p:spPr>
          <a:xfrm>
            <a:off x="0" y="1600200"/>
            <a:ext cx="4953000" cy="990600"/>
          </a:xfrm>
        </p:spPr>
        <p:txBody>
          <a:bodyPr>
            <a:normAutofit fontScale="92500" lnSpcReduction="10000"/>
          </a:bodyPr>
          <a:lstStyle/>
          <a:p>
            <a:r>
              <a:rPr lang="en-US" dirty="0" smtClean="0"/>
              <a:t>I hook up an oscilloscope to a wall socket </a:t>
            </a:r>
            <a:endParaRPr lang="en-US" dirty="0"/>
          </a:p>
        </p:txBody>
      </p:sp>
      <p:pic>
        <p:nvPicPr>
          <p:cNvPr id="43010" name="Picture 2" descr="http://www.torch.aetc.af.mil/shared/media/ggallery/webgraphic/AFG-091207-009.jpg"/>
          <p:cNvPicPr>
            <a:picLocks noChangeAspect="1" noChangeArrowheads="1"/>
          </p:cNvPicPr>
          <p:nvPr>
            <p:custDataLst>
              <p:tags r:id="rId3"/>
            </p:custDataLst>
          </p:nvPr>
        </p:nvPicPr>
        <p:blipFill>
          <a:blip r:embed="rId8" cstate="print"/>
          <a:srcRect/>
          <a:stretch>
            <a:fillRect/>
          </a:stretch>
        </p:blipFill>
        <p:spPr bwMode="auto">
          <a:xfrm>
            <a:off x="0" y="2667000"/>
            <a:ext cx="3238500" cy="2724151"/>
          </a:xfrm>
          <a:prstGeom prst="rect">
            <a:avLst/>
          </a:prstGeom>
          <a:noFill/>
        </p:spPr>
      </p:pic>
      <p:pic>
        <p:nvPicPr>
          <p:cNvPr id="43012" name="Picture 4" descr="http://static.diyaudio.com/forums/gallery/data/500/medium/Line_Voltage_Waveform.JPG"/>
          <p:cNvPicPr>
            <a:picLocks noChangeAspect="1" noChangeArrowheads="1"/>
          </p:cNvPicPr>
          <p:nvPr>
            <p:custDataLst>
              <p:tags r:id="rId4"/>
            </p:custDataLst>
          </p:nvPr>
        </p:nvPicPr>
        <p:blipFill>
          <a:blip r:embed="rId9" cstate="print"/>
          <a:srcRect/>
          <a:stretch>
            <a:fillRect/>
          </a:stretch>
        </p:blipFill>
        <p:spPr bwMode="auto">
          <a:xfrm>
            <a:off x="3429000" y="2571750"/>
            <a:ext cx="5715000" cy="4286250"/>
          </a:xfrm>
          <a:prstGeom prst="rect">
            <a:avLst/>
          </a:prstGeom>
          <a:noFill/>
        </p:spPr>
      </p:pic>
      <p:sp>
        <p:nvSpPr>
          <p:cNvPr id="6" name="Content Placeholder 2"/>
          <p:cNvSpPr txBox="1">
            <a:spLocks/>
          </p:cNvSpPr>
          <p:nvPr>
            <p:custDataLst>
              <p:tags r:id="rId5"/>
            </p:custDataLst>
          </p:nvPr>
        </p:nvSpPr>
        <p:spPr>
          <a:xfrm>
            <a:off x="0" y="5562600"/>
            <a:ext cx="3429000" cy="9906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But I thought it was 120 </a:t>
            </a:r>
            <a:r>
              <a:rPr lang="en-US" sz="3200" dirty="0" err="1" smtClean="0"/>
              <a:t>VAC</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Average or DC Voltage</a:t>
            </a:r>
            <a:endParaRPr lang="en-US" dirty="0"/>
          </a:p>
        </p:txBody>
      </p:sp>
      <p:sp>
        <p:nvSpPr>
          <p:cNvPr id="3" name="Content Placeholder 2"/>
          <p:cNvSpPr>
            <a:spLocks noGrp="1"/>
          </p:cNvSpPr>
          <p:nvPr>
            <p:ph idx="1"/>
            <p:custDataLst>
              <p:tags r:id="rId3"/>
            </p:custDataLst>
          </p:nvPr>
        </p:nvSpPr>
        <p:spPr/>
        <p:txBody>
          <a:bodyPr/>
          <a:lstStyle/>
          <a:p>
            <a:r>
              <a:rPr lang="en-US" dirty="0" smtClean="0"/>
              <a:t>The average voltage can be determined by:</a:t>
            </a:r>
          </a:p>
          <a:p>
            <a:endParaRPr lang="en-US" dirty="0" smtClean="0"/>
          </a:p>
          <a:p>
            <a:endParaRPr lang="en-US" dirty="0" smtClean="0"/>
          </a:p>
          <a:p>
            <a:endParaRPr lang="en-US" dirty="0" smtClean="0"/>
          </a:p>
          <a:p>
            <a:r>
              <a:rPr lang="en-US" dirty="0" smtClean="0"/>
              <a:t>Where T is the period of the waveform.  </a:t>
            </a:r>
          </a:p>
          <a:p>
            <a:r>
              <a:rPr lang="en-US" dirty="0" smtClean="0"/>
              <a:t>In discrete samples this can be done by accumulating evenly spaced samples an then divide by the number of samples </a:t>
            </a:r>
            <a:endParaRPr lang="en-US" dirty="0"/>
          </a:p>
        </p:txBody>
      </p:sp>
      <p:graphicFrame>
        <p:nvGraphicFramePr>
          <p:cNvPr id="4" name="Object 3"/>
          <p:cNvGraphicFramePr>
            <a:graphicFrameLocks noChangeAspect="1"/>
          </p:cNvGraphicFramePr>
          <p:nvPr>
            <p:custDataLst>
              <p:tags r:id="rId4"/>
            </p:custDataLst>
          </p:nvPr>
        </p:nvGraphicFramePr>
        <p:xfrm>
          <a:off x="1748589" y="2209800"/>
          <a:ext cx="3382211" cy="1460500"/>
        </p:xfrm>
        <a:graphic>
          <a:graphicData uri="http://schemas.openxmlformats.org/presentationml/2006/ole">
            <mc:AlternateContent xmlns:mc="http://schemas.openxmlformats.org/markup-compatibility/2006">
              <mc:Choice xmlns:v="urn:schemas-microsoft-com:vml" Requires="v">
                <p:oleObj spid="_x0000_s1037" name="Equation" r:id="rId7" imgW="1117440" imgH="482400" progId="Equation.3">
                  <p:embed/>
                </p:oleObj>
              </mc:Choice>
              <mc:Fallback>
                <p:oleObj name="Equation" r:id="rId7" imgW="1117440" imgH="4824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8589" y="2209800"/>
                        <a:ext cx="3382211"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DC Voltage of a Sine Wave</a:t>
            </a:r>
            <a:endParaRPr lang="en-US" dirty="0"/>
          </a:p>
        </p:txBody>
      </p:sp>
      <p:sp>
        <p:nvSpPr>
          <p:cNvPr id="3" name="Content Placeholder 2"/>
          <p:cNvSpPr>
            <a:spLocks noGrp="1"/>
          </p:cNvSpPr>
          <p:nvPr>
            <p:ph idx="1"/>
            <p:custDataLst>
              <p:tags r:id="rId2"/>
            </p:custDataLst>
          </p:nvPr>
        </p:nvSpPr>
        <p:spPr>
          <a:xfrm>
            <a:off x="381000" y="3657600"/>
            <a:ext cx="8229600" cy="2468563"/>
          </a:xfrm>
        </p:spPr>
        <p:txBody>
          <a:bodyPr>
            <a:normAutofit fontScale="92500" lnSpcReduction="10000"/>
          </a:bodyPr>
          <a:lstStyle/>
          <a:p>
            <a:r>
              <a:rPr lang="en-US" dirty="0" smtClean="0"/>
              <a:t>What is the DC voltage of this waveform?</a:t>
            </a:r>
          </a:p>
          <a:p>
            <a:r>
              <a:rPr lang="en-US" dirty="0" smtClean="0"/>
              <a:t>What would it be if your didn’t have the same time between each sample?</a:t>
            </a:r>
          </a:p>
          <a:p>
            <a:r>
              <a:rPr lang="en-US" dirty="0" smtClean="0"/>
              <a:t>What would happen if you had a DC offset in the signal?</a:t>
            </a:r>
            <a:endParaRPr lang="en-US" dirty="0"/>
          </a:p>
        </p:txBody>
      </p:sp>
      <p:pic>
        <p:nvPicPr>
          <p:cNvPr id="24578" name="Picture 2" descr="http://static.electro-tech-online.com/imgcache/291-sine.gif"/>
          <p:cNvPicPr>
            <a:picLocks noChangeAspect="1" noChangeArrowheads="1"/>
          </p:cNvPicPr>
          <p:nvPr>
            <p:custDataLst>
              <p:tags r:id="rId3"/>
            </p:custDataLst>
          </p:nvPr>
        </p:nvPicPr>
        <p:blipFill>
          <a:blip r:embed="rId6" cstate="print"/>
          <a:srcRect/>
          <a:stretch>
            <a:fillRect/>
          </a:stretch>
        </p:blipFill>
        <p:spPr bwMode="auto">
          <a:xfrm>
            <a:off x="2286000" y="1143000"/>
            <a:ext cx="4257675" cy="264795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Effective Current  or </a:t>
            </a:r>
            <a:r>
              <a:rPr lang="en-US" dirty="0" err="1" smtClean="0"/>
              <a:t>RMS</a:t>
            </a:r>
            <a:r>
              <a:rPr lang="en-US" dirty="0" smtClean="0"/>
              <a:t> value </a:t>
            </a:r>
            <a:endParaRPr lang="en-US" dirty="0"/>
          </a:p>
        </p:txBody>
      </p:sp>
      <p:pic>
        <p:nvPicPr>
          <p:cNvPr id="44035" name="Picture 3"/>
          <p:cNvPicPr>
            <a:picLocks noChangeAspect="1" noChangeArrowheads="1"/>
          </p:cNvPicPr>
          <p:nvPr>
            <p:custDataLst>
              <p:tags r:id="rId3"/>
            </p:custDataLst>
          </p:nvPr>
        </p:nvPicPr>
        <p:blipFill>
          <a:blip r:embed="rId7" cstate="print"/>
          <a:srcRect/>
          <a:stretch>
            <a:fillRect/>
          </a:stretch>
        </p:blipFill>
        <p:spPr bwMode="auto">
          <a:xfrm>
            <a:off x="228600" y="2971800"/>
            <a:ext cx="7734300" cy="3660571"/>
          </a:xfrm>
          <a:prstGeom prst="rect">
            <a:avLst/>
          </a:prstGeom>
          <a:noFill/>
          <a:ln w="9525">
            <a:noFill/>
            <a:miter lim="800000"/>
            <a:headEnd/>
            <a:tailEnd/>
          </a:ln>
        </p:spPr>
      </p:pic>
      <p:graphicFrame>
        <p:nvGraphicFramePr>
          <p:cNvPr id="6" name="Content Placeholder 5"/>
          <p:cNvGraphicFramePr>
            <a:graphicFrameLocks noGrp="1" noChangeAspect="1"/>
          </p:cNvGraphicFramePr>
          <p:nvPr>
            <p:ph idx="1"/>
            <p:custDataLst>
              <p:tags r:id="rId4"/>
            </p:custDataLst>
            <p:extLst>
              <p:ext uri="{D42A27DB-BD31-4B8C-83A1-F6EECF244321}">
                <p14:modId xmlns:p14="http://schemas.microsoft.com/office/powerpoint/2010/main" val="2053689310"/>
              </p:ext>
            </p:extLst>
          </p:nvPr>
        </p:nvGraphicFramePr>
        <p:xfrm>
          <a:off x="2895600" y="1223963"/>
          <a:ext cx="3033713" cy="2274887"/>
        </p:xfrm>
        <a:graphic>
          <a:graphicData uri="http://schemas.openxmlformats.org/presentationml/2006/ole">
            <mc:AlternateContent xmlns:mc="http://schemas.openxmlformats.org/markup-compatibility/2006">
              <mc:Choice xmlns:v="urn:schemas-microsoft-com:vml" Requires="v">
                <p:oleObj spid="_x0000_s2063" name="Equation" r:id="rId8" imgW="1320480" imgH="990360" progId="Equation.3">
                  <p:embed/>
                </p:oleObj>
              </mc:Choice>
              <mc:Fallback>
                <p:oleObj name="Equation" r:id="rId8" imgW="1320480" imgH="990360" progId="Equation.3">
                  <p:embed/>
                  <p:pic>
                    <p:nvPicPr>
                      <p:cNvPr id="0" name="Content Placeholder 5"/>
                      <p:cNvPicPr>
                        <a:picLocks noChangeAspect="1" noChangeArrowheads="1"/>
                      </p:cNvPicPr>
                      <p:nvPr/>
                    </p:nvPicPr>
                    <p:blipFill>
                      <a:blip r:embed="rId9"/>
                      <a:srcRect/>
                      <a:stretch>
                        <a:fillRect/>
                      </a:stretch>
                    </p:blipFill>
                    <p:spPr bwMode="auto">
                      <a:xfrm>
                        <a:off x="2895600" y="1223963"/>
                        <a:ext cx="3033713" cy="227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4464</TotalTime>
  <Words>1451</Words>
  <Application>Microsoft Office PowerPoint</Application>
  <PresentationFormat>On-screen Show (4:3)</PresentationFormat>
  <Paragraphs>160</Paragraphs>
  <Slides>34</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CPE 490 Embedded Systems</vt:lpstr>
      <vt:lpstr>ALL LABS AND HW#4 DUE</vt:lpstr>
      <vt:lpstr>Exam 2</vt:lpstr>
      <vt:lpstr>Senior Moment 3: Luke 16 (ESV)</vt:lpstr>
      <vt:lpstr>Senior Moment 3: Luke 16 (ESV)</vt:lpstr>
      <vt:lpstr>What Would I See?</vt:lpstr>
      <vt:lpstr>Average or DC Voltage</vt:lpstr>
      <vt:lpstr>DC Voltage of a Sine Wave</vt:lpstr>
      <vt:lpstr>Effective Current  or RMS value </vt:lpstr>
      <vt:lpstr>Voltage RMS value</vt:lpstr>
      <vt:lpstr>RMS Value of Sinusoids</vt:lpstr>
      <vt:lpstr>RMS Current and Voltage</vt:lpstr>
      <vt:lpstr>Instantaneous Power </vt:lpstr>
      <vt:lpstr>Average Power </vt:lpstr>
      <vt:lpstr>Average Power Example</vt:lpstr>
      <vt:lpstr>Average Power Example</vt:lpstr>
      <vt:lpstr>Power </vt:lpstr>
      <vt:lpstr>Power Factor </vt:lpstr>
      <vt:lpstr>RMS and Average Periods</vt:lpstr>
      <vt:lpstr>Period Criteria</vt:lpstr>
      <vt:lpstr>Conclusion</vt:lpstr>
      <vt:lpstr>Sampling</vt:lpstr>
      <vt:lpstr>Sampling</vt:lpstr>
      <vt:lpstr>How much Memory</vt:lpstr>
      <vt:lpstr>DC Offset </vt:lpstr>
      <vt:lpstr>Just Average</vt:lpstr>
      <vt:lpstr>What Can be Calculated Concurrently?</vt:lpstr>
      <vt:lpstr>Substitution</vt:lpstr>
      <vt:lpstr>RMS Value </vt:lpstr>
      <vt:lpstr>Accumulation of Samples Squared</vt:lpstr>
      <vt:lpstr>Key Take Away</vt:lpstr>
      <vt:lpstr>Average Power Calculation</vt:lpstr>
      <vt:lpstr>Calculation from Accumulation</vt:lpstr>
      <vt:lpstr>Power Calculation (cont)</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398</cp:revision>
  <dcterms:created xsi:type="dcterms:W3CDTF">2010-08-12T20:36:28Z</dcterms:created>
  <dcterms:modified xsi:type="dcterms:W3CDTF">2014-04-15T16:42:50Z</dcterms:modified>
</cp:coreProperties>
</file>