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6.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2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2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9" r:id="rId2"/>
    <p:sldId id="298" r:id="rId3"/>
    <p:sldId id="354" r:id="rId4"/>
    <p:sldId id="277" r:id="rId5"/>
    <p:sldId id="274" r:id="rId6"/>
    <p:sldId id="275" r:id="rId7"/>
    <p:sldId id="276" r:id="rId8"/>
    <p:sldId id="328" r:id="rId9"/>
    <p:sldId id="329" r:id="rId10"/>
    <p:sldId id="330" r:id="rId11"/>
    <p:sldId id="331" r:id="rId12"/>
    <p:sldId id="281" r:id="rId13"/>
    <p:sldId id="282" r:id="rId14"/>
    <p:sldId id="284" r:id="rId15"/>
    <p:sldId id="286" r:id="rId16"/>
    <p:sldId id="288" r:id="rId17"/>
    <p:sldId id="290" r:id="rId18"/>
    <p:sldId id="291" r:id="rId19"/>
    <p:sldId id="292" r:id="rId20"/>
    <p:sldId id="293" r:id="rId21"/>
    <p:sldId id="294"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23" r:id="rId38"/>
    <p:sldId id="314" r:id="rId39"/>
    <p:sldId id="315" r:id="rId40"/>
    <p:sldId id="316" r:id="rId41"/>
    <p:sldId id="317" r:id="rId42"/>
    <p:sldId id="318" r:id="rId43"/>
    <p:sldId id="319" r:id="rId44"/>
    <p:sldId id="320" r:id="rId45"/>
    <p:sldId id="321" r:id="rId46"/>
    <p:sldId id="322" r:id="rId47"/>
    <p:sldId id="324" r:id="rId48"/>
    <p:sldId id="325" r:id="rId49"/>
    <p:sldId id="326" r:id="rId50"/>
    <p:sldId id="327"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Lst>
  <p:sldSz cx="9144000" cy="6858000" type="screen4x3"/>
  <p:notesSz cx="6950075" cy="9236075"/>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32" autoAdjust="0"/>
  </p:normalViewPr>
  <p:slideViewPr>
    <p:cSldViewPr>
      <p:cViewPr>
        <p:scale>
          <a:sx n="60" d="100"/>
          <a:sy n="60" d="100"/>
        </p:scale>
        <p:origin x="-1434" y="-4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4/22/2014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72660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 two’s compliment is 2^N – X  where</a:t>
            </a:r>
            <a:r>
              <a:rPr lang="en-US" baseline="0" dirty="0" smtClean="0"/>
              <a:t> X is number you desire to make negative.  So if X= 1 then twos compliment is 65535 to represent -1.  If you want to represent -32768 then 32768 would be used.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of</a:t>
            </a:r>
            <a:r>
              <a:rPr lang="en-US" baseline="0" dirty="0" smtClean="0"/>
              <a:t> a phone ringing I might have to answer it within 5 rings an definite deadline.  But, mailing a letter might be of lower urgency because the postman does not come for 3 hours.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Deadline</a:t>
            </a:r>
            <a:r>
              <a:rPr lang="en-US" baseline="0" dirty="0" smtClean="0"/>
              <a:t> like you must answer the phone in so many rings (a time restriction). You must get the kids out the door before the bus comes (and event)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extLst>
      <p:ext uri="{BB962C8B-B14F-4D97-AF65-F5344CB8AC3E}">
        <p14:creationId xmlns:p14="http://schemas.microsoft.com/office/powerpoint/2010/main" val="4264525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53769-3261-43F0-9FC9-3D38A8A5281F}" type="slidenum">
              <a:rPr lang="en-US"/>
              <a:pPr/>
              <a:t>26</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dirty="0" smtClean="0"/>
              <a:t>Loop</a:t>
            </a:r>
            <a:r>
              <a:rPr lang="en-US" baseline="0" dirty="0" smtClean="0"/>
              <a:t> execution time is not </a:t>
            </a:r>
            <a:r>
              <a:rPr lang="en-US" baseline="0" dirty="0" err="1" smtClean="0"/>
              <a:t>contant</a:t>
            </a:r>
            <a:r>
              <a:rPr lang="en-US" baseline="0" dirty="0" smtClean="0"/>
              <a:t>: </a:t>
            </a:r>
            <a:r>
              <a:rPr lang="en-US" dirty="0" smtClean="0"/>
              <a:t>Since each</a:t>
            </a:r>
            <a:r>
              <a:rPr lang="en-US" baseline="0" dirty="0" smtClean="0"/>
              <a:t> task will have conditional code (if then ) execution time must vary.  Even though the overall loop execution can be kept constant with a delay it the delay is dynamic. </a:t>
            </a:r>
          </a:p>
          <a:p>
            <a:endParaRPr lang="en-US" baseline="0" dirty="0" smtClean="0"/>
          </a:p>
          <a:p>
            <a:r>
              <a:rPr lang="en-US" dirty="0" smtClean="0"/>
              <a:t>Tasks</a:t>
            </a:r>
            <a:r>
              <a:rPr lang="en-US" baseline="0" dirty="0" smtClean="0"/>
              <a:t> interfere with each other: </a:t>
            </a:r>
            <a:r>
              <a:rPr lang="en-US" dirty="0" smtClean="0"/>
              <a:t>As a result</a:t>
            </a:r>
            <a:r>
              <a:rPr lang="en-US" baseline="0" dirty="0" smtClean="0"/>
              <a:t> of uneven time execution one task can interfere with another.  For example the 10</a:t>
            </a:r>
            <a:r>
              <a:rPr lang="en-US" baseline="30000" dirty="0" smtClean="0"/>
              <a:t>th</a:t>
            </a:r>
            <a:r>
              <a:rPr lang="en-US" baseline="0" dirty="0" smtClean="0"/>
              <a:t> time through motor changes to sensors is going to come later than the loop before. </a:t>
            </a:r>
          </a:p>
          <a:p>
            <a:endParaRPr lang="en-US" baseline="0" dirty="0" smtClean="0"/>
          </a:p>
          <a:p>
            <a:r>
              <a:rPr lang="en-US" baseline="0" dirty="0" smtClean="0"/>
              <a:t>Priority does not matter: What would happen if the a limit switch gets activated just after reading the micro switches, it is a long time until this code runs again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2EA08-140D-404A-B814-26652BC13DA0}" type="slidenum">
              <a:rPr lang="en-US"/>
              <a:pPr/>
              <a:t>27</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dirty="0" smtClean="0"/>
              <a:t>We</a:t>
            </a:r>
            <a:r>
              <a:rPr lang="en-US" baseline="0" dirty="0" smtClean="0"/>
              <a:t> can see the deadline for reacting to the micro switch is and event driven.</a:t>
            </a:r>
          </a:p>
          <a:p>
            <a:endParaRPr lang="en-US" baseline="0" dirty="0" smtClean="0"/>
          </a:p>
          <a:p>
            <a:r>
              <a:rPr lang="en-US" baseline="0" dirty="0" smtClean="0"/>
              <a:t>While the updating of the display is a time based event.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255D2-BFAC-46D2-9E0F-FC3FB04E2F6E}" type="slidenum">
              <a:rPr lang="en-US"/>
              <a:pPr/>
              <a:t>28</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dirty="0" smtClean="0"/>
              <a:t>Still only two priorities either your in the interrupt structure or in the timing loop</a:t>
            </a:r>
          </a:p>
          <a:p>
            <a:r>
              <a:rPr lang="en-US" dirty="0" smtClean="0"/>
              <a:t>Timing loop tasks still must wait for other tasks to end before execution can occur.</a:t>
            </a:r>
          </a:p>
          <a:p>
            <a:r>
              <a:rPr lang="en-US" dirty="0" smtClean="0"/>
              <a:t>The tasks must cooperate with each other, if a task would hog the processor there is limited mechanisms to ensure ‘fairness’.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 1: Typically you</a:t>
            </a:r>
            <a:r>
              <a:rPr lang="en-US" baseline="0" dirty="0" smtClean="0"/>
              <a:t> configure the </a:t>
            </a:r>
            <a:r>
              <a:rPr lang="en-US" baseline="0" dirty="0" err="1" smtClean="0"/>
              <a:t>RTOS</a:t>
            </a:r>
            <a:r>
              <a:rPr lang="en-US" baseline="0" dirty="0" smtClean="0"/>
              <a:t> for the Time Tick period but all the details are handled by the </a:t>
            </a:r>
            <a:r>
              <a:rPr lang="en-US" baseline="0" dirty="0" err="1" smtClean="0"/>
              <a:t>RTOS</a:t>
            </a:r>
            <a:r>
              <a:rPr lang="en-US" baseline="0" dirty="0" smtClean="0"/>
              <a:t>.</a:t>
            </a:r>
          </a:p>
          <a:p>
            <a:endParaRPr lang="en-US" baseline="0" dirty="0" smtClean="0"/>
          </a:p>
          <a:p>
            <a:r>
              <a:rPr lang="en-US" baseline="0" dirty="0" smtClean="0"/>
              <a:t>Point 2: In a super loop the order of task execution is set by the programmer by the order in the kernel.  In the </a:t>
            </a:r>
            <a:r>
              <a:rPr lang="en-US" baseline="0" dirty="0" err="1" smtClean="0"/>
              <a:t>RTOS</a:t>
            </a:r>
            <a:r>
              <a:rPr lang="en-US" baseline="0" dirty="0" smtClean="0"/>
              <a:t> we don’t worry about that we only worry about setting priority levels.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Limited</a:t>
            </a:r>
            <a:r>
              <a:rPr lang="en-US" baseline="0" dirty="0" smtClean="0"/>
              <a:t> knowledge is needed about other tasks to develop a specific task.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 1:  even if you the</a:t>
            </a:r>
            <a:r>
              <a:rPr lang="en-US" baseline="0" dirty="0" smtClean="0"/>
              <a:t> task must wait for an external event to happen, if it has not happened it can release the CPU to the kernel when this occurs. </a:t>
            </a:r>
          </a:p>
          <a:p>
            <a:endParaRPr lang="en-US" baseline="0" dirty="0" smtClean="0"/>
          </a:p>
          <a:p>
            <a:r>
              <a:rPr lang="en-US" baseline="0" dirty="0" smtClean="0"/>
              <a:t>Point 2: In general there is a trade off between the time specificity and efficiency of the code.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Flags set</a:t>
            </a:r>
            <a:r>
              <a:rPr lang="en-US" baseline="0" dirty="0" smtClean="0"/>
              <a:t> in interrupts can be used to push a task to the ready state.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r>
              <a:rPr lang="en-US" dirty="0" smtClean="0"/>
              <a:t>Note scheduler</a:t>
            </a:r>
            <a:r>
              <a:rPr lang="en-US" baseline="0" dirty="0" smtClean="0"/>
              <a:t> in a corporative OS can not stop a task only start it. </a:t>
            </a:r>
            <a:endParaRPr lang="en-US" dirty="0" smtClean="0"/>
          </a:p>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interface is parallel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2593723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a:t>
            </a:r>
            <a:r>
              <a:rPr lang="en-US" baseline="0" dirty="0" smtClean="0"/>
              <a:t>r names used for task states:</a:t>
            </a:r>
          </a:p>
          <a:p>
            <a:r>
              <a:rPr lang="en-US" baseline="0" dirty="0" smtClean="0"/>
              <a:t>Ready or eligible</a:t>
            </a:r>
          </a:p>
          <a:p>
            <a:r>
              <a:rPr lang="en-US" baseline="0" dirty="0" smtClean="0"/>
              <a:t>Blocked, waiting or delayed</a:t>
            </a:r>
          </a:p>
          <a:p>
            <a:r>
              <a:rPr lang="en-US" baseline="0" dirty="0" smtClean="0"/>
              <a:t>Suspended, stopped, or </a:t>
            </a:r>
            <a:r>
              <a:rPr lang="en-US" baseline="0" dirty="0" err="1" smtClean="0"/>
              <a:t>dorment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a continuous task runs at any other priority than the lowest will starve all tasks of a lower priority</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would cause going into</a:t>
            </a:r>
            <a:r>
              <a:rPr lang="en-US" baseline="0" dirty="0" smtClean="0"/>
              <a:t> the blocked state? – waiting for and event like a button push or a limit switch activation or waiting for a time event (certain amount of time passing) to occur. </a:t>
            </a:r>
          </a:p>
          <a:p>
            <a:endParaRPr lang="en-US" baseline="0" dirty="0" smtClean="0"/>
          </a:p>
          <a:p>
            <a:r>
              <a:rPr lang="en-US" baseline="0" dirty="0" smtClean="0"/>
              <a:t>Suspended tasks are not available to the scheduler.  They enter that state by an API call and then active or exit also by an API call. </a:t>
            </a:r>
          </a:p>
          <a:p>
            <a:endParaRPr lang="en-US" baseline="0" dirty="0" smtClean="0"/>
          </a:p>
          <a:p>
            <a:r>
              <a:rPr lang="en-US" baseline="0" dirty="0" smtClean="0"/>
              <a:t>Tasks can be created and destroyed at will by other tasks.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800" dirty="0" smtClean="0"/>
              <a:t>Referring to the diagram above: </a:t>
            </a:r>
          </a:p>
          <a:p>
            <a:r>
              <a:rPr lang="en-US" sz="800" dirty="0" smtClean="0"/>
              <a:t>At the start neither of our two tasks are able to run - </a:t>
            </a:r>
            <a:r>
              <a:rPr lang="en-US" sz="800" dirty="0" err="1" smtClean="0"/>
              <a:t>vControlTask</a:t>
            </a:r>
            <a:r>
              <a:rPr lang="en-US" sz="800" dirty="0" smtClean="0"/>
              <a:t> is waiting for the correct time to start a new control cycle and </a:t>
            </a:r>
            <a:r>
              <a:rPr lang="en-US" sz="800" dirty="0" err="1" smtClean="0"/>
              <a:t>vKeyHandlerTask</a:t>
            </a:r>
            <a:r>
              <a:rPr lang="en-US" sz="800" dirty="0" smtClean="0"/>
              <a:t> is waiting for a key to be pressed. Processor time is given to the </a:t>
            </a:r>
            <a:r>
              <a:rPr lang="en-US" sz="800" dirty="0" err="1" smtClean="0"/>
              <a:t>RTOS</a:t>
            </a:r>
            <a:r>
              <a:rPr lang="en-US" sz="800" dirty="0" smtClean="0"/>
              <a:t> idle task. </a:t>
            </a:r>
          </a:p>
          <a:p>
            <a:r>
              <a:rPr lang="en-US" sz="800" dirty="0" smtClean="0"/>
              <a:t>At time t1, a key press occurs. </a:t>
            </a:r>
            <a:r>
              <a:rPr lang="en-US" sz="800" dirty="0" err="1" smtClean="0"/>
              <a:t>vKeyHandlerTask</a:t>
            </a:r>
            <a:r>
              <a:rPr lang="en-US" sz="800" dirty="0" smtClean="0"/>
              <a:t> is now able to execute - it has a higher priority than the </a:t>
            </a:r>
            <a:r>
              <a:rPr lang="en-US" sz="800" dirty="0" err="1" smtClean="0"/>
              <a:t>RTOS</a:t>
            </a:r>
            <a:r>
              <a:rPr lang="en-US" sz="800" dirty="0" smtClean="0"/>
              <a:t> idle task so is given processor time. </a:t>
            </a:r>
          </a:p>
          <a:p>
            <a:r>
              <a:rPr lang="en-US" sz="800" dirty="0" smtClean="0"/>
              <a:t>At time t2 </a:t>
            </a:r>
            <a:r>
              <a:rPr lang="en-US" sz="800" dirty="0" err="1" smtClean="0"/>
              <a:t>vKeyHandlerTask</a:t>
            </a:r>
            <a:r>
              <a:rPr lang="en-US" sz="800" dirty="0" smtClean="0"/>
              <a:t> has completed processing the key and updating the LCD. It cannot continue until another key has been pressed so suspends itself and the </a:t>
            </a:r>
            <a:r>
              <a:rPr lang="en-US" sz="800" dirty="0" err="1" smtClean="0"/>
              <a:t>RTOS</a:t>
            </a:r>
            <a:r>
              <a:rPr lang="en-US" sz="800" dirty="0" smtClean="0"/>
              <a:t> idle task is again resumed. </a:t>
            </a:r>
          </a:p>
          <a:p>
            <a:r>
              <a:rPr lang="en-US" sz="800" dirty="0" smtClean="0"/>
              <a:t>At time t3 a timer event indicates that it is time to perform the next control cycle. </a:t>
            </a:r>
            <a:r>
              <a:rPr lang="en-US" sz="800" dirty="0" err="1" smtClean="0"/>
              <a:t>vControlTask</a:t>
            </a:r>
            <a:r>
              <a:rPr lang="en-US" sz="800" dirty="0" smtClean="0"/>
              <a:t> can now execute and as the highest priority task is scheduled processor time immediately. </a:t>
            </a:r>
          </a:p>
          <a:p>
            <a:r>
              <a:rPr lang="en-US" sz="800" dirty="0" smtClean="0"/>
              <a:t>Between time t3 and t4, while </a:t>
            </a:r>
            <a:r>
              <a:rPr lang="en-US" sz="800" dirty="0" err="1" smtClean="0"/>
              <a:t>vControlTask</a:t>
            </a:r>
            <a:r>
              <a:rPr lang="en-US" sz="800" dirty="0" smtClean="0"/>
              <a:t> is still executing, a key press occurs. </a:t>
            </a:r>
            <a:r>
              <a:rPr lang="en-US" sz="800" dirty="0" err="1" smtClean="0"/>
              <a:t>vKeyHandlerTask</a:t>
            </a:r>
            <a:r>
              <a:rPr lang="en-US" sz="800" dirty="0" smtClean="0"/>
              <a:t> is now able to execute, but as it has a lower priority than </a:t>
            </a:r>
            <a:r>
              <a:rPr lang="en-US" sz="800" dirty="0" err="1" smtClean="0"/>
              <a:t>vControlTask</a:t>
            </a:r>
            <a:r>
              <a:rPr lang="en-US" sz="800" dirty="0" smtClean="0"/>
              <a:t> it is not scheduled any processor time. </a:t>
            </a:r>
          </a:p>
          <a:p>
            <a:r>
              <a:rPr lang="en-US" sz="800" dirty="0" smtClean="0"/>
              <a:t>At t4 </a:t>
            </a:r>
            <a:r>
              <a:rPr lang="en-US" sz="800" dirty="0" err="1" smtClean="0"/>
              <a:t>vControlTask</a:t>
            </a:r>
            <a:r>
              <a:rPr lang="en-US" sz="800" dirty="0" smtClean="0"/>
              <a:t> completes processing the control cycle and cannot restart until the next timer event - it suspends itself. </a:t>
            </a:r>
            <a:r>
              <a:rPr lang="en-US" sz="800" dirty="0" err="1" smtClean="0"/>
              <a:t>vKeyHandlerTask</a:t>
            </a:r>
            <a:r>
              <a:rPr lang="en-US" sz="800" dirty="0" smtClean="0"/>
              <a:t> is now the task with the highest priority that is able to run so is scheduled processor time in order to process the previous key press. </a:t>
            </a:r>
          </a:p>
          <a:p>
            <a:r>
              <a:rPr lang="en-US" sz="800" dirty="0" smtClean="0"/>
              <a:t>At t5 the key press has been processed, and </a:t>
            </a:r>
            <a:r>
              <a:rPr lang="en-US" sz="800" dirty="0" err="1" smtClean="0"/>
              <a:t>vKeyHandlerTask</a:t>
            </a:r>
            <a:r>
              <a:rPr lang="en-US" sz="800" dirty="0" smtClean="0"/>
              <a:t> suspends itself to wait for the next key event. Again neither of our tasks are able to execute and the </a:t>
            </a:r>
            <a:r>
              <a:rPr lang="en-US" sz="800" dirty="0" err="1" smtClean="0"/>
              <a:t>RTOS</a:t>
            </a:r>
            <a:r>
              <a:rPr lang="en-US" sz="800" dirty="0" smtClean="0"/>
              <a:t> idle task is scheduled processor time. </a:t>
            </a:r>
          </a:p>
          <a:p>
            <a:r>
              <a:rPr lang="en-US" sz="800" dirty="0" smtClean="0"/>
              <a:t>Between t5 and t6 a timer event is processed, but no further key presses occur. </a:t>
            </a:r>
          </a:p>
          <a:p>
            <a:r>
              <a:rPr lang="en-US" sz="800" dirty="0" smtClean="0"/>
              <a:t>The next key press occurs at time t6, but before </a:t>
            </a:r>
            <a:r>
              <a:rPr lang="en-US" sz="800" dirty="0" err="1" smtClean="0"/>
              <a:t>vKeyHandlerTask</a:t>
            </a:r>
            <a:r>
              <a:rPr lang="en-US" sz="800" dirty="0" smtClean="0"/>
              <a:t> has completed processing the key a timer event occurs. Now both tasks are able to execute. As </a:t>
            </a:r>
            <a:r>
              <a:rPr lang="en-US" sz="800" dirty="0" err="1" smtClean="0"/>
              <a:t>vControlTask</a:t>
            </a:r>
            <a:r>
              <a:rPr lang="en-US" sz="800" dirty="0" smtClean="0"/>
              <a:t> has the higher priority </a:t>
            </a:r>
            <a:r>
              <a:rPr lang="en-US" sz="800" dirty="0" err="1" smtClean="0"/>
              <a:t>vKeyHandlerTask</a:t>
            </a:r>
            <a:r>
              <a:rPr lang="en-US" sz="800" dirty="0" smtClean="0"/>
              <a:t> is suspended before it has completed processing the key, and </a:t>
            </a:r>
            <a:r>
              <a:rPr lang="en-US" sz="800" dirty="0" err="1" smtClean="0"/>
              <a:t>vControlTask</a:t>
            </a:r>
            <a:r>
              <a:rPr lang="en-US" sz="800" dirty="0" smtClean="0"/>
              <a:t> is scheduled processor time. </a:t>
            </a:r>
          </a:p>
          <a:p>
            <a:r>
              <a:rPr lang="en-US" sz="800" dirty="0" smtClean="0"/>
              <a:t>At t8 </a:t>
            </a:r>
            <a:r>
              <a:rPr lang="en-US" sz="800" dirty="0" err="1" smtClean="0"/>
              <a:t>vControlTask</a:t>
            </a:r>
            <a:r>
              <a:rPr lang="en-US" sz="800" dirty="0" smtClean="0"/>
              <a:t> completes processing the control cycle and suspends itself to wait for the next. </a:t>
            </a:r>
            <a:r>
              <a:rPr lang="en-US" sz="800" dirty="0" err="1" smtClean="0"/>
              <a:t>vKeyHandlerTask</a:t>
            </a:r>
            <a:r>
              <a:rPr lang="en-US" sz="800" dirty="0" smtClean="0"/>
              <a:t> is again the highest priority task that is able to run so is scheduled processor time so the key press processing can be completed.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a:t>
            </a:r>
            <a:r>
              <a:rPr lang="en-US" dirty="0" err="1" smtClean="0"/>
              <a:t>RTOS</a:t>
            </a:r>
            <a:r>
              <a:rPr lang="en-US" dirty="0" smtClean="0"/>
              <a:t> is preemptive you  must</a:t>
            </a:r>
            <a:r>
              <a:rPr lang="en-US" baseline="0" dirty="0" smtClean="0"/>
              <a:t> write the task so it can be stopped anywhere.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Multiple readers or writers can be waiting</a:t>
            </a:r>
            <a:r>
              <a:rPr lang="en-US" baseline="0" dirty="0" smtClean="0"/>
              <a:t> for a read or write to occur only the highest priority task will be unblocked when that occurs.   If at the same priority the one that has been waiting the longest will be unblocked.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58</a:t>
            </a:fld>
            <a:endParaRPr lang="en-US" dirty="0"/>
          </a:p>
        </p:txBody>
      </p:sp>
    </p:spTree>
    <p:extLst>
      <p:ext uri="{BB962C8B-B14F-4D97-AF65-F5344CB8AC3E}">
        <p14:creationId xmlns:p14="http://schemas.microsoft.com/office/powerpoint/2010/main" val="2553043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59</a:t>
            </a:fld>
            <a:endParaRPr lang="en-US" dirty="0"/>
          </a:p>
        </p:txBody>
      </p:sp>
    </p:spTree>
    <p:extLst>
      <p:ext uri="{BB962C8B-B14F-4D97-AF65-F5344CB8AC3E}">
        <p14:creationId xmlns:p14="http://schemas.microsoft.com/office/powerpoint/2010/main" val="2648781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60</a:t>
            </a:fld>
            <a:endParaRPr lang="en-US" dirty="0"/>
          </a:p>
        </p:txBody>
      </p:sp>
    </p:spTree>
    <p:extLst>
      <p:ext uri="{BB962C8B-B14F-4D97-AF65-F5344CB8AC3E}">
        <p14:creationId xmlns:p14="http://schemas.microsoft.com/office/powerpoint/2010/main" val="3360638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61</a:t>
            </a:fld>
            <a:endParaRPr lang="en-US" dirty="0"/>
          </a:p>
        </p:txBody>
      </p:sp>
    </p:spTree>
    <p:extLst>
      <p:ext uri="{BB962C8B-B14F-4D97-AF65-F5344CB8AC3E}">
        <p14:creationId xmlns:p14="http://schemas.microsoft.com/office/powerpoint/2010/main" val="3459661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how close to</a:t>
            </a:r>
            <a:r>
              <a:rPr lang="en-US" baseline="0" dirty="0" smtClean="0"/>
              <a:t> Vs must you get, lets say to ½ bit.  So an 8 bit converter is 1/255* 1/2 = .196% or X = .9980.  This gives a t of RC 6.238</a:t>
            </a:r>
            <a:endParaRPr lang="en-US" dirty="0"/>
          </a:p>
        </p:txBody>
      </p:sp>
      <p:sp>
        <p:nvSpPr>
          <p:cNvPr id="4" name="Slide Number Placeholder 3"/>
          <p:cNvSpPr>
            <a:spLocks noGrp="1"/>
          </p:cNvSpPr>
          <p:nvPr>
            <p:ph type="sldNum" sz="quarter" idx="10"/>
          </p:nvPr>
        </p:nvSpPr>
        <p:spPr/>
        <p:txBody>
          <a:bodyPr/>
          <a:lstStyle/>
          <a:p>
            <a:fld id="{EB733057-599F-4F6C-A711-6041BF1C3B6C}" type="slidenum">
              <a:rPr lang="en-US" smtClean="0"/>
              <a:pPr/>
              <a:t>64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type of A/D convertor in the </a:t>
            </a:r>
            <a:r>
              <a:rPr lang="en-US" dirty="0" err="1" smtClean="0"/>
              <a:t>dsPIC</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that the change to a</a:t>
            </a:r>
            <a:r>
              <a:rPr lang="en-US" baseline="0" dirty="0" smtClean="0"/>
              <a:t> code will ideally happen in ½ of the interval of resolutions</a:t>
            </a:r>
          </a:p>
          <a:p>
            <a:endParaRPr lang="en-US" baseline="0" dirty="0" smtClean="0"/>
          </a:p>
          <a:p>
            <a:r>
              <a:rPr lang="en-US" baseline="0" dirty="0" smtClean="0"/>
              <a:t>Also note that the text has the resolution wrong when it states it is V/2^N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configure how</a:t>
            </a:r>
            <a:r>
              <a:rPr lang="en-US" baseline="0" dirty="0" smtClean="0"/>
              <a:t> many sample and hold channels are going to be active for any mode.  Choices are:</a:t>
            </a:r>
          </a:p>
          <a:p>
            <a:r>
              <a:rPr lang="en-US" baseline="0" dirty="0" smtClean="0"/>
              <a:t>CH0 Only or </a:t>
            </a:r>
          </a:p>
          <a:p>
            <a:r>
              <a:rPr lang="en-US" baseline="0" dirty="0" smtClean="0"/>
              <a:t>CH0, and CH1 or </a:t>
            </a:r>
          </a:p>
          <a:p>
            <a:r>
              <a:rPr lang="en-US" baseline="0" dirty="0" smtClean="0"/>
              <a:t>CH0, CH1, CH2, and CH3</a:t>
            </a:r>
          </a:p>
          <a:p>
            <a:endParaRPr lang="en-US" baseline="0" dirty="0" smtClean="0"/>
          </a:p>
          <a:p>
            <a:r>
              <a:rPr lang="en-US" baseline="0" dirty="0" smtClean="0"/>
              <a:t>Remember in 12 bit mode there is only one sample and hold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only situation</a:t>
            </a:r>
            <a:r>
              <a:rPr lang="en-US" baseline="0" dirty="0" smtClean="0"/>
              <a:t> dual port RAM can not handle is when both DMA controller and CPU try to write to the same address.  If this occurs a trap is executed, so recovery can be implemented.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71</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sure to</a:t>
            </a:r>
            <a:r>
              <a:rPr lang="en-US" baseline="0" dirty="0" smtClean="0"/>
              <a:t> NOT enable the interrupt that will be used to alert the DMA controller to action.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a:t>
            </a:r>
            <a:r>
              <a:rPr lang="en-US" baseline="0" dirty="0" smtClean="0"/>
              <a:t> Display Ram will have codes that represent characters, the code to character table is shown, and is in the data sheet. Column 0 will get character data from </a:t>
            </a:r>
            <a:r>
              <a:rPr lang="en-US" baseline="0" dirty="0" err="1" smtClean="0"/>
              <a:t>CGR</a:t>
            </a:r>
            <a:r>
              <a:rPr lang="en-US" baseline="0" dirty="0" smtClean="0"/>
              <a:t>. The columns 2-7 are the same as the ASCII code but with extension to include characters in columns B trough F.</a:t>
            </a:r>
          </a:p>
          <a:p>
            <a:endParaRPr lang="en-US" baseline="0" dirty="0" smtClean="0"/>
          </a:p>
          <a:p>
            <a:r>
              <a:rPr lang="en-US" baseline="0" dirty="0" smtClean="0"/>
              <a:t>For example J has a code of 4A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parallel interface consists</a:t>
            </a:r>
            <a:r>
              <a:rPr lang="en-US" baseline="0" dirty="0" smtClean="0"/>
              <a:t> of control bits and data bus bits.</a:t>
            </a:r>
          </a:p>
          <a:p>
            <a:r>
              <a:rPr lang="en-US" dirty="0" smtClean="0"/>
              <a:t>The 3 control</a:t>
            </a:r>
            <a:r>
              <a:rPr lang="en-US" baseline="0" dirty="0" smtClean="0"/>
              <a:t> bits are described.   The 8 data bits are the lower byte of the RE port.  There is an option to use only a 4 bit data bus if you are using a smaller processor.   The data bus is by directional beside the </a:t>
            </a:r>
            <a:r>
              <a:rPr lang="en-US" baseline="0" dirty="0" err="1" smtClean="0"/>
              <a:t>dsPIC</a:t>
            </a:r>
            <a:r>
              <a:rPr lang="en-US" baseline="0" dirty="0" smtClean="0"/>
              <a:t> writing data and command, you can also get information from the LCD controller so now the </a:t>
            </a:r>
            <a:r>
              <a:rPr lang="en-US" baseline="0" dirty="0" err="1" smtClean="0"/>
              <a:t>dsPIC</a:t>
            </a:r>
            <a:r>
              <a:rPr lang="en-US" baseline="0" dirty="0" smtClean="0"/>
              <a:t> pins need by inputs instead of outputs. In the </a:t>
            </a:r>
            <a:r>
              <a:rPr lang="en-US" baseline="0" dirty="0" err="1" smtClean="0"/>
              <a:t>PIC</a:t>
            </a:r>
            <a:r>
              <a:rPr lang="en-US" baseline="0" dirty="0" smtClean="0"/>
              <a:t> 24 series there is a built in interface bus for the LCD called a </a:t>
            </a:r>
            <a:r>
              <a:rPr lang="en-US" baseline="0" dirty="0" err="1" smtClean="0"/>
              <a:t>PMP</a:t>
            </a:r>
            <a:r>
              <a:rPr lang="en-US" baseline="0" dirty="0" smtClean="0"/>
              <a:t> or Parallel Master Port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a:t>
            </a:r>
            <a:r>
              <a:rPr lang="en-US" baseline="-25000" dirty="0" err="1" smtClean="0"/>
              <a:t>RE</a:t>
            </a:r>
            <a:r>
              <a:rPr lang="en-US" dirty="0" smtClean="0"/>
              <a:t> and </a:t>
            </a:r>
            <a:r>
              <a:rPr lang="en-US" dirty="0" err="1" smtClean="0"/>
              <a:t>t</a:t>
            </a:r>
            <a:r>
              <a:rPr lang="en-US" baseline="-25000" dirty="0" err="1" smtClean="0"/>
              <a:t>FE</a:t>
            </a:r>
            <a:r>
              <a:rPr lang="en-US" dirty="0" smtClean="0"/>
              <a:t> are the</a:t>
            </a:r>
            <a:r>
              <a:rPr lang="en-US" baseline="0" dirty="0" smtClean="0"/>
              <a:t> rise and fall times maximums they can be no longer than 25 ns.</a:t>
            </a:r>
          </a:p>
          <a:p>
            <a:r>
              <a:rPr lang="en-US" baseline="0" dirty="0" err="1" smtClean="0"/>
              <a:t>tas</a:t>
            </a:r>
            <a:r>
              <a:rPr lang="en-US" baseline="0" dirty="0" smtClean="0"/>
              <a:t> is the RS and R/W setup time and a minimum of 60 ns is needed. </a:t>
            </a:r>
          </a:p>
          <a:p>
            <a:r>
              <a:rPr lang="en-US" baseline="0" dirty="0" err="1" smtClean="0"/>
              <a:t>twhe</a:t>
            </a:r>
            <a:r>
              <a:rPr lang="en-US" baseline="0" dirty="0" smtClean="0"/>
              <a:t> is the minimum time that enable must be true it is 300 ns.</a:t>
            </a:r>
          </a:p>
          <a:p>
            <a:r>
              <a:rPr lang="en-US" baseline="0" dirty="0" err="1" smtClean="0"/>
              <a:t>tds</a:t>
            </a:r>
            <a:r>
              <a:rPr lang="en-US" baseline="0" dirty="0" smtClean="0"/>
              <a:t>  is the data setup time at a minimum it must be 150 ns</a:t>
            </a:r>
          </a:p>
          <a:p>
            <a:r>
              <a:rPr lang="en-US" baseline="0" dirty="0" err="1" smtClean="0"/>
              <a:t>Tdhw</a:t>
            </a:r>
            <a:r>
              <a:rPr lang="en-US" baseline="0" dirty="0" smtClean="0"/>
              <a:t> is the data hold time and it must be at least 10 ns. </a:t>
            </a:r>
          </a:p>
          <a:p>
            <a:r>
              <a:rPr lang="en-US" baseline="0" dirty="0" err="1" smtClean="0"/>
              <a:t>Tah</a:t>
            </a:r>
            <a:r>
              <a:rPr lang="en-US" baseline="0" dirty="0" smtClean="0"/>
              <a:t> is the hold time for RS and R/W it must at least 10ns  </a:t>
            </a:r>
          </a:p>
          <a:p>
            <a:r>
              <a:rPr lang="en-US" baseline="0" dirty="0" err="1" smtClean="0"/>
              <a:t>Tcycle</a:t>
            </a:r>
            <a:r>
              <a:rPr lang="en-US" baseline="0" dirty="0" smtClean="0"/>
              <a:t> is the minimum cycle time for a write that is 500 ns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RS = high for data register</a:t>
            </a:r>
            <a:r>
              <a:rPr lang="en-US" baseline="0" dirty="0" smtClean="0"/>
              <a:t> read RS= low for busy flag read </a:t>
            </a:r>
            <a:endParaRPr lang="en-US" dirty="0" smtClean="0"/>
          </a:p>
          <a:p>
            <a:r>
              <a:rPr lang="en-US" dirty="0" err="1" smtClean="0"/>
              <a:t>t</a:t>
            </a:r>
            <a:r>
              <a:rPr lang="en-US" baseline="-25000" dirty="0" err="1" smtClean="0"/>
              <a:t>RE</a:t>
            </a:r>
            <a:r>
              <a:rPr lang="en-US" dirty="0" smtClean="0"/>
              <a:t> and </a:t>
            </a:r>
            <a:r>
              <a:rPr lang="en-US" dirty="0" err="1" smtClean="0"/>
              <a:t>t</a:t>
            </a:r>
            <a:r>
              <a:rPr lang="en-US" baseline="-25000" dirty="0" err="1" smtClean="0"/>
              <a:t>FE</a:t>
            </a:r>
            <a:r>
              <a:rPr lang="en-US" dirty="0" smtClean="0"/>
              <a:t> are the</a:t>
            </a:r>
            <a:r>
              <a:rPr lang="en-US" baseline="0" dirty="0" smtClean="0"/>
              <a:t> rise and fall times maximums they can be no longer than 25 ns.</a:t>
            </a:r>
          </a:p>
          <a:p>
            <a:r>
              <a:rPr lang="en-US" baseline="0" dirty="0" err="1" smtClean="0"/>
              <a:t>tasa</a:t>
            </a:r>
            <a:r>
              <a:rPr lang="en-US" baseline="0" dirty="0" smtClean="0"/>
              <a:t> is the RS and R/W setup time and a minimum of 60 ns is needed. </a:t>
            </a:r>
          </a:p>
          <a:p>
            <a:r>
              <a:rPr lang="en-US" baseline="0" dirty="0" err="1" smtClean="0"/>
              <a:t>twhe</a:t>
            </a:r>
            <a:r>
              <a:rPr lang="en-US" baseline="0" dirty="0" smtClean="0"/>
              <a:t> is the minimum time that enable must be true it is 300 ns.</a:t>
            </a:r>
          </a:p>
          <a:p>
            <a:r>
              <a:rPr lang="en-US" baseline="0" dirty="0" err="1" smtClean="0"/>
              <a:t>trd</a:t>
            </a:r>
            <a:r>
              <a:rPr lang="en-US" baseline="0" dirty="0" smtClean="0"/>
              <a:t>  is read data output delay and it a maximum of 190ns</a:t>
            </a:r>
          </a:p>
          <a:p>
            <a:r>
              <a:rPr lang="en-US" baseline="0" dirty="0" err="1" smtClean="0"/>
              <a:t>Tdhr</a:t>
            </a:r>
            <a:r>
              <a:rPr lang="en-US" baseline="0" dirty="0" smtClean="0"/>
              <a:t> is the data hold time and it will be at a minimum of 20 ns. </a:t>
            </a:r>
          </a:p>
          <a:p>
            <a:r>
              <a:rPr lang="en-US" baseline="0" dirty="0" err="1" smtClean="0"/>
              <a:t>Tah</a:t>
            </a:r>
            <a:r>
              <a:rPr lang="en-US" baseline="0" dirty="0" smtClean="0"/>
              <a:t> is the hold time for RS and R/W it must at least 10ns  </a:t>
            </a:r>
            <a:endParaRPr lang="en-US" dirty="0" smtClean="0"/>
          </a:p>
          <a:p>
            <a:r>
              <a:rPr lang="en-US" dirty="0" err="1" smtClean="0"/>
              <a:t>Tcycle</a:t>
            </a:r>
            <a:r>
              <a:rPr lang="en-US" dirty="0" smtClean="0"/>
              <a:t> is</a:t>
            </a:r>
            <a:r>
              <a:rPr lang="en-US" baseline="0" dirty="0" smtClean="0"/>
              <a:t> a minimum of 500 ns.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a:t>
            </a:r>
            <a:r>
              <a:rPr lang="en-US" baseline="0" dirty="0" smtClean="0"/>
              <a:t> to </a:t>
            </a:r>
            <a:r>
              <a:rPr lang="en-US" baseline="0" dirty="0" err="1" smtClean="0"/>
              <a:t>Novatek</a:t>
            </a:r>
            <a:r>
              <a:rPr lang="en-US" baseline="0" dirty="0" smtClean="0"/>
              <a:t> data sheet page 14 for full meaning of commands </a:t>
            </a:r>
          </a:p>
          <a:p>
            <a:endParaRPr lang="en-US" baseline="0" dirty="0" smtClean="0"/>
          </a:p>
          <a:p>
            <a:r>
              <a:rPr lang="en-US" baseline="0" dirty="0" smtClean="0"/>
              <a:t>Notice you can set up CGRAM address, if you do any data read or write will then be in </a:t>
            </a:r>
            <a:r>
              <a:rPr lang="en-US" baseline="0" dirty="0" smtClean="0"/>
              <a:t>CGRAM</a:t>
            </a:r>
          </a:p>
          <a:p>
            <a:endParaRPr lang="en-US" baseline="0" dirty="0" smtClean="0"/>
          </a:p>
          <a:p>
            <a:r>
              <a:rPr lang="en-US" baseline="0" dirty="0" smtClean="0"/>
              <a:t>Notice execution times what is the best way to ensure you wait long enough before sending another command?</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4/22/2014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gif"/><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notesSlide" Target="../notesSlides/notesSlide4.xml"/><Relationship Id="rId5" Type="http://schemas.openxmlformats.org/officeDocument/2006/relationships/tags" Target="../tags/tag20.xml"/><Relationship Id="rId10" Type="http://schemas.openxmlformats.org/officeDocument/2006/relationships/slideLayout" Target="../slideLayouts/slideLayout2.xml"/><Relationship Id="rId4" Type="http://schemas.openxmlformats.org/officeDocument/2006/relationships/tags" Target="../tags/tag19.xml"/><Relationship Id="rId9" Type="http://schemas.openxmlformats.org/officeDocument/2006/relationships/tags" Target="../tags/tag2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1.xml"/><Relationship Id="rId7" Type="http://schemas.openxmlformats.org/officeDocument/2006/relationships/image" Target="../media/image6.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2.xml"/><Relationship Id="rId9" Type="http://schemas.openxmlformats.org/officeDocument/2006/relationships/slide" Target="slide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9.png"/><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0.png"/><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7.gif"/><Relationship Id="rId4"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2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19.png"/><Relationship Id="rId4" Type="http://schemas.openxmlformats.org/officeDocument/2006/relationships/notesSlide" Target="../notesSlides/notesSlide2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20.png"/><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slideLayout" Target="../slideLayouts/slideLayout7.xml"/><Relationship Id="rId18" Type="http://schemas.openxmlformats.org/officeDocument/2006/relationships/image" Target="../media/image22.wmf"/><Relationship Id="rId3" Type="http://schemas.openxmlformats.org/officeDocument/2006/relationships/tags" Target="../tags/tag76.xml"/><Relationship Id="rId21" Type="http://schemas.openxmlformats.org/officeDocument/2006/relationships/oleObject" Target="../embeddings/oleObject4.bin"/><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oleObject" Target="../embeddings/oleObject2.bin"/><Relationship Id="rId2" Type="http://schemas.openxmlformats.org/officeDocument/2006/relationships/tags" Target="../tags/tag75.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1.v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oleObject" Target="../embeddings/oleObject1.bin"/><Relationship Id="rId10" Type="http://schemas.openxmlformats.org/officeDocument/2006/relationships/tags" Target="../tags/tag83.xml"/><Relationship Id="rId19" Type="http://schemas.openxmlformats.org/officeDocument/2006/relationships/oleObject" Target="../embeddings/oleObject3.bin"/><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notesSlide" Target="../notesSlides/notesSlide32.xml"/><Relationship Id="rId22" Type="http://schemas.openxmlformats.org/officeDocument/2006/relationships/image" Target="../media/image24.wmf"/></Relationships>
</file>

<file path=ppt/slides/_rels/slide6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tags" Target="../tags/tag86.xml"/></Relationships>
</file>

<file path=ppt/slides/_rels/slide69.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26.png"/><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a:t>CPE </a:t>
            </a:r>
            <a:r>
              <a:rPr lang="en-US" dirty="0" smtClean="0"/>
              <a:t>490 Embedded Systems </a:t>
            </a:r>
            <a:r>
              <a:rPr lang="en-US" dirty="0" smtClean="0"/>
              <a:t/>
            </a:r>
            <a:br>
              <a:rPr lang="en-US" dirty="0" smtClean="0"/>
            </a:br>
            <a:r>
              <a:rPr lang="en-US" dirty="0" smtClean="0"/>
              <a:t>Lecture </a:t>
            </a:r>
            <a:r>
              <a:rPr lang="en-US" dirty="0" smtClean="0"/>
              <a:t>24</a:t>
            </a:r>
            <a:r>
              <a:rPr lang="en-US" dirty="0" smtClean="0"/>
              <a:t> </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pPr marL="0" indent="0">
              <a:buNone/>
            </a:pPr>
            <a:r>
              <a:rPr lang="en-US" dirty="0" smtClean="0"/>
              <a:t>Exam 2 review</a:t>
            </a: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5"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Functions </a:t>
            </a:r>
            <a:endParaRPr lang="en-US" dirty="0"/>
          </a:p>
        </p:txBody>
      </p:sp>
      <p:sp>
        <p:nvSpPr>
          <p:cNvPr id="3" name="Content Placeholder 2"/>
          <p:cNvSpPr>
            <a:spLocks noGrp="1"/>
          </p:cNvSpPr>
          <p:nvPr>
            <p:ph idx="1"/>
          </p:nvPr>
        </p:nvSpPr>
        <p:spPr/>
        <p:txBody>
          <a:bodyPr/>
          <a:lstStyle/>
          <a:p>
            <a:r>
              <a:rPr lang="en-US" dirty="0" smtClean="0"/>
              <a:t>Since a function is located at an address in program memory you can construct a pointer to the function</a:t>
            </a:r>
          </a:p>
          <a:p>
            <a:r>
              <a:rPr lang="en-US" dirty="0" smtClean="0"/>
              <a:t>This feature allows you to pass a function into a function based upon need.  It also lets you assign a function based upon say an input and then forevermore use that function once the input has been determined </a:t>
            </a:r>
            <a:endParaRPr lang="en-US" dirty="0"/>
          </a:p>
        </p:txBody>
      </p:sp>
    </p:spTree>
    <p:extLst>
      <p:ext uri="{BB962C8B-B14F-4D97-AF65-F5344CB8AC3E}">
        <p14:creationId xmlns:p14="http://schemas.microsoft.com/office/powerpoint/2010/main" val="271425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4"/>
            <a:ext cx="8229600" cy="1143000"/>
          </a:xfrm>
        </p:spPr>
        <p:txBody>
          <a:bodyPr>
            <a:normAutofit fontScale="90000"/>
          </a:bodyPr>
          <a:lstStyle/>
          <a:p>
            <a:r>
              <a:rPr lang="en-US" dirty="0" smtClean="0"/>
              <a:t>Example of Using a Function Pointer</a:t>
            </a:r>
            <a:endParaRPr lang="en-US" dirty="0"/>
          </a:p>
        </p:txBody>
      </p:sp>
      <p:sp>
        <p:nvSpPr>
          <p:cNvPr id="3" name="Content Placeholder 2"/>
          <p:cNvSpPr>
            <a:spLocks noGrp="1"/>
          </p:cNvSpPr>
          <p:nvPr>
            <p:ph idx="1"/>
          </p:nvPr>
        </p:nvSpPr>
        <p:spPr>
          <a:xfrm>
            <a:off x="381000" y="1143000"/>
            <a:ext cx="8534400" cy="5410200"/>
          </a:xfrm>
        </p:spPr>
        <p:txBody>
          <a:bodyPr>
            <a:normAutofit/>
          </a:bodyPr>
          <a:lstStyle/>
          <a:p>
            <a:pPr>
              <a:buNone/>
            </a:pPr>
            <a:r>
              <a:rPr lang="en-US" sz="2400" dirty="0" err="1"/>
              <a:t>int</a:t>
            </a:r>
            <a:r>
              <a:rPr lang="en-US" sz="2400" dirty="0"/>
              <a:t> </a:t>
            </a:r>
            <a:r>
              <a:rPr lang="en-US" sz="2400" dirty="0" err="1"/>
              <a:t>DoIt</a:t>
            </a:r>
            <a:r>
              <a:rPr lang="en-US" sz="2400" dirty="0"/>
              <a:t>  (float a, char b, char c)</a:t>
            </a:r>
          </a:p>
          <a:p>
            <a:pPr>
              <a:buNone/>
            </a:pPr>
            <a:r>
              <a:rPr lang="en-US" sz="2400" dirty="0"/>
              <a:t>    {	return </a:t>
            </a:r>
            <a:r>
              <a:rPr lang="en-US" sz="2400" dirty="0" err="1"/>
              <a:t>a+b+c</a:t>
            </a:r>
            <a:r>
              <a:rPr lang="en-US" sz="2400" dirty="0"/>
              <a:t>; }</a:t>
            </a:r>
          </a:p>
          <a:p>
            <a:pPr>
              <a:buNone/>
            </a:pPr>
            <a:r>
              <a:rPr lang="en-US" sz="2400" dirty="0" err="1"/>
              <a:t>int</a:t>
            </a:r>
            <a:r>
              <a:rPr lang="en-US" sz="2400" dirty="0"/>
              <a:t> </a:t>
            </a:r>
            <a:r>
              <a:rPr lang="en-US" sz="2400" dirty="0" err="1"/>
              <a:t>DoMore</a:t>
            </a:r>
            <a:r>
              <a:rPr lang="en-US" sz="2400" dirty="0"/>
              <a:t>(float a, char b, char c)</a:t>
            </a:r>
          </a:p>
          <a:p>
            <a:pPr>
              <a:buNone/>
            </a:pPr>
            <a:r>
              <a:rPr lang="en-US" sz="2400" dirty="0"/>
              <a:t>    {  return </a:t>
            </a:r>
            <a:r>
              <a:rPr lang="en-US" sz="2400" dirty="0" err="1"/>
              <a:t>a-b+c</a:t>
            </a:r>
            <a:r>
              <a:rPr lang="en-US" sz="2400" dirty="0"/>
              <a:t>; }</a:t>
            </a:r>
          </a:p>
          <a:p>
            <a:pPr>
              <a:buNone/>
            </a:pPr>
            <a:r>
              <a:rPr lang="en-US" sz="2400" dirty="0" err="1"/>
              <a:t>int</a:t>
            </a:r>
            <a:r>
              <a:rPr lang="en-US" sz="2400" dirty="0"/>
              <a:t> main(void) {</a:t>
            </a:r>
          </a:p>
          <a:p>
            <a:pPr>
              <a:buNone/>
            </a:pPr>
            <a:r>
              <a:rPr lang="en-US" sz="2400" dirty="0"/>
              <a:t>    </a:t>
            </a:r>
            <a:r>
              <a:rPr lang="en-US" sz="2400" dirty="0" err="1"/>
              <a:t>int</a:t>
            </a:r>
            <a:r>
              <a:rPr lang="en-US" sz="2400" dirty="0"/>
              <a:t> (*pt2Function)(float, char, char) = 0;</a:t>
            </a:r>
          </a:p>
          <a:p>
            <a:pPr>
              <a:buNone/>
            </a:pPr>
            <a:r>
              <a:rPr lang="en-US" sz="2400" dirty="0"/>
              <a:t>    </a:t>
            </a:r>
            <a:r>
              <a:rPr lang="en-US" sz="2400" dirty="0" err="1"/>
              <a:t>int</a:t>
            </a:r>
            <a:r>
              <a:rPr lang="en-US" sz="2400" dirty="0"/>
              <a:t> d; char a =2,b=1,c=0;</a:t>
            </a:r>
          </a:p>
          <a:p>
            <a:pPr>
              <a:buNone/>
            </a:pPr>
            <a:r>
              <a:rPr lang="en-US" sz="2400" dirty="0"/>
              <a:t>    pt2Function = </a:t>
            </a:r>
            <a:r>
              <a:rPr lang="en-US" sz="2400" dirty="0" err="1"/>
              <a:t>DoIt</a:t>
            </a:r>
            <a:r>
              <a:rPr lang="en-US" sz="2400" dirty="0"/>
              <a:t>;      // short form</a:t>
            </a:r>
          </a:p>
          <a:p>
            <a:pPr>
              <a:buNone/>
            </a:pPr>
            <a:r>
              <a:rPr lang="en-US" sz="2400" dirty="0"/>
              <a:t>    d = (*pt2Function)(</a:t>
            </a:r>
            <a:r>
              <a:rPr lang="en-US" sz="2400" dirty="0" err="1"/>
              <a:t>a,b,c</a:t>
            </a:r>
            <a:r>
              <a:rPr lang="en-US" sz="2400" dirty="0"/>
              <a:t>);     //calling the function using a pointer</a:t>
            </a:r>
          </a:p>
          <a:p>
            <a:pPr>
              <a:buNone/>
            </a:pPr>
            <a:r>
              <a:rPr lang="en-US" sz="2400" dirty="0"/>
              <a:t>    pt2Function = &amp;</a:t>
            </a:r>
            <a:r>
              <a:rPr lang="en-US" sz="2400" dirty="0" err="1"/>
              <a:t>DoMore</a:t>
            </a:r>
            <a:r>
              <a:rPr lang="en-US" sz="2400" dirty="0"/>
              <a:t>;   // correct assignment using address </a:t>
            </a:r>
            <a:r>
              <a:rPr lang="en-US" sz="2400" dirty="0" smtClean="0"/>
              <a:t>					//operator</a:t>
            </a:r>
            <a:endParaRPr lang="en-US" sz="2400" dirty="0"/>
          </a:p>
          <a:p>
            <a:pPr>
              <a:buNone/>
            </a:pPr>
            <a:r>
              <a:rPr lang="en-US" sz="2400" dirty="0"/>
              <a:t>    d = (*pt2Function)(</a:t>
            </a:r>
            <a:r>
              <a:rPr lang="en-US" sz="2400" dirty="0" err="1"/>
              <a:t>a,b,c</a:t>
            </a:r>
            <a:r>
              <a:rPr lang="en-US" sz="2400" dirty="0"/>
              <a:t>);</a:t>
            </a:r>
          </a:p>
        </p:txBody>
      </p:sp>
    </p:spTree>
    <p:extLst>
      <p:ext uri="{BB962C8B-B14F-4D97-AF65-F5344CB8AC3E}">
        <p14:creationId xmlns:p14="http://schemas.microsoft.com/office/powerpoint/2010/main" val="267586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LCD Controller Block Diagram</a:t>
            </a:r>
            <a:endParaRPr lang="en-US" dirty="0"/>
          </a:p>
        </p:txBody>
      </p:sp>
      <p:pic>
        <p:nvPicPr>
          <p:cNvPr id="1026" name="Picture 2"/>
          <p:cNvPicPr>
            <a:picLocks noChangeAspect="1" noChangeArrowheads="1"/>
          </p:cNvPicPr>
          <p:nvPr>
            <p:custDataLst>
              <p:tags r:id="rId2"/>
            </p:custDataLst>
          </p:nvPr>
        </p:nvPicPr>
        <p:blipFill>
          <a:blip r:embed="rId5" cstate="print"/>
          <a:srcRect/>
          <a:stretch>
            <a:fillRect/>
          </a:stretch>
        </p:blipFill>
        <p:spPr bwMode="auto">
          <a:xfrm>
            <a:off x="838200" y="838200"/>
            <a:ext cx="7507056" cy="5867400"/>
          </a:xfrm>
          <a:prstGeom prst="rect">
            <a:avLst/>
          </a:prstGeom>
          <a:noFill/>
          <a:ln w="9525">
            <a:noFill/>
            <a:miter lim="800000"/>
            <a:headEnd/>
            <a:tailEnd/>
          </a:ln>
        </p:spPr>
      </p:pic>
    </p:spTree>
    <p:extLst>
      <p:ext uri="{BB962C8B-B14F-4D97-AF65-F5344CB8AC3E}">
        <p14:creationId xmlns:p14="http://schemas.microsoft.com/office/powerpoint/2010/main" val="3337607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152400"/>
            <a:ext cx="8229600" cy="1143000"/>
          </a:xfrm>
        </p:spPr>
        <p:txBody>
          <a:bodyPr/>
          <a:lstStyle/>
          <a:p>
            <a:r>
              <a:rPr lang="en-US" dirty="0" smtClean="0"/>
              <a:t>LCD Controller</a:t>
            </a:r>
            <a:endParaRPr lang="en-US" dirty="0"/>
          </a:p>
        </p:txBody>
      </p:sp>
      <p:sp>
        <p:nvSpPr>
          <p:cNvPr id="3" name="Content Placeholder 2"/>
          <p:cNvSpPr>
            <a:spLocks noGrp="1"/>
          </p:cNvSpPr>
          <p:nvPr>
            <p:ph idx="1"/>
            <p:custDataLst>
              <p:tags r:id="rId2"/>
            </p:custDataLst>
          </p:nvPr>
        </p:nvSpPr>
        <p:spPr>
          <a:xfrm>
            <a:off x="457200" y="1143000"/>
            <a:ext cx="8229600" cy="1600200"/>
          </a:xfrm>
        </p:spPr>
        <p:txBody>
          <a:bodyPr/>
          <a:lstStyle/>
          <a:p>
            <a:r>
              <a:rPr lang="en-US" dirty="0" smtClean="0"/>
              <a:t>The commands and displays are sent to the controller through a parallel interface.  The controller output goes to the LCD itself. </a:t>
            </a:r>
            <a:endParaRPr lang="en-US" dirty="0"/>
          </a:p>
        </p:txBody>
      </p:sp>
      <p:pic>
        <p:nvPicPr>
          <p:cNvPr id="2050" name="Picture 2"/>
          <p:cNvPicPr>
            <a:picLocks noChangeAspect="1" noChangeArrowheads="1"/>
          </p:cNvPicPr>
          <p:nvPr>
            <p:custDataLst>
              <p:tags r:id="rId3"/>
            </p:custDataLst>
          </p:nvPr>
        </p:nvPicPr>
        <p:blipFill>
          <a:blip r:embed="rId6" cstate="print"/>
          <a:srcRect/>
          <a:stretch>
            <a:fillRect/>
          </a:stretch>
        </p:blipFill>
        <p:spPr bwMode="auto">
          <a:xfrm>
            <a:off x="2514600" y="3124200"/>
            <a:ext cx="4201501" cy="3581400"/>
          </a:xfrm>
          <a:prstGeom prst="rect">
            <a:avLst/>
          </a:prstGeom>
          <a:noFill/>
          <a:ln w="9525">
            <a:noFill/>
            <a:miter lim="800000"/>
            <a:headEnd/>
            <a:tailEnd/>
          </a:ln>
        </p:spPr>
      </p:pic>
    </p:spTree>
    <p:extLst>
      <p:ext uri="{BB962C8B-B14F-4D97-AF65-F5344CB8AC3E}">
        <p14:creationId xmlns:p14="http://schemas.microsoft.com/office/powerpoint/2010/main" val="1404274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LCD Display Data Ram (DDR)</a:t>
            </a:r>
            <a:endParaRPr lang="en-US" dirty="0"/>
          </a:p>
        </p:txBody>
      </p:sp>
      <p:sp>
        <p:nvSpPr>
          <p:cNvPr id="3" name="Content Placeholder 2"/>
          <p:cNvSpPr>
            <a:spLocks noGrp="1"/>
          </p:cNvSpPr>
          <p:nvPr>
            <p:ph idx="1"/>
            <p:custDataLst>
              <p:tags r:id="rId2"/>
            </p:custDataLst>
          </p:nvPr>
        </p:nvSpPr>
        <p:spPr>
          <a:xfrm>
            <a:off x="457200" y="1600200"/>
            <a:ext cx="8229600" cy="1904999"/>
          </a:xfrm>
        </p:spPr>
        <p:txBody>
          <a:bodyPr>
            <a:normAutofit/>
          </a:bodyPr>
          <a:lstStyle/>
          <a:p>
            <a:r>
              <a:rPr lang="en-US" dirty="0" smtClean="0"/>
              <a:t>One to one correspondence to an address location in DDR to what is written on the LCD as shown </a:t>
            </a:r>
            <a:endParaRPr lang="en-US" dirty="0"/>
          </a:p>
        </p:txBody>
      </p:sp>
      <p:pic>
        <p:nvPicPr>
          <p:cNvPr id="4" name="Picture 2"/>
          <p:cNvPicPr>
            <a:picLocks noChangeAspect="1" noChangeArrowheads="1"/>
          </p:cNvPicPr>
          <p:nvPr>
            <p:custDataLst>
              <p:tags r:id="rId3"/>
            </p:custDataLst>
          </p:nvPr>
        </p:nvPicPr>
        <p:blipFill>
          <a:blip r:embed="rId12" cstate="print"/>
          <a:srcRect/>
          <a:stretch>
            <a:fillRect/>
          </a:stretch>
        </p:blipFill>
        <p:spPr bwMode="auto">
          <a:xfrm>
            <a:off x="228600" y="3886200"/>
            <a:ext cx="8915400" cy="1926810"/>
          </a:xfrm>
          <a:prstGeom prst="rect">
            <a:avLst/>
          </a:prstGeom>
          <a:noFill/>
          <a:ln w="9525">
            <a:noFill/>
            <a:miter lim="800000"/>
            <a:headEnd/>
            <a:tailEnd/>
          </a:ln>
        </p:spPr>
      </p:pic>
      <p:sp>
        <p:nvSpPr>
          <p:cNvPr id="5" name="TextBox 4"/>
          <p:cNvSpPr txBox="1"/>
          <p:nvPr>
            <p:custDataLst>
              <p:tags r:id="rId4"/>
            </p:custDataLst>
          </p:nvPr>
        </p:nvSpPr>
        <p:spPr>
          <a:xfrm>
            <a:off x="228600" y="3505200"/>
            <a:ext cx="533400" cy="461665"/>
          </a:xfrm>
          <a:prstGeom prst="rect">
            <a:avLst/>
          </a:prstGeom>
          <a:noFill/>
        </p:spPr>
        <p:txBody>
          <a:bodyPr wrap="square" rtlCol="0">
            <a:spAutoFit/>
          </a:bodyPr>
          <a:lstStyle/>
          <a:p>
            <a:r>
              <a:rPr lang="en-US" sz="2400" dirty="0" smtClean="0"/>
              <a:t>00</a:t>
            </a:r>
            <a:endParaRPr lang="en-US" sz="2400" dirty="0"/>
          </a:p>
        </p:txBody>
      </p:sp>
      <p:sp>
        <p:nvSpPr>
          <p:cNvPr id="6" name="TextBox 5"/>
          <p:cNvSpPr txBox="1"/>
          <p:nvPr>
            <p:custDataLst>
              <p:tags r:id="rId5"/>
            </p:custDataLst>
          </p:nvPr>
        </p:nvSpPr>
        <p:spPr>
          <a:xfrm>
            <a:off x="838200" y="3505200"/>
            <a:ext cx="533400" cy="461665"/>
          </a:xfrm>
          <a:prstGeom prst="rect">
            <a:avLst/>
          </a:prstGeom>
          <a:noFill/>
        </p:spPr>
        <p:txBody>
          <a:bodyPr wrap="square" rtlCol="0">
            <a:spAutoFit/>
          </a:bodyPr>
          <a:lstStyle/>
          <a:p>
            <a:r>
              <a:rPr lang="en-US" sz="2400" dirty="0" smtClean="0"/>
              <a:t>01</a:t>
            </a:r>
            <a:endParaRPr lang="en-US" sz="2400" dirty="0"/>
          </a:p>
        </p:txBody>
      </p:sp>
      <p:sp>
        <p:nvSpPr>
          <p:cNvPr id="7" name="TextBox 6"/>
          <p:cNvSpPr txBox="1"/>
          <p:nvPr>
            <p:custDataLst>
              <p:tags r:id="rId6"/>
            </p:custDataLst>
          </p:nvPr>
        </p:nvSpPr>
        <p:spPr>
          <a:xfrm>
            <a:off x="8610600" y="3505200"/>
            <a:ext cx="533400" cy="461665"/>
          </a:xfrm>
          <a:prstGeom prst="rect">
            <a:avLst/>
          </a:prstGeom>
          <a:noFill/>
        </p:spPr>
        <p:txBody>
          <a:bodyPr wrap="square" rtlCol="0">
            <a:spAutoFit/>
          </a:bodyPr>
          <a:lstStyle/>
          <a:p>
            <a:r>
              <a:rPr lang="en-US" sz="2400" dirty="0" smtClean="0"/>
              <a:t>0F</a:t>
            </a:r>
            <a:endParaRPr lang="en-US" sz="2400" dirty="0"/>
          </a:p>
        </p:txBody>
      </p:sp>
      <p:sp>
        <p:nvSpPr>
          <p:cNvPr id="8" name="TextBox 7"/>
          <p:cNvSpPr txBox="1"/>
          <p:nvPr>
            <p:custDataLst>
              <p:tags r:id="rId7"/>
            </p:custDataLst>
          </p:nvPr>
        </p:nvSpPr>
        <p:spPr>
          <a:xfrm>
            <a:off x="228600" y="5715000"/>
            <a:ext cx="533400" cy="461665"/>
          </a:xfrm>
          <a:prstGeom prst="rect">
            <a:avLst/>
          </a:prstGeom>
          <a:noFill/>
        </p:spPr>
        <p:txBody>
          <a:bodyPr wrap="square" rtlCol="0">
            <a:spAutoFit/>
          </a:bodyPr>
          <a:lstStyle/>
          <a:p>
            <a:r>
              <a:rPr lang="en-US" sz="2400" dirty="0" smtClean="0"/>
              <a:t>40</a:t>
            </a:r>
            <a:endParaRPr lang="en-US" sz="2400" dirty="0"/>
          </a:p>
        </p:txBody>
      </p:sp>
      <p:sp>
        <p:nvSpPr>
          <p:cNvPr id="9" name="TextBox 8"/>
          <p:cNvSpPr txBox="1"/>
          <p:nvPr>
            <p:custDataLst>
              <p:tags r:id="rId8"/>
            </p:custDataLst>
          </p:nvPr>
        </p:nvSpPr>
        <p:spPr>
          <a:xfrm>
            <a:off x="762000" y="5715000"/>
            <a:ext cx="533400" cy="461665"/>
          </a:xfrm>
          <a:prstGeom prst="rect">
            <a:avLst/>
          </a:prstGeom>
          <a:noFill/>
        </p:spPr>
        <p:txBody>
          <a:bodyPr wrap="square" rtlCol="0">
            <a:spAutoFit/>
          </a:bodyPr>
          <a:lstStyle/>
          <a:p>
            <a:r>
              <a:rPr lang="en-US" sz="2400" dirty="0" smtClean="0"/>
              <a:t>41</a:t>
            </a:r>
            <a:endParaRPr lang="en-US" sz="2400" dirty="0"/>
          </a:p>
        </p:txBody>
      </p:sp>
      <p:sp>
        <p:nvSpPr>
          <p:cNvPr id="10" name="TextBox 9"/>
          <p:cNvSpPr txBox="1"/>
          <p:nvPr>
            <p:custDataLst>
              <p:tags r:id="rId9"/>
            </p:custDataLst>
          </p:nvPr>
        </p:nvSpPr>
        <p:spPr>
          <a:xfrm>
            <a:off x="8610600" y="5715000"/>
            <a:ext cx="533400" cy="461665"/>
          </a:xfrm>
          <a:prstGeom prst="rect">
            <a:avLst/>
          </a:prstGeom>
          <a:noFill/>
        </p:spPr>
        <p:txBody>
          <a:bodyPr wrap="square" rtlCol="0">
            <a:spAutoFit/>
          </a:bodyPr>
          <a:lstStyle/>
          <a:p>
            <a:r>
              <a:rPr lang="en-US" sz="2400" dirty="0" smtClean="0"/>
              <a:t>4F</a:t>
            </a:r>
            <a:endParaRPr lang="en-US" sz="2400" dirty="0"/>
          </a:p>
        </p:txBody>
      </p:sp>
    </p:spTree>
    <p:extLst>
      <p:ext uri="{BB962C8B-B14F-4D97-AF65-F5344CB8AC3E}">
        <p14:creationId xmlns:p14="http://schemas.microsoft.com/office/powerpoint/2010/main" val="2541276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34000" y="274638"/>
            <a:ext cx="3352800" cy="4525962"/>
          </a:xfrm>
        </p:spPr>
        <p:txBody>
          <a:bodyPr/>
          <a:lstStyle/>
          <a:p>
            <a:r>
              <a:rPr lang="en-US" dirty="0" smtClean="0"/>
              <a:t>Character Generator ROM</a:t>
            </a:r>
            <a:endParaRPr lang="en-US" dirty="0"/>
          </a:p>
        </p:txBody>
      </p:sp>
      <p:pic>
        <p:nvPicPr>
          <p:cNvPr id="2050" name="Picture 2"/>
          <p:cNvPicPr>
            <a:picLocks noChangeAspect="1" noChangeArrowheads="1"/>
          </p:cNvPicPr>
          <p:nvPr>
            <p:custDataLst>
              <p:tags r:id="rId2"/>
            </p:custDataLst>
          </p:nvPr>
        </p:nvPicPr>
        <p:blipFill>
          <a:blip r:embed="rId5" cstate="print"/>
          <a:srcRect/>
          <a:stretch>
            <a:fillRect/>
          </a:stretch>
        </p:blipFill>
        <p:spPr bwMode="auto">
          <a:xfrm>
            <a:off x="685801" y="0"/>
            <a:ext cx="5181600" cy="6378474"/>
          </a:xfrm>
          <a:prstGeom prst="rect">
            <a:avLst/>
          </a:prstGeom>
          <a:noFill/>
          <a:ln w="9525">
            <a:noFill/>
            <a:miter lim="800000"/>
            <a:headEnd/>
            <a:tailEnd/>
          </a:ln>
        </p:spPr>
      </p:pic>
    </p:spTree>
    <p:extLst>
      <p:ext uri="{BB962C8B-B14F-4D97-AF65-F5344CB8AC3E}">
        <p14:creationId xmlns:p14="http://schemas.microsoft.com/office/powerpoint/2010/main" val="3435017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LCD Character Generator RAM (CGR)</a:t>
            </a:r>
            <a:endParaRPr lang="en-US" dirty="0"/>
          </a:p>
        </p:txBody>
      </p:sp>
      <p:sp>
        <p:nvSpPr>
          <p:cNvPr id="3" name="Content Placeholder 2"/>
          <p:cNvSpPr>
            <a:spLocks noGrp="1"/>
          </p:cNvSpPr>
          <p:nvPr>
            <p:ph idx="1"/>
            <p:custDataLst>
              <p:tags r:id="rId2"/>
            </p:custDataLst>
          </p:nvPr>
        </p:nvSpPr>
        <p:spPr>
          <a:xfrm>
            <a:off x="457200" y="1600200"/>
            <a:ext cx="8229600" cy="5029199"/>
          </a:xfrm>
        </p:spPr>
        <p:txBody>
          <a:bodyPr>
            <a:normAutofit fontScale="92500" lnSpcReduction="10000"/>
          </a:bodyPr>
          <a:lstStyle/>
          <a:p>
            <a:r>
              <a:rPr lang="en-US" dirty="0" smtClean="0"/>
              <a:t>CGR allows you to define your own bit pattern for a character cell.  Your can store up to 8 characters of custom graphics.</a:t>
            </a:r>
          </a:p>
          <a:p>
            <a:r>
              <a:rPr lang="en-US" dirty="0" smtClean="0"/>
              <a:t>There are 64 addresses (0x40-0x7F) each address describes one row of the character.  Address 0x40 is the top row of the first character and 0x47 will be the bottom most row of the first character.  Address 0x48 will start the top row of character 2 and so on. </a:t>
            </a:r>
          </a:p>
          <a:p>
            <a:r>
              <a:rPr lang="en-US" dirty="0" smtClean="0"/>
              <a:t>Writing the code 0-8 in DDR will display one of the 8 CGR defined characters. </a:t>
            </a:r>
            <a:endParaRPr lang="en-US" dirty="0"/>
          </a:p>
        </p:txBody>
      </p:sp>
    </p:spTree>
    <p:extLst>
      <p:ext uri="{BB962C8B-B14F-4D97-AF65-F5344CB8AC3E}">
        <p14:creationId xmlns:p14="http://schemas.microsoft.com/office/powerpoint/2010/main" val="2343025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dsPIC33 Connection to LCD Controller</a:t>
            </a:r>
            <a:endParaRPr lang="en-US" dirty="0"/>
          </a:p>
        </p:txBody>
      </p:sp>
      <p:pic>
        <p:nvPicPr>
          <p:cNvPr id="4098" name="Picture 2"/>
          <p:cNvPicPr>
            <a:picLocks noChangeAspect="1" noChangeArrowheads="1"/>
          </p:cNvPicPr>
          <p:nvPr>
            <p:custDataLst>
              <p:tags r:id="rId2"/>
            </p:custDataLst>
          </p:nvPr>
        </p:nvPicPr>
        <p:blipFill>
          <a:blip r:embed="rId7" cstate="print"/>
          <a:srcRect/>
          <a:stretch>
            <a:fillRect/>
          </a:stretch>
        </p:blipFill>
        <p:spPr bwMode="auto">
          <a:xfrm>
            <a:off x="566738" y="1371600"/>
            <a:ext cx="8010525" cy="4114800"/>
          </a:xfrm>
          <a:prstGeom prst="rect">
            <a:avLst/>
          </a:prstGeom>
          <a:noFill/>
          <a:ln w="9525">
            <a:noFill/>
            <a:miter lim="800000"/>
            <a:headEnd/>
            <a:tailEnd/>
          </a:ln>
        </p:spPr>
      </p:pic>
      <p:pic>
        <p:nvPicPr>
          <p:cNvPr id="4099" name="Picture 3"/>
          <p:cNvPicPr>
            <a:picLocks noChangeAspect="1" noChangeArrowheads="1"/>
          </p:cNvPicPr>
          <p:nvPr>
            <p:custDataLst>
              <p:tags r:id="rId3"/>
            </p:custDataLst>
          </p:nvPr>
        </p:nvPicPr>
        <p:blipFill>
          <a:blip r:embed="rId8" cstate="print"/>
          <a:srcRect/>
          <a:stretch>
            <a:fillRect/>
          </a:stretch>
        </p:blipFill>
        <p:spPr bwMode="auto">
          <a:xfrm>
            <a:off x="248392" y="5105400"/>
            <a:ext cx="8731333" cy="1295400"/>
          </a:xfrm>
          <a:prstGeom prst="rect">
            <a:avLst/>
          </a:prstGeom>
          <a:noFill/>
          <a:ln w="9525">
            <a:noFill/>
            <a:miter lim="800000"/>
            <a:headEnd/>
            <a:tailEnd/>
          </a:ln>
        </p:spPr>
      </p:pic>
      <p:sp>
        <p:nvSpPr>
          <p:cNvPr id="5" name="Left Arrow 4">
            <a:hlinkClick r:id="rId9" action="ppaction://hlinksldjump"/>
          </p:cNvPr>
          <p:cNvSpPr/>
          <p:nvPr>
            <p:custDataLst>
              <p:tags r:id="rId4"/>
            </p:custDataLst>
          </p:nvPr>
        </p:nvSpPr>
        <p:spPr>
          <a:xfrm>
            <a:off x="1828800" y="5105400"/>
            <a:ext cx="685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115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Write Cycle (Command or Data)</a:t>
            </a:r>
            <a:endParaRPr lang="en-US" dirty="0"/>
          </a:p>
        </p:txBody>
      </p:sp>
      <p:pic>
        <p:nvPicPr>
          <p:cNvPr id="5123" name="Picture 3"/>
          <p:cNvPicPr>
            <a:picLocks noChangeAspect="1" noChangeArrowheads="1"/>
          </p:cNvPicPr>
          <p:nvPr>
            <p:custDataLst>
              <p:tags r:id="rId2"/>
            </p:custDataLst>
          </p:nvPr>
        </p:nvPicPr>
        <p:blipFill>
          <a:blip r:embed="rId5" cstate="print"/>
          <a:srcRect/>
          <a:stretch>
            <a:fillRect/>
          </a:stretch>
        </p:blipFill>
        <p:spPr bwMode="auto">
          <a:xfrm>
            <a:off x="0" y="1371600"/>
            <a:ext cx="8896350" cy="5086350"/>
          </a:xfrm>
          <a:prstGeom prst="rect">
            <a:avLst/>
          </a:prstGeom>
          <a:noFill/>
          <a:ln w="9525">
            <a:noFill/>
            <a:miter lim="800000"/>
            <a:headEnd/>
            <a:tailEnd/>
          </a:ln>
        </p:spPr>
      </p:pic>
    </p:spTree>
    <p:extLst>
      <p:ext uri="{BB962C8B-B14F-4D97-AF65-F5344CB8AC3E}">
        <p14:creationId xmlns:p14="http://schemas.microsoft.com/office/powerpoint/2010/main" val="3270303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Read Cycle</a:t>
            </a:r>
            <a:endParaRPr lang="en-US" dirty="0"/>
          </a:p>
        </p:txBody>
      </p:sp>
      <p:pic>
        <p:nvPicPr>
          <p:cNvPr id="6146" name="Picture 2"/>
          <p:cNvPicPr>
            <a:picLocks noChangeAspect="1" noChangeArrowheads="1"/>
          </p:cNvPicPr>
          <p:nvPr>
            <p:custDataLst>
              <p:tags r:id="rId2"/>
            </p:custDataLst>
          </p:nvPr>
        </p:nvPicPr>
        <p:blipFill>
          <a:blip r:embed="rId5" cstate="print"/>
          <a:srcRect/>
          <a:stretch>
            <a:fillRect/>
          </a:stretch>
        </p:blipFill>
        <p:spPr bwMode="auto">
          <a:xfrm>
            <a:off x="123825" y="1143000"/>
            <a:ext cx="8896350" cy="4572000"/>
          </a:xfrm>
          <a:prstGeom prst="rect">
            <a:avLst/>
          </a:prstGeom>
          <a:noFill/>
          <a:ln w="9525">
            <a:noFill/>
            <a:miter lim="800000"/>
            <a:headEnd/>
            <a:tailEnd/>
          </a:ln>
        </p:spPr>
      </p:pic>
    </p:spTree>
    <p:extLst>
      <p:ext uri="{BB962C8B-B14F-4D97-AF65-F5344CB8AC3E}">
        <p14:creationId xmlns:p14="http://schemas.microsoft.com/office/powerpoint/2010/main" val="2456090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Have test Thursday, homework due on Friday.</a:t>
            </a:r>
          </a:p>
          <a:p>
            <a:pPr marL="514350" indent="-514350">
              <a:buFont typeface="+mj-lt"/>
              <a:buAutoNum type="arabicPeriod"/>
            </a:pPr>
            <a:r>
              <a:rPr lang="en-US" dirty="0" smtClean="0"/>
              <a:t>Have homework due on Wednesday 5PM, then solutions given to study for Thursday exam</a:t>
            </a:r>
          </a:p>
          <a:p>
            <a:pPr marL="514350" indent="-514350">
              <a:buFont typeface="+mj-lt"/>
              <a:buAutoNum type="arabicPeriod"/>
            </a:pPr>
            <a:r>
              <a:rPr lang="en-US" dirty="0" smtClean="0"/>
              <a:t>Move exam to Tuesday, publish Homework solutions Friday. (regular lecture Thursday)</a:t>
            </a:r>
            <a:endParaRPr lang="en-US" dirty="0"/>
          </a:p>
        </p:txBody>
      </p:sp>
    </p:spTree>
    <p:extLst>
      <p:ext uri="{BB962C8B-B14F-4D97-AF65-F5344CB8AC3E}">
        <p14:creationId xmlns:p14="http://schemas.microsoft.com/office/powerpoint/2010/main" val="67869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914400"/>
          </a:xfrm>
        </p:spPr>
        <p:txBody>
          <a:bodyPr/>
          <a:lstStyle/>
          <a:p>
            <a:r>
              <a:rPr lang="en-US" dirty="0" smtClean="0"/>
              <a:t>LCD Commands (</a:t>
            </a:r>
            <a:r>
              <a:rPr lang="en-US" dirty="0" err="1" smtClean="0"/>
              <a:t>dsPIC</a:t>
            </a:r>
            <a:r>
              <a:rPr lang="en-US" dirty="0" smtClean="0"/>
              <a:t> -&gt; LCD)</a:t>
            </a:r>
            <a:endParaRPr lang="en-US" dirty="0"/>
          </a:p>
        </p:txBody>
      </p:sp>
      <p:pic>
        <p:nvPicPr>
          <p:cNvPr id="7170" name="Picture 2"/>
          <p:cNvPicPr>
            <a:picLocks noChangeAspect="1" noChangeArrowheads="1"/>
          </p:cNvPicPr>
          <p:nvPr>
            <p:custDataLst>
              <p:tags r:id="rId2"/>
            </p:custDataLst>
          </p:nvPr>
        </p:nvPicPr>
        <p:blipFill>
          <a:blip r:embed="rId5" cstate="print"/>
          <a:srcRect/>
          <a:stretch>
            <a:fillRect/>
          </a:stretch>
        </p:blipFill>
        <p:spPr bwMode="auto">
          <a:xfrm>
            <a:off x="92569" y="838201"/>
            <a:ext cx="8017969" cy="6019800"/>
          </a:xfrm>
          <a:prstGeom prst="rect">
            <a:avLst/>
          </a:prstGeom>
          <a:noFill/>
          <a:ln w="9525">
            <a:noFill/>
            <a:miter lim="800000"/>
            <a:headEnd/>
            <a:tailEnd/>
          </a:ln>
        </p:spPr>
      </p:pic>
    </p:spTree>
    <p:extLst>
      <p:ext uri="{BB962C8B-B14F-4D97-AF65-F5344CB8AC3E}">
        <p14:creationId xmlns:p14="http://schemas.microsoft.com/office/powerpoint/2010/main" val="3580016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smtClean="0"/>
              <a:t>LCD Data Writes (DDR or CGR)</a:t>
            </a:r>
            <a:endParaRPr lang="en-US" dirty="0"/>
          </a:p>
        </p:txBody>
      </p:sp>
      <p:grpSp>
        <p:nvGrpSpPr>
          <p:cNvPr id="6" name="Group 5"/>
          <p:cNvGrpSpPr/>
          <p:nvPr>
            <p:custDataLst>
              <p:tags r:id="rId2"/>
            </p:custDataLst>
          </p:nvPr>
        </p:nvGrpSpPr>
        <p:grpSpPr>
          <a:xfrm>
            <a:off x="1" y="2133601"/>
            <a:ext cx="9144000" cy="1828800"/>
            <a:chOff x="0" y="2133600"/>
            <a:chExt cx="9629775" cy="1895475"/>
          </a:xfrm>
        </p:grpSpPr>
        <p:pic>
          <p:nvPicPr>
            <p:cNvPr id="8194" name="Picture 2"/>
            <p:cNvPicPr>
              <a:picLocks noChangeAspect="1" noChangeArrowheads="1"/>
            </p:cNvPicPr>
            <p:nvPr/>
          </p:nvPicPr>
          <p:blipFill>
            <a:blip r:embed="rId4" cstate="print"/>
            <a:srcRect/>
            <a:stretch>
              <a:fillRect/>
            </a:stretch>
          </p:blipFill>
          <p:spPr bwMode="auto">
            <a:xfrm>
              <a:off x="0" y="2828925"/>
              <a:ext cx="9629775" cy="1200150"/>
            </a:xfrm>
            <a:prstGeom prst="rect">
              <a:avLst/>
            </a:prstGeom>
            <a:noFill/>
            <a:ln w="9525">
              <a:noFill/>
              <a:miter lim="800000"/>
              <a:headEnd/>
              <a:tailEnd/>
            </a:ln>
          </p:spPr>
        </p:pic>
        <p:pic>
          <p:nvPicPr>
            <p:cNvPr id="8195" name="Picture 3"/>
            <p:cNvPicPr>
              <a:picLocks noChangeAspect="1" noChangeArrowheads="1"/>
            </p:cNvPicPr>
            <p:nvPr/>
          </p:nvPicPr>
          <p:blipFill>
            <a:blip r:embed="rId5" cstate="print"/>
            <a:srcRect/>
            <a:stretch>
              <a:fillRect/>
            </a:stretch>
          </p:blipFill>
          <p:spPr bwMode="auto">
            <a:xfrm>
              <a:off x="10758" y="2133600"/>
              <a:ext cx="9534526" cy="895350"/>
            </a:xfrm>
            <a:prstGeom prst="rect">
              <a:avLst/>
            </a:prstGeom>
            <a:noFill/>
            <a:ln w="9525">
              <a:noFill/>
              <a:miter lim="800000"/>
              <a:headEnd/>
              <a:tailEnd/>
            </a:ln>
          </p:spPr>
        </p:pic>
      </p:grpSp>
    </p:spTree>
    <p:extLst>
      <p:ext uri="{BB962C8B-B14F-4D97-AF65-F5344CB8AC3E}">
        <p14:creationId xmlns:p14="http://schemas.microsoft.com/office/powerpoint/2010/main" val="2790185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for Real Time Operating System (</a:t>
            </a:r>
            <a:r>
              <a:rPr lang="en-US" dirty="0" err="1" smtClean="0"/>
              <a:t>RTOS</a:t>
            </a:r>
            <a:r>
              <a:rPr lang="en-US" dirty="0" smtClean="0"/>
              <a:t>)</a:t>
            </a:r>
            <a:endParaRPr lang="en-US" dirty="0"/>
          </a:p>
        </p:txBody>
      </p:sp>
      <p:sp>
        <p:nvSpPr>
          <p:cNvPr id="3" name="Content Placeholder 2"/>
          <p:cNvSpPr>
            <a:spLocks noGrp="1"/>
          </p:cNvSpPr>
          <p:nvPr>
            <p:ph idx="1"/>
          </p:nvPr>
        </p:nvSpPr>
        <p:spPr/>
        <p:txBody>
          <a:bodyPr/>
          <a:lstStyle/>
          <a:p>
            <a:r>
              <a:rPr lang="en-US" dirty="0" smtClean="0"/>
              <a:t>Basic problem: one microprocessor many things to do. </a:t>
            </a:r>
          </a:p>
          <a:p>
            <a:r>
              <a:rPr lang="en-US" dirty="0" smtClean="0"/>
              <a:t>I can only do one thing at a time so how do I get many things done at once.</a:t>
            </a:r>
          </a:p>
          <a:p>
            <a:r>
              <a:rPr lang="en-US" dirty="0" smtClean="0"/>
              <a:t>The things I must do have different levels of importance based upon</a:t>
            </a:r>
          </a:p>
          <a:p>
            <a:pPr lvl="1"/>
            <a:r>
              <a:rPr lang="en-US" dirty="0" smtClean="0"/>
              <a:t>Importance to mission</a:t>
            </a:r>
          </a:p>
          <a:p>
            <a:pPr lvl="1"/>
            <a:r>
              <a:rPr lang="en-US" dirty="0" smtClean="0"/>
              <a:t>Deadlines of when the job must be finished</a:t>
            </a:r>
            <a:endParaRPr lang="en-US" dirty="0"/>
          </a:p>
        </p:txBody>
      </p:sp>
    </p:spTree>
    <p:extLst>
      <p:ext uri="{BB962C8B-B14F-4D97-AF65-F5344CB8AC3E}">
        <p14:creationId xmlns:p14="http://schemas.microsoft.com/office/powerpoint/2010/main" val="103036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Task</a:t>
            </a:r>
            <a:r>
              <a:rPr lang="en-US" dirty="0" smtClean="0"/>
              <a:t> – Is a single program process, strand, or section. It has a clear and distinct purpose and outcome.  It is independent of other tasks, and it can’t call other tasks.</a:t>
            </a:r>
          </a:p>
          <a:p>
            <a:r>
              <a:rPr lang="en-US" b="1" dirty="0" smtClean="0"/>
              <a:t>Multi-tasking</a:t>
            </a:r>
            <a:r>
              <a:rPr lang="en-US" dirty="0" smtClean="0"/>
              <a:t> – Many tasks performed ideally simultaneously.</a:t>
            </a:r>
          </a:p>
          <a:p>
            <a:r>
              <a:rPr lang="en-US" dirty="0" smtClean="0"/>
              <a:t> </a:t>
            </a:r>
            <a:r>
              <a:rPr lang="en-US" b="1" dirty="0" smtClean="0"/>
              <a:t>Task Priorities </a:t>
            </a:r>
            <a:r>
              <a:rPr lang="en-US" dirty="0" smtClean="0"/>
              <a:t>– Task have priority, that is relative to the other tasks.  Higher priority tasks run before lower priority tasks.</a:t>
            </a:r>
          </a:p>
          <a:p>
            <a:r>
              <a:rPr lang="en-US" b="1" dirty="0" smtClean="0"/>
              <a:t>Deadline</a:t>
            </a:r>
            <a:r>
              <a:rPr lang="en-US" dirty="0" smtClean="0"/>
              <a:t> – when the task must be done, this can be based upon times or events.</a:t>
            </a:r>
            <a:endParaRPr lang="en-US" dirty="0"/>
          </a:p>
        </p:txBody>
      </p:sp>
    </p:spTree>
    <p:extLst>
      <p:ext uri="{BB962C8B-B14F-4D97-AF65-F5344CB8AC3E}">
        <p14:creationId xmlns:p14="http://schemas.microsoft.com/office/powerpoint/2010/main" val="4042773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a:t>
            </a:r>
            <a:endParaRPr lang="en-US" dirty="0"/>
          </a:p>
        </p:txBody>
      </p:sp>
      <p:sp>
        <p:nvSpPr>
          <p:cNvPr id="3" name="Content Placeholder 2"/>
          <p:cNvSpPr>
            <a:spLocks noGrp="1"/>
          </p:cNvSpPr>
          <p:nvPr>
            <p:ph idx="1"/>
          </p:nvPr>
        </p:nvSpPr>
        <p:spPr/>
        <p:txBody>
          <a:bodyPr/>
          <a:lstStyle/>
          <a:p>
            <a:r>
              <a:rPr lang="en-US" dirty="0" smtClean="0"/>
              <a:t>So what does it mean to operate in “Real Time”  (in contrast to false time?)</a:t>
            </a:r>
          </a:p>
          <a:p>
            <a:pPr algn="ctr">
              <a:buNone/>
            </a:pPr>
            <a:r>
              <a:rPr lang="en-US" b="1" i="1" dirty="0" smtClean="0"/>
              <a:t>A system operating in real time must be able to provide the correct results at the required time deadlines. </a:t>
            </a:r>
          </a:p>
        </p:txBody>
      </p:sp>
    </p:spTree>
    <p:extLst>
      <p:ext uri="{BB962C8B-B14F-4D97-AF65-F5344CB8AC3E}">
        <p14:creationId xmlns:p14="http://schemas.microsoft.com/office/powerpoint/2010/main" val="26954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and Deadline Example </a:t>
            </a:r>
            <a:endParaRPr lang="en-US" dirty="0"/>
          </a:p>
        </p:txBody>
      </p:sp>
      <p:sp>
        <p:nvSpPr>
          <p:cNvPr id="3" name="Content Placeholder 2"/>
          <p:cNvSpPr>
            <a:spLocks noGrp="1"/>
          </p:cNvSpPr>
          <p:nvPr>
            <p:ph idx="1"/>
          </p:nvPr>
        </p:nvSpPr>
        <p:spPr>
          <a:xfrm>
            <a:off x="152400" y="4495800"/>
            <a:ext cx="5410200" cy="2133600"/>
          </a:xfrm>
        </p:spPr>
        <p:txBody>
          <a:bodyPr/>
          <a:lstStyle/>
          <a:p>
            <a:r>
              <a:rPr lang="en-US" dirty="0" smtClean="0"/>
              <a:t>Deadlines can be difficult and subjective to set. </a:t>
            </a:r>
            <a:endParaRPr lang="en-US" dirty="0"/>
          </a:p>
        </p:txBody>
      </p:sp>
      <p:graphicFrame>
        <p:nvGraphicFramePr>
          <p:cNvPr id="4" name="Group 34"/>
          <p:cNvGraphicFramePr>
            <a:graphicFrameLocks noGrp="1"/>
          </p:cNvGraphicFramePr>
          <p:nvPr/>
        </p:nvGraphicFramePr>
        <p:xfrm>
          <a:off x="685800" y="1447800"/>
          <a:ext cx="3962400" cy="2743201"/>
        </p:xfrm>
        <a:graphic>
          <a:graphicData uri="http://schemas.openxmlformats.org/drawingml/2006/table">
            <a:tbl>
              <a:tblPr/>
              <a:tblGrid>
                <a:gridCol w="1859102"/>
                <a:gridCol w="1051649"/>
                <a:gridCol w="1051649"/>
              </a:tblGrid>
              <a:tr h="65682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Task</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Priority</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Deadline (ms)</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65682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Respond to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microswitches</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8636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Read LDRs</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5682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Calculate and set motor speed</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8636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Display</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500</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pic>
        <p:nvPicPr>
          <p:cNvPr id="5" name="Picture 9"/>
          <p:cNvPicPr>
            <a:picLocks noChangeAspect="1" noChangeArrowheads="1"/>
          </p:cNvPicPr>
          <p:nvPr/>
        </p:nvPicPr>
        <p:blipFill>
          <a:blip r:embed="rId2" cstate="print"/>
          <a:srcRect l="40428" t="6352" r="12675" b="4377"/>
          <a:stretch>
            <a:fillRect/>
          </a:stretch>
        </p:blipFill>
        <p:spPr bwMode="auto">
          <a:xfrm>
            <a:off x="5410200" y="1295400"/>
            <a:ext cx="2819400" cy="4953000"/>
          </a:xfrm>
          <a:prstGeom prst="rect">
            <a:avLst/>
          </a:prstGeom>
          <a:noFill/>
          <a:ln w="9525">
            <a:noFill/>
            <a:miter lim="800000"/>
            <a:headEnd/>
            <a:tailEnd/>
          </a:ln>
        </p:spPr>
      </p:pic>
    </p:spTree>
    <p:extLst>
      <p:ext uri="{BB962C8B-B14F-4D97-AF65-F5344CB8AC3E}">
        <p14:creationId xmlns:p14="http://schemas.microsoft.com/office/powerpoint/2010/main" val="2673882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1881188"/>
            <a:ext cx="9144000" cy="0"/>
          </a:xfrm>
          <a:prstGeom prst="rect">
            <a:avLst/>
          </a:prstGeom>
          <a:noFill/>
          <a:ln w="9525">
            <a:noFill/>
            <a:miter lim="800000"/>
            <a:headEnd/>
            <a:tailEnd/>
          </a:ln>
          <a:effectLst/>
        </p:spPr>
        <p:txBody>
          <a:bodyPr wrap="none" anchor="ctr">
            <a:spAutoFit/>
          </a:bodyPr>
          <a:lstStyle/>
          <a:p>
            <a:endParaRPr lang="en-US"/>
          </a:p>
        </p:txBody>
      </p:sp>
      <p:sp>
        <p:nvSpPr>
          <p:cNvPr id="5" name="Title 4"/>
          <p:cNvSpPr>
            <a:spLocks noGrp="1"/>
          </p:cNvSpPr>
          <p:nvPr>
            <p:ph type="title"/>
          </p:nvPr>
        </p:nvSpPr>
        <p:spPr/>
        <p:txBody>
          <a:bodyPr>
            <a:normAutofit fontScale="90000"/>
          </a:bodyPr>
          <a:lstStyle/>
          <a:p>
            <a:r>
              <a:rPr lang="en-US" dirty="0" smtClean="0"/>
              <a:t>Problems with Super Loop Approach</a:t>
            </a:r>
            <a:endParaRPr lang="en-US" dirty="0"/>
          </a:p>
        </p:txBody>
      </p:sp>
      <p:sp>
        <p:nvSpPr>
          <p:cNvPr id="6" name="Content Placeholder 5"/>
          <p:cNvSpPr>
            <a:spLocks noGrp="1"/>
          </p:cNvSpPr>
          <p:nvPr>
            <p:ph idx="1"/>
          </p:nvPr>
        </p:nvSpPr>
        <p:spPr/>
        <p:txBody>
          <a:bodyPr/>
          <a:lstStyle/>
          <a:p>
            <a:r>
              <a:rPr lang="en-US" i="1" dirty="0" smtClean="0"/>
              <a:t>Loop execution time is not constant</a:t>
            </a:r>
            <a:r>
              <a:rPr lang="en-US" dirty="0" smtClean="0"/>
              <a:t>.</a:t>
            </a:r>
          </a:p>
          <a:p>
            <a:r>
              <a:rPr lang="en-US" i="1" dirty="0" smtClean="0"/>
              <a:t>Tasks interfere with each other.</a:t>
            </a:r>
          </a:p>
          <a:p>
            <a:r>
              <a:rPr lang="en-US" i="1" dirty="0" smtClean="0"/>
              <a:t>High priority tasks don’t get the attention they need</a:t>
            </a:r>
            <a:r>
              <a:rPr lang="en-US" dirty="0" smtClean="0"/>
              <a:t>.</a:t>
            </a:r>
            <a:endParaRPr lang="en-US" dirty="0"/>
          </a:p>
        </p:txBody>
      </p:sp>
      <p:pic>
        <p:nvPicPr>
          <p:cNvPr id="7" name="Picture 9"/>
          <p:cNvPicPr>
            <a:picLocks noChangeAspect="1" noChangeArrowheads="1"/>
          </p:cNvPicPr>
          <p:nvPr/>
        </p:nvPicPr>
        <p:blipFill>
          <a:blip r:embed="rId3" cstate="print"/>
          <a:srcRect l="40428" t="6352" r="12675" b="4377"/>
          <a:stretch>
            <a:fillRect/>
          </a:stretch>
        </p:blipFill>
        <p:spPr bwMode="auto">
          <a:xfrm>
            <a:off x="4834466" y="3276600"/>
            <a:ext cx="3242733" cy="3212757"/>
          </a:xfrm>
          <a:prstGeom prst="rect">
            <a:avLst/>
          </a:prstGeom>
          <a:noFill/>
          <a:ln w="9525">
            <a:noFill/>
            <a:miter lim="800000"/>
            <a:headEnd/>
            <a:tailEnd/>
          </a:ln>
        </p:spPr>
      </p:pic>
    </p:spTree>
    <p:extLst>
      <p:ext uri="{BB962C8B-B14F-4D97-AF65-F5344CB8AC3E}">
        <p14:creationId xmlns:p14="http://schemas.microsoft.com/office/powerpoint/2010/main" val="2929573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3" name="Picture 5"/>
          <p:cNvPicPr>
            <a:picLocks noChangeAspect="1" noChangeArrowheads="1"/>
          </p:cNvPicPr>
          <p:nvPr/>
        </p:nvPicPr>
        <p:blipFill>
          <a:blip r:embed="rId3" cstate="print"/>
          <a:srcRect l="16136" r="2467"/>
          <a:stretch>
            <a:fillRect/>
          </a:stretch>
        </p:blipFill>
        <p:spPr bwMode="auto">
          <a:xfrm>
            <a:off x="4114800" y="2133600"/>
            <a:ext cx="5029200" cy="3355975"/>
          </a:xfrm>
          <a:prstGeom prst="rect">
            <a:avLst/>
          </a:prstGeom>
          <a:noFill/>
          <a:ln w="9525">
            <a:noFill/>
            <a:miter lim="800000"/>
            <a:headEnd/>
            <a:tailEnd/>
          </a:ln>
        </p:spPr>
      </p:pic>
      <p:sp>
        <p:nvSpPr>
          <p:cNvPr id="114690" name="Rectangle 2"/>
          <p:cNvSpPr>
            <a:spLocks noChangeArrowheads="1"/>
          </p:cNvSpPr>
          <p:nvPr/>
        </p:nvSpPr>
        <p:spPr bwMode="auto">
          <a:xfrm>
            <a:off x="0" y="1881188"/>
            <a:ext cx="9144000" cy="0"/>
          </a:xfrm>
          <a:prstGeom prst="rect">
            <a:avLst/>
          </a:prstGeom>
          <a:noFill/>
          <a:ln w="9525">
            <a:noFill/>
            <a:miter lim="800000"/>
            <a:headEnd/>
            <a:tailEnd/>
          </a:ln>
          <a:effectLst/>
        </p:spPr>
        <p:txBody>
          <a:bodyPr wrap="none" anchor="ctr">
            <a:spAutoFit/>
          </a:bodyPr>
          <a:lstStyle/>
          <a:p>
            <a:endParaRPr lang="en-US"/>
          </a:p>
        </p:txBody>
      </p:sp>
      <p:sp>
        <p:nvSpPr>
          <p:cNvPr id="6" name="Title 5"/>
          <p:cNvSpPr>
            <a:spLocks noGrp="1"/>
          </p:cNvSpPr>
          <p:nvPr>
            <p:ph type="title"/>
          </p:nvPr>
        </p:nvSpPr>
        <p:spPr>
          <a:xfrm>
            <a:off x="457200" y="381000"/>
            <a:ext cx="8229600" cy="944562"/>
          </a:xfrm>
        </p:spPr>
        <p:txBody>
          <a:bodyPr>
            <a:normAutofit fontScale="90000"/>
          </a:bodyPr>
          <a:lstStyle/>
          <a:p>
            <a:r>
              <a:rPr lang="en-US" dirty="0" smtClean="0"/>
              <a:t>Using Interrupts for Prioritization – the Foreground/Background Structure </a:t>
            </a:r>
            <a:br>
              <a:rPr lang="en-US" dirty="0" smtClean="0"/>
            </a:br>
            <a:endParaRPr lang="en-US" dirty="0"/>
          </a:p>
        </p:txBody>
      </p:sp>
      <p:sp>
        <p:nvSpPr>
          <p:cNvPr id="7" name="Content Placeholder 6"/>
          <p:cNvSpPr>
            <a:spLocks noGrp="1"/>
          </p:cNvSpPr>
          <p:nvPr>
            <p:ph idx="1"/>
          </p:nvPr>
        </p:nvSpPr>
        <p:spPr>
          <a:xfrm>
            <a:off x="457200" y="1600200"/>
            <a:ext cx="3810000" cy="4876800"/>
          </a:xfrm>
        </p:spPr>
        <p:txBody>
          <a:bodyPr>
            <a:normAutofit fontScale="92500" lnSpcReduction="10000"/>
          </a:bodyPr>
          <a:lstStyle/>
          <a:p>
            <a:r>
              <a:rPr lang="en-US" dirty="0" smtClean="0"/>
              <a:t>High priority event triggered tasks can be brought to the foreground by using an interrupt</a:t>
            </a:r>
          </a:p>
          <a:p>
            <a:r>
              <a:rPr lang="en-US" dirty="0" smtClean="0"/>
              <a:t>The background events are usually time based interrupts and can use the repetition of the rate of the loop.</a:t>
            </a:r>
            <a:endParaRPr lang="en-US" dirty="0"/>
          </a:p>
        </p:txBody>
      </p:sp>
    </p:spTree>
    <p:extLst>
      <p:ext uri="{BB962C8B-B14F-4D97-AF65-F5344CB8AC3E}">
        <p14:creationId xmlns:p14="http://schemas.microsoft.com/office/powerpoint/2010/main" val="2805266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1881188"/>
            <a:ext cx="9144000" cy="0"/>
          </a:xfrm>
          <a:prstGeom prst="rect">
            <a:avLst/>
          </a:prstGeom>
          <a:noFill/>
          <a:ln w="9525">
            <a:noFill/>
            <a:miter lim="800000"/>
            <a:headEnd/>
            <a:tailEnd/>
          </a:ln>
          <a:effectLst/>
        </p:spPr>
        <p:txBody>
          <a:bodyPr wrap="none" anchor="ctr">
            <a:spAutoFit/>
          </a:bodyPr>
          <a:lstStyle/>
          <a:p>
            <a:endParaRPr lang="en-US"/>
          </a:p>
        </p:txBody>
      </p:sp>
      <p:pic>
        <p:nvPicPr>
          <p:cNvPr id="118789" name="Picture 5"/>
          <p:cNvPicPr>
            <a:picLocks noChangeAspect="1" noChangeArrowheads="1"/>
          </p:cNvPicPr>
          <p:nvPr/>
        </p:nvPicPr>
        <p:blipFill>
          <a:blip r:embed="rId3" cstate="print"/>
          <a:srcRect l="10315" t="2392" r="14600"/>
          <a:stretch>
            <a:fillRect/>
          </a:stretch>
        </p:blipFill>
        <p:spPr bwMode="auto">
          <a:xfrm>
            <a:off x="3733800" y="2362200"/>
            <a:ext cx="5257800" cy="3822700"/>
          </a:xfrm>
          <a:prstGeom prst="rect">
            <a:avLst/>
          </a:prstGeom>
          <a:noFill/>
          <a:ln w="9525">
            <a:noFill/>
            <a:miter lim="800000"/>
            <a:headEnd/>
            <a:tailEnd/>
          </a:ln>
        </p:spPr>
      </p:pic>
      <p:sp>
        <p:nvSpPr>
          <p:cNvPr id="6" name="Title 5"/>
          <p:cNvSpPr>
            <a:spLocks noGrp="1"/>
          </p:cNvSpPr>
          <p:nvPr>
            <p:ph type="title"/>
          </p:nvPr>
        </p:nvSpPr>
        <p:spPr/>
        <p:txBody>
          <a:bodyPr>
            <a:normAutofit fontScale="90000"/>
          </a:bodyPr>
          <a:lstStyle/>
          <a:p>
            <a:r>
              <a:rPr lang="en-US" dirty="0" smtClean="0"/>
              <a:t>Refining Loop Based Timing Execution</a:t>
            </a:r>
            <a:endParaRPr lang="en-US" dirty="0"/>
          </a:p>
        </p:txBody>
      </p:sp>
      <p:sp>
        <p:nvSpPr>
          <p:cNvPr id="7" name="Content Placeholder 6"/>
          <p:cNvSpPr>
            <a:spLocks noGrp="1"/>
          </p:cNvSpPr>
          <p:nvPr>
            <p:ph idx="1"/>
          </p:nvPr>
        </p:nvSpPr>
        <p:spPr>
          <a:xfrm>
            <a:off x="457200" y="1371600"/>
            <a:ext cx="3657600" cy="4648200"/>
          </a:xfrm>
        </p:spPr>
        <p:txBody>
          <a:bodyPr/>
          <a:lstStyle/>
          <a:p>
            <a:r>
              <a:rPr lang="en-US" dirty="0" smtClean="0"/>
              <a:t>Each task will have an enable flag </a:t>
            </a:r>
          </a:p>
          <a:p>
            <a:r>
              <a:rPr lang="en-US" dirty="0" smtClean="0"/>
              <a:t>Each task can execute on a multiple of loop executions</a:t>
            </a:r>
            <a:endParaRPr lang="en-US" dirty="0"/>
          </a:p>
        </p:txBody>
      </p:sp>
    </p:spTree>
    <p:extLst>
      <p:ext uri="{BB962C8B-B14F-4D97-AF65-F5344CB8AC3E}">
        <p14:creationId xmlns:p14="http://schemas.microsoft.com/office/powerpoint/2010/main" val="519836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Real Time Operating System</a:t>
            </a:r>
            <a:endParaRPr lang="en-US" dirty="0"/>
          </a:p>
        </p:txBody>
      </p:sp>
      <p:sp>
        <p:nvSpPr>
          <p:cNvPr id="3" name="Content Placeholder 2"/>
          <p:cNvSpPr>
            <a:spLocks noGrp="1"/>
          </p:cNvSpPr>
          <p:nvPr>
            <p:ph idx="1"/>
            <p:custDataLst>
              <p:tags r:id="rId2"/>
            </p:custDataLst>
          </p:nvPr>
        </p:nvSpPr>
        <p:spPr/>
        <p:txBody>
          <a:bodyPr>
            <a:normAutofit fontScale="92500" lnSpcReduction="20000"/>
          </a:bodyPr>
          <a:lstStyle/>
          <a:p>
            <a:r>
              <a:rPr lang="en-US" dirty="0" smtClean="0"/>
              <a:t>Operating System (OS): a layer of SW that provides low level services and management of tasks or applications.  This management consists of: scheduling the tasks, managing the context of the tasks, provide communication and synchronization between tasks and sharing and allocating system resources (e.g. peripherals) between the tasks. </a:t>
            </a:r>
          </a:p>
          <a:p>
            <a:r>
              <a:rPr lang="en-US" dirty="0" smtClean="0"/>
              <a:t>RTOS: an OS that allows one to specify constraints on the rate of process, that guarantees that these rate constraints will be met. </a:t>
            </a:r>
            <a:endParaRPr lang="en-US" dirty="0"/>
          </a:p>
        </p:txBody>
      </p:sp>
    </p:spTree>
    <p:extLst>
      <p:ext uri="{BB962C8B-B14F-4D97-AF65-F5344CB8AC3E}">
        <p14:creationId xmlns:p14="http://schemas.microsoft.com/office/powerpoint/2010/main" val="4648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setup</a:t>
            </a:r>
            <a:endParaRPr lang="en-US" dirty="0"/>
          </a:p>
        </p:txBody>
      </p:sp>
      <p:sp>
        <p:nvSpPr>
          <p:cNvPr id="3" name="Content Placeholder 2"/>
          <p:cNvSpPr>
            <a:spLocks noGrp="1"/>
          </p:cNvSpPr>
          <p:nvPr>
            <p:ph idx="1"/>
          </p:nvPr>
        </p:nvSpPr>
        <p:spPr/>
        <p:txBody>
          <a:bodyPr/>
          <a:lstStyle/>
          <a:p>
            <a:r>
              <a:rPr lang="en-US" dirty="0" smtClean="0"/>
              <a:t>Is in the lab you should just have to plug the card into your explorer 16 board.</a:t>
            </a:r>
          </a:p>
          <a:p>
            <a:endParaRPr lang="en-US" dirty="0" smtClean="0"/>
          </a:p>
          <a:p>
            <a:r>
              <a:rPr lang="en-US" dirty="0" smtClean="0"/>
              <a:t>Oscilloscope is right next to the setup in case you want to see what  you should be getting. </a:t>
            </a:r>
            <a:endParaRPr lang="en-US" dirty="0"/>
          </a:p>
        </p:txBody>
      </p:sp>
    </p:spTree>
    <p:extLst>
      <p:ext uri="{BB962C8B-B14F-4D97-AF65-F5344CB8AC3E}">
        <p14:creationId xmlns:p14="http://schemas.microsoft.com/office/powerpoint/2010/main" val="3376416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RTOS?</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Abstracting away timing information:  Each task will have a simple API interface to the kernel (the core component of the OS) which will take care of the timing issues.</a:t>
            </a:r>
          </a:p>
          <a:p>
            <a:r>
              <a:rPr lang="en-US" dirty="0" smtClean="0"/>
              <a:t>Maintainability / Extensibility : abstracting the timing information means that tasks are not interrelated.  This means that it is easier to change an application without effecting others and easier to add tasks. </a:t>
            </a:r>
            <a:endParaRPr lang="en-US" dirty="0"/>
          </a:p>
        </p:txBody>
      </p:sp>
    </p:spTree>
    <p:extLst>
      <p:ext uri="{BB962C8B-B14F-4D97-AF65-F5344CB8AC3E}">
        <p14:creationId xmlns:p14="http://schemas.microsoft.com/office/powerpoint/2010/main" val="2864217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RTOS?</a:t>
            </a:r>
            <a:endParaRPr lang="en-US" dirty="0"/>
          </a:p>
        </p:txBody>
      </p:sp>
      <p:sp>
        <p:nvSpPr>
          <p:cNvPr id="3" name="Content Placeholder 2"/>
          <p:cNvSpPr>
            <a:spLocks noGrp="1"/>
          </p:cNvSpPr>
          <p:nvPr>
            <p:ph idx="1"/>
            <p:custDataLst>
              <p:tags r:id="rId2"/>
            </p:custDataLst>
          </p:nvPr>
        </p:nvSpPr>
        <p:spPr/>
        <p:txBody>
          <a:bodyPr>
            <a:normAutofit/>
          </a:bodyPr>
          <a:lstStyle/>
          <a:p>
            <a:r>
              <a:rPr lang="en-US" dirty="0" smtClean="0"/>
              <a:t>Modularity:  Since the tasks are not dependent on each other they can be modular only doing one well defined purpose.  This leads to:</a:t>
            </a:r>
          </a:p>
          <a:p>
            <a:pPr lvl="1"/>
            <a:r>
              <a:rPr lang="en-US" dirty="0" smtClean="0"/>
              <a:t>Easier team development</a:t>
            </a:r>
          </a:p>
          <a:p>
            <a:pPr lvl="1"/>
            <a:r>
              <a:rPr lang="en-US" dirty="0" smtClean="0"/>
              <a:t>Easier testing</a:t>
            </a:r>
          </a:p>
          <a:p>
            <a:pPr lvl="1"/>
            <a:r>
              <a:rPr lang="en-US" dirty="0" smtClean="0"/>
              <a:t>Code reuse</a:t>
            </a:r>
          </a:p>
          <a:p>
            <a:pPr lvl="1"/>
            <a:endParaRPr lang="en-US" dirty="0"/>
          </a:p>
        </p:txBody>
      </p:sp>
    </p:spTree>
    <p:extLst>
      <p:ext uri="{BB962C8B-B14F-4D97-AF65-F5344CB8AC3E}">
        <p14:creationId xmlns:p14="http://schemas.microsoft.com/office/powerpoint/2010/main" val="2834953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RTOS?</a:t>
            </a:r>
            <a:endParaRPr lang="en-US" dirty="0"/>
          </a:p>
        </p:txBody>
      </p:sp>
      <p:sp>
        <p:nvSpPr>
          <p:cNvPr id="3" name="Content Placeholder 2"/>
          <p:cNvSpPr>
            <a:spLocks noGrp="1"/>
          </p:cNvSpPr>
          <p:nvPr>
            <p:ph idx="1"/>
            <p:custDataLst>
              <p:tags r:id="rId2"/>
            </p:custDataLst>
          </p:nvPr>
        </p:nvSpPr>
        <p:spPr/>
        <p:txBody>
          <a:bodyPr>
            <a:normAutofit fontScale="92500" lnSpcReduction="10000"/>
          </a:bodyPr>
          <a:lstStyle/>
          <a:p>
            <a:r>
              <a:rPr lang="en-US" dirty="0" smtClean="0"/>
              <a:t>Improved Efficiency – With an RTOS you never have to wait around for an event using polling techniques e.g. while (</a:t>
            </a:r>
            <a:r>
              <a:rPr lang="en-US" dirty="0" err="1" smtClean="0"/>
              <a:t>check_busy</a:t>
            </a:r>
            <a:r>
              <a:rPr lang="en-US" dirty="0" smtClean="0"/>
              <a:t>) {}.  You can use either:</a:t>
            </a:r>
          </a:p>
          <a:p>
            <a:pPr lvl="1"/>
            <a:r>
              <a:rPr lang="en-US" dirty="0" smtClean="0"/>
              <a:t>Interrupts on the events or</a:t>
            </a:r>
          </a:p>
          <a:p>
            <a:pPr lvl="1"/>
            <a:r>
              <a:rPr lang="en-US" dirty="0" smtClean="0"/>
              <a:t>Periodic calls to check on conditions (polling but in a controlled way that is efficient)</a:t>
            </a:r>
          </a:p>
          <a:p>
            <a:r>
              <a:rPr lang="en-US" dirty="0" smtClean="0"/>
              <a:t>Counter to the efficiency is that RTOS take up resources when they switch from one task to another. </a:t>
            </a:r>
          </a:p>
          <a:p>
            <a:pPr lvl="1"/>
            <a:endParaRPr lang="en-US" dirty="0"/>
          </a:p>
        </p:txBody>
      </p:sp>
    </p:spTree>
    <p:extLst>
      <p:ext uri="{BB962C8B-B14F-4D97-AF65-F5344CB8AC3E}">
        <p14:creationId xmlns:p14="http://schemas.microsoft.com/office/powerpoint/2010/main" val="1884261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RTOS?</a:t>
            </a:r>
            <a:endParaRPr lang="en-US" dirty="0"/>
          </a:p>
        </p:txBody>
      </p:sp>
      <p:sp>
        <p:nvSpPr>
          <p:cNvPr id="3" name="Content Placeholder 2"/>
          <p:cNvSpPr>
            <a:spLocks noGrp="1"/>
          </p:cNvSpPr>
          <p:nvPr>
            <p:ph idx="1"/>
            <p:custDataLst>
              <p:tags r:id="rId2"/>
            </p:custDataLst>
          </p:nvPr>
        </p:nvSpPr>
        <p:spPr/>
        <p:txBody>
          <a:bodyPr/>
          <a:lstStyle/>
          <a:p>
            <a:r>
              <a:rPr lang="en-US" dirty="0" smtClean="0"/>
              <a:t>Idle time:  an idle task is created by default in a RTOS.  This task can measure the amount of idle time while keeping all other tasks serviced.  The amount of idle time is a measure of the utilization of the processor. </a:t>
            </a:r>
          </a:p>
          <a:p>
            <a:r>
              <a:rPr lang="en-US" dirty="0" smtClean="0"/>
              <a:t>Flexible interrupt handling:  ISRs can be very short because most of the code is deferred to handler tasks. </a:t>
            </a:r>
            <a:endParaRPr lang="en-US" dirty="0"/>
          </a:p>
        </p:txBody>
      </p:sp>
    </p:spTree>
    <p:extLst>
      <p:ext uri="{BB962C8B-B14F-4D97-AF65-F5344CB8AC3E}">
        <p14:creationId xmlns:p14="http://schemas.microsoft.com/office/powerpoint/2010/main" val="1069507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RTOS?</a:t>
            </a:r>
            <a:endParaRPr lang="en-US" dirty="0"/>
          </a:p>
        </p:txBody>
      </p:sp>
      <p:sp>
        <p:nvSpPr>
          <p:cNvPr id="3" name="Content Placeholder 2"/>
          <p:cNvSpPr>
            <a:spLocks noGrp="1"/>
          </p:cNvSpPr>
          <p:nvPr>
            <p:ph idx="1"/>
            <p:custDataLst>
              <p:tags r:id="rId2"/>
            </p:custDataLst>
          </p:nvPr>
        </p:nvSpPr>
        <p:spPr/>
        <p:txBody>
          <a:bodyPr/>
          <a:lstStyle/>
          <a:p>
            <a:r>
              <a:rPr lang="en-US" dirty="0" smtClean="0"/>
              <a:t>Mixed processing requirement:  periodic, continuous, an event-driven processing within an application can all be taken care of .  In addition the RTOS will let you set priorities for both soft and hard time requirements</a:t>
            </a:r>
          </a:p>
          <a:p>
            <a:r>
              <a:rPr lang="en-US" dirty="0" smtClean="0"/>
              <a:t>Easier control and sharing of peripherals amongst tasks. </a:t>
            </a:r>
            <a:endParaRPr lang="en-US" dirty="0"/>
          </a:p>
        </p:txBody>
      </p:sp>
    </p:spTree>
    <p:extLst>
      <p:ext uri="{BB962C8B-B14F-4D97-AF65-F5344CB8AC3E}">
        <p14:creationId xmlns:p14="http://schemas.microsoft.com/office/powerpoint/2010/main" val="2789968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Scheduling Terms</a:t>
            </a:r>
            <a:endParaRPr lang="en-US" dirty="0"/>
          </a:p>
        </p:txBody>
      </p:sp>
      <p:sp>
        <p:nvSpPr>
          <p:cNvPr id="3" name="Content Placeholder 2"/>
          <p:cNvSpPr>
            <a:spLocks noGrp="1"/>
          </p:cNvSpPr>
          <p:nvPr>
            <p:ph idx="1"/>
            <p:custDataLst>
              <p:tags r:id="rId2"/>
            </p:custDataLst>
          </p:nvPr>
        </p:nvSpPr>
        <p:spPr/>
        <p:txBody>
          <a:bodyPr/>
          <a:lstStyle/>
          <a:p>
            <a:r>
              <a:rPr lang="en-US" dirty="0" smtClean="0"/>
              <a:t>Scheduler: Part of the kernel that decides which task should execute, when, and for how long.  The scheduler can start and stop a task numerous times before the task finishes.</a:t>
            </a:r>
          </a:p>
          <a:p>
            <a:r>
              <a:rPr lang="en-US" dirty="0" smtClean="0"/>
              <a:t>Scheduler Policy: The algorithm in the scheduler that is used to “fairly” divide processor time between tasks. </a:t>
            </a:r>
            <a:endParaRPr lang="en-US" dirty="0"/>
          </a:p>
        </p:txBody>
      </p:sp>
    </p:spTree>
    <p:extLst>
      <p:ext uri="{BB962C8B-B14F-4D97-AF65-F5344CB8AC3E}">
        <p14:creationId xmlns:p14="http://schemas.microsoft.com/office/powerpoint/2010/main" val="4224144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Schedulers</a:t>
            </a:r>
            <a:endParaRPr lang="en-US" dirty="0"/>
          </a:p>
        </p:txBody>
      </p:sp>
      <p:sp>
        <p:nvSpPr>
          <p:cNvPr id="3" name="Content Placeholder 2"/>
          <p:cNvSpPr>
            <a:spLocks noGrp="1"/>
          </p:cNvSpPr>
          <p:nvPr>
            <p:ph idx="1"/>
          </p:nvPr>
        </p:nvSpPr>
        <p:spPr/>
        <p:txBody>
          <a:bodyPr/>
          <a:lstStyle/>
          <a:p>
            <a:r>
              <a:rPr lang="en-US" dirty="0" smtClean="0"/>
              <a:t>Preemptive – The scheduler can stop a task before it completes and give the processor to another task</a:t>
            </a:r>
          </a:p>
          <a:p>
            <a:r>
              <a:rPr lang="en-US" dirty="0" smtClean="0"/>
              <a:t>Cooperative (non preemptive) – Scheduler can start a task but it can not interrupt it.  The Scheduler must wait until a task completes in order to give the processor to another task. </a:t>
            </a:r>
          </a:p>
          <a:p>
            <a:endParaRPr lang="en-US" dirty="0"/>
          </a:p>
        </p:txBody>
      </p:sp>
    </p:spTree>
    <p:extLst>
      <p:ext uri="{BB962C8B-B14F-4D97-AF65-F5344CB8AC3E}">
        <p14:creationId xmlns:p14="http://schemas.microsoft.com/office/powerpoint/2010/main" val="3210847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Cooperative Policy </a:t>
            </a:r>
            <a:endParaRPr lang="en-US" dirty="0"/>
          </a:p>
        </p:txBody>
      </p:sp>
      <p:sp>
        <p:nvSpPr>
          <p:cNvPr id="3" name="Content Placeholder 2"/>
          <p:cNvSpPr>
            <a:spLocks noGrp="1"/>
          </p:cNvSpPr>
          <p:nvPr>
            <p:ph idx="1"/>
          </p:nvPr>
        </p:nvSpPr>
        <p:spPr/>
        <p:txBody>
          <a:bodyPr>
            <a:normAutofit lnSpcReduction="10000"/>
          </a:bodyPr>
          <a:lstStyle/>
          <a:p>
            <a:r>
              <a:rPr lang="en-US" dirty="0" smtClean="0"/>
              <a:t>Cooperative is the antithesis of preemptive why do it?</a:t>
            </a:r>
          </a:p>
          <a:p>
            <a:pPr lvl="1"/>
            <a:r>
              <a:rPr lang="en-US" dirty="0" smtClean="0"/>
              <a:t>Context savings is not needed</a:t>
            </a:r>
          </a:p>
          <a:p>
            <a:pPr lvl="1"/>
            <a:r>
              <a:rPr lang="en-US" dirty="0" smtClean="0"/>
              <a:t>Less RAM needed</a:t>
            </a:r>
          </a:p>
          <a:p>
            <a:pPr lvl="1"/>
            <a:r>
              <a:rPr lang="en-US" dirty="0" smtClean="0"/>
              <a:t>Many small 8 bit microprocessors do not have much RAM  (16F84A has 68 bytes!)</a:t>
            </a:r>
          </a:p>
          <a:p>
            <a:r>
              <a:rPr lang="en-US" dirty="0" smtClean="0"/>
              <a:t>BUT cooperative scheduling is not as responsive as preemptive scheduling. </a:t>
            </a:r>
          </a:p>
          <a:p>
            <a:r>
              <a:rPr lang="en-US" dirty="0" smtClean="0"/>
              <a:t>Salvo is cooperative </a:t>
            </a:r>
          </a:p>
        </p:txBody>
      </p:sp>
    </p:spTree>
    <p:extLst>
      <p:ext uri="{BB962C8B-B14F-4D97-AF65-F5344CB8AC3E}">
        <p14:creationId xmlns:p14="http://schemas.microsoft.com/office/powerpoint/2010/main" val="3367726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Context related Terms</a:t>
            </a:r>
            <a:endParaRPr lang="en-US" dirty="0"/>
          </a:p>
        </p:txBody>
      </p:sp>
      <p:sp>
        <p:nvSpPr>
          <p:cNvPr id="3" name="Content Placeholder 2"/>
          <p:cNvSpPr>
            <a:spLocks noGrp="1"/>
          </p:cNvSpPr>
          <p:nvPr>
            <p:ph idx="1"/>
            <p:custDataLst>
              <p:tags r:id="rId2"/>
            </p:custDataLst>
          </p:nvPr>
        </p:nvSpPr>
        <p:spPr/>
        <p:txBody>
          <a:bodyPr>
            <a:normAutofit fontScale="92500" lnSpcReduction="20000"/>
          </a:bodyPr>
          <a:lstStyle/>
          <a:p>
            <a:r>
              <a:rPr lang="en-US" dirty="0" smtClean="0"/>
              <a:t>Context of a Task: All the information needed to be restored so that a task can be restarted this includes:</a:t>
            </a:r>
          </a:p>
          <a:p>
            <a:pPr lvl="1"/>
            <a:r>
              <a:rPr lang="en-US" dirty="0" smtClean="0"/>
              <a:t>Program Counter</a:t>
            </a:r>
          </a:p>
          <a:p>
            <a:pPr lvl="1"/>
            <a:r>
              <a:rPr lang="en-US" dirty="0" smtClean="0"/>
              <a:t>Status Register</a:t>
            </a:r>
          </a:p>
          <a:p>
            <a:pPr lvl="1"/>
            <a:r>
              <a:rPr lang="en-US" dirty="0" smtClean="0"/>
              <a:t>Working Registers</a:t>
            </a:r>
          </a:p>
          <a:p>
            <a:pPr lvl="1"/>
            <a:r>
              <a:rPr lang="en-US" dirty="0" smtClean="0"/>
              <a:t>Stack Pointers values</a:t>
            </a:r>
          </a:p>
          <a:p>
            <a:r>
              <a:rPr lang="en-US" dirty="0" smtClean="0"/>
              <a:t>Context Switching: The action of saving the context of one task and restoring the context of another task.</a:t>
            </a:r>
          </a:p>
          <a:p>
            <a:r>
              <a:rPr lang="en-US" dirty="0" smtClean="0"/>
              <a:t>Latency: The time it takes to do context switching</a:t>
            </a:r>
          </a:p>
        </p:txBody>
      </p:sp>
    </p:spTree>
    <p:extLst>
      <p:ext uri="{BB962C8B-B14F-4D97-AF65-F5344CB8AC3E}">
        <p14:creationId xmlns:p14="http://schemas.microsoft.com/office/powerpoint/2010/main" val="2146316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RTOS Tick </a:t>
            </a:r>
            <a:endParaRPr lang="en-US" dirty="0"/>
          </a:p>
        </p:txBody>
      </p:sp>
      <p:sp>
        <p:nvSpPr>
          <p:cNvPr id="3" name="Content Placeholder 2"/>
          <p:cNvSpPr>
            <a:spLocks noGrp="1"/>
          </p:cNvSpPr>
          <p:nvPr>
            <p:ph idx="1"/>
            <p:custDataLst>
              <p:tags r:id="rId2"/>
            </p:custDataLst>
          </p:nvPr>
        </p:nvSpPr>
        <p:spPr>
          <a:xfrm>
            <a:off x="457200" y="1371600"/>
            <a:ext cx="8229600" cy="5486400"/>
          </a:xfrm>
        </p:spPr>
        <p:txBody>
          <a:bodyPr>
            <a:normAutofit/>
          </a:bodyPr>
          <a:lstStyle/>
          <a:p>
            <a:r>
              <a:rPr lang="en-US" dirty="0" smtClean="0"/>
              <a:t>The RTOS kernel needs to know time in order to allow some tasks to sleep and one task to have a time slice for a certain duration.</a:t>
            </a:r>
          </a:p>
          <a:p>
            <a:r>
              <a:rPr lang="en-US" dirty="0" smtClean="0"/>
              <a:t>A timer is setup with an ISR to keep track of time. </a:t>
            </a:r>
          </a:p>
          <a:p>
            <a:r>
              <a:rPr lang="en-US" dirty="0" smtClean="0"/>
              <a:t>The ISR will increment a counter, the tick variable, so time between events can be tracked. </a:t>
            </a:r>
          </a:p>
          <a:p>
            <a:r>
              <a:rPr lang="en-US" dirty="0" smtClean="0"/>
              <a:t>A task executing can be interrupted by the timer and then preempted if needed.</a:t>
            </a:r>
            <a:endParaRPr lang="en-US" dirty="0"/>
          </a:p>
        </p:txBody>
      </p:sp>
    </p:spTree>
    <p:extLst>
      <p:ext uri="{BB962C8B-B14F-4D97-AF65-F5344CB8AC3E}">
        <p14:creationId xmlns:p14="http://schemas.microsoft.com/office/powerpoint/2010/main" val="413047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a:t>
            </a:r>
            <a:r>
              <a:rPr lang="en-US" dirty="0" smtClean="0"/>
              <a:t>2</a:t>
            </a:r>
            <a:endParaRPr lang="en-US" dirty="0"/>
          </a:p>
        </p:txBody>
      </p:sp>
      <p:sp>
        <p:nvSpPr>
          <p:cNvPr id="3" name="Content Placeholder 2"/>
          <p:cNvSpPr>
            <a:spLocks noGrp="1"/>
          </p:cNvSpPr>
          <p:nvPr>
            <p:ph idx="1"/>
          </p:nvPr>
        </p:nvSpPr>
        <p:spPr/>
        <p:txBody>
          <a:bodyPr/>
          <a:lstStyle/>
          <a:p>
            <a:r>
              <a:rPr lang="en-US" dirty="0" smtClean="0"/>
              <a:t>Test is open book open note.  (Remember you will not have the internet)</a:t>
            </a:r>
            <a:endParaRPr lang="en-US" dirty="0" smtClean="0"/>
          </a:p>
          <a:p>
            <a:r>
              <a:rPr lang="en-US" dirty="0" smtClean="0"/>
              <a:t>Format – T/F, explain, </a:t>
            </a:r>
            <a:r>
              <a:rPr lang="en-US" dirty="0"/>
              <a:t>s</a:t>
            </a:r>
            <a:r>
              <a:rPr lang="en-US" dirty="0" smtClean="0"/>
              <a:t>olve problem read </a:t>
            </a:r>
            <a:r>
              <a:rPr lang="en-US" dirty="0" smtClean="0"/>
              <a:t>code, write code.</a:t>
            </a:r>
          </a:p>
          <a:p>
            <a:r>
              <a:rPr lang="en-US" dirty="0" smtClean="0"/>
              <a:t>Lectures – </a:t>
            </a:r>
            <a:r>
              <a:rPr lang="en-US" dirty="0" smtClean="0"/>
              <a:t>12 </a:t>
            </a:r>
            <a:r>
              <a:rPr lang="en-US" dirty="0" smtClean="0"/>
              <a:t>through </a:t>
            </a:r>
            <a:r>
              <a:rPr lang="en-US" dirty="0" smtClean="0"/>
              <a:t>24</a:t>
            </a:r>
            <a:r>
              <a:rPr lang="en-US" dirty="0" smtClean="0"/>
              <a:t>.</a:t>
            </a:r>
            <a:endParaRPr lang="en-US" dirty="0" smtClean="0"/>
          </a:p>
          <a:p>
            <a:r>
              <a:rPr lang="en-US" dirty="0" smtClean="0"/>
              <a:t>Concepts learned in lab are fair game. </a:t>
            </a:r>
          </a:p>
          <a:p>
            <a:r>
              <a:rPr lang="en-US" dirty="0" smtClean="0"/>
              <a:t>Homework </a:t>
            </a:r>
            <a:r>
              <a:rPr lang="en-US" dirty="0" smtClean="0"/>
              <a:t>4-5</a:t>
            </a:r>
            <a:endParaRPr lang="en-US" dirty="0"/>
          </a:p>
        </p:txBody>
      </p:sp>
    </p:spTree>
    <p:extLst>
      <p:ext uri="{BB962C8B-B14F-4D97-AF65-F5344CB8AC3E}">
        <p14:creationId xmlns:p14="http://schemas.microsoft.com/office/powerpoint/2010/main" val="209000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State</a:t>
            </a:r>
            <a:endParaRPr lang="en-US" dirty="0"/>
          </a:p>
        </p:txBody>
      </p:sp>
      <p:sp>
        <p:nvSpPr>
          <p:cNvPr id="3" name="Content Placeholder 2"/>
          <p:cNvSpPr>
            <a:spLocks noGrp="1"/>
          </p:cNvSpPr>
          <p:nvPr>
            <p:ph idx="1"/>
          </p:nvPr>
        </p:nvSpPr>
        <p:spPr>
          <a:xfrm>
            <a:off x="457200" y="3962400"/>
            <a:ext cx="8229600" cy="2163763"/>
          </a:xfrm>
        </p:spPr>
        <p:txBody>
          <a:bodyPr/>
          <a:lstStyle/>
          <a:p>
            <a:r>
              <a:rPr lang="en-US" dirty="0" smtClean="0"/>
              <a:t>At any instance only one Task can be running</a:t>
            </a:r>
          </a:p>
          <a:p>
            <a:r>
              <a:rPr lang="en-US" dirty="0" smtClean="0"/>
              <a:t>All other tasks are either ready to run, blocked, or suspended </a:t>
            </a:r>
            <a:endParaRPr lang="en-US" dirty="0"/>
          </a:p>
        </p:txBody>
      </p:sp>
      <p:sp>
        <p:nvSpPr>
          <p:cNvPr id="4" name="Rounded Rectangle 3"/>
          <p:cNvSpPr/>
          <p:nvPr/>
        </p:nvSpPr>
        <p:spPr>
          <a:xfrm>
            <a:off x="152400" y="2057400"/>
            <a:ext cx="2057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Running </a:t>
            </a:r>
            <a:endParaRPr lang="en-US" sz="2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ounded Rectangle 6"/>
          <p:cNvSpPr/>
          <p:nvPr/>
        </p:nvSpPr>
        <p:spPr>
          <a:xfrm>
            <a:off x="2362200" y="2057400"/>
            <a:ext cx="2057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Ready </a:t>
            </a:r>
            <a:endParaRPr lang="en-US" sz="2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ounded Rectangle 7"/>
          <p:cNvSpPr/>
          <p:nvPr/>
        </p:nvSpPr>
        <p:spPr>
          <a:xfrm>
            <a:off x="4572000" y="2057400"/>
            <a:ext cx="2057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Blocked </a:t>
            </a:r>
            <a:endParaRPr lang="en-US" sz="2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ounded Rectangle 8"/>
          <p:cNvSpPr/>
          <p:nvPr/>
        </p:nvSpPr>
        <p:spPr>
          <a:xfrm>
            <a:off x="6858000" y="2057400"/>
            <a:ext cx="2057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Suspended </a:t>
            </a:r>
            <a:endParaRPr lang="en-US" sz="2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853657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Tasks</a:t>
            </a:r>
            <a:endParaRPr lang="en-US" dirty="0"/>
          </a:p>
        </p:txBody>
      </p:sp>
      <p:sp>
        <p:nvSpPr>
          <p:cNvPr id="3" name="Content Placeholder 2"/>
          <p:cNvSpPr>
            <a:spLocks noGrp="1"/>
          </p:cNvSpPr>
          <p:nvPr>
            <p:ph idx="1"/>
          </p:nvPr>
        </p:nvSpPr>
        <p:spPr/>
        <p:txBody>
          <a:bodyPr>
            <a:normAutofit/>
          </a:bodyPr>
          <a:lstStyle/>
          <a:p>
            <a:r>
              <a:rPr lang="en-US" dirty="0" smtClean="0"/>
              <a:t>Idle task – runs at the lowest priority, when no other tasks are ready </a:t>
            </a:r>
          </a:p>
          <a:p>
            <a:r>
              <a:rPr lang="en-US" dirty="0" smtClean="0"/>
              <a:t>Event Driven task – Most of the time in the blocked state waiting for an event to occur. Can be high or low priority</a:t>
            </a:r>
          </a:p>
          <a:p>
            <a:pPr lvl="1"/>
            <a:r>
              <a:rPr lang="en-US" dirty="0" smtClean="0"/>
              <a:t>High limits switch is true</a:t>
            </a:r>
          </a:p>
          <a:p>
            <a:pPr lvl="1"/>
            <a:r>
              <a:rPr lang="en-US" dirty="0" smtClean="0"/>
              <a:t>Low button is being pressed</a:t>
            </a:r>
          </a:p>
        </p:txBody>
      </p:sp>
    </p:spTree>
    <p:extLst>
      <p:ext uri="{BB962C8B-B14F-4D97-AF65-F5344CB8AC3E}">
        <p14:creationId xmlns:p14="http://schemas.microsoft.com/office/powerpoint/2010/main" val="278156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Tasks</a:t>
            </a:r>
            <a:endParaRPr lang="en-US" dirty="0"/>
          </a:p>
        </p:txBody>
      </p:sp>
      <p:sp>
        <p:nvSpPr>
          <p:cNvPr id="3" name="Content Placeholder 2"/>
          <p:cNvSpPr>
            <a:spLocks noGrp="1"/>
          </p:cNvSpPr>
          <p:nvPr>
            <p:ph idx="1"/>
          </p:nvPr>
        </p:nvSpPr>
        <p:spPr/>
        <p:txBody>
          <a:bodyPr>
            <a:normAutofit/>
          </a:bodyPr>
          <a:lstStyle/>
          <a:p>
            <a:r>
              <a:rPr lang="en-US" dirty="0" smtClean="0"/>
              <a:t>Periodic task – needs to run and complete in a certain period.</a:t>
            </a:r>
          </a:p>
          <a:p>
            <a:r>
              <a:rPr lang="en-US" dirty="0" smtClean="0"/>
              <a:t>Continuous processing task – never block or suspend themselves.</a:t>
            </a:r>
          </a:p>
          <a:p>
            <a:pPr lvl="1"/>
            <a:r>
              <a:rPr lang="en-US" dirty="0" smtClean="0"/>
              <a:t>Limited usefulness because they can only be created at the lowest priority.</a:t>
            </a:r>
            <a:endParaRPr lang="en-US" dirty="0"/>
          </a:p>
        </p:txBody>
      </p:sp>
    </p:spTree>
    <p:extLst>
      <p:ext uri="{BB962C8B-B14F-4D97-AF65-F5344CB8AC3E}">
        <p14:creationId xmlns:p14="http://schemas.microsoft.com/office/powerpoint/2010/main" val="517278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State Transition of Tasks</a:t>
            </a:r>
            <a:endParaRPr lang="en-US" dirty="0"/>
          </a:p>
        </p:txBody>
      </p:sp>
      <p:pic>
        <p:nvPicPr>
          <p:cNvPr id="4" name="Picture 5"/>
          <p:cNvPicPr>
            <a:picLocks noChangeAspect="1" noChangeArrowheads="1"/>
          </p:cNvPicPr>
          <p:nvPr/>
        </p:nvPicPr>
        <p:blipFill>
          <a:blip r:embed="rId3" cstate="print"/>
          <a:srcRect/>
          <a:stretch>
            <a:fillRect/>
          </a:stretch>
        </p:blipFill>
        <p:spPr bwMode="auto">
          <a:xfrm>
            <a:off x="2133600" y="1143000"/>
            <a:ext cx="4616450" cy="5400675"/>
          </a:xfrm>
          <a:prstGeom prst="rect">
            <a:avLst/>
          </a:prstGeom>
          <a:noFill/>
          <a:ln w="9525">
            <a:noFill/>
            <a:miter lim="800000"/>
            <a:headEnd/>
            <a:tailEnd/>
          </a:ln>
        </p:spPr>
      </p:pic>
    </p:spTree>
    <p:extLst>
      <p:ext uri="{BB962C8B-B14F-4D97-AF65-F5344CB8AC3E}">
        <p14:creationId xmlns:p14="http://schemas.microsoft.com/office/powerpoint/2010/main" val="58620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State </a:t>
            </a:r>
            <a:endParaRPr lang="en-US" dirty="0"/>
          </a:p>
        </p:txBody>
      </p:sp>
      <p:sp>
        <p:nvSpPr>
          <p:cNvPr id="3" name="Content Placeholder 2"/>
          <p:cNvSpPr>
            <a:spLocks noGrp="1"/>
          </p:cNvSpPr>
          <p:nvPr>
            <p:ph idx="1"/>
          </p:nvPr>
        </p:nvSpPr>
        <p:spPr/>
        <p:txBody>
          <a:bodyPr>
            <a:normAutofit lnSpcReduction="10000"/>
          </a:bodyPr>
          <a:lstStyle/>
          <a:p>
            <a:r>
              <a:rPr lang="en-US" dirty="0" smtClean="0"/>
              <a:t>Entered waiting for a </a:t>
            </a:r>
            <a:r>
              <a:rPr lang="en-US" b="1" dirty="0" smtClean="0"/>
              <a:t>synchronization</a:t>
            </a:r>
            <a:r>
              <a:rPr lang="en-US" dirty="0" smtClean="0"/>
              <a:t> event</a:t>
            </a:r>
          </a:p>
          <a:p>
            <a:pPr lvl="1"/>
            <a:r>
              <a:rPr lang="en-US" dirty="0" smtClean="0"/>
              <a:t>External event like sensor activation</a:t>
            </a:r>
          </a:p>
          <a:p>
            <a:pPr lvl="1"/>
            <a:r>
              <a:rPr lang="en-US" dirty="0" smtClean="0"/>
              <a:t>Internal event like completion of another tasks analysis</a:t>
            </a:r>
          </a:p>
          <a:p>
            <a:pPr lvl="1"/>
            <a:r>
              <a:rPr lang="en-US" dirty="0" smtClean="0"/>
              <a:t>Waiting for a peripheral that is being used by another task.</a:t>
            </a:r>
          </a:p>
          <a:p>
            <a:r>
              <a:rPr lang="en-US" dirty="0" smtClean="0"/>
              <a:t>Entered waiting for a </a:t>
            </a:r>
            <a:r>
              <a:rPr lang="en-US" b="1" dirty="0" smtClean="0"/>
              <a:t>temporal </a:t>
            </a:r>
            <a:r>
              <a:rPr lang="en-US" dirty="0" smtClean="0"/>
              <a:t>event</a:t>
            </a:r>
          </a:p>
          <a:p>
            <a:pPr lvl="1"/>
            <a:r>
              <a:rPr lang="en-US" dirty="0" smtClean="0"/>
              <a:t>A delay period expiring </a:t>
            </a:r>
          </a:p>
          <a:p>
            <a:pPr lvl="1"/>
            <a:r>
              <a:rPr lang="en-US" dirty="0" smtClean="0"/>
              <a:t>An absolute time being reached  </a:t>
            </a:r>
            <a:endParaRPr lang="en-US" dirty="0"/>
          </a:p>
        </p:txBody>
      </p:sp>
    </p:spTree>
    <p:extLst>
      <p:ext uri="{BB962C8B-B14F-4D97-AF65-F5344CB8AC3E}">
        <p14:creationId xmlns:p14="http://schemas.microsoft.com/office/powerpoint/2010/main" val="409793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err="1" smtClean="0"/>
              <a:t>RTOS</a:t>
            </a:r>
            <a:r>
              <a:rPr lang="en-US" dirty="0" smtClean="0"/>
              <a:t> Preemptive Scheduling Example</a:t>
            </a:r>
            <a:endParaRPr lang="en-US" dirty="0"/>
          </a:p>
        </p:txBody>
      </p:sp>
      <p:pic>
        <p:nvPicPr>
          <p:cNvPr id="1026" name="Picture 2" descr="RTExample.gif"/>
          <p:cNvPicPr>
            <a:picLocks noChangeAspect="1" noChangeArrowheads="1"/>
          </p:cNvPicPr>
          <p:nvPr>
            <p:custDataLst>
              <p:tags r:id="rId2"/>
            </p:custDataLst>
          </p:nvPr>
        </p:nvPicPr>
        <p:blipFill>
          <a:blip r:embed="rId5" cstate="print"/>
          <a:srcRect/>
          <a:stretch>
            <a:fillRect/>
          </a:stretch>
        </p:blipFill>
        <p:spPr bwMode="auto">
          <a:xfrm>
            <a:off x="228600" y="1752600"/>
            <a:ext cx="8229600" cy="3026192"/>
          </a:xfrm>
          <a:prstGeom prst="rect">
            <a:avLst/>
          </a:prstGeom>
          <a:noFill/>
        </p:spPr>
      </p:pic>
    </p:spTree>
    <p:extLst>
      <p:ext uri="{BB962C8B-B14F-4D97-AF65-F5344CB8AC3E}">
        <p14:creationId xmlns:p14="http://schemas.microsoft.com/office/powerpoint/2010/main" val="2062443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Algorithms – Priority </a:t>
            </a:r>
            <a:endParaRPr lang="en-US" dirty="0"/>
          </a:p>
        </p:txBody>
      </p:sp>
      <p:sp>
        <p:nvSpPr>
          <p:cNvPr id="3" name="Content Placeholder 2"/>
          <p:cNvSpPr>
            <a:spLocks noGrp="1"/>
          </p:cNvSpPr>
          <p:nvPr>
            <p:ph idx="1"/>
          </p:nvPr>
        </p:nvSpPr>
        <p:spPr/>
        <p:txBody>
          <a:bodyPr/>
          <a:lstStyle/>
          <a:p>
            <a:r>
              <a:rPr lang="en-US" dirty="0" smtClean="0"/>
              <a:t>Fixed Priority – The kernel can not change the priority of a task</a:t>
            </a:r>
          </a:p>
          <a:p>
            <a:r>
              <a:rPr lang="en-US" dirty="0" smtClean="0"/>
              <a:t> Dynamic Priority – The kernel can change the priority on the fly.   For example aging of waiting tasks could cause them to increase in priority.</a:t>
            </a:r>
            <a:endParaRPr lang="en-US" dirty="0"/>
          </a:p>
        </p:txBody>
      </p:sp>
    </p:spTree>
    <p:extLst>
      <p:ext uri="{BB962C8B-B14F-4D97-AF65-F5344CB8AC3E}">
        <p14:creationId xmlns:p14="http://schemas.microsoft.com/office/powerpoint/2010/main" val="3234216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RTOS</a:t>
            </a:r>
            <a:r>
              <a:rPr lang="en-US" dirty="0" smtClean="0"/>
              <a:t> Tasks For Preemptive Policy</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Each Task is a small program in its own right</a:t>
            </a:r>
          </a:p>
          <a:p>
            <a:r>
              <a:rPr lang="en-US" dirty="0" smtClean="0"/>
              <a:t>Implemented as a function, can call other common functions but not other tasks</a:t>
            </a:r>
          </a:p>
          <a:p>
            <a:r>
              <a:rPr lang="en-US" dirty="0" smtClean="0"/>
              <a:t>It has an entry point </a:t>
            </a:r>
          </a:p>
          <a:p>
            <a:r>
              <a:rPr lang="en-US" dirty="0" smtClean="0"/>
              <a:t>Normally runs forever in an infinite loop</a:t>
            </a:r>
          </a:p>
          <a:p>
            <a:r>
              <a:rPr lang="en-US" dirty="0" smtClean="0"/>
              <a:t>Tasks should never execute the return statement and should never reach the ending bracket of the function</a:t>
            </a:r>
          </a:p>
          <a:p>
            <a:r>
              <a:rPr lang="en-US" dirty="0" smtClean="0"/>
              <a:t>That is not to say that you can not end and delete a task</a:t>
            </a:r>
            <a:endParaRPr lang="en-US" dirty="0"/>
          </a:p>
        </p:txBody>
      </p:sp>
    </p:spTree>
    <p:extLst>
      <p:ext uri="{BB962C8B-B14F-4D97-AF65-F5344CB8AC3E}">
        <p14:creationId xmlns:p14="http://schemas.microsoft.com/office/powerpoint/2010/main" val="160911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 and </a:t>
            </a:r>
            <a:r>
              <a:rPr lang="en-US" dirty="0" err="1" smtClean="0"/>
              <a:t>RTOS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ISR</a:t>
            </a:r>
            <a:r>
              <a:rPr lang="en-US" dirty="0" smtClean="0"/>
              <a:t> should not be tasks </a:t>
            </a:r>
          </a:p>
          <a:p>
            <a:r>
              <a:rPr lang="en-US" dirty="0" smtClean="0"/>
              <a:t>The </a:t>
            </a:r>
            <a:r>
              <a:rPr lang="en-US" dirty="0" err="1" smtClean="0"/>
              <a:t>ISR</a:t>
            </a:r>
            <a:r>
              <a:rPr lang="en-US" dirty="0" smtClean="0"/>
              <a:t> can set signals to unblock processes.  </a:t>
            </a:r>
          </a:p>
          <a:p>
            <a:r>
              <a:rPr lang="en-US" dirty="0" smtClean="0"/>
              <a:t>The timer tick is usually and ISR.</a:t>
            </a:r>
          </a:p>
          <a:p>
            <a:r>
              <a:rPr lang="en-US" dirty="0" smtClean="0"/>
              <a:t>Taking a ‘long’ time in an </a:t>
            </a:r>
            <a:r>
              <a:rPr lang="en-US" dirty="0" err="1" smtClean="0"/>
              <a:t>ISR</a:t>
            </a:r>
            <a:r>
              <a:rPr lang="en-US" dirty="0" smtClean="0"/>
              <a:t> can destroy real time performance. </a:t>
            </a:r>
            <a:endParaRPr lang="en-US" dirty="0"/>
          </a:p>
        </p:txBody>
      </p:sp>
    </p:spTree>
    <p:extLst>
      <p:ext uri="{BB962C8B-B14F-4D97-AF65-F5344CB8AC3E}">
        <p14:creationId xmlns:p14="http://schemas.microsoft.com/office/powerpoint/2010/main" val="176561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and Queues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RTOS</a:t>
            </a:r>
            <a:r>
              <a:rPr lang="en-US" dirty="0" smtClean="0"/>
              <a:t> will provide queues for message passing between tasks. </a:t>
            </a:r>
          </a:p>
          <a:p>
            <a:r>
              <a:rPr lang="en-US" dirty="0" smtClean="0"/>
              <a:t>Semaphores are signals that state if something is a ‘go’ or not.</a:t>
            </a:r>
          </a:p>
          <a:p>
            <a:pPr lvl="1"/>
            <a:r>
              <a:rPr lang="en-US" dirty="0" smtClean="0"/>
              <a:t>Can be used to lock out peripherals for use by a task</a:t>
            </a:r>
          </a:p>
          <a:p>
            <a:pPr lvl="1"/>
            <a:r>
              <a:rPr lang="en-US" dirty="0" smtClean="0"/>
              <a:t>Can be set by interrupts in order to drive event driven tasks. </a:t>
            </a:r>
          </a:p>
        </p:txBody>
      </p:sp>
    </p:spTree>
    <p:extLst>
      <p:ext uri="{BB962C8B-B14F-4D97-AF65-F5344CB8AC3E}">
        <p14:creationId xmlns:p14="http://schemas.microsoft.com/office/powerpoint/2010/main" val="395614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Problem with Unsigned Numbers</a:t>
            </a:r>
            <a:endParaRPr lang="en-US" dirty="0"/>
          </a:p>
        </p:txBody>
      </p:sp>
      <p:sp>
        <p:nvSpPr>
          <p:cNvPr id="3" name="Content Placeholder 2"/>
          <p:cNvSpPr>
            <a:spLocks noGrp="1"/>
          </p:cNvSpPr>
          <p:nvPr>
            <p:ph idx="1"/>
            <p:custDataLst>
              <p:tags r:id="rId2"/>
            </p:custDataLst>
          </p:nvPr>
        </p:nvSpPr>
        <p:spPr/>
        <p:txBody>
          <a:bodyPr/>
          <a:lstStyle/>
          <a:p>
            <a:pPr>
              <a:buNone/>
            </a:pPr>
            <a:r>
              <a:rPr lang="pt-BR" dirty="0" smtClean="0"/>
              <a:t>	int c;</a:t>
            </a:r>
          </a:p>
          <a:p>
            <a:pPr>
              <a:buNone/>
            </a:pPr>
            <a:r>
              <a:rPr lang="pt-BR" dirty="0" smtClean="0"/>
              <a:t>	char e=100,d=150;</a:t>
            </a:r>
          </a:p>
          <a:p>
            <a:pPr>
              <a:buNone/>
            </a:pPr>
            <a:r>
              <a:rPr lang="pt-BR" dirty="0" smtClean="0"/>
              <a:t>   	c =e*d;</a:t>
            </a:r>
          </a:p>
          <a:p>
            <a:pPr>
              <a:buNone/>
            </a:pPr>
            <a:r>
              <a:rPr lang="pt-BR" dirty="0" smtClean="0"/>
              <a:t>What is c?  Not 100 * 150 = 15,000</a:t>
            </a:r>
          </a:p>
          <a:p>
            <a:pPr>
              <a:buNone/>
            </a:pPr>
            <a:r>
              <a:rPr lang="pt-BR" dirty="0" smtClean="0"/>
              <a:t>But = -10600 !  How </a:t>
            </a:r>
          </a:p>
          <a:p>
            <a:pPr>
              <a:buNone/>
            </a:pPr>
            <a:r>
              <a:rPr lang="pt-BR" dirty="0" smtClean="0"/>
              <a:t>char is a signed type so 150 =&gt; 150 – 256 = -106</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Architecture </a:t>
            </a:r>
            <a:endParaRPr lang="en-US" dirty="0"/>
          </a:p>
        </p:txBody>
      </p:sp>
      <p:sp>
        <p:nvSpPr>
          <p:cNvPr id="3" name="Content Placeholder 2"/>
          <p:cNvSpPr>
            <a:spLocks noGrp="1"/>
          </p:cNvSpPr>
          <p:nvPr>
            <p:ph idx="1"/>
          </p:nvPr>
        </p:nvSpPr>
        <p:spPr/>
        <p:txBody>
          <a:bodyPr/>
          <a:lstStyle/>
          <a:p>
            <a:r>
              <a:rPr lang="en-US" dirty="0" smtClean="0"/>
              <a:t>It should be a goal to keep the number of tasks to a minimum</a:t>
            </a:r>
          </a:p>
          <a:p>
            <a:r>
              <a:rPr lang="en-US" dirty="0" smtClean="0"/>
              <a:t>One task per deadline </a:t>
            </a:r>
          </a:p>
          <a:p>
            <a:r>
              <a:rPr lang="en-US" dirty="0" smtClean="0"/>
              <a:t>Tasks that are closely related in function and interchange a large amount of data should be made into one task. </a:t>
            </a:r>
            <a:endParaRPr lang="en-US" dirty="0"/>
          </a:p>
        </p:txBody>
      </p:sp>
    </p:spTree>
    <p:extLst>
      <p:ext uri="{BB962C8B-B14F-4D97-AF65-F5344CB8AC3E}">
        <p14:creationId xmlns:p14="http://schemas.microsoft.com/office/powerpoint/2010/main" val="2465986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How the </a:t>
            </a:r>
            <a:r>
              <a:rPr lang="en-US" dirty="0" err="1" smtClean="0"/>
              <a:t>FreeRTOS</a:t>
            </a:r>
            <a:r>
              <a:rPr lang="en-US" dirty="0" smtClean="0"/>
              <a:t> Scheduler Works</a:t>
            </a:r>
            <a:endParaRPr lang="en-US" dirty="0"/>
          </a:p>
        </p:txBody>
      </p:sp>
      <p:sp>
        <p:nvSpPr>
          <p:cNvPr id="3" name="Content Placeholder 2"/>
          <p:cNvSpPr>
            <a:spLocks noGrp="1"/>
          </p:cNvSpPr>
          <p:nvPr>
            <p:ph idx="1"/>
            <p:custDataLst>
              <p:tags r:id="rId2"/>
            </p:custDataLst>
          </p:nvPr>
        </p:nvSpPr>
        <p:spPr/>
        <p:txBody>
          <a:bodyPr/>
          <a:lstStyle/>
          <a:p>
            <a:r>
              <a:rPr lang="en-US" dirty="0" smtClean="0"/>
              <a:t>Each task is assigned a priority when it is created.  Other tasks can change the priority of any other task but the kernel can not.</a:t>
            </a:r>
          </a:p>
          <a:p>
            <a:r>
              <a:rPr lang="en-US" dirty="0" smtClean="0"/>
              <a:t>Each task can exist in one of several states.  More on this later but the state can be combined into ready to run or not.</a:t>
            </a:r>
          </a:p>
          <a:p>
            <a:r>
              <a:rPr lang="en-US" dirty="0" smtClean="0"/>
              <a:t>Only one task can exist in the running state at one time.</a:t>
            </a:r>
          </a:p>
          <a:p>
            <a:endParaRPr lang="en-US" dirty="0" smtClean="0"/>
          </a:p>
        </p:txBody>
      </p:sp>
    </p:spTree>
    <p:extLst>
      <p:ext uri="{BB962C8B-B14F-4D97-AF65-F5344CB8AC3E}">
        <p14:creationId xmlns:p14="http://schemas.microsoft.com/office/powerpoint/2010/main" val="3166978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457200" y="304800"/>
            <a:ext cx="8229600" cy="6248400"/>
          </a:xfrm>
        </p:spPr>
        <p:txBody>
          <a:bodyPr>
            <a:normAutofit lnSpcReduction="10000"/>
          </a:bodyPr>
          <a:lstStyle/>
          <a:p>
            <a:r>
              <a:rPr lang="en-US" dirty="0" smtClean="0"/>
              <a:t>The kernel or schedule works out of a periodic timer ISR called the tick interrupt.  </a:t>
            </a:r>
          </a:p>
          <a:p>
            <a:r>
              <a:rPr lang="en-US" dirty="0" smtClean="0"/>
              <a:t>Every interrupt is a time tick that is counted. The highest priority task that is ready is then run until the task blocks itself or the tick interrupt occurs again.</a:t>
            </a:r>
          </a:p>
          <a:p>
            <a:r>
              <a:rPr lang="en-US" dirty="0" smtClean="0"/>
              <a:t>If the task (Task A) that was running before the tick interrupt is not the task (Task B) that runs after the interrupt then Task B pre-empts Task A</a:t>
            </a:r>
          </a:p>
          <a:p>
            <a:r>
              <a:rPr lang="en-US" dirty="0" smtClean="0"/>
              <a:t>If two or more tasks have the same priority and are ready they will be executed in a round robin fashion</a:t>
            </a:r>
            <a:endParaRPr lang="en-US" dirty="0"/>
          </a:p>
        </p:txBody>
      </p:sp>
    </p:spTree>
    <p:extLst>
      <p:ext uri="{BB962C8B-B14F-4D97-AF65-F5344CB8AC3E}">
        <p14:creationId xmlns:p14="http://schemas.microsoft.com/office/powerpoint/2010/main" val="2976361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Classification of </a:t>
            </a:r>
            <a:r>
              <a:rPr lang="en-US" dirty="0" err="1" smtClean="0"/>
              <a:t>FreeRTOS</a:t>
            </a:r>
            <a:r>
              <a:rPr lang="en-US" dirty="0" smtClean="0"/>
              <a:t> Scheduler</a:t>
            </a:r>
            <a:endParaRPr lang="en-US" dirty="0"/>
          </a:p>
        </p:txBody>
      </p:sp>
      <p:sp>
        <p:nvSpPr>
          <p:cNvPr id="3" name="Content Placeholder 2"/>
          <p:cNvSpPr>
            <a:spLocks noGrp="1"/>
          </p:cNvSpPr>
          <p:nvPr>
            <p:ph idx="1"/>
            <p:custDataLst>
              <p:tags r:id="rId2"/>
            </p:custDataLst>
          </p:nvPr>
        </p:nvSpPr>
        <p:spPr/>
        <p:txBody>
          <a:bodyPr/>
          <a:lstStyle/>
          <a:p>
            <a:r>
              <a:rPr lang="en-US" dirty="0" smtClean="0"/>
              <a:t>Fixed Priority Pre-emptive  Scheduling</a:t>
            </a:r>
          </a:p>
          <a:p>
            <a:pPr lvl="1"/>
            <a:r>
              <a:rPr lang="en-US" dirty="0" smtClean="0"/>
              <a:t>Fixed Priority: each task is assigned a priority at creation, or it can be changed in a task but it is never changed in the kernel. </a:t>
            </a:r>
          </a:p>
          <a:p>
            <a:pPr lvl="1"/>
            <a:r>
              <a:rPr lang="en-US" dirty="0" smtClean="0"/>
              <a:t>Pre-emptive:  a task entering the ready state will always pre-empt a running task of a lower priority. </a:t>
            </a:r>
            <a:endParaRPr lang="en-US" dirty="0"/>
          </a:p>
        </p:txBody>
      </p:sp>
    </p:spTree>
    <p:extLst>
      <p:ext uri="{BB962C8B-B14F-4D97-AF65-F5344CB8AC3E}">
        <p14:creationId xmlns:p14="http://schemas.microsoft.com/office/powerpoint/2010/main" val="4022624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Starving a Task</a:t>
            </a:r>
            <a:endParaRPr lang="en-US" dirty="0"/>
          </a:p>
        </p:txBody>
      </p:sp>
      <p:sp>
        <p:nvSpPr>
          <p:cNvPr id="3" name="Content Placeholder 2"/>
          <p:cNvSpPr>
            <a:spLocks noGrp="1"/>
          </p:cNvSpPr>
          <p:nvPr>
            <p:ph idx="1"/>
            <p:custDataLst>
              <p:tags r:id="rId2"/>
            </p:custDataLst>
          </p:nvPr>
        </p:nvSpPr>
        <p:spPr/>
        <p:txBody>
          <a:bodyPr/>
          <a:lstStyle/>
          <a:p>
            <a:r>
              <a:rPr lang="en-US" dirty="0" smtClean="0"/>
              <a:t>If task 2 has a higher priority then task 1 and task 2 is continuous task it will never relinquish control to task 1.</a:t>
            </a:r>
          </a:p>
          <a:p>
            <a:r>
              <a:rPr lang="en-US" dirty="0" smtClean="0"/>
              <a:t>In this case task 2 starves task 1.  We can see that it would be good if task 2 could go to sleep or be blocked for a period of time or until an event occurs. </a:t>
            </a:r>
            <a:endParaRPr lang="en-US" dirty="0"/>
          </a:p>
        </p:txBody>
      </p:sp>
    </p:spTree>
    <p:extLst>
      <p:ext uri="{BB962C8B-B14F-4D97-AF65-F5344CB8AC3E}">
        <p14:creationId xmlns:p14="http://schemas.microsoft.com/office/powerpoint/2010/main" val="594393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Queue</a:t>
            </a:r>
            <a:endParaRPr lang="en-US" dirty="0"/>
          </a:p>
        </p:txBody>
      </p:sp>
      <p:sp>
        <p:nvSpPr>
          <p:cNvPr id="3" name="Content Placeholder 2"/>
          <p:cNvSpPr>
            <a:spLocks noGrp="1"/>
          </p:cNvSpPr>
          <p:nvPr>
            <p:ph idx="1"/>
          </p:nvPr>
        </p:nvSpPr>
        <p:spPr>
          <a:xfrm>
            <a:off x="457200" y="1371600"/>
            <a:ext cx="8229600" cy="2209799"/>
          </a:xfrm>
        </p:spPr>
        <p:txBody>
          <a:bodyPr>
            <a:normAutofit fontScale="92500" lnSpcReduction="20000"/>
          </a:bodyPr>
          <a:lstStyle/>
          <a:p>
            <a:r>
              <a:rPr lang="en-US" dirty="0" smtClean="0"/>
              <a:t>A holds a finite number of fixed sized data items</a:t>
            </a:r>
          </a:p>
          <a:p>
            <a:r>
              <a:rPr lang="en-US" dirty="0" smtClean="0"/>
              <a:t>The </a:t>
            </a:r>
            <a:r>
              <a:rPr lang="en-US" b="1" dirty="0" smtClean="0"/>
              <a:t>Length</a:t>
            </a:r>
            <a:r>
              <a:rPr lang="en-US" dirty="0" smtClean="0"/>
              <a:t> of a queue is the max number of items it can hold </a:t>
            </a:r>
          </a:p>
          <a:p>
            <a:r>
              <a:rPr lang="en-US" dirty="0" smtClean="0"/>
              <a:t>Normally queues are First in First Out (FIFO) buffers</a:t>
            </a:r>
            <a:endParaRPr lang="en-US" dirty="0"/>
          </a:p>
        </p:txBody>
      </p:sp>
      <p:pic>
        <p:nvPicPr>
          <p:cNvPr id="1026" name="Picture 2"/>
          <p:cNvPicPr>
            <a:picLocks noChangeAspect="1" noChangeArrowheads="1"/>
          </p:cNvPicPr>
          <p:nvPr/>
        </p:nvPicPr>
        <p:blipFill>
          <a:blip r:embed="rId2" cstate="print"/>
          <a:srcRect l="11250" t="28125" r="11875" b="55469"/>
          <a:stretch>
            <a:fillRect/>
          </a:stretch>
        </p:blipFill>
        <p:spPr bwMode="auto">
          <a:xfrm>
            <a:off x="1752600" y="4267200"/>
            <a:ext cx="5791200" cy="1561171"/>
          </a:xfrm>
          <a:prstGeom prst="rect">
            <a:avLst/>
          </a:prstGeom>
          <a:noFill/>
          <a:ln w="9525">
            <a:noFill/>
            <a:miter lim="800000"/>
            <a:headEnd/>
            <a:tailEnd/>
          </a:ln>
        </p:spPr>
      </p:pic>
      <p:sp>
        <p:nvSpPr>
          <p:cNvPr id="5" name="Right Arrow 4"/>
          <p:cNvSpPr/>
          <p:nvPr/>
        </p:nvSpPr>
        <p:spPr>
          <a:xfrm>
            <a:off x="685800" y="51816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543800" y="51054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4572000"/>
            <a:ext cx="1295400" cy="584775"/>
          </a:xfrm>
          <a:prstGeom prst="rect">
            <a:avLst/>
          </a:prstGeom>
          <a:noFill/>
        </p:spPr>
        <p:txBody>
          <a:bodyPr wrap="square" rtlCol="0">
            <a:spAutoFit/>
          </a:bodyPr>
          <a:lstStyle/>
          <a:p>
            <a:r>
              <a:rPr lang="en-US" sz="3200" dirty="0" smtClean="0"/>
              <a:t>In</a:t>
            </a:r>
            <a:endParaRPr lang="en-US" sz="3200" dirty="0"/>
          </a:p>
        </p:txBody>
      </p:sp>
      <p:sp>
        <p:nvSpPr>
          <p:cNvPr id="8" name="TextBox 7"/>
          <p:cNvSpPr txBox="1"/>
          <p:nvPr/>
        </p:nvSpPr>
        <p:spPr>
          <a:xfrm>
            <a:off x="7696200" y="4343400"/>
            <a:ext cx="1295400" cy="584775"/>
          </a:xfrm>
          <a:prstGeom prst="rect">
            <a:avLst/>
          </a:prstGeom>
          <a:noFill/>
        </p:spPr>
        <p:txBody>
          <a:bodyPr wrap="square" rtlCol="0">
            <a:spAutoFit/>
          </a:bodyPr>
          <a:lstStyle/>
          <a:p>
            <a:r>
              <a:rPr lang="en-US" sz="3200" dirty="0" smtClean="0"/>
              <a:t>Out</a:t>
            </a:r>
            <a:endParaRPr lang="en-US" sz="3200" dirty="0"/>
          </a:p>
        </p:txBody>
      </p:sp>
    </p:spTree>
    <p:extLst>
      <p:ext uri="{BB962C8B-B14F-4D97-AF65-F5344CB8AC3E}">
        <p14:creationId xmlns:p14="http://schemas.microsoft.com/office/powerpoint/2010/main" val="3116159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as Objects</a:t>
            </a:r>
            <a:endParaRPr lang="en-US" dirty="0"/>
          </a:p>
        </p:txBody>
      </p:sp>
      <p:sp>
        <p:nvSpPr>
          <p:cNvPr id="3" name="Content Placeholder 2"/>
          <p:cNvSpPr>
            <a:spLocks noGrp="1"/>
          </p:cNvSpPr>
          <p:nvPr>
            <p:ph idx="1"/>
          </p:nvPr>
        </p:nvSpPr>
        <p:spPr/>
        <p:txBody>
          <a:bodyPr/>
          <a:lstStyle/>
          <a:p>
            <a:r>
              <a:rPr lang="en-US" dirty="0" smtClean="0"/>
              <a:t>A queue is its own object not owned by the creator of the task</a:t>
            </a:r>
          </a:p>
          <a:p>
            <a:r>
              <a:rPr lang="en-US" dirty="0" smtClean="0"/>
              <a:t>Multiple writers and readers of the queue are possible</a:t>
            </a:r>
          </a:p>
          <a:p>
            <a:r>
              <a:rPr lang="en-US" dirty="0" smtClean="0"/>
              <a:t>A queue having multiple writers is common, multiple readers is rare. </a:t>
            </a:r>
            <a:endParaRPr lang="en-US" dirty="0"/>
          </a:p>
        </p:txBody>
      </p:sp>
    </p:spTree>
    <p:extLst>
      <p:ext uri="{BB962C8B-B14F-4D97-AF65-F5344CB8AC3E}">
        <p14:creationId xmlns:p14="http://schemas.microsoft.com/office/powerpoint/2010/main" val="2119173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Blocking on Queue Reads and Writes</a:t>
            </a:r>
            <a:endParaRPr lang="en-US" dirty="0"/>
          </a:p>
        </p:txBody>
      </p:sp>
      <p:sp>
        <p:nvSpPr>
          <p:cNvPr id="3" name="Content Placeholder 2"/>
          <p:cNvSpPr>
            <a:spLocks noGrp="1"/>
          </p:cNvSpPr>
          <p:nvPr>
            <p:ph idx="1"/>
          </p:nvPr>
        </p:nvSpPr>
        <p:spPr/>
        <p:txBody>
          <a:bodyPr>
            <a:normAutofit fontScale="92500"/>
          </a:bodyPr>
          <a:lstStyle/>
          <a:p>
            <a:r>
              <a:rPr lang="en-US" dirty="0" smtClean="0"/>
              <a:t>If a task wants to read from the queue but the data has not been written yet, the task can block itself until the queue has been written to. </a:t>
            </a:r>
          </a:p>
          <a:p>
            <a:r>
              <a:rPr lang="en-US" dirty="0" smtClean="0"/>
              <a:t>If a task wants to write to the queue but the queue’s length has been reached then a task can block itself waiting for a queue read by another task to occur.</a:t>
            </a:r>
          </a:p>
          <a:p>
            <a:r>
              <a:rPr lang="en-US" dirty="0" smtClean="0"/>
              <a:t>In both cases a task can specify a max amount of time to wait. </a:t>
            </a:r>
            <a:endParaRPr lang="en-US" dirty="0"/>
          </a:p>
        </p:txBody>
      </p:sp>
    </p:spTree>
    <p:extLst>
      <p:ext uri="{BB962C8B-B14F-4D97-AF65-F5344CB8AC3E}">
        <p14:creationId xmlns:p14="http://schemas.microsoft.com/office/powerpoint/2010/main" val="1118596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Binary Semaphore</a:t>
            </a:r>
            <a:endParaRPr lang="en-US" dirty="0"/>
          </a:p>
        </p:txBody>
      </p:sp>
      <p:sp>
        <p:nvSpPr>
          <p:cNvPr id="3" name="Content Placeholder 2"/>
          <p:cNvSpPr>
            <a:spLocks noGrp="1"/>
          </p:cNvSpPr>
          <p:nvPr>
            <p:ph idx="1"/>
            <p:custDataLst>
              <p:tags r:id="rId2"/>
            </p:custDataLst>
          </p:nvPr>
        </p:nvSpPr>
        <p:spPr/>
        <p:txBody>
          <a:bodyPr/>
          <a:lstStyle/>
          <a:p>
            <a:r>
              <a:rPr lang="en-US" dirty="0" smtClean="0"/>
              <a:t>Can be used to unblock a task each time a particular interrupt occurs. If the unblocked task is of high priority it will run immediately. </a:t>
            </a:r>
          </a:p>
          <a:p>
            <a:r>
              <a:rPr lang="en-US" dirty="0" smtClean="0"/>
              <a:t>This allows the </a:t>
            </a:r>
            <a:r>
              <a:rPr lang="en-US" dirty="0" err="1" smtClean="0"/>
              <a:t>ISR</a:t>
            </a:r>
            <a:r>
              <a:rPr lang="en-US" dirty="0" smtClean="0"/>
              <a:t> to be very short but still trigger a task very quickly after the event has occurred.</a:t>
            </a:r>
          </a:p>
          <a:p>
            <a:r>
              <a:rPr lang="en-US" dirty="0" smtClean="0"/>
              <a:t>The interrupt processing is said to have been ‘deferred’ to a ‘handler’ task.</a:t>
            </a:r>
          </a:p>
          <a:p>
            <a:endParaRPr lang="en-US" dirty="0"/>
          </a:p>
        </p:txBody>
      </p:sp>
    </p:spTree>
    <p:extLst>
      <p:ext uri="{BB962C8B-B14F-4D97-AF65-F5344CB8AC3E}">
        <p14:creationId xmlns:p14="http://schemas.microsoft.com/office/powerpoint/2010/main" val="4073740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Using Interrupt to Preemptively Change Tasks</a:t>
            </a:r>
            <a:endParaRPr lang="en-US" dirty="0"/>
          </a:p>
        </p:txBody>
      </p:sp>
      <p:pic>
        <p:nvPicPr>
          <p:cNvPr id="1026" name="Picture 2"/>
          <p:cNvPicPr>
            <a:picLocks noChangeAspect="1" noChangeArrowheads="1"/>
          </p:cNvPicPr>
          <p:nvPr>
            <p:custDataLst>
              <p:tags r:id="rId2"/>
            </p:custDataLst>
          </p:nvPr>
        </p:nvPicPr>
        <p:blipFill>
          <a:blip r:embed="rId5" cstate="print"/>
          <a:srcRect l="20313" t="14583" r="13281" b="28125"/>
          <a:stretch>
            <a:fillRect/>
          </a:stretch>
        </p:blipFill>
        <p:spPr bwMode="auto">
          <a:xfrm>
            <a:off x="914400" y="1752600"/>
            <a:ext cx="7335982" cy="4746812"/>
          </a:xfrm>
          <a:prstGeom prst="rect">
            <a:avLst/>
          </a:prstGeom>
          <a:noFill/>
          <a:ln w="9525">
            <a:noFill/>
            <a:miter lim="800000"/>
            <a:headEnd/>
            <a:tailEnd/>
          </a:ln>
          <a:effectLst/>
        </p:spPr>
      </p:pic>
    </p:spTree>
    <p:extLst>
      <p:ext uri="{BB962C8B-B14F-4D97-AF65-F5344CB8AC3E}">
        <p14:creationId xmlns:p14="http://schemas.microsoft.com/office/powerpoint/2010/main" val="142186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Problem with Overflow</a:t>
            </a:r>
            <a:endParaRPr lang="en-US" dirty="0"/>
          </a:p>
        </p:txBody>
      </p:sp>
      <p:sp>
        <p:nvSpPr>
          <p:cNvPr id="3" name="Content Placeholder 2"/>
          <p:cNvSpPr>
            <a:spLocks noGrp="1"/>
          </p:cNvSpPr>
          <p:nvPr>
            <p:ph idx="1"/>
            <p:custDataLst>
              <p:tags r:id="rId2"/>
            </p:custDataLst>
          </p:nvPr>
        </p:nvSpPr>
        <p:spPr/>
        <p:txBody>
          <a:bodyPr/>
          <a:lstStyle/>
          <a:p>
            <a:pPr>
              <a:buNone/>
            </a:pPr>
            <a:r>
              <a:rPr lang="en-US" dirty="0" smtClean="0"/>
              <a:t>long c;</a:t>
            </a:r>
          </a:p>
          <a:p>
            <a:pPr>
              <a:buNone/>
            </a:pPr>
            <a:r>
              <a:rPr lang="en-US" dirty="0" smtClean="0"/>
              <a:t> </a:t>
            </a:r>
            <a:r>
              <a:rPr lang="en-US" dirty="0" err="1" smtClean="0"/>
              <a:t>int</a:t>
            </a:r>
            <a:r>
              <a:rPr lang="en-US" dirty="0" smtClean="0"/>
              <a:t> e= 30000,d=2;</a:t>
            </a:r>
          </a:p>
          <a:p>
            <a:pPr>
              <a:buNone/>
            </a:pPr>
            <a:r>
              <a:rPr lang="en-US" dirty="0" smtClean="0"/>
              <a:t> c =e*d;</a:t>
            </a:r>
          </a:p>
          <a:p>
            <a:r>
              <a:rPr lang="en-US" dirty="0" smtClean="0"/>
              <a:t>Answer = 60000?</a:t>
            </a:r>
          </a:p>
          <a:p>
            <a:r>
              <a:rPr lang="en-US" dirty="0" smtClean="0"/>
              <a:t>Wrong answer = -5536</a:t>
            </a:r>
          </a:p>
          <a:p>
            <a:r>
              <a:rPr lang="en-US" dirty="0" smtClean="0"/>
              <a:t>Math is done </a:t>
            </a:r>
            <a:r>
              <a:rPr lang="en-US" dirty="0" err="1" smtClean="0"/>
              <a:t>int</a:t>
            </a:r>
            <a:r>
              <a:rPr lang="en-US" dirty="0" smtClean="0"/>
              <a:t> * int.  60,000 is recognized as a negative number 2^16 – 60,000 = 5536 so it is recognized as a negative number.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495800" y="274638"/>
            <a:ext cx="4191000" cy="1143000"/>
          </a:xfrm>
        </p:spPr>
        <p:txBody>
          <a:bodyPr>
            <a:normAutofit fontScale="90000"/>
          </a:bodyPr>
          <a:lstStyle/>
          <a:p>
            <a:r>
              <a:rPr lang="en-US" dirty="0" smtClean="0"/>
              <a:t>Example of a Semaphore</a:t>
            </a:r>
            <a:endParaRPr lang="en-US" dirty="0"/>
          </a:p>
        </p:txBody>
      </p:sp>
      <p:sp>
        <p:nvSpPr>
          <p:cNvPr id="5" name="Content Placeholder 4"/>
          <p:cNvSpPr>
            <a:spLocks noGrp="1"/>
          </p:cNvSpPr>
          <p:nvPr>
            <p:ph idx="1"/>
            <p:custDataLst>
              <p:tags r:id="rId2"/>
            </p:custDataLst>
          </p:nvPr>
        </p:nvSpPr>
        <p:spPr>
          <a:xfrm>
            <a:off x="4648200" y="1600200"/>
            <a:ext cx="4038600" cy="4953000"/>
          </a:xfrm>
        </p:spPr>
        <p:txBody>
          <a:bodyPr/>
          <a:lstStyle/>
          <a:p>
            <a:r>
              <a:rPr lang="en-US" dirty="0" smtClean="0"/>
              <a:t>Think like a queue of length = 1 (binary)</a:t>
            </a:r>
          </a:p>
          <a:p>
            <a:r>
              <a:rPr lang="en-US" dirty="0" smtClean="0"/>
              <a:t>To Give is to put a ‘value’ into the queue</a:t>
            </a:r>
          </a:p>
          <a:p>
            <a:r>
              <a:rPr lang="en-US" dirty="0" smtClean="0"/>
              <a:t>To Take is read a ‘value’ from the queue</a:t>
            </a:r>
            <a:endParaRPr lang="en-US" dirty="0"/>
          </a:p>
        </p:txBody>
      </p:sp>
      <p:pic>
        <p:nvPicPr>
          <p:cNvPr id="2050" name="Picture 2"/>
          <p:cNvPicPr>
            <a:picLocks noChangeAspect="1" noChangeArrowheads="1"/>
          </p:cNvPicPr>
          <p:nvPr>
            <p:custDataLst>
              <p:tags r:id="rId3"/>
            </p:custDataLst>
          </p:nvPr>
        </p:nvPicPr>
        <p:blipFill>
          <a:blip r:embed="rId6" cstate="print"/>
          <a:srcRect l="32031" t="10417" r="28906" b="7377"/>
          <a:stretch>
            <a:fillRect/>
          </a:stretch>
        </p:blipFill>
        <p:spPr bwMode="auto">
          <a:xfrm>
            <a:off x="0" y="0"/>
            <a:ext cx="4419600" cy="6894576"/>
          </a:xfrm>
          <a:prstGeom prst="rect">
            <a:avLst/>
          </a:prstGeom>
          <a:noFill/>
          <a:ln w="9525">
            <a:noFill/>
            <a:miter lim="800000"/>
            <a:headEnd/>
            <a:tailEnd/>
          </a:ln>
          <a:effectLst/>
        </p:spPr>
      </p:pic>
    </p:spTree>
    <p:extLst>
      <p:ext uri="{BB962C8B-B14F-4D97-AF65-F5344CB8AC3E}">
        <p14:creationId xmlns:p14="http://schemas.microsoft.com/office/powerpoint/2010/main" val="3700149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Semaphores</a:t>
            </a:r>
            <a:endParaRPr lang="en-US" dirty="0"/>
          </a:p>
        </p:txBody>
      </p:sp>
      <p:sp>
        <p:nvSpPr>
          <p:cNvPr id="3" name="Content Placeholder 2"/>
          <p:cNvSpPr>
            <a:spLocks noGrp="1"/>
          </p:cNvSpPr>
          <p:nvPr>
            <p:ph idx="1"/>
          </p:nvPr>
        </p:nvSpPr>
        <p:spPr/>
        <p:txBody>
          <a:bodyPr/>
          <a:lstStyle/>
          <a:p>
            <a:r>
              <a:rPr lang="en-US" dirty="0" smtClean="0"/>
              <a:t>A counting semaphore can take a number of ‘gives’ before a ‘take’ occurs</a:t>
            </a:r>
          </a:p>
          <a:p>
            <a:r>
              <a:rPr lang="en-US" dirty="0" smtClean="0"/>
              <a:t>What happens if interrupts can occur at high frequency over a short period of time?</a:t>
            </a:r>
          </a:p>
          <a:p>
            <a:r>
              <a:rPr lang="en-US" dirty="0" smtClean="0"/>
              <a:t>Counting Semaphore can be thought of a queue of n elements</a:t>
            </a:r>
          </a:p>
          <a:p>
            <a:r>
              <a:rPr lang="en-US" dirty="0" smtClean="0"/>
              <a:t>A binary semaphore might get overrun as seen in the next slide</a:t>
            </a:r>
          </a:p>
          <a:p>
            <a:pPr>
              <a:buNone/>
            </a:pPr>
            <a:endParaRPr lang="en-US" dirty="0"/>
          </a:p>
        </p:txBody>
      </p:sp>
    </p:spTree>
    <p:extLst>
      <p:ext uri="{BB962C8B-B14F-4D97-AF65-F5344CB8AC3E}">
        <p14:creationId xmlns:p14="http://schemas.microsoft.com/office/powerpoint/2010/main" val="4159307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Data Acquisition</a:t>
            </a:r>
            <a:endParaRPr lang="en-US" dirty="0"/>
          </a:p>
        </p:txBody>
      </p:sp>
      <p:sp>
        <p:nvSpPr>
          <p:cNvPr id="3" name="Content Placeholder 2"/>
          <p:cNvSpPr>
            <a:spLocks noGrp="1"/>
          </p:cNvSpPr>
          <p:nvPr>
            <p:ph idx="1"/>
          </p:nvPr>
        </p:nvSpPr>
        <p:spPr/>
        <p:txBody>
          <a:bodyPr>
            <a:normAutofit lnSpcReduction="10000"/>
          </a:bodyPr>
          <a:lstStyle/>
          <a:p>
            <a:r>
              <a:rPr lang="en-US" dirty="0" smtClean="0"/>
              <a:t>Sampling will always cause some sampling error </a:t>
            </a:r>
          </a:p>
          <a:p>
            <a:endParaRPr lang="en-US" dirty="0" smtClean="0"/>
          </a:p>
          <a:p>
            <a:endParaRPr lang="en-US" dirty="0" smtClean="0"/>
          </a:p>
          <a:p>
            <a:endParaRPr lang="en-US" dirty="0" smtClean="0"/>
          </a:p>
          <a:p>
            <a:r>
              <a:rPr lang="en-US" dirty="0" smtClean="0"/>
              <a:t>Sampling will always cause loss of frequency content.  If we sample at rate of X Hz then we can only have a frequency content up to X/2 Hz.</a:t>
            </a:r>
            <a:endParaRPr lang="en-US" dirty="0"/>
          </a:p>
        </p:txBody>
      </p:sp>
      <p:cxnSp>
        <p:nvCxnSpPr>
          <p:cNvPr id="5" name="Straight Connector 4"/>
          <p:cNvCxnSpPr/>
          <p:nvPr/>
        </p:nvCxnSpPr>
        <p:spPr>
          <a:xfrm>
            <a:off x="2971800" y="27432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71800" y="3505200"/>
            <a:ext cx="1752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76800" y="3276600"/>
            <a:ext cx="1905000" cy="369332"/>
          </a:xfrm>
          <a:prstGeom prst="rect">
            <a:avLst/>
          </a:prstGeom>
          <a:noFill/>
        </p:spPr>
        <p:txBody>
          <a:bodyPr wrap="square" rtlCol="0">
            <a:spAutoFit/>
          </a:bodyPr>
          <a:lstStyle/>
          <a:p>
            <a:r>
              <a:rPr lang="en-US" dirty="0" smtClean="0"/>
              <a:t>0111 0111</a:t>
            </a:r>
            <a:endParaRPr lang="en-US" dirty="0"/>
          </a:p>
        </p:txBody>
      </p:sp>
      <p:sp>
        <p:nvSpPr>
          <p:cNvPr id="8" name="TextBox 7"/>
          <p:cNvSpPr txBox="1"/>
          <p:nvPr/>
        </p:nvSpPr>
        <p:spPr>
          <a:xfrm>
            <a:off x="4876800" y="2514600"/>
            <a:ext cx="1905000" cy="369332"/>
          </a:xfrm>
          <a:prstGeom prst="rect">
            <a:avLst/>
          </a:prstGeom>
          <a:noFill/>
        </p:spPr>
        <p:txBody>
          <a:bodyPr wrap="square" rtlCol="0">
            <a:spAutoFit/>
          </a:bodyPr>
          <a:lstStyle/>
          <a:p>
            <a:r>
              <a:rPr lang="en-US" dirty="0" smtClean="0"/>
              <a:t>0111 1000</a:t>
            </a:r>
            <a:endParaRPr lang="en-US" dirty="0"/>
          </a:p>
        </p:txBody>
      </p:sp>
      <p:cxnSp>
        <p:nvCxnSpPr>
          <p:cNvPr id="10" name="Straight Arrow Connector 9"/>
          <p:cNvCxnSpPr/>
          <p:nvPr/>
        </p:nvCxnSpPr>
        <p:spPr>
          <a:xfrm>
            <a:off x="1828800" y="3200400"/>
            <a:ext cx="1066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2743200"/>
            <a:ext cx="1676400" cy="830997"/>
          </a:xfrm>
          <a:prstGeom prst="rect">
            <a:avLst/>
          </a:prstGeom>
          <a:noFill/>
          <a:ln>
            <a:solidFill>
              <a:srgbClr val="FF0000"/>
            </a:solidFill>
          </a:ln>
        </p:spPr>
        <p:txBody>
          <a:bodyPr wrap="square" rtlCol="0">
            <a:spAutoFit/>
          </a:bodyPr>
          <a:lstStyle/>
          <a:p>
            <a:r>
              <a:rPr lang="en-US" sz="2400" dirty="0" smtClean="0"/>
              <a:t>True Analog Value</a:t>
            </a:r>
            <a:endParaRPr lang="en-US" sz="2400" dirty="0"/>
          </a:p>
        </p:txBody>
      </p:sp>
      <p:cxnSp>
        <p:nvCxnSpPr>
          <p:cNvPr id="13" name="Straight Arrow Connector 12"/>
          <p:cNvCxnSpPr/>
          <p:nvPr/>
        </p:nvCxnSpPr>
        <p:spPr>
          <a:xfrm>
            <a:off x="3200400" y="3200400"/>
            <a:ext cx="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3124200"/>
            <a:ext cx="1371600" cy="830997"/>
          </a:xfrm>
          <a:prstGeom prst="rect">
            <a:avLst/>
          </a:prstGeom>
          <a:noFill/>
        </p:spPr>
        <p:txBody>
          <a:bodyPr wrap="square" rtlCol="0">
            <a:spAutoFit/>
          </a:bodyPr>
          <a:lstStyle/>
          <a:p>
            <a:r>
              <a:rPr lang="en-US" sz="2400" dirty="0" smtClean="0"/>
              <a:t>Sampling error</a:t>
            </a:r>
            <a:endParaRPr lang="en-US" sz="2400" dirty="0"/>
          </a:p>
        </p:txBody>
      </p:sp>
    </p:spTree>
    <p:extLst>
      <p:ext uri="{BB962C8B-B14F-4D97-AF65-F5344CB8AC3E}">
        <p14:creationId xmlns:p14="http://schemas.microsoft.com/office/powerpoint/2010/main" val="26036730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79388" y="115888"/>
            <a:ext cx="3024187" cy="425450"/>
          </a:xfrm>
          <a:prstGeom prst="rect">
            <a:avLst/>
          </a:prstGeom>
          <a:noFill/>
          <a:ln w="28575">
            <a:solidFill>
              <a:srgbClr val="FF5050"/>
            </a:solidFill>
            <a:miter lim="800000"/>
            <a:headEnd/>
            <a:tailEnd/>
          </a:ln>
          <a:effectLst/>
        </p:spPr>
        <p:txBody>
          <a:bodyPr>
            <a:spAutoFit/>
          </a:bodyPr>
          <a:lstStyle/>
          <a:p>
            <a:pPr algn="ctr"/>
            <a:r>
              <a:rPr lang="en-GB" sz="2000"/>
              <a:t>A Data Acquisition System</a:t>
            </a:r>
            <a:endParaRPr lang="en-GB" b="1" u="sng"/>
          </a:p>
        </p:txBody>
      </p:sp>
      <p:sp>
        <p:nvSpPr>
          <p:cNvPr id="43023" name="Rectangle 15"/>
          <p:cNvSpPr>
            <a:spLocks noChangeArrowheads="1"/>
          </p:cNvSpPr>
          <p:nvPr/>
        </p:nvSpPr>
        <p:spPr bwMode="auto">
          <a:xfrm>
            <a:off x="2159000" y="2062163"/>
            <a:ext cx="1390650" cy="958850"/>
          </a:xfrm>
          <a:prstGeom prst="rect">
            <a:avLst/>
          </a:prstGeom>
          <a:noFill/>
          <a:ln w="9525">
            <a:noFill/>
            <a:miter lim="800000"/>
            <a:headEnd/>
            <a:tailEnd/>
          </a:ln>
        </p:spPr>
        <p:txBody>
          <a:bodyPr/>
          <a:lstStyle/>
          <a:p>
            <a:endParaRPr lang="en-US"/>
          </a:p>
        </p:txBody>
      </p:sp>
      <p:sp>
        <p:nvSpPr>
          <p:cNvPr id="43040" name="Rectangle 32"/>
          <p:cNvSpPr>
            <a:spLocks noChangeArrowheads="1"/>
          </p:cNvSpPr>
          <p:nvPr/>
        </p:nvSpPr>
        <p:spPr bwMode="auto">
          <a:xfrm>
            <a:off x="3695700" y="1992313"/>
            <a:ext cx="1319213" cy="958850"/>
          </a:xfrm>
          <a:prstGeom prst="rect">
            <a:avLst/>
          </a:prstGeom>
          <a:noFill/>
          <a:ln w="9525">
            <a:noFill/>
            <a:miter lim="800000"/>
            <a:headEnd/>
            <a:tailEnd/>
          </a:ln>
        </p:spPr>
        <p:txBody>
          <a:bodyPr/>
          <a:lstStyle/>
          <a:p>
            <a:endParaRPr lang="en-US"/>
          </a:p>
        </p:txBody>
      </p:sp>
      <p:sp>
        <p:nvSpPr>
          <p:cNvPr id="43018" name="Oval 10"/>
          <p:cNvSpPr>
            <a:spLocks noChangeArrowheads="1"/>
          </p:cNvSpPr>
          <p:nvPr/>
        </p:nvSpPr>
        <p:spPr bwMode="auto">
          <a:xfrm>
            <a:off x="436563" y="3517900"/>
            <a:ext cx="366712" cy="423863"/>
          </a:xfrm>
          <a:prstGeom prst="ellipse">
            <a:avLst/>
          </a:prstGeom>
          <a:solidFill>
            <a:srgbClr val="FFFF66"/>
          </a:solidFill>
          <a:ln w="9525">
            <a:solidFill>
              <a:srgbClr val="000000"/>
            </a:solidFill>
            <a:round/>
            <a:headEnd/>
            <a:tailEnd/>
          </a:ln>
        </p:spPr>
        <p:txBody>
          <a:bodyPr/>
          <a:lstStyle/>
          <a:p>
            <a:endParaRPr lang="en-US"/>
          </a:p>
        </p:txBody>
      </p:sp>
      <p:sp>
        <p:nvSpPr>
          <p:cNvPr id="43019" name="Rectangle 11"/>
          <p:cNvSpPr>
            <a:spLocks noChangeArrowheads="1"/>
          </p:cNvSpPr>
          <p:nvPr/>
        </p:nvSpPr>
        <p:spPr bwMode="auto">
          <a:xfrm>
            <a:off x="142875" y="2940050"/>
            <a:ext cx="1244600" cy="452438"/>
          </a:xfrm>
          <a:prstGeom prst="rect">
            <a:avLst/>
          </a:prstGeom>
          <a:noFill/>
          <a:ln w="9525">
            <a:noFill/>
            <a:miter lim="800000"/>
            <a:headEnd/>
            <a:tailEnd/>
          </a:ln>
        </p:spPr>
        <p:txBody>
          <a:bodyPr/>
          <a:lstStyle/>
          <a:p>
            <a:endParaRPr lang="en-US"/>
          </a:p>
        </p:txBody>
      </p:sp>
      <p:sp>
        <p:nvSpPr>
          <p:cNvPr id="43020" name="Rectangle 12"/>
          <p:cNvSpPr>
            <a:spLocks noChangeArrowheads="1"/>
          </p:cNvSpPr>
          <p:nvPr/>
        </p:nvSpPr>
        <p:spPr bwMode="auto">
          <a:xfrm>
            <a:off x="381000" y="2994025"/>
            <a:ext cx="800100"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Transducer</a:t>
            </a:r>
            <a:endParaRPr lang="en-GB"/>
          </a:p>
        </p:txBody>
      </p:sp>
      <p:sp>
        <p:nvSpPr>
          <p:cNvPr id="43021" name="Rectangle 13"/>
          <p:cNvSpPr>
            <a:spLocks noChangeArrowheads="1"/>
          </p:cNvSpPr>
          <p:nvPr/>
        </p:nvSpPr>
        <p:spPr bwMode="auto">
          <a:xfrm>
            <a:off x="276225" y="3187700"/>
            <a:ext cx="1014413" cy="182563"/>
          </a:xfrm>
          <a:prstGeom prst="rect">
            <a:avLst/>
          </a:prstGeom>
          <a:noFill/>
          <a:ln w="9525">
            <a:noFill/>
            <a:miter lim="800000"/>
            <a:headEnd/>
            <a:tailEnd/>
          </a:ln>
        </p:spPr>
        <p:txBody>
          <a:bodyPr wrap="none" lIns="0" tIns="0" rIns="0" bIns="0">
            <a:spAutoFit/>
          </a:bodyPr>
          <a:lstStyle/>
          <a:p>
            <a:r>
              <a:rPr lang="en-GB" sz="1200">
                <a:solidFill>
                  <a:srgbClr val="000000"/>
                </a:solidFill>
              </a:rPr>
              <a:t>Generates signal</a:t>
            </a:r>
            <a:endParaRPr lang="en-GB"/>
          </a:p>
        </p:txBody>
      </p:sp>
      <p:sp>
        <p:nvSpPr>
          <p:cNvPr id="43022" name="Line 14"/>
          <p:cNvSpPr>
            <a:spLocks noChangeShapeType="1"/>
          </p:cNvSpPr>
          <p:nvPr/>
        </p:nvSpPr>
        <p:spPr bwMode="auto">
          <a:xfrm>
            <a:off x="801688" y="3729038"/>
            <a:ext cx="439737" cy="1587"/>
          </a:xfrm>
          <a:prstGeom prst="line">
            <a:avLst/>
          </a:prstGeom>
          <a:noFill/>
          <a:ln w="9525">
            <a:solidFill>
              <a:srgbClr val="000000"/>
            </a:solidFill>
            <a:round/>
            <a:headEnd/>
            <a:tailEnd/>
          </a:ln>
        </p:spPr>
        <p:txBody>
          <a:bodyPr/>
          <a:lstStyle/>
          <a:p>
            <a:endParaRPr lang="en-US"/>
          </a:p>
        </p:txBody>
      </p:sp>
      <p:sp>
        <p:nvSpPr>
          <p:cNvPr id="43024" name="Rectangle 16"/>
          <p:cNvSpPr>
            <a:spLocks noChangeArrowheads="1"/>
          </p:cNvSpPr>
          <p:nvPr/>
        </p:nvSpPr>
        <p:spPr bwMode="auto">
          <a:xfrm>
            <a:off x="2627313" y="2492375"/>
            <a:ext cx="3841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Filter</a:t>
            </a:r>
            <a:endParaRPr lang="en-GB"/>
          </a:p>
        </p:txBody>
      </p:sp>
      <p:sp>
        <p:nvSpPr>
          <p:cNvPr id="43025" name="Rectangle 17"/>
          <p:cNvSpPr>
            <a:spLocks noChangeArrowheads="1"/>
          </p:cNvSpPr>
          <p:nvPr/>
        </p:nvSpPr>
        <p:spPr bwMode="auto">
          <a:xfrm>
            <a:off x="2238375" y="2693988"/>
            <a:ext cx="1200150" cy="182562"/>
          </a:xfrm>
          <a:prstGeom prst="rect">
            <a:avLst/>
          </a:prstGeom>
          <a:noFill/>
          <a:ln w="9525">
            <a:noFill/>
            <a:miter lim="800000"/>
            <a:headEnd/>
            <a:tailEnd/>
          </a:ln>
        </p:spPr>
        <p:txBody>
          <a:bodyPr wrap="none" lIns="0" tIns="0" rIns="0" bIns="0">
            <a:spAutoFit/>
          </a:bodyPr>
          <a:lstStyle/>
          <a:p>
            <a:r>
              <a:rPr lang="en-GB" sz="1200">
                <a:solidFill>
                  <a:srgbClr val="000000"/>
                </a:solidFill>
              </a:rPr>
              <a:t>Removes unwanted</a:t>
            </a:r>
            <a:endParaRPr lang="en-GB"/>
          </a:p>
        </p:txBody>
      </p:sp>
      <p:sp>
        <p:nvSpPr>
          <p:cNvPr id="43026" name="Rectangle 18"/>
          <p:cNvSpPr>
            <a:spLocks noChangeArrowheads="1"/>
          </p:cNvSpPr>
          <p:nvPr/>
        </p:nvSpPr>
        <p:spPr bwMode="auto">
          <a:xfrm>
            <a:off x="2246313" y="2863850"/>
            <a:ext cx="1179512" cy="182563"/>
          </a:xfrm>
          <a:prstGeom prst="rect">
            <a:avLst/>
          </a:prstGeom>
          <a:noFill/>
          <a:ln w="9525">
            <a:noFill/>
            <a:miter lim="800000"/>
            <a:headEnd/>
            <a:tailEnd/>
          </a:ln>
        </p:spPr>
        <p:txBody>
          <a:bodyPr wrap="none" lIns="0" tIns="0" rIns="0" bIns="0">
            <a:spAutoFit/>
          </a:bodyPr>
          <a:lstStyle/>
          <a:p>
            <a:r>
              <a:rPr lang="en-GB" sz="1200">
                <a:solidFill>
                  <a:srgbClr val="000000"/>
                </a:solidFill>
              </a:rPr>
              <a:t>signal components,</a:t>
            </a:r>
            <a:endParaRPr lang="en-GB"/>
          </a:p>
        </p:txBody>
      </p:sp>
      <p:sp>
        <p:nvSpPr>
          <p:cNvPr id="43027" name="Rectangle 19"/>
          <p:cNvSpPr>
            <a:spLocks noChangeArrowheads="1"/>
          </p:cNvSpPr>
          <p:nvPr/>
        </p:nvSpPr>
        <p:spPr bwMode="auto">
          <a:xfrm>
            <a:off x="2341563" y="3032125"/>
            <a:ext cx="695325" cy="182563"/>
          </a:xfrm>
          <a:prstGeom prst="rect">
            <a:avLst/>
          </a:prstGeom>
          <a:noFill/>
          <a:ln w="9525">
            <a:noFill/>
            <a:miter lim="800000"/>
            <a:headEnd/>
            <a:tailEnd/>
          </a:ln>
        </p:spPr>
        <p:txBody>
          <a:bodyPr wrap="none" lIns="0" tIns="0" rIns="0" bIns="0">
            <a:spAutoFit/>
          </a:bodyPr>
          <a:lstStyle/>
          <a:p>
            <a:r>
              <a:rPr lang="en-GB" sz="1200">
                <a:solidFill>
                  <a:srgbClr val="000000"/>
                </a:solidFill>
              </a:rPr>
              <a:t>usually for </a:t>
            </a:r>
            <a:endParaRPr lang="en-GB"/>
          </a:p>
        </p:txBody>
      </p:sp>
      <p:sp>
        <p:nvSpPr>
          <p:cNvPr id="43028" name="Rectangle 20"/>
          <p:cNvSpPr>
            <a:spLocks noChangeArrowheads="1"/>
          </p:cNvSpPr>
          <p:nvPr/>
        </p:nvSpPr>
        <p:spPr bwMode="auto">
          <a:xfrm>
            <a:off x="3009900" y="3032125"/>
            <a:ext cx="288925" cy="182563"/>
          </a:xfrm>
          <a:prstGeom prst="rect">
            <a:avLst/>
          </a:prstGeom>
          <a:noFill/>
          <a:ln w="9525">
            <a:noFill/>
            <a:miter lim="800000"/>
            <a:headEnd/>
            <a:tailEnd/>
          </a:ln>
        </p:spPr>
        <p:txBody>
          <a:bodyPr wrap="none" lIns="0" tIns="0" rIns="0" bIns="0">
            <a:spAutoFit/>
          </a:bodyPr>
          <a:lstStyle/>
          <a:p>
            <a:r>
              <a:rPr lang="en-GB" sz="1200" i="1">
                <a:solidFill>
                  <a:srgbClr val="000000"/>
                </a:solidFill>
              </a:rPr>
              <a:t>anti-</a:t>
            </a:r>
            <a:endParaRPr lang="en-GB"/>
          </a:p>
        </p:txBody>
      </p:sp>
      <p:sp>
        <p:nvSpPr>
          <p:cNvPr id="43029" name="Rectangle 21"/>
          <p:cNvSpPr>
            <a:spLocks noChangeArrowheads="1"/>
          </p:cNvSpPr>
          <p:nvPr/>
        </p:nvSpPr>
        <p:spPr bwMode="auto">
          <a:xfrm>
            <a:off x="2281238" y="3201988"/>
            <a:ext cx="530225" cy="182562"/>
          </a:xfrm>
          <a:prstGeom prst="rect">
            <a:avLst/>
          </a:prstGeom>
          <a:noFill/>
          <a:ln w="9525">
            <a:noFill/>
            <a:miter lim="800000"/>
            <a:headEnd/>
            <a:tailEnd/>
          </a:ln>
        </p:spPr>
        <p:txBody>
          <a:bodyPr wrap="none" lIns="0" tIns="0" rIns="0" bIns="0">
            <a:spAutoFit/>
          </a:bodyPr>
          <a:lstStyle/>
          <a:p>
            <a:r>
              <a:rPr lang="en-GB" sz="1200" i="1">
                <a:solidFill>
                  <a:srgbClr val="000000"/>
                </a:solidFill>
              </a:rPr>
              <a:t>aliasing </a:t>
            </a:r>
            <a:endParaRPr lang="en-GB"/>
          </a:p>
        </p:txBody>
      </p:sp>
      <p:sp>
        <p:nvSpPr>
          <p:cNvPr id="43030" name="Rectangle 22"/>
          <p:cNvSpPr>
            <a:spLocks noChangeArrowheads="1"/>
          </p:cNvSpPr>
          <p:nvPr/>
        </p:nvSpPr>
        <p:spPr bwMode="auto">
          <a:xfrm>
            <a:off x="2790825" y="3201988"/>
            <a:ext cx="579438" cy="182562"/>
          </a:xfrm>
          <a:prstGeom prst="rect">
            <a:avLst/>
          </a:prstGeom>
          <a:noFill/>
          <a:ln w="9525">
            <a:noFill/>
            <a:miter lim="800000"/>
            <a:headEnd/>
            <a:tailEnd/>
          </a:ln>
        </p:spPr>
        <p:txBody>
          <a:bodyPr wrap="none" lIns="0" tIns="0" rIns="0" bIns="0">
            <a:spAutoFit/>
          </a:bodyPr>
          <a:lstStyle/>
          <a:p>
            <a:r>
              <a:rPr lang="en-GB" sz="1200">
                <a:solidFill>
                  <a:srgbClr val="000000"/>
                </a:solidFill>
              </a:rPr>
              <a:t> purposes</a:t>
            </a:r>
            <a:endParaRPr lang="en-GB"/>
          </a:p>
        </p:txBody>
      </p:sp>
      <p:sp>
        <p:nvSpPr>
          <p:cNvPr id="43031" name="Line 23"/>
          <p:cNvSpPr>
            <a:spLocks noChangeShapeType="1"/>
          </p:cNvSpPr>
          <p:nvPr/>
        </p:nvSpPr>
        <p:spPr bwMode="auto">
          <a:xfrm>
            <a:off x="1971675" y="3729038"/>
            <a:ext cx="439738" cy="1587"/>
          </a:xfrm>
          <a:prstGeom prst="line">
            <a:avLst/>
          </a:prstGeom>
          <a:noFill/>
          <a:ln w="9525">
            <a:solidFill>
              <a:srgbClr val="000000"/>
            </a:solidFill>
            <a:round/>
            <a:headEnd/>
            <a:tailEnd/>
          </a:ln>
        </p:spPr>
        <p:txBody>
          <a:bodyPr/>
          <a:lstStyle/>
          <a:p>
            <a:endParaRPr lang="en-US"/>
          </a:p>
        </p:txBody>
      </p:sp>
      <p:sp>
        <p:nvSpPr>
          <p:cNvPr id="43032" name="Rectangle 24"/>
          <p:cNvSpPr>
            <a:spLocks noChangeArrowheads="1"/>
          </p:cNvSpPr>
          <p:nvPr/>
        </p:nvSpPr>
        <p:spPr bwMode="auto">
          <a:xfrm>
            <a:off x="2411413" y="3538538"/>
            <a:ext cx="733425" cy="423862"/>
          </a:xfrm>
          <a:prstGeom prst="rect">
            <a:avLst/>
          </a:prstGeom>
          <a:solidFill>
            <a:srgbClr val="FF9900"/>
          </a:solidFill>
          <a:ln w="9525">
            <a:solidFill>
              <a:srgbClr val="000000"/>
            </a:solidFill>
            <a:miter lim="800000"/>
            <a:headEnd/>
            <a:tailEnd/>
          </a:ln>
        </p:spPr>
        <p:txBody>
          <a:bodyPr/>
          <a:lstStyle/>
          <a:p>
            <a:endParaRPr lang="en-US"/>
          </a:p>
        </p:txBody>
      </p:sp>
      <p:sp>
        <p:nvSpPr>
          <p:cNvPr id="43034" name="Rectangle 26"/>
          <p:cNvSpPr>
            <a:spLocks noChangeArrowheads="1"/>
          </p:cNvSpPr>
          <p:nvPr/>
        </p:nvSpPr>
        <p:spPr bwMode="auto">
          <a:xfrm>
            <a:off x="900113" y="5743575"/>
            <a:ext cx="1392237"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Amplify and Offset</a:t>
            </a:r>
            <a:endParaRPr lang="en-GB"/>
          </a:p>
        </p:txBody>
      </p:sp>
      <p:sp>
        <p:nvSpPr>
          <p:cNvPr id="43035" name="Rectangle 27"/>
          <p:cNvSpPr>
            <a:spLocks noChangeArrowheads="1"/>
          </p:cNvSpPr>
          <p:nvPr/>
        </p:nvSpPr>
        <p:spPr bwMode="auto">
          <a:xfrm>
            <a:off x="958850" y="5937250"/>
            <a:ext cx="1273175" cy="182563"/>
          </a:xfrm>
          <a:prstGeom prst="rect">
            <a:avLst/>
          </a:prstGeom>
          <a:noFill/>
          <a:ln w="9525">
            <a:noFill/>
            <a:miter lim="800000"/>
            <a:headEnd/>
            <a:tailEnd/>
          </a:ln>
        </p:spPr>
        <p:txBody>
          <a:bodyPr wrap="none" lIns="0" tIns="0" rIns="0" bIns="0">
            <a:spAutoFit/>
          </a:bodyPr>
          <a:lstStyle/>
          <a:p>
            <a:r>
              <a:rPr lang="en-GB" sz="1200">
                <a:solidFill>
                  <a:srgbClr val="000000"/>
                </a:solidFill>
              </a:rPr>
              <a:t>Amplifies signal and</a:t>
            </a:r>
            <a:endParaRPr lang="en-GB"/>
          </a:p>
        </p:txBody>
      </p:sp>
      <p:sp>
        <p:nvSpPr>
          <p:cNvPr id="43036" name="Rectangle 28"/>
          <p:cNvSpPr>
            <a:spLocks noChangeArrowheads="1"/>
          </p:cNvSpPr>
          <p:nvPr/>
        </p:nvSpPr>
        <p:spPr bwMode="auto">
          <a:xfrm>
            <a:off x="1036638" y="6107113"/>
            <a:ext cx="1109662" cy="182562"/>
          </a:xfrm>
          <a:prstGeom prst="rect">
            <a:avLst/>
          </a:prstGeom>
          <a:noFill/>
          <a:ln w="9525">
            <a:noFill/>
            <a:miter lim="800000"/>
            <a:headEnd/>
            <a:tailEnd/>
          </a:ln>
        </p:spPr>
        <p:txBody>
          <a:bodyPr wrap="none" lIns="0" tIns="0" rIns="0" bIns="0">
            <a:spAutoFit/>
          </a:bodyPr>
          <a:lstStyle/>
          <a:p>
            <a:r>
              <a:rPr lang="en-GB" sz="1200">
                <a:solidFill>
                  <a:srgbClr val="000000"/>
                </a:solidFill>
              </a:rPr>
              <a:t>adds DC offset, to</a:t>
            </a:r>
            <a:endParaRPr lang="en-GB"/>
          </a:p>
        </p:txBody>
      </p:sp>
      <p:sp>
        <p:nvSpPr>
          <p:cNvPr id="43037" name="Rectangle 29"/>
          <p:cNvSpPr>
            <a:spLocks noChangeArrowheads="1"/>
          </p:cNvSpPr>
          <p:nvPr/>
        </p:nvSpPr>
        <p:spPr bwMode="auto">
          <a:xfrm>
            <a:off x="1047750" y="6275388"/>
            <a:ext cx="1085850" cy="182562"/>
          </a:xfrm>
          <a:prstGeom prst="rect">
            <a:avLst/>
          </a:prstGeom>
          <a:noFill/>
          <a:ln w="9525">
            <a:noFill/>
            <a:miter lim="800000"/>
            <a:headEnd/>
            <a:tailEnd/>
          </a:ln>
        </p:spPr>
        <p:txBody>
          <a:bodyPr wrap="none" lIns="0" tIns="0" rIns="0" bIns="0">
            <a:spAutoFit/>
          </a:bodyPr>
          <a:lstStyle/>
          <a:p>
            <a:r>
              <a:rPr lang="en-GB" sz="1200">
                <a:solidFill>
                  <a:srgbClr val="000000"/>
                </a:solidFill>
              </a:rPr>
              <a:t>match ADC input</a:t>
            </a:r>
            <a:endParaRPr lang="en-GB"/>
          </a:p>
        </p:txBody>
      </p:sp>
      <p:sp>
        <p:nvSpPr>
          <p:cNvPr id="43038" name="Rectangle 30"/>
          <p:cNvSpPr>
            <a:spLocks noChangeArrowheads="1"/>
          </p:cNvSpPr>
          <p:nvPr/>
        </p:nvSpPr>
        <p:spPr bwMode="auto">
          <a:xfrm>
            <a:off x="1387475" y="6445250"/>
            <a:ext cx="377825" cy="182563"/>
          </a:xfrm>
          <a:prstGeom prst="rect">
            <a:avLst/>
          </a:prstGeom>
          <a:noFill/>
          <a:ln w="9525">
            <a:noFill/>
            <a:miter lim="800000"/>
            <a:headEnd/>
            <a:tailEnd/>
          </a:ln>
        </p:spPr>
        <p:txBody>
          <a:bodyPr wrap="none" lIns="0" tIns="0" rIns="0" bIns="0">
            <a:spAutoFit/>
          </a:bodyPr>
          <a:lstStyle/>
          <a:p>
            <a:r>
              <a:rPr lang="en-GB" sz="1200">
                <a:solidFill>
                  <a:srgbClr val="000000"/>
                </a:solidFill>
              </a:rPr>
              <a:t>range.</a:t>
            </a:r>
            <a:endParaRPr lang="en-GB"/>
          </a:p>
        </p:txBody>
      </p:sp>
      <p:sp>
        <p:nvSpPr>
          <p:cNvPr id="43039" name="Rectangle 31"/>
          <p:cNvSpPr>
            <a:spLocks noChangeArrowheads="1"/>
          </p:cNvSpPr>
          <p:nvPr/>
        </p:nvSpPr>
        <p:spPr bwMode="auto">
          <a:xfrm>
            <a:off x="3582988" y="3468688"/>
            <a:ext cx="1319212" cy="2255837"/>
          </a:xfrm>
          <a:prstGeom prst="rect">
            <a:avLst/>
          </a:prstGeom>
          <a:solidFill>
            <a:srgbClr val="FF9900"/>
          </a:solidFill>
          <a:ln w="12700">
            <a:solidFill>
              <a:srgbClr val="000000"/>
            </a:solidFill>
            <a:miter lim="800000"/>
            <a:headEnd/>
            <a:tailEnd/>
          </a:ln>
        </p:spPr>
        <p:txBody>
          <a:bodyPr/>
          <a:lstStyle/>
          <a:p>
            <a:endParaRPr lang="en-US"/>
          </a:p>
        </p:txBody>
      </p:sp>
      <p:sp>
        <p:nvSpPr>
          <p:cNvPr id="43041" name="Rectangle 33"/>
          <p:cNvSpPr>
            <a:spLocks noChangeArrowheads="1"/>
          </p:cNvSpPr>
          <p:nvPr/>
        </p:nvSpPr>
        <p:spPr bwMode="auto">
          <a:xfrm>
            <a:off x="3924300" y="2420938"/>
            <a:ext cx="83978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Multiplexer</a:t>
            </a:r>
            <a:endParaRPr lang="en-GB"/>
          </a:p>
        </p:txBody>
      </p:sp>
      <p:sp>
        <p:nvSpPr>
          <p:cNvPr id="43042" name="Rectangle 34"/>
          <p:cNvSpPr>
            <a:spLocks noChangeArrowheads="1"/>
          </p:cNvSpPr>
          <p:nvPr/>
        </p:nvSpPr>
        <p:spPr bwMode="auto">
          <a:xfrm>
            <a:off x="3908425" y="2624138"/>
            <a:ext cx="844550" cy="182562"/>
          </a:xfrm>
          <a:prstGeom prst="rect">
            <a:avLst/>
          </a:prstGeom>
          <a:noFill/>
          <a:ln w="9525">
            <a:noFill/>
            <a:miter lim="800000"/>
            <a:headEnd/>
            <a:tailEnd/>
          </a:ln>
        </p:spPr>
        <p:txBody>
          <a:bodyPr wrap="none" lIns="0" tIns="0" rIns="0" bIns="0">
            <a:spAutoFit/>
          </a:bodyPr>
          <a:lstStyle/>
          <a:p>
            <a:r>
              <a:rPr lang="en-GB" sz="1200">
                <a:solidFill>
                  <a:srgbClr val="000000"/>
                </a:solidFill>
              </a:rPr>
              <a:t>Selects which</a:t>
            </a:r>
            <a:endParaRPr lang="en-GB"/>
          </a:p>
        </p:txBody>
      </p:sp>
      <p:sp>
        <p:nvSpPr>
          <p:cNvPr id="43043" name="Rectangle 35"/>
          <p:cNvSpPr>
            <a:spLocks noChangeArrowheads="1"/>
          </p:cNvSpPr>
          <p:nvPr/>
        </p:nvSpPr>
        <p:spPr bwMode="auto">
          <a:xfrm>
            <a:off x="3849688" y="2792413"/>
            <a:ext cx="968375" cy="182562"/>
          </a:xfrm>
          <a:prstGeom prst="rect">
            <a:avLst/>
          </a:prstGeom>
          <a:noFill/>
          <a:ln w="9525">
            <a:noFill/>
            <a:miter lim="800000"/>
            <a:headEnd/>
            <a:tailEnd/>
          </a:ln>
        </p:spPr>
        <p:txBody>
          <a:bodyPr wrap="none" lIns="0" tIns="0" rIns="0" bIns="0">
            <a:spAutoFit/>
          </a:bodyPr>
          <a:lstStyle/>
          <a:p>
            <a:r>
              <a:rPr lang="en-GB" sz="1200">
                <a:solidFill>
                  <a:srgbClr val="000000"/>
                </a:solidFill>
              </a:rPr>
              <a:t>input channel is</a:t>
            </a:r>
            <a:endParaRPr lang="en-GB"/>
          </a:p>
        </p:txBody>
      </p:sp>
      <p:sp>
        <p:nvSpPr>
          <p:cNvPr id="43044" name="Rectangle 36"/>
          <p:cNvSpPr>
            <a:spLocks noChangeArrowheads="1"/>
          </p:cNvSpPr>
          <p:nvPr/>
        </p:nvSpPr>
        <p:spPr bwMode="auto">
          <a:xfrm>
            <a:off x="3852863" y="2962275"/>
            <a:ext cx="960437" cy="182563"/>
          </a:xfrm>
          <a:prstGeom prst="rect">
            <a:avLst/>
          </a:prstGeom>
          <a:noFill/>
          <a:ln w="9525">
            <a:noFill/>
            <a:miter lim="800000"/>
            <a:headEnd/>
            <a:tailEnd/>
          </a:ln>
        </p:spPr>
        <p:txBody>
          <a:bodyPr wrap="none" lIns="0" tIns="0" rIns="0" bIns="0">
            <a:spAutoFit/>
          </a:bodyPr>
          <a:lstStyle/>
          <a:p>
            <a:r>
              <a:rPr lang="en-GB" sz="1200">
                <a:solidFill>
                  <a:srgbClr val="000000"/>
                </a:solidFill>
              </a:rPr>
              <a:t>connected to its</a:t>
            </a:r>
            <a:endParaRPr lang="en-GB"/>
          </a:p>
        </p:txBody>
      </p:sp>
      <p:sp>
        <p:nvSpPr>
          <p:cNvPr id="43045" name="Rectangle 37"/>
          <p:cNvSpPr>
            <a:spLocks noChangeArrowheads="1"/>
          </p:cNvSpPr>
          <p:nvPr/>
        </p:nvSpPr>
        <p:spPr bwMode="auto">
          <a:xfrm>
            <a:off x="4127500" y="3130550"/>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grpSp>
        <p:nvGrpSpPr>
          <p:cNvPr id="2" name="Group 104"/>
          <p:cNvGrpSpPr>
            <a:grpSpLocks/>
          </p:cNvGrpSpPr>
          <p:nvPr/>
        </p:nvGrpSpPr>
        <p:grpSpPr bwMode="auto">
          <a:xfrm>
            <a:off x="3152775" y="3744913"/>
            <a:ext cx="1198563" cy="9525"/>
            <a:chOff x="1953" y="1313"/>
            <a:chExt cx="777" cy="6"/>
          </a:xfrm>
        </p:grpSpPr>
        <p:sp>
          <p:nvSpPr>
            <p:cNvPr id="43046" name="Freeform 38"/>
            <p:cNvSpPr>
              <a:spLocks/>
            </p:cNvSpPr>
            <p:nvPr/>
          </p:nvSpPr>
          <p:spPr bwMode="auto">
            <a:xfrm>
              <a:off x="272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7" name="Freeform 39"/>
            <p:cNvSpPr>
              <a:spLocks/>
            </p:cNvSpPr>
            <p:nvPr/>
          </p:nvSpPr>
          <p:spPr bwMode="auto">
            <a:xfrm>
              <a:off x="271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8" name="Freeform 40"/>
            <p:cNvSpPr>
              <a:spLocks/>
            </p:cNvSpPr>
            <p:nvPr/>
          </p:nvSpPr>
          <p:spPr bwMode="auto">
            <a:xfrm>
              <a:off x="270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9" name="Freeform 41"/>
            <p:cNvSpPr>
              <a:spLocks/>
            </p:cNvSpPr>
            <p:nvPr/>
          </p:nvSpPr>
          <p:spPr bwMode="auto">
            <a:xfrm>
              <a:off x="268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0" name="Freeform 42"/>
            <p:cNvSpPr>
              <a:spLocks/>
            </p:cNvSpPr>
            <p:nvPr/>
          </p:nvSpPr>
          <p:spPr bwMode="auto">
            <a:xfrm>
              <a:off x="267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1" name="Freeform 43"/>
            <p:cNvSpPr>
              <a:spLocks/>
            </p:cNvSpPr>
            <p:nvPr/>
          </p:nvSpPr>
          <p:spPr bwMode="auto">
            <a:xfrm>
              <a:off x="266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2" name="Freeform 44"/>
            <p:cNvSpPr>
              <a:spLocks/>
            </p:cNvSpPr>
            <p:nvPr/>
          </p:nvSpPr>
          <p:spPr bwMode="auto">
            <a:xfrm>
              <a:off x="265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3" name="Freeform 45"/>
            <p:cNvSpPr>
              <a:spLocks/>
            </p:cNvSpPr>
            <p:nvPr/>
          </p:nvSpPr>
          <p:spPr bwMode="auto">
            <a:xfrm>
              <a:off x="264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4" name="Freeform 46"/>
            <p:cNvSpPr>
              <a:spLocks/>
            </p:cNvSpPr>
            <p:nvPr/>
          </p:nvSpPr>
          <p:spPr bwMode="auto">
            <a:xfrm>
              <a:off x="262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5" name="Freeform 47"/>
            <p:cNvSpPr>
              <a:spLocks/>
            </p:cNvSpPr>
            <p:nvPr/>
          </p:nvSpPr>
          <p:spPr bwMode="auto">
            <a:xfrm>
              <a:off x="261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6" name="Freeform 48"/>
            <p:cNvSpPr>
              <a:spLocks/>
            </p:cNvSpPr>
            <p:nvPr/>
          </p:nvSpPr>
          <p:spPr bwMode="auto">
            <a:xfrm>
              <a:off x="2605" y="1313"/>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7" name="Freeform 49"/>
            <p:cNvSpPr>
              <a:spLocks/>
            </p:cNvSpPr>
            <p:nvPr/>
          </p:nvSpPr>
          <p:spPr bwMode="auto">
            <a:xfrm>
              <a:off x="259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8" name="Freeform 50"/>
            <p:cNvSpPr>
              <a:spLocks/>
            </p:cNvSpPr>
            <p:nvPr/>
          </p:nvSpPr>
          <p:spPr bwMode="auto">
            <a:xfrm>
              <a:off x="258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9" name="Freeform 51"/>
            <p:cNvSpPr>
              <a:spLocks/>
            </p:cNvSpPr>
            <p:nvPr/>
          </p:nvSpPr>
          <p:spPr bwMode="auto">
            <a:xfrm>
              <a:off x="257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0" name="Freeform 52"/>
            <p:cNvSpPr>
              <a:spLocks/>
            </p:cNvSpPr>
            <p:nvPr/>
          </p:nvSpPr>
          <p:spPr bwMode="auto">
            <a:xfrm>
              <a:off x="255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1" name="Freeform 53"/>
            <p:cNvSpPr>
              <a:spLocks/>
            </p:cNvSpPr>
            <p:nvPr/>
          </p:nvSpPr>
          <p:spPr bwMode="auto">
            <a:xfrm>
              <a:off x="254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2" name="Freeform 54"/>
            <p:cNvSpPr>
              <a:spLocks/>
            </p:cNvSpPr>
            <p:nvPr/>
          </p:nvSpPr>
          <p:spPr bwMode="auto">
            <a:xfrm>
              <a:off x="253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3" name="Freeform 55"/>
            <p:cNvSpPr>
              <a:spLocks/>
            </p:cNvSpPr>
            <p:nvPr/>
          </p:nvSpPr>
          <p:spPr bwMode="auto">
            <a:xfrm>
              <a:off x="2522"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064" name="Freeform 56"/>
            <p:cNvSpPr>
              <a:spLocks/>
            </p:cNvSpPr>
            <p:nvPr/>
          </p:nvSpPr>
          <p:spPr bwMode="auto">
            <a:xfrm>
              <a:off x="251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5" name="Freeform 57"/>
            <p:cNvSpPr>
              <a:spLocks/>
            </p:cNvSpPr>
            <p:nvPr/>
          </p:nvSpPr>
          <p:spPr bwMode="auto">
            <a:xfrm>
              <a:off x="2499"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6" name="Freeform 58"/>
            <p:cNvSpPr>
              <a:spLocks/>
            </p:cNvSpPr>
            <p:nvPr/>
          </p:nvSpPr>
          <p:spPr bwMode="auto">
            <a:xfrm>
              <a:off x="248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7" name="Freeform 59"/>
            <p:cNvSpPr>
              <a:spLocks/>
            </p:cNvSpPr>
            <p:nvPr/>
          </p:nvSpPr>
          <p:spPr bwMode="auto">
            <a:xfrm>
              <a:off x="247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8" name="Freeform 60"/>
            <p:cNvSpPr>
              <a:spLocks/>
            </p:cNvSpPr>
            <p:nvPr/>
          </p:nvSpPr>
          <p:spPr bwMode="auto">
            <a:xfrm>
              <a:off x="246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9" name="Freeform 61"/>
            <p:cNvSpPr>
              <a:spLocks/>
            </p:cNvSpPr>
            <p:nvPr/>
          </p:nvSpPr>
          <p:spPr bwMode="auto">
            <a:xfrm>
              <a:off x="245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0" name="Freeform 62"/>
            <p:cNvSpPr>
              <a:spLocks/>
            </p:cNvSpPr>
            <p:nvPr/>
          </p:nvSpPr>
          <p:spPr bwMode="auto">
            <a:xfrm>
              <a:off x="2439"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071" name="Freeform 63"/>
            <p:cNvSpPr>
              <a:spLocks/>
            </p:cNvSpPr>
            <p:nvPr/>
          </p:nvSpPr>
          <p:spPr bwMode="auto">
            <a:xfrm>
              <a:off x="242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2" name="Freeform 64"/>
            <p:cNvSpPr>
              <a:spLocks/>
            </p:cNvSpPr>
            <p:nvPr/>
          </p:nvSpPr>
          <p:spPr bwMode="auto">
            <a:xfrm>
              <a:off x="2416"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3" name="Freeform 65"/>
            <p:cNvSpPr>
              <a:spLocks/>
            </p:cNvSpPr>
            <p:nvPr/>
          </p:nvSpPr>
          <p:spPr bwMode="auto">
            <a:xfrm>
              <a:off x="240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4" name="Freeform 66"/>
            <p:cNvSpPr>
              <a:spLocks/>
            </p:cNvSpPr>
            <p:nvPr/>
          </p:nvSpPr>
          <p:spPr bwMode="auto">
            <a:xfrm>
              <a:off x="239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5" name="Freeform 67"/>
            <p:cNvSpPr>
              <a:spLocks/>
            </p:cNvSpPr>
            <p:nvPr/>
          </p:nvSpPr>
          <p:spPr bwMode="auto">
            <a:xfrm>
              <a:off x="238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6" name="Freeform 68"/>
            <p:cNvSpPr>
              <a:spLocks/>
            </p:cNvSpPr>
            <p:nvPr/>
          </p:nvSpPr>
          <p:spPr bwMode="auto">
            <a:xfrm>
              <a:off x="236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7" name="Freeform 69"/>
            <p:cNvSpPr>
              <a:spLocks/>
            </p:cNvSpPr>
            <p:nvPr/>
          </p:nvSpPr>
          <p:spPr bwMode="auto">
            <a:xfrm>
              <a:off x="235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8" name="Freeform 70"/>
            <p:cNvSpPr>
              <a:spLocks/>
            </p:cNvSpPr>
            <p:nvPr/>
          </p:nvSpPr>
          <p:spPr bwMode="auto">
            <a:xfrm>
              <a:off x="234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9" name="Freeform 71"/>
            <p:cNvSpPr>
              <a:spLocks/>
            </p:cNvSpPr>
            <p:nvPr/>
          </p:nvSpPr>
          <p:spPr bwMode="auto">
            <a:xfrm>
              <a:off x="2333"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0" name="Freeform 72"/>
            <p:cNvSpPr>
              <a:spLocks/>
            </p:cNvSpPr>
            <p:nvPr/>
          </p:nvSpPr>
          <p:spPr bwMode="auto">
            <a:xfrm>
              <a:off x="232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1" name="Freeform 73"/>
            <p:cNvSpPr>
              <a:spLocks/>
            </p:cNvSpPr>
            <p:nvPr/>
          </p:nvSpPr>
          <p:spPr bwMode="auto">
            <a:xfrm>
              <a:off x="2309" y="1313"/>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2" name="Freeform 74"/>
            <p:cNvSpPr>
              <a:spLocks/>
            </p:cNvSpPr>
            <p:nvPr/>
          </p:nvSpPr>
          <p:spPr bwMode="auto">
            <a:xfrm>
              <a:off x="229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3" name="Freeform 75"/>
            <p:cNvSpPr>
              <a:spLocks/>
            </p:cNvSpPr>
            <p:nvPr/>
          </p:nvSpPr>
          <p:spPr bwMode="auto">
            <a:xfrm>
              <a:off x="228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4" name="Freeform 76"/>
            <p:cNvSpPr>
              <a:spLocks/>
            </p:cNvSpPr>
            <p:nvPr/>
          </p:nvSpPr>
          <p:spPr bwMode="auto">
            <a:xfrm>
              <a:off x="227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5" name="Freeform 77"/>
            <p:cNvSpPr>
              <a:spLocks/>
            </p:cNvSpPr>
            <p:nvPr/>
          </p:nvSpPr>
          <p:spPr bwMode="auto">
            <a:xfrm>
              <a:off x="226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6" name="Freeform 78"/>
            <p:cNvSpPr>
              <a:spLocks/>
            </p:cNvSpPr>
            <p:nvPr/>
          </p:nvSpPr>
          <p:spPr bwMode="auto">
            <a:xfrm>
              <a:off x="224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7" name="Freeform 79"/>
            <p:cNvSpPr>
              <a:spLocks/>
            </p:cNvSpPr>
            <p:nvPr/>
          </p:nvSpPr>
          <p:spPr bwMode="auto">
            <a:xfrm>
              <a:off x="223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8" name="Freeform 80"/>
            <p:cNvSpPr>
              <a:spLocks/>
            </p:cNvSpPr>
            <p:nvPr/>
          </p:nvSpPr>
          <p:spPr bwMode="auto">
            <a:xfrm>
              <a:off x="2226"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089" name="Freeform 81"/>
            <p:cNvSpPr>
              <a:spLocks/>
            </p:cNvSpPr>
            <p:nvPr/>
          </p:nvSpPr>
          <p:spPr bwMode="auto">
            <a:xfrm>
              <a:off x="221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0" name="Freeform 82"/>
            <p:cNvSpPr>
              <a:spLocks/>
            </p:cNvSpPr>
            <p:nvPr/>
          </p:nvSpPr>
          <p:spPr bwMode="auto">
            <a:xfrm>
              <a:off x="220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1" name="Freeform 83"/>
            <p:cNvSpPr>
              <a:spLocks/>
            </p:cNvSpPr>
            <p:nvPr/>
          </p:nvSpPr>
          <p:spPr bwMode="auto">
            <a:xfrm>
              <a:off x="219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2" name="Freeform 84"/>
            <p:cNvSpPr>
              <a:spLocks/>
            </p:cNvSpPr>
            <p:nvPr/>
          </p:nvSpPr>
          <p:spPr bwMode="auto">
            <a:xfrm>
              <a:off x="217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3" name="Freeform 85"/>
            <p:cNvSpPr>
              <a:spLocks/>
            </p:cNvSpPr>
            <p:nvPr/>
          </p:nvSpPr>
          <p:spPr bwMode="auto">
            <a:xfrm>
              <a:off x="216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4" name="Freeform 86"/>
            <p:cNvSpPr>
              <a:spLocks/>
            </p:cNvSpPr>
            <p:nvPr/>
          </p:nvSpPr>
          <p:spPr bwMode="auto">
            <a:xfrm>
              <a:off x="215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5" name="Freeform 87"/>
            <p:cNvSpPr>
              <a:spLocks/>
            </p:cNvSpPr>
            <p:nvPr/>
          </p:nvSpPr>
          <p:spPr bwMode="auto">
            <a:xfrm>
              <a:off x="2143"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096" name="Freeform 88"/>
            <p:cNvSpPr>
              <a:spLocks/>
            </p:cNvSpPr>
            <p:nvPr/>
          </p:nvSpPr>
          <p:spPr bwMode="auto">
            <a:xfrm>
              <a:off x="213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7" name="Freeform 89"/>
            <p:cNvSpPr>
              <a:spLocks/>
            </p:cNvSpPr>
            <p:nvPr/>
          </p:nvSpPr>
          <p:spPr bwMode="auto">
            <a:xfrm>
              <a:off x="211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8" name="Freeform 90"/>
            <p:cNvSpPr>
              <a:spLocks/>
            </p:cNvSpPr>
            <p:nvPr/>
          </p:nvSpPr>
          <p:spPr bwMode="auto">
            <a:xfrm>
              <a:off x="210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9" name="Freeform 91"/>
            <p:cNvSpPr>
              <a:spLocks/>
            </p:cNvSpPr>
            <p:nvPr/>
          </p:nvSpPr>
          <p:spPr bwMode="auto">
            <a:xfrm>
              <a:off x="2095" y="1313"/>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0" name="Freeform 92"/>
            <p:cNvSpPr>
              <a:spLocks/>
            </p:cNvSpPr>
            <p:nvPr/>
          </p:nvSpPr>
          <p:spPr bwMode="auto">
            <a:xfrm>
              <a:off x="208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1" name="Freeform 93"/>
            <p:cNvSpPr>
              <a:spLocks/>
            </p:cNvSpPr>
            <p:nvPr/>
          </p:nvSpPr>
          <p:spPr bwMode="auto">
            <a:xfrm>
              <a:off x="207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2" name="Freeform 94"/>
            <p:cNvSpPr>
              <a:spLocks/>
            </p:cNvSpPr>
            <p:nvPr/>
          </p:nvSpPr>
          <p:spPr bwMode="auto">
            <a:xfrm>
              <a:off x="206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3" name="Freeform 95"/>
            <p:cNvSpPr>
              <a:spLocks/>
            </p:cNvSpPr>
            <p:nvPr/>
          </p:nvSpPr>
          <p:spPr bwMode="auto">
            <a:xfrm>
              <a:off x="204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4" name="Freeform 96"/>
            <p:cNvSpPr>
              <a:spLocks/>
            </p:cNvSpPr>
            <p:nvPr/>
          </p:nvSpPr>
          <p:spPr bwMode="auto">
            <a:xfrm>
              <a:off x="203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5" name="Freeform 97"/>
            <p:cNvSpPr>
              <a:spLocks/>
            </p:cNvSpPr>
            <p:nvPr/>
          </p:nvSpPr>
          <p:spPr bwMode="auto">
            <a:xfrm>
              <a:off x="202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6" name="Freeform 98"/>
            <p:cNvSpPr>
              <a:spLocks/>
            </p:cNvSpPr>
            <p:nvPr/>
          </p:nvSpPr>
          <p:spPr bwMode="auto">
            <a:xfrm>
              <a:off x="2012" y="1313"/>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107" name="Freeform 99"/>
            <p:cNvSpPr>
              <a:spLocks/>
            </p:cNvSpPr>
            <p:nvPr/>
          </p:nvSpPr>
          <p:spPr bwMode="auto">
            <a:xfrm>
              <a:off x="200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8" name="Freeform 100"/>
            <p:cNvSpPr>
              <a:spLocks/>
            </p:cNvSpPr>
            <p:nvPr/>
          </p:nvSpPr>
          <p:spPr bwMode="auto">
            <a:xfrm>
              <a:off x="198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9" name="Freeform 101"/>
            <p:cNvSpPr>
              <a:spLocks/>
            </p:cNvSpPr>
            <p:nvPr/>
          </p:nvSpPr>
          <p:spPr bwMode="auto">
            <a:xfrm>
              <a:off x="197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10" name="Freeform 102"/>
            <p:cNvSpPr>
              <a:spLocks/>
            </p:cNvSpPr>
            <p:nvPr/>
          </p:nvSpPr>
          <p:spPr bwMode="auto">
            <a:xfrm>
              <a:off x="196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11" name="Freeform 103"/>
            <p:cNvSpPr>
              <a:spLocks/>
            </p:cNvSpPr>
            <p:nvPr/>
          </p:nvSpPr>
          <p:spPr bwMode="auto">
            <a:xfrm>
              <a:off x="195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113" name="Rectangle 105"/>
          <p:cNvSpPr>
            <a:spLocks noChangeArrowheads="1"/>
          </p:cNvSpPr>
          <p:nvPr/>
        </p:nvSpPr>
        <p:spPr bwMode="auto">
          <a:xfrm>
            <a:off x="6510338" y="3468688"/>
            <a:ext cx="1317625" cy="2255837"/>
          </a:xfrm>
          <a:prstGeom prst="rect">
            <a:avLst/>
          </a:prstGeom>
          <a:solidFill>
            <a:srgbClr val="FF9900"/>
          </a:solidFill>
          <a:ln w="9525">
            <a:solidFill>
              <a:srgbClr val="000000"/>
            </a:solidFill>
            <a:miter lim="800000"/>
            <a:headEnd/>
            <a:tailEnd/>
          </a:ln>
        </p:spPr>
        <p:txBody>
          <a:bodyPr/>
          <a:lstStyle/>
          <a:p>
            <a:endParaRPr lang="en-US"/>
          </a:p>
        </p:txBody>
      </p:sp>
      <p:sp>
        <p:nvSpPr>
          <p:cNvPr id="43114" name="Line 106"/>
          <p:cNvSpPr>
            <a:spLocks noChangeShapeType="1"/>
          </p:cNvSpPr>
          <p:nvPr/>
        </p:nvSpPr>
        <p:spPr bwMode="auto">
          <a:xfrm>
            <a:off x="5924550" y="4595813"/>
            <a:ext cx="585788" cy="1587"/>
          </a:xfrm>
          <a:prstGeom prst="line">
            <a:avLst/>
          </a:prstGeom>
          <a:noFill/>
          <a:ln w="9525">
            <a:solidFill>
              <a:srgbClr val="000000"/>
            </a:solidFill>
            <a:round/>
            <a:headEnd/>
            <a:tailEnd/>
          </a:ln>
        </p:spPr>
        <p:txBody>
          <a:bodyPr/>
          <a:lstStyle/>
          <a:p>
            <a:endParaRPr lang="en-US"/>
          </a:p>
        </p:txBody>
      </p:sp>
      <p:sp>
        <p:nvSpPr>
          <p:cNvPr id="43115" name="Freeform 107"/>
          <p:cNvSpPr>
            <a:spLocks/>
          </p:cNvSpPr>
          <p:nvPr/>
        </p:nvSpPr>
        <p:spPr bwMode="auto">
          <a:xfrm>
            <a:off x="7826375" y="4313238"/>
            <a:ext cx="512763" cy="493712"/>
          </a:xfrm>
          <a:custGeom>
            <a:avLst/>
            <a:gdLst/>
            <a:ahLst/>
            <a:cxnLst>
              <a:cxn ang="0">
                <a:pos x="498" y="0"/>
              </a:cxn>
              <a:cxn ang="0">
                <a:pos x="498" y="166"/>
              </a:cxn>
              <a:cxn ang="0">
                <a:pos x="0" y="166"/>
              </a:cxn>
              <a:cxn ang="0">
                <a:pos x="0" y="498"/>
              </a:cxn>
              <a:cxn ang="0">
                <a:pos x="498" y="498"/>
              </a:cxn>
              <a:cxn ang="0">
                <a:pos x="498" y="664"/>
              </a:cxn>
              <a:cxn ang="0">
                <a:pos x="664" y="332"/>
              </a:cxn>
              <a:cxn ang="0">
                <a:pos x="498" y="0"/>
              </a:cxn>
            </a:cxnLst>
            <a:rect l="0" t="0" r="r" b="b"/>
            <a:pathLst>
              <a:path w="664" h="664">
                <a:moveTo>
                  <a:pt x="498" y="0"/>
                </a:moveTo>
                <a:lnTo>
                  <a:pt x="498" y="166"/>
                </a:lnTo>
                <a:lnTo>
                  <a:pt x="0" y="166"/>
                </a:lnTo>
                <a:lnTo>
                  <a:pt x="0" y="498"/>
                </a:lnTo>
                <a:lnTo>
                  <a:pt x="498" y="498"/>
                </a:lnTo>
                <a:lnTo>
                  <a:pt x="498" y="664"/>
                </a:lnTo>
                <a:lnTo>
                  <a:pt x="664" y="332"/>
                </a:lnTo>
                <a:lnTo>
                  <a:pt x="498" y="0"/>
                </a:lnTo>
                <a:close/>
              </a:path>
            </a:pathLst>
          </a:custGeom>
          <a:solidFill>
            <a:srgbClr val="FFFF66"/>
          </a:solidFill>
          <a:ln w="9525">
            <a:solidFill>
              <a:srgbClr val="000000"/>
            </a:solidFill>
            <a:prstDash val="solid"/>
            <a:round/>
            <a:headEnd/>
            <a:tailEnd/>
          </a:ln>
        </p:spPr>
        <p:txBody>
          <a:bodyPr/>
          <a:lstStyle/>
          <a:p>
            <a:endParaRPr lang="en-US"/>
          </a:p>
        </p:txBody>
      </p:sp>
      <p:sp>
        <p:nvSpPr>
          <p:cNvPr id="43116" name="Rectangle 108"/>
          <p:cNvSpPr>
            <a:spLocks noChangeArrowheads="1"/>
          </p:cNvSpPr>
          <p:nvPr/>
        </p:nvSpPr>
        <p:spPr bwMode="auto">
          <a:xfrm>
            <a:off x="6583363" y="2587625"/>
            <a:ext cx="1244600" cy="790575"/>
          </a:xfrm>
          <a:prstGeom prst="rect">
            <a:avLst/>
          </a:prstGeom>
          <a:noFill/>
          <a:ln w="9525">
            <a:noFill/>
            <a:miter lim="800000"/>
            <a:headEnd/>
            <a:tailEnd/>
          </a:ln>
        </p:spPr>
        <p:txBody>
          <a:bodyPr/>
          <a:lstStyle/>
          <a:p>
            <a:endParaRPr lang="en-US"/>
          </a:p>
        </p:txBody>
      </p:sp>
      <p:sp>
        <p:nvSpPr>
          <p:cNvPr id="43117" name="Rectangle 109"/>
          <p:cNvSpPr>
            <a:spLocks noChangeArrowheads="1"/>
          </p:cNvSpPr>
          <p:nvPr/>
        </p:nvSpPr>
        <p:spPr bwMode="auto">
          <a:xfrm>
            <a:off x="7023100" y="2641600"/>
            <a:ext cx="37623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ADC</a:t>
            </a:r>
            <a:endParaRPr lang="en-GB"/>
          </a:p>
        </p:txBody>
      </p:sp>
      <p:sp>
        <p:nvSpPr>
          <p:cNvPr id="43118" name="Rectangle 110"/>
          <p:cNvSpPr>
            <a:spLocks noChangeArrowheads="1"/>
          </p:cNvSpPr>
          <p:nvPr/>
        </p:nvSpPr>
        <p:spPr bwMode="auto">
          <a:xfrm>
            <a:off x="6853238" y="2835275"/>
            <a:ext cx="733425" cy="182563"/>
          </a:xfrm>
          <a:prstGeom prst="rect">
            <a:avLst/>
          </a:prstGeom>
          <a:noFill/>
          <a:ln w="9525">
            <a:noFill/>
            <a:miter lim="800000"/>
            <a:headEnd/>
            <a:tailEnd/>
          </a:ln>
        </p:spPr>
        <p:txBody>
          <a:bodyPr wrap="none" lIns="0" tIns="0" rIns="0" bIns="0">
            <a:spAutoFit/>
          </a:bodyPr>
          <a:lstStyle/>
          <a:p>
            <a:r>
              <a:rPr lang="en-GB" sz="1200">
                <a:solidFill>
                  <a:srgbClr val="000000"/>
                </a:solidFill>
              </a:rPr>
              <a:t>Converts its</a:t>
            </a:r>
            <a:endParaRPr lang="en-GB"/>
          </a:p>
        </p:txBody>
      </p:sp>
      <p:sp>
        <p:nvSpPr>
          <p:cNvPr id="43119" name="Rectangle 111"/>
          <p:cNvSpPr>
            <a:spLocks noChangeArrowheads="1"/>
          </p:cNvSpPr>
          <p:nvPr/>
        </p:nvSpPr>
        <p:spPr bwMode="auto">
          <a:xfrm>
            <a:off x="6689725" y="3003550"/>
            <a:ext cx="487363" cy="182563"/>
          </a:xfrm>
          <a:prstGeom prst="rect">
            <a:avLst/>
          </a:prstGeom>
          <a:noFill/>
          <a:ln w="9525">
            <a:noFill/>
            <a:miter lim="800000"/>
            <a:headEnd/>
            <a:tailEnd/>
          </a:ln>
        </p:spPr>
        <p:txBody>
          <a:bodyPr wrap="none" lIns="0" tIns="0" rIns="0" bIns="0">
            <a:spAutoFit/>
          </a:bodyPr>
          <a:lstStyle/>
          <a:p>
            <a:r>
              <a:rPr lang="en-GB" sz="1200">
                <a:solidFill>
                  <a:srgbClr val="000000"/>
                </a:solidFill>
              </a:rPr>
              <a:t>Analog </a:t>
            </a:r>
            <a:endParaRPr lang="en-GB"/>
          </a:p>
        </p:txBody>
      </p:sp>
      <p:sp>
        <p:nvSpPr>
          <p:cNvPr id="43120" name="Rectangle 112"/>
          <p:cNvSpPr>
            <a:spLocks noChangeArrowheads="1"/>
          </p:cNvSpPr>
          <p:nvPr/>
        </p:nvSpPr>
        <p:spPr bwMode="auto">
          <a:xfrm>
            <a:off x="7158038" y="3003550"/>
            <a:ext cx="585787"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to a</a:t>
            </a:r>
            <a:endParaRPr lang="en-GB"/>
          </a:p>
        </p:txBody>
      </p:sp>
      <p:sp>
        <p:nvSpPr>
          <p:cNvPr id="43121" name="Rectangle 113"/>
          <p:cNvSpPr>
            <a:spLocks noChangeArrowheads="1"/>
          </p:cNvSpPr>
          <p:nvPr/>
        </p:nvSpPr>
        <p:spPr bwMode="auto">
          <a:xfrm>
            <a:off x="6778625" y="3173413"/>
            <a:ext cx="887413" cy="182562"/>
          </a:xfrm>
          <a:prstGeom prst="rect">
            <a:avLst/>
          </a:prstGeom>
          <a:noFill/>
          <a:ln w="9525">
            <a:noFill/>
            <a:miter lim="800000"/>
            <a:headEnd/>
            <a:tailEnd/>
          </a:ln>
        </p:spPr>
        <p:txBody>
          <a:bodyPr wrap="none" lIns="0" tIns="0" rIns="0" bIns="0">
            <a:spAutoFit/>
          </a:bodyPr>
          <a:lstStyle/>
          <a:p>
            <a:r>
              <a:rPr lang="en-GB" sz="1200">
                <a:solidFill>
                  <a:srgbClr val="000000"/>
                </a:solidFill>
              </a:rPr>
              <a:t>Digital Output</a:t>
            </a:r>
            <a:endParaRPr lang="en-GB"/>
          </a:p>
        </p:txBody>
      </p:sp>
      <p:sp>
        <p:nvSpPr>
          <p:cNvPr id="43122" name="Rectangle 114"/>
          <p:cNvSpPr>
            <a:spLocks noChangeArrowheads="1"/>
          </p:cNvSpPr>
          <p:nvPr/>
        </p:nvSpPr>
        <p:spPr bwMode="auto">
          <a:xfrm>
            <a:off x="5338763" y="4313238"/>
            <a:ext cx="735012" cy="565150"/>
          </a:xfrm>
          <a:prstGeom prst="rect">
            <a:avLst/>
          </a:prstGeom>
          <a:solidFill>
            <a:srgbClr val="FF9900"/>
          </a:solidFill>
          <a:ln w="9525">
            <a:solidFill>
              <a:srgbClr val="000000"/>
            </a:solidFill>
            <a:miter lim="800000"/>
            <a:headEnd/>
            <a:tailEnd/>
          </a:ln>
        </p:spPr>
        <p:txBody>
          <a:bodyPr/>
          <a:lstStyle/>
          <a:p>
            <a:endParaRPr lang="en-US"/>
          </a:p>
        </p:txBody>
      </p:sp>
      <p:sp>
        <p:nvSpPr>
          <p:cNvPr id="43123" name="Line 115"/>
          <p:cNvSpPr>
            <a:spLocks noChangeShapeType="1"/>
          </p:cNvSpPr>
          <p:nvPr/>
        </p:nvSpPr>
        <p:spPr bwMode="auto">
          <a:xfrm flipH="1">
            <a:off x="4900613" y="4595813"/>
            <a:ext cx="438150" cy="1587"/>
          </a:xfrm>
          <a:prstGeom prst="line">
            <a:avLst/>
          </a:prstGeom>
          <a:noFill/>
          <a:ln w="9525">
            <a:solidFill>
              <a:srgbClr val="000000"/>
            </a:solidFill>
            <a:round/>
            <a:headEnd/>
            <a:tailEnd/>
          </a:ln>
        </p:spPr>
        <p:txBody>
          <a:bodyPr/>
          <a:lstStyle/>
          <a:p>
            <a:endParaRPr lang="en-US"/>
          </a:p>
        </p:txBody>
      </p:sp>
      <p:sp>
        <p:nvSpPr>
          <p:cNvPr id="43124" name="Rectangle 116"/>
          <p:cNvSpPr>
            <a:spLocks noChangeArrowheads="1"/>
          </p:cNvSpPr>
          <p:nvPr/>
        </p:nvSpPr>
        <p:spPr bwMode="auto">
          <a:xfrm>
            <a:off x="5046663" y="3151188"/>
            <a:ext cx="1317625" cy="1128712"/>
          </a:xfrm>
          <a:prstGeom prst="rect">
            <a:avLst/>
          </a:prstGeom>
          <a:noFill/>
          <a:ln w="9525">
            <a:noFill/>
            <a:miter lim="800000"/>
            <a:headEnd/>
            <a:tailEnd/>
          </a:ln>
        </p:spPr>
        <p:txBody>
          <a:bodyPr/>
          <a:lstStyle/>
          <a:p>
            <a:endParaRPr lang="en-US"/>
          </a:p>
        </p:txBody>
      </p:sp>
      <p:sp>
        <p:nvSpPr>
          <p:cNvPr id="43125" name="Rectangle 117"/>
          <p:cNvSpPr>
            <a:spLocks noChangeArrowheads="1"/>
          </p:cNvSpPr>
          <p:nvPr/>
        </p:nvSpPr>
        <p:spPr bwMode="auto">
          <a:xfrm>
            <a:off x="5168900" y="3206750"/>
            <a:ext cx="111601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Sample &amp; Hold</a:t>
            </a:r>
            <a:endParaRPr lang="en-GB"/>
          </a:p>
        </p:txBody>
      </p:sp>
      <p:sp>
        <p:nvSpPr>
          <p:cNvPr id="43126" name="Rectangle 118"/>
          <p:cNvSpPr>
            <a:spLocks noChangeArrowheads="1"/>
          </p:cNvSpPr>
          <p:nvPr/>
        </p:nvSpPr>
        <p:spPr bwMode="auto">
          <a:xfrm>
            <a:off x="5199063" y="3400425"/>
            <a:ext cx="1052512" cy="182563"/>
          </a:xfrm>
          <a:prstGeom prst="rect">
            <a:avLst/>
          </a:prstGeom>
          <a:noFill/>
          <a:ln w="9525">
            <a:noFill/>
            <a:miter lim="800000"/>
            <a:headEnd/>
            <a:tailEnd/>
          </a:ln>
        </p:spPr>
        <p:txBody>
          <a:bodyPr wrap="none" lIns="0" tIns="0" rIns="0" bIns="0">
            <a:spAutoFit/>
          </a:bodyPr>
          <a:lstStyle/>
          <a:p>
            <a:r>
              <a:rPr lang="en-GB" sz="1200">
                <a:solidFill>
                  <a:srgbClr val="000000"/>
                </a:solidFill>
              </a:rPr>
              <a:t>Samples its input</a:t>
            </a:r>
            <a:endParaRPr lang="en-GB"/>
          </a:p>
        </p:txBody>
      </p:sp>
      <p:sp>
        <p:nvSpPr>
          <p:cNvPr id="43127" name="Rectangle 119"/>
          <p:cNvSpPr>
            <a:spLocks noChangeArrowheads="1"/>
          </p:cNvSpPr>
          <p:nvPr/>
        </p:nvSpPr>
        <p:spPr bwMode="auto">
          <a:xfrm>
            <a:off x="5208588" y="3568700"/>
            <a:ext cx="1030287" cy="182563"/>
          </a:xfrm>
          <a:prstGeom prst="rect">
            <a:avLst/>
          </a:prstGeom>
          <a:noFill/>
          <a:ln w="9525">
            <a:noFill/>
            <a:miter lim="800000"/>
            <a:headEnd/>
            <a:tailEnd/>
          </a:ln>
        </p:spPr>
        <p:txBody>
          <a:bodyPr wrap="none" lIns="0" tIns="0" rIns="0" bIns="0">
            <a:spAutoFit/>
          </a:bodyPr>
          <a:lstStyle/>
          <a:p>
            <a:r>
              <a:rPr lang="en-GB" sz="1200">
                <a:solidFill>
                  <a:srgbClr val="000000"/>
                </a:solidFill>
              </a:rPr>
              <a:t>signal, and holds</a:t>
            </a:r>
            <a:endParaRPr lang="en-GB"/>
          </a:p>
        </p:txBody>
      </p:sp>
      <p:sp>
        <p:nvSpPr>
          <p:cNvPr id="43128" name="Rectangle 120"/>
          <p:cNvSpPr>
            <a:spLocks noChangeArrowheads="1"/>
          </p:cNvSpPr>
          <p:nvPr/>
        </p:nvSpPr>
        <p:spPr bwMode="auto">
          <a:xfrm>
            <a:off x="5210175" y="3736975"/>
            <a:ext cx="1028700" cy="182563"/>
          </a:xfrm>
          <a:prstGeom prst="rect">
            <a:avLst/>
          </a:prstGeom>
          <a:noFill/>
          <a:ln w="9525">
            <a:noFill/>
            <a:miter lim="800000"/>
            <a:headEnd/>
            <a:tailEnd/>
          </a:ln>
        </p:spPr>
        <p:txBody>
          <a:bodyPr wrap="none" lIns="0" tIns="0" rIns="0" bIns="0">
            <a:spAutoFit/>
          </a:bodyPr>
          <a:lstStyle/>
          <a:p>
            <a:r>
              <a:rPr lang="en-GB" sz="1200">
                <a:solidFill>
                  <a:srgbClr val="000000"/>
                </a:solidFill>
              </a:rPr>
              <a:t>that  voltage as a</a:t>
            </a:r>
            <a:endParaRPr lang="en-GB"/>
          </a:p>
        </p:txBody>
      </p:sp>
      <p:sp>
        <p:nvSpPr>
          <p:cNvPr id="43129" name="Rectangle 121"/>
          <p:cNvSpPr>
            <a:spLocks noChangeArrowheads="1"/>
          </p:cNvSpPr>
          <p:nvPr/>
        </p:nvSpPr>
        <p:spPr bwMode="auto">
          <a:xfrm>
            <a:off x="5181600" y="3906838"/>
            <a:ext cx="1092200" cy="182562"/>
          </a:xfrm>
          <a:prstGeom prst="rect">
            <a:avLst/>
          </a:prstGeom>
          <a:noFill/>
          <a:ln w="9525">
            <a:noFill/>
            <a:miter lim="800000"/>
            <a:headEnd/>
            <a:tailEnd/>
          </a:ln>
        </p:spPr>
        <p:txBody>
          <a:bodyPr wrap="none" lIns="0" tIns="0" rIns="0" bIns="0">
            <a:spAutoFit/>
          </a:bodyPr>
          <a:lstStyle/>
          <a:p>
            <a:r>
              <a:rPr lang="en-GB" sz="1200">
                <a:solidFill>
                  <a:srgbClr val="000000"/>
                </a:solidFill>
              </a:rPr>
              <a:t>steady value at its</a:t>
            </a:r>
            <a:endParaRPr lang="en-GB"/>
          </a:p>
        </p:txBody>
      </p:sp>
      <p:sp>
        <p:nvSpPr>
          <p:cNvPr id="43130" name="Rectangle 122"/>
          <p:cNvSpPr>
            <a:spLocks noChangeArrowheads="1"/>
          </p:cNvSpPr>
          <p:nvPr/>
        </p:nvSpPr>
        <p:spPr bwMode="auto">
          <a:xfrm>
            <a:off x="5518150" y="4075113"/>
            <a:ext cx="390525" cy="182562"/>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43131" name="Oval 123"/>
          <p:cNvSpPr>
            <a:spLocks noChangeArrowheads="1"/>
          </p:cNvSpPr>
          <p:nvPr/>
        </p:nvSpPr>
        <p:spPr bwMode="auto">
          <a:xfrm>
            <a:off x="436563" y="4081463"/>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132" name="Line 124"/>
          <p:cNvSpPr>
            <a:spLocks noChangeShapeType="1"/>
          </p:cNvSpPr>
          <p:nvPr/>
        </p:nvSpPr>
        <p:spPr bwMode="auto">
          <a:xfrm>
            <a:off x="801688" y="4292600"/>
            <a:ext cx="439737" cy="1588"/>
          </a:xfrm>
          <a:prstGeom prst="line">
            <a:avLst/>
          </a:prstGeom>
          <a:noFill/>
          <a:ln w="9525">
            <a:solidFill>
              <a:srgbClr val="000000"/>
            </a:solidFill>
            <a:round/>
            <a:headEnd/>
            <a:tailEnd/>
          </a:ln>
        </p:spPr>
        <p:txBody>
          <a:bodyPr/>
          <a:lstStyle/>
          <a:p>
            <a:endParaRPr lang="en-US"/>
          </a:p>
        </p:txBody>
      </p:sp>
      <p:sp>
        <p:nvSpPr>
          <p:cNvPr id="43133" name="Line 125"/>
          <p:cNvSpPr>
            <a:spLocks noChangeShapeType="1"/>
          </p:cNvSpPr>
          <p:nvPr/>
        </p:nvSpPr>
        <p:spPr bwMode="auto">
          <a:xfrm>
            <a:off x="1971675" y="4292600"/>
            <a:ext cx="439738" cy="1588"/>
          </a:xfrm>
          <a:prstGeom prst="line">
            <a:avLst/>
          </a:prstGeom>
          <a:noFill/>
          <a:ln w="9525">
            <a:solidFill>
              <a:srgbClr val="000000"/>
            </a:solidFill>
            <a:round/>
            <a:headEnd/>
            <a:tailEnd/>
          </a:ln>
        </p:spPr>
        <p:txBody>
          <a:bodyPr/>
          <a:lstStyle/>
          <a:p>
            <a:endParaRPr lang="en-US"/>
          </a:p>
        </p:txBody>
      </p:sp>
      <p:sp>
        <p:nvSpPr>
          <p:cNvPr id="43134" name="Rectangle 126"/>
          <p:cNvSpPr>
            <a:spLocks noChangeArrowheads="1"/>
          </p:cNvSpPr>
          <p:nvPr/>
        </p:nvSpPr>
        <p:spPr bwMode="auto">
          <a:xfrm>
            <a:off x="2411413" y="4102100"/>
            <a:ext cx="733425" cy="423863"/>
          </a:xfrm>
          <a:prstGeom prst="rect">
            <a:avLst/>
          </a:prstGeom>
          <a:solidFill>
            <a:srgbClr val="FF9900"/>
          </a:solidFill>
          <a:ln w="9525">
            <a:solidFill>
              <a:srgbClr val="000000"/>
            </a:solidFill>
            <a:miter lim="800000"/>
            <a:headEnd/>
            <a:tailEnd/>
          </a:ln>
        </p:spPr>
        <p:txBody>
          <a:bodyPr/>
          <a:lstStyle/>
          <a:p>
            <a:endParaRPr lang="en-US"/>
          </a:p>
        </p:txBody>
      </p:sp>
      <p:grpSp>
        <p:nvGrpSpPr>
          <p:cNvPr id="3" name="Group 181"/>
          <p:cNvGrpSpPr>
            <a:grpSpLocks/>
          </p:cNvGrpSpPr>
          <p:nvPr/>
        </p:nvGrpSpPr>
        <p:grpSpPr bwMode="auto">
          <a:xfrm>
            <a:off x="3157538" y="4308475"/>
            <a:ext cx="977900" cy="9525"/>
            <a:chOff x="1956" y="1692"/>
            <a:chExt cx="634" cy="6"/>
          </a:xfrm>
        </p:grpSpPr>
        <p:sp>
          <p:nvSpPr>
            <p:cNvPr id="43135" name="Freeform 127"/>
            <p:cNvSpPr>
              <a:spLocks/>
            </p:cNvSpPr>
            <p:nvPr/>
          </p:nvSpPr>
          <p:spPr bwMode="auto">
            <a:xfrm>
              <a:off x="2585"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6" name="Freeform 128"/>
            <p:cNvSpPr>
              <a:spLocks/>
            </p:cNvSpPr>
            <p:nvPr/>
          </p:nvSpPr>
          <p:spPr bwMode="auto">
            <a:xfrm>
              <a:off x="257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7" name="Freeform 129"/>
            <p:cNvSpPr>
              <a:spLocks/>
            </p:cNvSpPr>
            <p:nvPr/>
          </p:nvSpPr>
          <p:spPr bwMode="auto">
            <a:xfrm>
              <a:off x="256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8" name="Freeform 130"/>
            <p:cNvSpPr>
              <a:spLocks/>
            </p:cNvSpPr>
            <p:nvPr/>
          </p:nvSpPr>
          <p:spPr bwMode="auto">
            <a:xfrm>
              <a:off x="254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9" name="Freeform 131"/>
            <p:cNvSpPr>
              <a:spLocks/>
            </p:cNvSpPr>
            <p:nvPr/>
          </p:nvSpPr>
          <p:spPr bwMode="auto">
            <a:xfrm>
              <a:off x="253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0" name="Freeform 132"/>
            <p:cNvSpPr>
              <a:spLocks/>
            </p:cNvSpPr>
            <p:nvPr/>
          </p:nvSpPr>
          <p:spPr bwMode="auto">
            <a:xfrm>
              <a:off x="252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1" name="Freeform 133"/>
            <p:cNvSpPr>
              <a:spLocks/>
            </p:cNvSpPr>
            <p:nvPr/>
          </p:nvSpPr>
          <p:spPr bwMode="auto">
            <a:xfrm>
              <a:off x="251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2" name="Freeform 134"/>
            <p:cNvSpPr>
              <a:spLocks/>
            </p:cNvSpPr>
            <p:nvPr/>
          </p:nvSpPr>
          <p:spPr bwMode="auto">
            <a:xfrm>
              <a:off x="2502"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3" name="Freeform 135"/>
            <p:cNvSpPr>
              <a:spLocks/>
            </p:cNvSpPr>
            <p:nvPr/>
          </p:nvSpPr>
          <p:spPr bwMode="auto">
            <a:xfrm>
              <a:off x="249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4" name="Freeform 136"/>
            <p:cNvSpPr>
              <a:spLocks/>
            </p:cNvSpPr>
            <p:nvPr/>
          </p:nvSpPr>
          <p:spPr bwMode="auto">
            <a:xfrm>
              <a:off x="2478" y="1692"/>
              <a:ext cx="6" cy="6"/>
            </a:xfrm>
            <a:custGeom>
              <a:avLst/>
              <a:gdLst/>
              <a:ahLst/>
              <a:cxnLst>
                <a:cxn ang="0">
                  <a:pos x="8" y="11"/>
                </a:cxn>
                <a:cxn ang="0">
                  <a:pos x="8" y="9"/>
                </a:cxn>
                <a:cxn ang="0">
                  <a:pos x="9" y="7"/>
                </a:cxn>
                <a:cxn ang="0">
                  <a:pos x="11" y="5"/>
                </a:cxn>
                <a:cxn ang="0">
                  <a:pos x="11" y="5"/>
                </a:cxn>
                <a:cxn ang="0">
                  <a:pos x="9"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9" y="7"/>
                  </a:lnTo>
                  <a:lnTo>
                    <a:pt x="11" y="5"/>
                  </a:lnTo>
                  <a:lnTo>
                    <a:pt x="11" y="5"/>
                  </a:lnTo>
                  <a:lnTo>
                    <a:pt x="9"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5" name="Freeform 137"/>
            <p:cNvSpPr>
              <a:spLocks/>
            </p:cNvSpPr>
            <p:nvPr/>
          </p:nvSpPr>
          <p:spPr bwMode="auto">
            <a:xfrm>
              <a:off x="246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6" name="Freeform 138"/>
            <p:cNvSpPr>
              <a:spLocks/>
            </p:cNvSpPr>
            <p:nvPr/>
          </p:nvSpPr>
          <p:spPr bwMode="auto">
            <a:xfrm>
              <a:off x="245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7" name="Freeform 139"/>
            <p:cNvSpPr>
              <a:spLocks/>
            </p:cNvSpPr>
            <p:nvPr/>
          </p:nvSpPr>
          <p:spPr bwMode="auto">
            <a:xfrm>
              <a:off x="244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8" name="Freeform 140"/>
            <p:cNvSpPr>
              <a:spLocks/>
            </p:cNvSpPr>
            <p:nvPr/>
          </p:nvSpPr>
          <p:spPr bwMode="auto">
            <a:xfrm>
              <a:off x="243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9" name="Freeform 141"/>
            <p:cNvSpPr>
              <a:spLocks/>
            </p:cNvSpPr>
            <p:nvPr/>
          </p:nvSpPr>
          <p:spPr bwMode="auto">
            <a:xfrm>
              <a:off x="2419"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0" name="Freeform 142"/>
            <p:cNvSpPr>
              <a:spLocks/>
            </p:cNvSpPr>
            <p:nvPr/>
          </p:nvSpPr>
          <p:spPr bwMode="auto">
            <a:xfrm>
              <a:off x="240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1" name="Freeform 143"/>
            <p:cNvSpPr>
              <a:spLocks/>
            </p:cNvSpPr>
            <p:nvPr/>
          </p:nvSpPr>
          <p:spPr bwMode="auto">
            <a:xfrm>
              <a:off x="2395" y="1692"/>
              <a:ext cx="6" cy="6"/>
            </a:xfrm>
            <a:custGeom>
              <a:avLst/>
              <a:gdLst/>
              <a:ahLst/>
              <a:cxnLst>
                <a:cxn ang="0">
                  <a:pos x="7" y="11"/>
                </a:cxn>
                <a:cxn ang="0">
                  <a:pos x="7" y="9"/>
                </a:cxn>
                <a:cxn ang="0">
                  <a:pos x="9" y="7"/>
                </a:cxn>
                <a:cxn ang="0">
                  <a:pos x="11" y="5"/>
                </a:cxn>
                <a:cxn ang="0">
                  <a:pos x="11" y="5"/>
                </a:cxn>
                <a:cxn ang="0">
                  <a:pos x="9" y="3"/>
                </a:cxn>
                <a:cxn ang="0">
                  <a:pos x="7"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7" y="11"/>
                </a:cxn>
              </a:cxnLst>
              <a:rect l="0" t="0" r="r" b="b"/>
              <a:pathLst>
                <a:path w="11" h="11">
                  <a:moveTo>
                    <a:pt x="7" y="11"/>
                  </a:moveTo>
                  <a:lnTo>
                    <a:pt x="7" y="9"/>
                  </a:lnTo>
                  <a:lnTo>
                    <a:pt x="9" y="7"/>
                  </a:lnTo>
                  <a:lnTo>
                    <a:pt x="11" y="5"/>
                  </a:lnTo>
                  <a:lnTo>
                    <a:pt x="11" y="5"/>
                  </a:lnTo>
                  <a:lnTo>
                    <a:pt x="9" y="3"/>
                  </a:lnTo>
                  <a:lnTo>
                    <a:pt x="7" y="1"/>
                  </a:lnTo>
                  <a:lnTo>
                    <a:pt x="6" y="0"/>
                  </a:lnTo>
                  <a:lnTo>
                    <a:pt x="6" y="0"/>
                  </a:lnTo>
                  <a:lnTo>
                    <a:pt x="4" y="0"/>
                  </a:lnTo>
                  <a:lnTo>
                    <a:pt x="2" y="1"/>
                  </a:lnTo>
                  <a:lnTo>
                    <a:pt x="0" y="3"/>
                  </a:lnTo>
                  <a:lnTo>
                    <a:pt x="0" y="5"/>
                  </a:lnTo>
                  <a:lnTo>
                    <a:pt x="0" y="7"/>
                  </a:lnTo>
                  <a:lnTo>
                    <a:pt x="0" y="9"/>
                  </a:lnTo>
                  <a:lnTo>
                    <a:pt x="2" y="11"/>
                  </a:lnTo>
                  <a:lnTo>
                    <a:pt x="4" y="11"/>
                  </a:lnTo>
                  <a:lnTo>
                    <a:pt x="6" y="11"/>
                  </a:lnTo>
                  <a:lnTo>
                    <a:pt x="7" y="11"/>
                  </a:lnTo>
                  <a:close/>
                </a:path>
              </a:pathLst>
            </a:custGeom>
            <a:solidFill>
              <a:srgbClr val="000000"/>
            </a:solidFill>
            <a:ln w="9525">
              <a:noFill/>
              <a:round/>
              <a:headEnd/>
              <a:tailEnd/>
            </a:ln>
          </p:spPr>
          <p:txBody>
            <a:bodyPr/>
            <a:lstStyle/>
            <a:p>
              <a:endParaRPr lang="en-US"/>
            </a:p>
          </p:txBody>
        </p:sp>
        <p:sp>
          <p:nvSpPr>
            <p:cNvPr id="43152" name="Freeform 144"/>
            <p:cNvSpPr>
              <a:spLocks/>
            </p:cNvSpPr>
            <p:nvPr/>
          </p:nvSpPr>
          <p:spPr bwMode="auto">
            <a:xfrm>
              <a:off x="238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3" name="Freeform 145"/>
            <p:cNvSpPr>
              <a:spLocks/>
            </p:cNvSpPr>
            <p:nvPr/>
          </p:nvSpPr>
          <p:spPr bwMode="auto">
            <a:xfrm>
              <a:off x="237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4" name="Freeform 146"/>
            <p:cNvSpPr>
              <a:spLocks/>
            </p:cNvSpPr>
            <p:nvPr/>
          </p:nvSpPr>
          <p:spPr bwMode="auto">
            <a:xfrm>
              <a:off x="235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5" name="Freeform 147"/>
            <p:cNvSpPr>
              <a:spLocks/>
            </p:cNvSpPr>
            <p:nvPr/>
          </p:nvSpPr>
          <p:spPr bwMode="auto">
            <a:xfrm>
              <a:off x="234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6" name="Freeform 148"/>
            <p:cNvSpPr>
              <a:spLocks/>
            </p:cNvSpPr>
            <p:nvPr/>
          </p:nvSpPr>
          <p:spPr bwMode="auto">
            <a:xfrm>
              <a:off x="233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7" name="Freeform 149"/>
            <p:cNvSpPr>
              <a:spLocks/>
            </p:cNvSpPr>
            <p:nvPr/>
          </p:nvSpPr>
          <p:spPr bwMode="auto">
            <a:xfrm>
              <a:off x="232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8" name="Freeform 150"/>
            <p:cNvSpPr>
              <a:spLocks/>
            </p:cNvSpPr>
            <p:nvPr/>
          </p:nvSpPr>
          <p:spPr bwMode="auto">
            <a:xfrm>
              <a:off x="2312"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3" y="0"/>
                </a:cxn>
                <a:cxn ang="0">
                  <a:pos x="2" y="1"/>
                </a:cxn>
                <a:cxn ang="0">
                  <a:pos x="0" y="3"/>
                </a:cxn>
                <a:cxn ang="0">
                  <a:pos x="0" y="5"/>
                </a:cxn>
                <a:cxn ang="0">
                  <a:pos x="0" y="7"/>
                </a:cxn>
                <a:cxn ang="0">
                  <a:pos x="0" y="9"/>
                </a:cxn>
                <a:cxn ang="0">
                  <a:pos x="2" y="11"/>
                </a:cxn>
                <a:cxn ang="0">
                  <a:pos x="3"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3" y="0"/>
                  </a:lnTo>
                  <a:lnTo>
                    <a:pt x="2" y="1"/>
                  </a:lnTo>
                  <a:lnTo>
                    <a:pt x="0" y="3"/>
                  </a:lnTo>
                  <a:lnTo>
                    <a:pt x="0" y="5"/>
                  </a:lnTo>
                  <a:lnTo>
                    <a:pt x="0" y="7"/>
                  </a:lnTo>
                  <a:lnTo>
                    <a:pt x="0" y="9"/>
                  </a:lnTo>
                  <a:lnTo>
                    <a:pt x="2" y="11"/>
                  </a:lnTo>
                  <a:lnTo>
                    <a:pt x="3" y="11"/>
                  </a:lnTo>
                  <a:lnTo>
                    <a:pt x="5" y="11"/>
                  </a:lnTo>
                  <a:lnTo>
                    <a:pt x="7" y="11"/>
                  </a:lnTo>
                  <a:close/>
                </a:path>
              </a:pathLst>
            </a:custGeom>
            <a:solidFill>
              <a:srgbClr val="000000"/>
            </a:solidFill>
            <a:ln w="9525">
              <a:noFill/>
              <a:round/>
              <a:headEnd/>
              <a:tailEnd/>
            </a:ln>
          </p:spPr>
          <p:txBody>
            <a:bodyPr/>
            <a:lstStyle/>
            <a:p>
              <a:endParaRPr lang="en-US"/>
            </a:p>
          </p:txBody>
        </p:sp>
        <p:sp>
          <p:nvSpPr>
            <p:cNvPr id="43159" name="Freeform 151"/>
            <p:cNvSpPr>
              <a:spLocks/>
            </p:cNvSpPr>
            <p:nvPr/>
          </p:nvSpPr>
          <p:spPr bwMode="auto">
            <a:xfrm>
              <a:off x="230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0" name="Freeform 152"/>
            <p:cNvSpPr>
              <a:spLocks/>
            </p:cNvSpPr>
            <p:nvPr/>
          </p:nvSpPr>
          <p:spPr bwMode="auto">
            <a:xfrm>
              <a:off x="2288"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1" name="Freeform 153"/>
            <p:cNvSpPr>
              <a:spLocks/>
            </p:cNvSpPr>
            <p:nvPr/>
          </p:nvSpPr>
          <p:spPr bwMode="auto">
            <a:xfrm>
              <a:off x="227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2" name="Freeform 154"/>
            <p:cNvSpPr>
              <a:spLocks/>
            </p:cNvSpPr>
            <p:nvPr/>
          </p:nvSpPr>
          <p:spPr bwMode="auto">
            <a:xfrm>
              <a:off x="226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3" name="Freeform 155"/>
            <p:cNvSpPr>
              <a:spLocks/>
            </p:cNvSpPr>
            <p:nvPr/>
          </p:nvSpPr>
          <p:spPr bwMode="auto">
            <a:xfrm>
              <a:off x="225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4" name="Freeform 156"/>
            <p:cNvSpPr>
              <a:spLocks/>
            </p:cNvSpPr>
            <p:nvPr/>
          </p:nvSpPr>
          <p:spPr bwMode="auto">
            <a:xfrm>
              <a:off x="224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5" name="Freeform 157"/>
            <p:cNvSpPr>
              <a:spLocks/>
            </p:cNvSpPr>
            <p:nvPr/>
          </p:nvSpPr>
          <p:spPr bwMode="auto">
            <a:xfrm>
              <a:off x="222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6" name="Freeform 158"/>
            <p:cNvSpPr>
              <a:spLocks/>
            </p:cNvSpPr>
            <p:nvPr/>
          </p:nvSpPr>
          <p:spPr bwMode="auto">
            <a:xfrm>
              <a:off x="221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7" name="Freeform 159"/>
            <p:cNvSpPr>
              <a:spLocks/>
            </p:cNvSpPr>
            <p:nvPr/>
          </p:nvSpPr>
          <p:spPr bwMode="auto">
            <a:xfrm>
              <a:off x="220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8" name="Freeform 160"/>
            <p:cNvSpPr>
              <a:spLocks/>
            </p:cNvSpPr>
            <p:nvPr/>
          </p:nvSpPr>
          <p:spPr bwMode="auto">
            <a:xfrm>
              <a:off x="219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9" name="Freeform 161"/>
            <p:cNvSpPr>
              <a:spLocks/>
            </p:cNvSpPr>
            <p:nvPr/>
          </p:nvSpPr>
          <p:spPr bwMode="auto">
            <a:xfrm>
              <a:off x="2181" y="1692"/>
              <a:ext cx="6" cy="6"/>
            </a:xfrm>
            <a:custGeom>
              <a:avLst/>
              <a:gdLst/>
              <a:ahLst/>
              <a:cxnLst>
                <a:cxn ang="0">
                  <a:pos x="8" y="11"/>
                </a:cxn>
                <a:cxn ang="0">
                  <a:pos x="8" y="9"/>
                </a:cxn>
                <a:cxn ang="0">
                  <a:pos x="9" y="7"/>
                </a:cxn>
                <a:cxn ang="0">
                  <a:pos x="11" y="5"/>
                </a:cxn>
                <a:cxn ang="0">
                  <a:pos x="11" y="5"/>
                </a:cxn>
                <a:cxn ang="0">
                  <a:pos x="9"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9" y="7"/>
                  </a:lnTo>
                  <a:lnTo>
                    <a:pt x="11" y="5"/>
                  </a:lnTo>
                  <a:lnTo>
                    <a:pt x="11" y="5"/>
                  </a:lnTo>
                  <a:lnTo>
                    <a:pt x="9"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0" name="Freeform 162"/>
            <p:cNvSpPr>
              <a:spLocks/>
            </p:cNvSpPr>
            <p:nvPr/>
          </p:nvSpPr>
          <p:spPr bwMode="auto">
            <a:xfrm>
              <a:off x="216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1" name="Freeform 163"/>
            <p:cNvSpPr>
              <a:spLocks/>
            </p:cNvSpPr>
            <p:nvPr/>
          </p:nvSpPr>
          <p:spPr bwMode="auto">
            <a:xfrm>
              <a:off x="2158"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2" name="Freeform 164"/>
            <p:cNvSpPr>
              <a:spLocks/>
            </p:cNvSpPr>
            <p:nvPr/>
          </p:nvSpPr>
          <p:spPr bwMode="auto">
            <a:xfrm>
              <a:off x="214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3" name="Freeform 165"/>
            <p:cNvSpPr>
              <a:spLocks/>
            </p:cNvSpPr>
            <p:nvPr/>
          </p:nvSpPr>
          <p:spPr bwMode="auto">
            <a:xfrm>
              <a:off x="213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4" name="Freeform 166"/>
            <p:cNvSpPr>
              <a:spLocks/>
            </p:cNvSpPr>
            <p:nvPr/>
          </p:nvSpPr>
          <p:spPr bwMode="auto">
            <a:xfrm>
              <a:off x="212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5" name="Freeform 167"/>
            <p:cNvSpPr>
              <a:spLocks/>
            </p:cNvSpPr>
            <p:nvPr/>
          </p:nvSpPr>
          <p:spPr bwMode="auto">
            <a:xfrm>
              <a:off x="211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6" name="Freeform 168"/>
            <p:cNvSpPr>
              <a:spLocks/>
            </p:cNvSpPr>
            <p:nvPr/>
          </p:nvSpPr>
          <p:spPr bwMode="auto">
            <a:xfrm>
              <a:off x="2098"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4" y="0"/>
                </a:cxn>
                <a:cxn ang="0">
                  <a:pos x="2" y="1"/>
                </a:cxn>
                <a:cxn ang="0">
                  <a:pos x="0" y="3"/>
                </a:cxn>
                <a:cxn ang="0">
                  <a:pos x="0" y="5"/>
                </a:cxn>
                <a:cxn ang="0">
                  <a:pos x="0" y="7"/>
                </a:cxn>
                <a:cxn ang="0">
                  <a:pos x="0" y="9"/>
                </a:cxn>
                <a:cxn ang="0">
                  <a:pos x="2" y="11"/>
                </a:cxn>
                <a:cxn ang="0">
                  <a:pos x="4"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4" y="0"/>
                  </a:lnTo>
                  <a:lnTo>
                    <a:pt x="2" y="1"/>
                  </a:lnTo>
                  <a:lnTo>
                    <a:pt x="0" y="3"/>
                  </a:lnTo>
                  <a:lnTo>
                    <a:pt x="0" y="5"/>
                  </a:lnTo>
                  <a:lnTo>
                    <a:pt x="0" y="7"/>
                  </a:lnTo>
                  <a:lnTo>
                    <a:pt x="0" y="9"/>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sp>
          <p:nvSpPr>
            <p:cNvPr id="43177" name="Freeform 169"/>
            <p:cNvSpPr>
              <a:spLocks/>
            </p:cNvSpPr>
            <p:nvPr/>
          </p:nvSpPr>
          <p:spPr bwMode="auto">
            <a:xfrm>
              <a:off x="208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8" name="Freeform 170"/>
            <p:cNvSpPr>
              <a:spLocks/>
            </p:cNvSpPr>
            <p:nvPr/>
          </p:nvSpPr>
          <p:spPr bwMode="auto">
            <a:xfrm>
              <a:off x="2075"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9" name="Freeform 171"/>
            <p:cNvSpPr>
              <a:spLocks/>
            </p:cNvSpPr>
            <p:nvPr/>
          </p:nvSpPr>
          <p:spPr bwMode="auto">
            <a:xfrm>
              <a:off x="206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0" name="Freeform 172"/>
            <p:cNvSpPr>
              <a:spLocks/>
            </p:cNvSpPr>
            <p:nvPr/>
          </p:nvSpPr>
          <p:spPr bwMode="auto">
            <a:xfrm>
              <a:off x="205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1" name="Freeform 173"/>
            <p:cNvSpPr>
              <a:spLocks/>
            </p:cNvSpPr>
            <p:nvPr/>
          </p:nvSpPr>
          <p:spPr bwMode="auto">
            <a:xfrm>
              <a:off x="203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2" name="Freeform 174"/>
            <p:cNvSpPr>
              <a:spLocks/>
            </p:cNvSpPr>
            <p:nvPr/>
          </p:nvSpPr>
          <p:spPr bwMode="auto">
            <a:xfrm>
              <a:off x="202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3" name="Freeform 175"/>
            <p:cNvSpPr>
              <a:spLocks/>
            </p:cNvSpPr>
            <p:nvPr/>
          </p:nvSpPr>
          <p:spPr bwMode="auto">
            <a:xfrm>
              <a:off x="2015"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3" y="0"/>
                </a:cxn>
                <a:cxn ang="0">
                  <a:pos x="1" y="1"/>
                </a:cxn>
                <a:cxn ang="0">
                  <a:pos x="0" y="3"/>
                </a:cxn>
                <a:cxn ang="0">
                  <a:pos x="0" y="5"/>
                </a:cxn>
                <a:cxn ang="0">
                  <a:pos x="0" y="7"/>
                </a:cxn>
                <a:cxn ang="0">
                  <a:pos x="0" y="9"/>
                </a:cxn>
                <a:cxn ang="0">
                  <a:pos x="1" y="11"/>
                </a:cxn>
                <a:cxn ang="0">
                  <a:pos x="3"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3" y="0"/>
                  </a:lnTo>
                  <a:lnTo>
                    <a:pt x="1" y="1"/>
                  </a:lnTo>
                  <a:lnTo>
                    <a:pt x="0" y="3"/>
                  </a:lnTo>
                  <a:lnTo>
                    <a:pt x="0" y="5"/>
                  </a:lnTo>
                  <a:lnTo>
                    <a:pt x="0" y="7"/>
                  </a:lnTo>
                  <a:lnTo>
                    <a:pt x="0" y="9"/>
                  </a:lnTo>
                  <a:lnTo>
                    <a:pt x="1" y="11"/>
                  </a:lnTo>
                  <a:lnTo>
                    <a:pt x="3" y="11"/>
                  </a:lnTo>
                  <a:lnTo>
                    <a:pt x="5" y="11"/>
                  </a:lnTo>
                  <a:lnTo>
                    <a:pt x="7" y="11"/>
                  </a:lnTo>
                  <a:close/>
                </a:path>
              </a:pathLst>
            </a:custGeom>
            <a:solidFill>
              <a:srgbClr val="000000"/>
            </a:solidFill>
            <a:ln w="9525">
              <a:noFill/>
              <a:round/>
              <a:headEnd/>
              <a:tailEnd/>
            </a:ln>
          </p:spPr>
          <p:txBody>
            <a:bodyPr/>
            <a:lstStyle/>
            <a:p>
              <a:endParaRPr lang="en-US"/>
            </a:p>
          </p:txBody>
        </p:sp>
        <p:sp>
          <p:nvSpPr>
            <p:cNvPr id="43184" name="Freeform 176"/>
            <p:cNvSpPr>
              <a:spLocks/>
            </p:cNvSpPr>
            <p:nvPr/>
          </p:nvSpPr>
          <p:spPr bwMode="auto">
            <a:xfrm>
              <a:off x="200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5" name="Freeform 177"/>
            <p:cNvSpPr>
              <a:spLocks/>
            </p:cNvSpPr>
            <p:nvPr/>
          </p:nvSpPr>
          <p:spPr bwMode="auto">
            <a:xfrm>
              <a:off x="1992"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6" name="Freeform 178"/>
            <p:cNvSpPr>
              <a:spLocks/>
            </p:cNvSpPr>
            <p:nvPr/>
          </p:nvSpPr>
          <p:spPr bwMode="auto">
            <a:xfrm>
              <a:off x="198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7" name="Freeform 179"/>
            <p:cNvSpPr>
              <a:spLocks/>
            </p:cNvSpPr>
            <p:nvPr/>
          </p:nvSpPr>
          <p:spPr bwMode="auto">
            <a:xfrm>
              <a:off x="1968" y="1692"/>
              <a:ext cx="6" cy="6"/>
            </a:xfrm>
            <a:custGeom>
              <a:avLst/>
              <a:gdLst/>
              <a:ahLst/>
              <a:cxnLst>
                <a:cxn ang="0">
                  <a:pos x="8" y="11"/>
                </a:cxn>
                <a:cxn ang="0">
                  <a:pos x="8" y="9"/>
                </a:cxn>
                <a:cxn ang="0">
                  <a:pos x="10" y="7"/>
                </a:cxn>
                <a:cxn ang="0">
                  <a:pos x="11" y="5"/>
                </a:cxn>
                <a:cxn ang="0">
                  <a:pos x="11"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10" y="7"/>
                  </a:lnTo>
                  <a:lnTo>
                    <a:pt x="11" y="5"/>
                  </a:lnTo>
                  <a:lnTo>
                    <a:pt x="11"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8" name="Freeform 180"/>
            <p:cNvSpPr>
              <a:spLocks/>
            </p:cNvSpPr>
            <p:nvPr/>
          </p:nvSpPr>
          <p:spPr bwMode="auto">
            <a:xfrm>
              <a:off x="195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grpSp>
      <p:sp>
        <p:nvSpPr>
          <p:cNvPr id="43190" name="Oval 182"/>
          <p:cNvSpPr>
            <a:spLocks noChangeArrowheads="1"/>
          </p:cNvSpPr>
          <p:nvPr/>
        </p:nvSpPr>
        <p:spPr bwMode="auto">
          <a:xfrm>
            <a:off x="436563" y="4645025"/>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191" name="Line 183"/>
          <p:cNvSpPr>
            <a:spLocks noChangeShapeType="1"/>
          </p:cNvSpPr>
          <p:nvPr/>
        </p:nvSpPr>
        <p:spPr bwMode="auto">
          <a:xfrm>
            <a:off x="801688" y="4857750"/>
            <a:ext cx="439737" cy="1588"/>
          </a:xfrm>
          <a:prstGeom prst="line">
            <a:avLst/>
          </a:prstGeom>
          <a:noFill/>
          <a:ln w="9525">
            <a:solidFill>
              <a:srgbClr val="000000"/>
            </a:solidFill>
            <a:round/>
            <a:headEnd/>
            <a:tailEnd/>
          </a:ln>
        </p:spPr>
        <p:txBody>
          <a:bodyPr/>
          <a:lstStyle/>
          <a:p>
            <a:endParaRPr lang="en-US"/>
          </a:p>
        </p:txBody>
      </p:sp>
      <p:sp>
        <p:nvSpPr>
          <p:cNvPr id="43192" name="Line 184"/>
          <p:cNvSpPr>
            <a:spLocks noChangeShapeType="1"/>
          </p:cNvSpPr>
          <p:nvPr/>
        </p:nvSpPr>
        <p:spPr bwMode="auto">
          <a:xfrm>
            <a:off x="1971675" y="4857750"/>
            <a:ext cx="439738" cy="1588"/>
          </a:xfrm>
          <a:prstGeom prst="line">
            <a:avLst/>
          </a:prstGeom>
          <a:noFill/>
          <a:ln w="9525">
            <a:solidFill>
              <a:srgbClr val="000000"/>
            </a:solidFill>
            <a:round/>
            <a:headEnd/>
            <a:tailEnd/>
          </a:ln>
        </p:spPr>
        <p:txBody>
          <a:bodyPr/>
          <a:lstStyle/>
          <a:p>
            <a:endParaRPr lang="en-US"/>
          </a:p>
        </p:txBody>
      </p:sp>
      <p:sp>
        <p:nvSpPr>
          <p:cNvPr id="43193" name="Rectangle 185"/>
          <p:cNvSpPr>
            <a:spLocks noChangeArrowheads="1"/>
          </p:cNvSpPr>
          <p:nvPr/>
        </p:nvSpPr>
        <p:spPr bwMode="auto">
          <a:xfrm>
            <a:off x="2411413" y="4665663"/>
            <a:ext cx="733425" cy="423862"/>
          </a:xfrm>
          <a:prstGeom prst="rect">
            <a:avLst/>
          </a:prstGeom>
          <a:solidFill>
            <a:srgbClr val="FF9900"/>
          </a:solidFill>
          <a:ln w="9525">
            <a:solidFill>
              <a:srgbClr val="000000"/>
            </a:solidFill>
            <a:miter lim="800000"/>
            <a:headEnd/>
            <a:tailEnd/>
          </a:ln>
        </p:spPr>
        <p:txBody>
          <a:bodyPr/>
          <a:lstStyle/>
          <a:p>
            <a:endParaRPr lang="en-US"/>
          </a:p>
        </p:txBody>
      </p:sp>
      <p:grpSp>
        <p:nvGrpSpPr>
          <p:cNvPr id="4" name="Group 241"/>
          <p:cNvGrpSpPr>
            <a:grpSpLocks/>
          </p:cNvGrpSpPr>
          <p:nvPr/>
        </p:nvGrpSpPr>
        <p:grpSpPr bwMode="auto">
          <a:xfrm>
            <a:off x="3160713" y="4872038"/>
            <a:ext cx="996950" cy="9525"/>
            <a:chOff x="1958" y="2071"/>
            <a:chExt cx="646" cy="6"/>
          </a:xfrm>
        </p:grpSpPr>
        <p:sp>
          <p:nvSpPr>
            <p:cNvPr id="43194" name="Freeform 186"/>
            <p:cNvSpPr>
              <a:spLocks/>
            </p:cNvSpPr>
            <p:nvPr/>
          </p:nvSpPr>
          <p:spPr bwMode="auto">
            <a:xfrm>
              <a:off x="259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5" name="Freeform 187"/>
            <p:cNvSpPr>
              <a:spLocks/>
            </p:cNvSpPr>
            <p:nvPr/>
          </p:nvSpPr>
          <p:spPr bwMode="auto">
            <a:xfrm>
              <a:off x="2587"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6" name="Freeform 188"/>
            <p:cNvSpPr>
              <a:spLocks/>
            </p:cNvSpPr>
            <p:nvPr/>
          </p:nvSpPr>
          <p:spPr bwMode="auto">
            <a:xfrm>
              <a:off x="257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7" name="Freeform 189"/>
            <p:cNvSpPr>
              <a:spLocks/>
            </p:cNvSpPr>
            <p:nvPr/>
          </p:nvSpPr>
          <p:spPr bwMode="auto">
            <a:xfrm>
              <a:off x="2563" y="2071"/>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8" name="Freeform 190"/>
            <p:cNvSpPr>
              <a:spLocks/>
            </p:cNvSpPr>
            <p:nvPr/>
          </p:nvSpPr>
          <p:spPr bwMode="auto">
            <a:xfrm>
              <a:off x="255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9" name="Freeform 191"/>
            <p:cNvSpPr>
              <a:spLocks/>
            </p:cNvSpPr>
            <p:nvPr/>
          </p:nvSpPr>
          <p:spPr bwMode="auto">
            <a:xfrm>
              <a:off x="253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0" name="Freeform 192"/>
            <p:cNvSpPr>
              <a:spLocks/>
            </p:cNvSpPr>
            <p:nvPr/>
          </p:nvSpPr>
          <p:spPr bwMode="auto">
            <a:xfrm>
              <a:off x="252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1" name="Freeform 193"/>
            <p:cNvSpPr>
              <a:spLocks/>
            </p:cNvSpPr>
            <p:nvPr/>
          </p:nvSpPr>
          <p:spPr bwMode="auto">
            <a:xfrm>
              <a:off x="251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2" name="Freeform 194"/>
            <p:cNvSpPr>
              <a:spLocks/>
            </p:cNvSpPr>
            <p:nvPr/>
          </p:nvSpPr>
          <p:spPr bwMode="auto">
            <a:xfrm>
              <a:off x="2504"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3" name="Freeform 195"/>
            <p:cNvSpPr>
              <a:spLocks/>
            </p:cNvSpPr>
            <p:nvPr/>
          </p:nvSpPr>
          <p:spPr bwMode="auto">
            <a:xfrm>
              <a:off x="249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4" name="Freeform 196"/>
            <p:cNvSpPr>
              <a:spLocks/>
            </p:cNvSpPr>
            <p:nvPr/>
          </p:nvSpPr>
          <p:spPr bwMode="auto">
            <a:xfrm>
              <a:off x="2480"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05" name="Freeform 197"/>
            <p:cNvSpPr>
              <a:spLocks/>
            </p:cNvSpPr>
            <p:nvPr/>
          </p:nvSpPr>
          <p:spPr bwMode="auto">
            <a:xfrm>
              <a:off x="246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6" name="Freeform 198"/>
            <p:cNvSpPr>
              <a:spLocks/>
            </p:cNvSpPr>
            <p:nvPr/>
          </p:nvSpPr>
          <p:spPr bwMode="auto">
            <a:xfrm>
              <a:off x="245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7" name="Freeform 199"/>
            <p:cNvSpPr>
              <a:spLocks/>
            </p:cNvSpPr>
            <p:nvPr/>
          </p:nvSpPr>
          <p:spPr bwMode="auto">
            <a:xfrm>
              <a:off x="244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8" name="Freeform 200"/>
            <p:cNvSpPr>
              <a:spLocks/>
            </p:cNvSpPr>
            <p:nvPr/>
          </p:nvSpPr>
          <p:spPr bwMode="auto">
            <a:xfrm>
              <a:off x="243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9" name="Freeform 201"/>
            <p:cNvSpPr>
              <a:spLocks/>
            </p:cNvSpPr>
            <p:nvPr/>
          </p:nvSpPr>
          <p:spPr bwMode="auto">
            <a:xfrm>
              <a:off x="2420"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0" name="Freeform 202"/>
            <p:cNvSpPr>
              <a:spLocks/>
            </p:cNvSpPr>
            <p:nvPr/>
          </p:nvSpPr>
          <p:spPr bwMode="auto">
            <a:xfrm>
              <a:off x="240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1" name="Freeform 203"/>
            <p:cNvSpPr>
              <a:spLocks/>
            </p:cNvSpPr>
            <p:nvPr/>
          </p:nvSpPr>
          <p:spPr bwMode="auto">
            <a:xfrm>
              <a:off x="2397"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12" name="Freeform 204"/>
            <p:cNvSpPr>
              <a:spLocks/>
            </p:cNvSpPr>
            <p:nvPr/>
          </p:nvSpPr>
          <p:spPr bwMode="auto">
            <a:xfrm>
              <a:off x="238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3" name="Freeform 205"/>
            <p:cNvSpPr>
              <a:spLocks/>
            </p:cNvSpPr>
            <p:nvPr/>
          </p:nvSpPr>
          <p:spPr bwMode="auto">
            <a:xfrm>
              <a:off x="2373"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4" name="Freeform 206"/>
            <p:cNvSpPr>
              <a:spLocks/>
            </p:cNvSpPr>
            <p:nvPr/>
          </p:nvSpPr>
          <p:spPr bwMode="auto">
            <a:xfrm>
              <a:off x="236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5" name="Freeform 207"/>
            <p:cNvSpPr>
              <a:spLocks/>
            </p:cNvSpPr>
            <p:nvPr/>
          </p:nvSpPr>
          <p:spPr bwMode="auto">
            <a:xfrm>
              <a:off x="234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6" name="Freeform 208"/>
            <p:cNvSpPr>
              <a:spLocks/>
            </p:cNvSpPr>
            <p:nvPr/>
          </p:nvSpPr>
          <p:spPr bwMode="auto">
            <a:xfrm>
              <a:off x="233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7" name="Freeform 209"/>
            <p:cNvSpPr>
              <a:spLocks/>
            </p:cNvSpPr>
            <p:nvPr/>
          </p:nvSpPr>
          <p:spPr bwMode="auto">
            <a:xfrm>
              <a:off x="232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8" name="Freeform 210"/>
            <p:cNvSpPr>
              <a:spLocks/>
            </p:cNvSpPr>
            <p:nvPr/>
          </p:nvSpPr>
          <p:spPr bwMode="auto">
            <a:xfrm>
              <a:off x="231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9" name="Freeform 211"/>
            <p:cNvSpPr>
              <a:spLocks/>
            </p:cNvSpPr>
            <p:nvPr/>
          </p:nvSpPr>
          <p:spPr bwMode="auto">
            <a:xfrm>
              <a:off x="230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0" name="Freeform 212"/>
            <p:cNvSpPr>
              <a:spLocks/>
            </p:cNvSpPr>
            <p:nvPr/>
          </p:nvSpPr>
          <p:spPr bwMode="auto">
            <a:xfrm>
              <a:off x="2290"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1" name="Freeform 213"/>
            <p:cNvSpPr>
              <a:spLocks/>
            </p:cNvSpPr>
            <p:nvPr/>
          </p:nvSpPr>
          <p:spPr bwMode="auto">
            <a:xfrm>
              <a:off x="227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2" name="Freeform 214"/>
            <p:cNvSpPr>
              <a:spLocks/>
            </p:cNvSpPr>
            <p:nvPr/>
          </p:nvSpPr>
          <p:spPr bwMode="auto">
            <a:xfrm>
              <a:off x="2266" y="2071"/>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3" name="Freeform 215"/>
            <p:cNvSpPr>
              <a:spLocks/>
            </p:cNvSpPr>
            <p:nvPr/>
          </p:nvSpPr>
          <p:spPr bwMode="auto">
            <a:xfrm>
              <a:off x="225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4" name="Freeform 216"/>
            <p:cNvSpPr>
              <a:spLocks/>
            </p:cNvSpPr>
            <p:nvPr/>
          </p:nvSpPr>
          <p:spPr bwMode="auto">
            <a:xfrm>
              <a:off x="2243"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5" name="Freeform 217"/>
            <p:cNvSpPr>
              <a:spLocks/>
            </p:cNvSpPr>
            <p:nvPr/>
          </p:nvSpPr>
          <p:spPr bwMode="auto">
            <a:xfrm>
              <a:off x="223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6" name="Freeform 218"/>
            <p:cNvSpPr>
              <a:spLocks/>
            </p:cNvSpPr>
            <p:nvPr/>
          </p:nvSpPr>
          <p:spPr bwMode="auto">
            <a:xfrm>
              <a:off x="221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7" name="Freeform 219"/>
            <p:cNvSpPr>
              <a:spLocks/>
            </p:cNvSpPr>
            <p:nvPr/>
          </p:nvSpPr>
          <p:spPr bwMode="auto">
            <a:xfrm>
              <a:off x="220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8" name="Freeform 220"/>
            <p:cNvSpPr>
              <a:spLocks/>
            </p:cNvSpPr>
            <p:nvPr/>
          </p:nvSpPr>
          <p:spPr bwMode="auto">
            <a:xfrm>
              <a:off x="219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9" name="Freeform 221"/>
            <p:cNvSpPr>
              <a:spLocks/>
            </p:cNvSpPr>
            <p:nvPr/>
          </p:nvSpPr>
          <p:spPr bwMode="auto">
            <a:xfrm>
              <a:off x="2183"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30" name="Freeform 222"/>
            <p:cNvSpPr>
              <a:spLocks/>
            </p:cNvSpPr>
            <p:nvPr/>
          </p:nvSpPr>
          <p:spPr bwMode="auto">
            <a:xfrm>
              <a:off x="217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1" name="Freeform 223"/>
            <p:cNvSpPr>
              <a:spLocks/>
            </p:cNvSpPr>
            <p:nvPr/>
          </p:nvSpPr>
          <p:spPr bwMode="auto">
            <a:xfrm>
              <a:off x="2160"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2" name="Freeform 224"/>
            <p:cNvSpPr>
              <a:spLocks/>
            </p:cNvSpPr>
            <p:nvPr/>
          </p:nvSpPr>
          <p:spPr bwMode="auto">
            <a:xfrm>
              <a:off x="214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3" name="Freeform 225"/>
            <p:cNvSpPr>
              <a:spLocks/>
            </p:cNvSpPr>
            <p:nvPr/>
          </p:nvSpPr>
          <p:spPr bwMode="auto">
            <a:xfrm>
              <a:off x="213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4" name="Freeform 226"/>
            <p:cNvSpPr>
              <a:spLocks/>
            </p:cNvSpPr>
            <p:nvPr/>
          </p:nvSpPr>
          <p:spPr bwMode="auto">
            <a:xfrm>
              <a:off x="212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5" name="Freeform 227"/>
            <p:cNvSpPr>
              <a:spLocks/>
            </p:cNvSpPr>
            <p:nvPr/>
          </p:nvSpPr>
          <p:spPr bwMode="auto">
            <a:xfrm>
              <a:off x="211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6" name="Freeform 228"/>
            <p:cNvSpPr>
              <a:spLocks/>
            </p:cNvSpPr>
            <p:nvPr/>
          </p:nvSpPr>
          <p:spPr bwMode="auto">
            <a:xfrm>
              <a:off x="2100"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37" name="Freeform 229"/>
            <p:cNvSpPr>
              <a:spLocks/>
            </p:cNvSpPr>
            <p:nvPr/>
          </p:nvSpPr>
          <p:spPr bwMode="auto">
            <a:xfrm>
              <a:off x="208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8" name="Freeform 230"/>
            <p:cNvSpPr>
              <a:spLocks/>
            </p:cNvSpPr>
            <p:nvPr/>
          </p:nvSpPr>
          <p:spPr bwMode="auto">
            <a:xfrm>
              <a:off x="2077"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9" name="Freeform 231"/>
            <p:cNvSpPr>
              <a:spLocks/>
            </p:cNvSpPr>
            <p:nvPr/>
          </p:nvSpPr>
          <p:spPr bwMode="auto">
            <a:xfrm>
              <a:off x="206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0" name="Freeform 232"/>
            <p:cNvSpPr>
              <a:spLocks/>
            </p:cNvSpPr>
            <p:nvPr/>
          </p:nvSpPr>
          <p:spPr bwMode="auto">
            <a:xfrm>
              <a:off x="2053" y="2071"/>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1" name="Freeform 233"/>
            <p:cNvSpPr>
              <a:spLocks/>
            </p:cNvSpPr>
            <p:nvPr/>
          </p:nvSpPr>
          <p:spPr bwMode="auto">
            <a:xfrm>
              <a:off x="204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2" name="Freeform 234"/>
            <p:cNvSpPr>
              <a:spLocks/>
            </p:cNvSpPr>
            <p:nvPr/>
          </p:nvSpPr>
          <p:spPr bwMode="auto">
            <a:xfrm>
              <a:off x="202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3" name="Freeform 235"/>
            <p:cNvSpPr>
              <a:spLocks/>
            </p:cNvSpPr>
            <p:nvPr/>
          </p:nvSpPr>
          <p:spPr bwMode="auto">
            <a:xfrm>
              <a:off x="201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4" name="Freeform 236"/>
            <p:cNvSpPr>
              <a:spLocks/>
            </p:cNvSpPr>
            <p:nvPr/>
          </p:nvSpPr>
          <p:spPr bwMode="auto">
            <a:xfrm>
              <a:off x="200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5" name="Freeform 237"/>
            <p:cNvSpPr>
              <a:spLocks/>
            </p:cNvSpPr>
            <p:nvPr/>
          </p:nvSpPr>
          <p:spPr bwMode="auto">
            <a:xfrm>
              <a:off x="1994"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6" name="Freeform 238"/>
            <p:cNvSpPr>
              <a:spLocks/>
            </p:cNvSpPr>
            <p:nvPr/>
          </p:nvSpPr>
          <p:spPr bwMode="auto">
            <a:xfrm>
              <a:off x="198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7" name="Freeform 239"/>
            <p:cNvSpPr>
              <a:spLocks/>
            </p:cNvSpPr>
            <p:nvPr/>
          </p:nvSpPr>
          <p:spPr bwMode="auto">
            <a:xfrm>
              <a:off x="1970" y="2071"/>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248" name="Freeform 240"/>
            <p:cNvSpPr>
              <a:spLocks/>
            </p:cNvSpPr>
            <p:nvPr/>
          </p:nvSpPr>
          <p:spPr bwMode="auto">
            <a:xfrm>
              <a:off x="195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250" name="Oval 242"/>
          <p:cNvSpPr>
            <a:spLocks noChangeArrowheads="1"/>
          </p:cNvSpPr>
          <p:nvPr/>
        </p:nvSpPr>
        <p:spPr bwMode="auto">
          <a:xfrm>
            <a:off x="436563" y="5208588"/>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251" name="Line 243"/>
          <p:cNvSpPr>
            <a:spLocks noChangeShapeType="1"/>
          </p:cNvSpPr>
          <p:nvPr/>
        </p:nvSpPr>
        <p:spPr bwMode="auto">
          <a:xfrm>
            <a:off x="801688" y="5421313"/>
            <a:ext cx="439737" cy="1587"/>
          </a:xfrm>
          <a:prstGeom prst="line">
            <a:avLst/>
          </a:prstGeom>
          <a:noFill/>
          <a:ln w="9525">
            <a:solidFill>
              <a:srgbClr val="000000"/>
            </a:solidFill>
            <a:round/>
            <a:headEnd/>
            <a:tailEnd/>
          </a:ln>
        </p:spPr>
        <p:txBody>
          <a:bodyPr/>
          <a:lstStyle/>
          <a:p>
            <a:endParaRPr lang="en-US"/>
          </a:p>
        </p:txBody>
      </p:sp>
      <p:sp>
        <p:nvSpPr>
          <p:cNvPr id="43252" name="Line 244"/>
          <p:cNvSpPr>
            <a:spLocks noChangeShapeType="1"/>
          </p:cNvSpPr>
          <p:nvPr/>
        </p:nvSpPr>
        <p:spPr bwMode="auto">
          <a:xfrm>
            <a:off x="1971675" y="5421313"/>
            <a:ext cx="439738" cy="1587"/>
          </a:xfrm>
          <a:prstGeom prst="line">
            <a:avLst/>
          </a:prstGeom>
          <a:noFill/>
          <a:ln w="9525">
            <a:solidFill>
              <a:srgbClr val="000000"/>
            </a:solidFill>
            <a:round/>
            <a:headEnd/>
            <a:tailEnd/>
          </a:ln>
        </p:spPr>
        <p:txBody>
          <a:bodyPr/>
          <a:lstStyle/>
          <a:p>
            <a:endParaRPr lang="en-US"/>
          </a:p>
        </p:txBody>
      </p:sp>
      <p:sp>
        <p:nvSpPr>
          <p:cNvPr id="43253" name="Rectangle 245"/>
          <p:cNvSpPr>
            <a:spLocks noChangeArrowheads="1"/>
          </p:cNvSpPr>
          <p:nvPr/>
        </p:nvSpPr>
        <p:spPr bwMode="auto">
          <a:xfrm>
            <a:off x="2411413" y="5229225"/>
            <a:ext cx="733425" cy="425450"/>
          </a:xfrm>
          <a:prstGeom prst="rect">
            <a:avLst/>
          </a:prstGeom>
          <a:solidFill>
            <a:srgbClr val="FF9900"/>
          </a:solidFill>
          <a:ln w="9525">
            <a:solidFill>
              <a:srgbClr val="000000"/>
            </a:solidFill>
            <a:miter lim="800000"/>
            <a:headEnd/>
            <a:tailEnd/>
          </a:ln>
        </p:spPr>
        <p:txBody>
          <a:bodyPr/>
          <a:lstStyle/>
          <a:p>
            <a:endParaRPr lang="en-US"/>
          </a:p>
        </p:txBody>
      </p:sp>
      <p:grpSp>
        <p:nvGrpSpPr>
          <p:cNvPr id="5" name="Group 313"/>
          <p:cNvGrpSpPr>
            <a:grpSpLocks/>
          </p:cNvGrpSpPr>
          <p:nvPr/>
        </p:nvGrpSpPr>
        <p:grpSpPr bwMode="auto">
          <a:xfrm>
            <a:off x="3155950" y="5435600"/>
            <a:ext cx="1217613" cy="9525"/>
            <a:chOff x="1955" y="2450"/>
            <a:chExt cx="789" cy="6"/>
          </a:xfrm>
        </p:grpSpPr>
        <p:sp>
          <p:nvSpPr>
            <p:cNvPr id="43254" name="Freeform 246"/>
            <p:cNvSpPr>
              <a:spLocks/>
            </p:cNvSpPr>
            <p:nvPr/>
          </p:nvSpPr>
          <p:spPr bwMode="auto">
            <a:xfrm>
              <a:off x="273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5" name="Freeform 247"/>
            <p:cNvSpPr>
              <a:spLocks/>
            </p:cNvSpPr>
            <p:nvPr/>
          </p:nvSpPr>
          <p:spPr bwMode="auto">
            <a:xfrm>
              <a:off x="272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6" name="Freeform 248"/>
            <p:cNvSpPr>
              <a:spLocks/>
            </p:cNvSpPr>
            <p:nvPr/>
          </p:nvSpPr>
          <p:spPr bwMode="auto">
            <a:xfrm>
              <a:off x="271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7" name="Freeform 249"/>
            <p:cNvSpPr>
              <a:spLocks/>
            </p:cNvSpPr>
            <p:nvPr/>
          </p:nvSpPr>
          <p:spPr bwMode="auto">
            <a:xfrm>
              <a:off x="270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8" name="Freeform 250"/>
            <p:cNvSpPr>
              <a:spLocks/>
            </p:cNvSpPr>
            <p:nvPr/>
          </p:nvSpPr>
          <p:spPr bwMode="auto">
            <a:xfrm>
              <a:off x="2690" y="2450"/>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9" name="Freeform 251"/>
            <p:cNvSpPr>
              <a:spLocks/>
            </p:cNvSpPr>
            <p:nvPr/>
          </p:nvSpPr>
          <p:spPr bwMode="auto">
            <a:xfrm>
              <a:off x="267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0" name="Freeform 252"/>
            <p:cNvSpPr>
              <a:spLocks/>
            </p:cNvSpPr>
            <p:nvPr/>
          </p:nvSpPr>
          <p:spPr bwMode="auto">
            <a:xfrm>
              <a:off x="266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1" name="Freeform 253"/>
            <p:cNvSpPr>
              <a:spLocks/>
            </p:cNvSpPr>
            <p:nvPr/>
          </p:nvSpPr>
          <p:spPr bwMode="auto">
            <a:xfrm>
              <a:off x="265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2" name="Freeform 254"/>
            <p:cNvSpPr>
              <a:spLocks/>
            </p:cNvSpPr>
            <p:nvPr/>
          </p:nvSpPr>
          <p:spPr bwMode="auto">
            <a:xfrm>
              <a:off x="264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3" name="Freeform 255"/>
            <p:cNvSpPr>
              <a:spLocks/>
            </p:cNvSpPr>
            <p:nvPr/>
          </p:nvSpPr>
          <p:spPr bwMode="auto">
            <a:xfrm>
              <a:off x="263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4" name="Freeform 256"/>
            <p:cNvSpPr>
              <a:spLocks/>
            </p:cNvSpPr>
            <p:nvPr/>
          </p:nvSpPr>
          <p:spPr bwMode="auto">
            <a:xfrm>
              <a:off x="261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5" name="Freeform 257"/>
            <p:cNvSpPr>
              <a:spLocks/>
            </p:cNvSpPr>
            <p:nvPr/>
          </p:nvSpPr>
          <p:spPr bwMode="auto">
            <a:xfrm>
              <a:off x="2607"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66" name="Freeform 258"/>
            <p:cNvSpPr>
              <a:spLocks/>
            </p:cNvSpPr>
            <p:nvPr/>
          </p:nvSpPr>
          <p:spPr bwMode="auto">
            <a:xfrm>
              <a:off x="259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7" name="Freeform 259"/>
            <p:cNvSpPr>
              <a:spLocks/>
            </p:cNvSpPr>
            <p:nvPr/>
          </p:nvSpPr>
          <p:spPr bwMode="auto">
            <a:xfrm>
              <a:off x="2584"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8" name="Freeform 260"/>
            <p:cNvSpPr>
              <a:spLocks/>
            </p:cNvSpPr>
            <p:nvPr/>
          </p:nvSpPr>
          <p:spPr bwMode="auto">
            <a:xfrm>
              <a:off x="257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9" name="Freeform 261"/>
            <p:cNvSpPr>
              <a:spLocks/>
            </p:cNvSpPr>
            <p:nvPr/>
          </p:nvSpPr>
          <p:spPr bwMode="auto">
            <a:xfrm>
              <a:off x="256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0" name="Freeform 262"/>
            <p:cNvSpPr>
              <a:spLocks/>
            </p:cNvSpPr>
            <p:nvPr/>
          </p:nvSpPr>
          <p:spPr bwMode="auto">
            <a:xfrm>
              <a:off x="254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1" name="Freeform 263"/>
            <p:cNvSpPr>
              <a:spLocks/>
            </p:cNvSpPr>
            <p:nvPr/>
          </p:nvSpPr>
          <p:spPr bwMode="auto">
            <a:xfrm>
              <a:off x="253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2" name="Freeform 264"/>
            <p:cNvSpPr>
              <a:spLocks/>
            </p:cNvSpPr>
            <p:nvPr/>
          </p:nvSpPr>
          <p:spPr bwMode="auto">
            <a:xfrm>
              <a:off x="2524"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73" name="Freeform 265"/>
            <p:cNvSpPr>
              <a:spLocks/>
            </p:cNvSpPr>
            <p:nvPr/>
          </p:nvSpPr>
          <p:spPr bwMode="auto">
            <a:xfrm>
              <a:off x="251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4" name="Freeform 266"/>
            <p:cNvSpPr>
              <a:spLocks/>
            </p:cNvSpPr>
            <p:nvPr/>
          </p:nvSpPr>
          <p:spPr bwMode="auto">
            <a:xfrm>
              <a:off x="2501"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5" name="Freeform 267"/>
            <p:cNvSpPr>
              <a:spLocks/>
            </p:cNvSpPr>
            <p:nvPr/>
          </p:nvSpPr>
          <p:spPr bwMode="auto">
            <a:xfrm>
              <a:off x="248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6" name="Freeform 268"/>
            <p:cNvSpPr>
              <a:spLocks/>
            </p:cNvSpPr>
            <p:nvPr/>
          </p:nvSpPr>
          <p:spPr bwMode="auto">
            <a:xfrm>
              <a:off x="2477" y="2450"/>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7" name="Freeform 269"/>
            <p:cNvSpPr>
              <a:spLocks/>
            </p:cNvSpPr>
            <p:nvPr/>
          </p:nvSpPr>
          <p:spPr bwMode="auto">
            <a:xfrm>
              <a:off x="246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8" name="Freeform 270"/>
            <p:cNvSpPr>
              <a:spLocks/>
            </p:cNvSpPr>
            <p:nvPr/>
          </p:nvSpPr>
          <p:spPr bwMode="auto">
            <a:xfrm>
              <a:off x="245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9" name="Freeform 271"/>
            <p:cNvSpPr>
              <a:spLocks/>
            </p:cNvSpPr>
            <p:nvPr/>
          </p:nvSpPr>
          <p:spPr bwMode="auto">
            <a:xfrm>
              <a:off x="244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0" name="Freeform 272"/>
            <p:cNvSpPr>
              <a:spLocks/>
            </p:cNvSpPr>
            <p:nvPr/>
          </p:nvSpPr>
          <p:spPr bwMode="auto">
            <a:xfrm>
              <a:off x="242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1" name="Freeform 273"/>
            <p:cNvSpPr>
              <a:spLocks/>
            </p:cNvSpPr>
            <p:nvPr/>
          </p:nvSpPr>
          <p:spPr bwMode="auto">
            <a:xfrm>
              <a:off x="2418"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2" name="Freeform 274"/>
            <p:cNvSpPr>
              <a:spLocks/>
            </p:cNvSpPr>
            <p:nvPr/>
          </p:nvSpPr>
          <p:spPr bwMode="auto">
            <a:xfrm>
              <a:off x="240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3" name="Freeform 275"/>
            <p:cNvSpPr>
              <a:spLocks/>
            </p:cNvSpPr>
            <p:nvPr/>
          </p:nvSpPr>
          <p:spPr bwMode="auto">
            <a:xfrm>
              <a:off x="2394" y="2450"/>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4" name="Freeform 276"/>
            <p:cNvSpPr>
              <a:spLocks/>
            </p:cNvSpPr>
            <p:nvPr/>
          </p:nvSpPr>
          <p:spPr bwMode="auto">
            <a:xfrm>
              <a:off x="238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5" name="Freeform 277"/>
            <p:cNvSpPr>
              <a:spLocks/>
            </p:cNvSpPr>
            <p:nvPr/>
          </p:nvSpPr>
          <p:spPr bwMode="auto">
            <a:xfrm>
              <a:off x="237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6" name="Freeform 278"/>
            <p:cNvSpPr>
              <a:spLocks/>
            </p:cNvSpPr>
            <p:nvPr/>
          </p:nvSpPr>
          <p:spPr bwMode="auto">
            <a:xfrm>
              <a:off x="235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7" name="Freeform 279"/>
            <p:cNvSpPr>
              <a:spLocks/>
            </p:cNvSpPr>
            <p:nvPr/>
          </p:nvSpPr>
          <p:spPr bwMode="auto">
            <a:xfrm>
              <a:off x="234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8" name="Freeform 280"/>
            <p:cNvSpPr>
              <a:spLocks/>
            </p:cNvSpPr>
            <p:nvPr/>
          </p:nvSpPr>
          <p:spPr bwMode="auto">
            <a:xfrm>
              <a:off x="233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9" name="Freeform 281"/>
            <p:cNvSpPr>
              <a:spLocks/>
            </p:cNvSpPr>
            <p:nvPr/>
          </p:nvSpPr>
          <p:spPr bwMode="auto">
            <a:xfrm>
              <a:off x="232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0" name="Freeform 282"/>
            <p:cNvSpPr>
              <a:spLocks/>
            </p:cNvSpPr>
            <p:nvPr/>
          </p:nvSpPr>
          <p:spPr bwMode="auto">
            <a:xfrm>
              <a:off x="2311"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91" name="Freeform 283"/>
            <p:cNvSpPr>
              <a:spLocks/>
            </p:cNvSpPr>
            <p:nvPr/>
          </p:nvSpPr>
          <p:spPr bwMode="auto">
            <a:xfrm>
              <a:off x="229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2" name="Freeform 284"/>
            <p:cNvSpPr>
              <a:spLocks/>
            </p:cNvSpPr>
            <p:nvPr/>
          </p:nvSpPr>
          <p:spPr bwMode="auto">
            <a:xfrm>
              <a:off x="228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3" name="Freeform 285"/>
            <p:cNvSpPr>
              <a:spLocks/>
            </p:cNvSpPr>
            <p:nvPr/>
          </p:nvSpPr>
          <p:spPr bwMode="auto">
            <a:xfrm>
              <a:off x="227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4" name="Freeform 286"/>
            <p:cNvSpPr>
              <a:spLocks/>
            </p:cNvSpPr>
            <p:nvPr/>
          </p:nvSpPr>
          <p:spPr bwMode="auto">
            <a:xfrm>
              <a:off x="226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5" name="Freeform 287"/>
            <p:cNvSpPr>
              <a:spLocks/>
            </p:cNvSpPr>
            <p:nvPr/>
          </p:nvSpPr>
          <p:spPr bwMode="auto">
            <a:xfrm>
              <a:off x="225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6" name="Freeform 288"/>
            <p:cNvSpPr>
              <a:spLocks/>
            </p:cNvSpPr>
            <p:nvPr/>
          </p:nvSpPr>
          <p:spPr bwMode="auto">
            <a:xfrm>
              <a:off x="224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7" name="Freeform 289"/>
            <p:cNvSpPr>
              <a:spLocks/>
            </p:cNvSpPr>
            <p:nvPr/>
          </p:nvSpPr>
          <p:spPr bwMode="auto">
            <a:xfrm>
              <a:off x="2228"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98" name="Freeform 290"/>
            <p:cNvSpPr>
              <a:spLocks/>
            </p:cNvSpPr>
            <p:nvPr/>
          </p:nvSpPr>
          <p:spPr bwMode="auto">
            <a:xfrm>
              <a:off x="221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9" name="Freeform 291"/>
            <p:cNvSpPr>
              <a:spLocks/>
            </p:cNvSpPr>
            <p:nvPr/>
          </p:nvSpPr>
          <p:spPr bwMode="auto">
            <a:xfrm>
              <a:off x="220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0" name="Freeform 292"/>
            <p:cNvSpPr>
              <a:spLocks/>
            </p:cNvSpPr>
            <p:nvPr/>
          </p:nvSpPr>
          <p:spPr bwMode="auto">
            <a:xfrm>
              <a:off x="219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1" name="Freeform 293"/>
            <p:cNvSpPr>
              <a:spLocks/>
            </p:cNvSpPr>
            <p:nvPr/>
          </p:nvSpPr>
          <p:spPr bwMode="auto">
            <a:xfrm>
              <a:off x="2180" y="2450"/>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2" name="Freeform 294"/>
            <p:cNvSpPr>
              <a:spLocks/>
            </p:cNvSpPr>
            <p:nvPr/>
          </p:nvSpPr>
          <p:spPr bwMode="auto">
            <a:xfrm>
              <a:off x="216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3" name="Freeform 295"/>
            <p:cNvSpPr>
              <a:spLocks/>
            </p:cNvSpPr>
            <p:nvPr/>
          </p:nvSpPr>
          <p:spPr bwMode="auto">
            <a:xfrm>
              <a:off x="215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4" name="Freeform 296"/>
            <p:cNvSpPr>
              <a:spLocks/>
            </p:cNvSpPr>
            <p:nvPr/>
          </p:nvSpPr>
          <p:spPr bwMode="auto">
            <a:xfrm>
              <a:off x="214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5" name="Freeform 297"/>
            <p:cNvSpPr>
              <a:spLocks/>
            </p:cNvSpPr>
            <p:nvPr/>
          </p:nvSpPr>
          <p:spPr bwMode="auto">
            <a:xfrm>
              <a:off x="213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6" name="Freeform 298"/>
            <p:cNvSpPr>
              <a:spLocks/>
            </p:cNvSpPr>
            <p:nvPr/>
          </p:nvSpPr>
          <p:spPr bwMode="auto">
            <a:xfrm>
              <a:off x="212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7" name="Freeform 299"/>
            <p:cNvSpPr>
              <a:spLocks/>
            </p:cNvSpPr>
            <p:nvPr/>
          </p:nvSpPr>
          <p:spPr bwMode="auto">
            <a:xfrm>
              <a:off x="210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8" name="Freeform 300"/>
            <p:cNvSpPr>
              <a:spLocks/>
            </p:cNvSpPr>
            <p:nvPr/>
          </p:nvSpPr>
          <p:spPr bwMode="auto">
            <a:xfrm>
              <a:off x="2097" y="2450"/>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309" name="Freeform 301"/>
            <p:cNvSpPr>
              <a:spLocks/>
            </p:cNvSpPr>
            <p:nvPr/>
          </p:nvSpPr>
          <p:spPr bwMode="auto">
            <a:xfrm>
              <a:off x="208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0" name="Freeform 302"/>
            <p:cNvSpPr>
              <a:spLocks/>
            </p:cNvSpPr>
            <p:nvPr/>
          </p:nvSpPr>
          <p:spPr bwMode="auto">
            <a:xfrm>
              <a:off x="207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1" name="Freeform 303"/>
            <p:cNvSpPr>
              <a:spLocks/>
            </p:cNvSpPr>
            <p:nvPr/>
          </p:nvSpPr>
          <p:spPr bwMode="auto">
            <a:xfrm>
              <a:off x="206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2" name="Freeform 304"/>
            <p:cNvSpPr>
              <a:spLocks/>
            </p:cNvSpPr>
            <p:nvPr/>
          </p:nvSpPr>
          <p:spPr bwMode="auto">
            <a:xfrm>
              <a:off x="205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3" name="Freeform 305"/>
            <p:cNvSpPr>
              <a:spLocks/>
            </p:cNvSpPr>
            <p:nvPr/>
          </p:nvSpPr>
          <p:spPr bwMode="auto">
            <a:xfrm>
              <a:off x="203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4" name="Freeform 306"/>
            <p:cNvSpPr>
              <a:spLocks/>
            </p:cNvSpPr>
            <p:nvPr/>
          </p:nvSpPr>
          <p:spPr bwMode="auto">
            <a:xfrm>
              <a:off x="202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5" name="Freeform 307"/>
            <p:cNvSpPr>
              <a:spLocks/>
            </p:cNvSpPr>
            <p:nvPr/>
          </p:nvSpPr>
          <p:spPr bwMode="auto">
            <a:xfrm>
              <a:off x="2014"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316" name="Freeform 308"/>
            <p:cNvSpPr>
              <a:spLocks/>
            </p:cNvSpPr>
            <p:nvPr/>
          </p:nvSpPr>
          <p:spPr bwMode="auto">
            <a:xfrm>
              <a:off x="200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7" name="Freeform 309"/>
            <p:cNvSpPr>
              <a:spLocks/>
            </p:cNvSpPr>
            <p:nvPr/>
          </p:nvSpPr>
          <p:spPr bwMode="auto">
            <a:xfrm>
              <a:off x="1991"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8" name="Freeform 310"/>
            <p:cNvSpPr>
              <a:spLocks/>
            </p:cNvSpPr>
            <p:nvPr/>
          </p:nvSpPr>
          <p:spPr bwMode="auto">
            <a:xfrm>
              <a:off x="197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9" name="Freeform 311"/>
            <p:cNvSpPr>
              <a:spLocks/>
            </p:cNvSpPr>
            <p:nvPr/>
          </p:nvSpPr>
          <p:spPr bwMode="auto">
            <a:xfrm>
              <a:off x="196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20" name="Freeform 312"/>
            <p:cNvSpPr>
              <a:spLocks/>
            </p:cNvSpPr>
            <p:nvPr/>
          </p:nvSpPr>
          <p:spPr bwMode="auto">
            <a:xfrm>
              <a:off x="195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322" name="Rectangle 314"/>
          <p:cNvSpPr>
            <a:spLocks noChangeArrowheads="1"/>
          </p:cNvSpPr>
          <p:nvPr/>
        </p:nvSpPr>
        <p:spPr bwMode="auto">
          <a:xfrm>
            <a:off x="7974013" y="3503613"/>
            <a:ext cx="660400" cy="565150"/>
          </a:xfrm>
          <a:prstGeom prst="rect">
            <a:avLst/>
          </a:prstGeom>
          <a:solidFill>
            <a:srgbClr val="FF9900"/>
          </a:solidFill>
          <a:ln w="9525">
            <a:solidFill>
              <a:srgbClr val="000000"/>
            </a:solidFill>
            <a:miter lim="800000"/>
            <a:headEnd/>
            <a:tailEnd/>
          </a:ln>
        </p:spPr>
        <p:txBody>
          <a:bodyPr/>
          <a:lstStyle/>
          <a:p>
            <a:endParaRPr lang="en-US"/>
          </a:p>
        </p:txBody>
      </p:sp>
      <p:sp>
        <p:nvSpPr>
          <p:cNvPr id="43323" name="Rectangle 315"/>
          <p:cNvSpPr>
            <a:spLocks noChangeArrowheads="1"/>
          </p:cNvSpPr>
          <p:nvPr/>
        </p:nvSpPr>
        <p:spPr bwMode="auto">
          <a:xfrm>
            <a:off x="7826375" y="2870200"/>
            <a:ext cx="954088" cy="481013"/>
          </a:xfrm>
          <a:prstGeom prst="rect">
            <a:avLst/>
          </a:prstGeom>
          <a:noFill/>
          <a:ln w="9525">
            <a:noFill/>
            <a:miter lim="800000"/>
            <a:headEnd/>
            <a:tailEnd/>
          </a:ln>
        </p:spPr>
        <p:txBody>
          <a:bodyPr/>
          <a:lstStyle/>
          <a:p>
            <a:endParaRPr lang="en-US"/>
          </a:p>
        </p:txBody>
      </p:sp>
      <p:sp>
        <p:nvSpPr>
          <p:cNvPr id="43324" name="Rectangle 316"/>
          <p:cNvSpPr>
            <a:spLocks noChangeArrowheads="1"/>
          </p:cNvSpPr>
          <p:nvPr/>
        </p:nvSpPr>
        <p:spPr bwMode="auto">
          <a:xfrm>
            <a:off x="8032750" y="2924175"/>
            <a:ext cx="56356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Voltage</a:t>
            </a:r>
            <a:endParaRPr lang="en-GB"/>
          </a:p>
        </p:txBody>
      </p:sp>
      <p:sp>
        <p:nvSpPr>
          <p:cNvPr id="43325" name="Rectangle 317"/>
          <p:cNvSpPr>
            <a:spLocks noChangeArrowheads="1"/>
          </p:cNvSpPr>
          <p:nvPr/>
        </p:nvSpPr>
        <p:spPr bwMode="auto">
          <a:xfrm>
            <a:off x="7954963" y="3119438"/>
            <a:ext cx="7223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Reference</a:t>
            </a:r>
            <a:endParaRPr lang="en-GB"/>
          </a:p>
        </p:txBody>
      </p:sp>
      <p:sp>
        <p:nvSpPr>
          <p:cNvPr id="43326" name="Rectangle 318"/>
          <p:cNvSpPr>
            <a:spLocks noChangeArrowheads="1"/>
          </p:cNvSpPr>
          <p:nvPr/>
        </p:nvSpPr>
        <p:spPr bwMode="auto">
          <a:xfrm>
            <a:off x="7974013" y="4843463"/>
            <a:ext cx="733425" cy="479425"/>
          </a:xfrm>
          <a:prstGeom prst="rect">
            <a:avLst/>
          </a:prstGeom>
          <a:noFill/>
          <a:ln w="9525">
            <a:noFill/>
            <a:miter lim="800000"/>
            <a:headEnd/>
            <a:tailEnd/>
          </a:ln>
        </p:spPr>
        <p:txBody>
          <a:bodyPr/>
          <a:lstStyle/>
          <a:p>
            <a:endParaRPr lang="en-US"/>
          </a:p>
        </p:txBody>
      </p:sp>
      <p:sp>
        <p:nvSpPr>
          <p:cNvPr id="43327" name="Rectangle 319"/>
          <p:cNvSpPr>
            <a:spLocks noChangeArrowheads="1"/>
          </p:cNvSpPr>
          <p:nvPr/>
        </p:nvSpPr>
        <p:spPr bwMode="auto">
          <a:xfrm>
            <a:off x="8101013" y="489743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Digital</a:t>
            </a:r>
            <a:endParaRPr lang="en-GB"/>
          </a:p>
        </p:txBody>
      </p:sp>
      <p:sp>
        <p:nvSpPr>
          <p:cNvPr id="43328" name="Rectangle 320"/>
          <p:cNvSpPr>
            <a:spLocks noChangeArrowheads="1"/>
          </p:cNvSpPr>
          <p:nvPr/>
        </p:nvSpPr>
        <p:spPr bwMode="auto">
          <a:xfrm>
            <a:off x="8101013" y="509428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Output</a:t>
            </a:r>
            <a:endParaRPr lang="en-GB"/>
          </a:p>
        </p:txBody>
      </p:sp>
      <p:sp>
        <p:nvSpPr>
          <p:cNvPr id="43329" name="Rectangle 321"/>
          <p:cNvSpPr>
            <a:spLocks noChangeArrowheads="1"/>
          </p:cNvSpPr>
          <p:nvPr/>
        </p:nvSpPr>
        <p:spPr bwMode="auto">
          <a:xfrm>
            <a:off x="1241425" y="3517900"/>
            <a:ext cx="731838" cy="423863"/>
          </a:xfrm>
          <a:prstGeom prst="rect">
            <a:avLst/>
          </a:prstGeom>
          <a:solidFill>
            <a:srgbClr val="FF9900"/>
          </a:solidFill>
          <a:ln w="9525">
            <a:solidFill>
              <a:srgbClr val="000000"/>
            </a:solidFill>
            <a:miter lim="800000"/>
            <a:headEnd/>
            <a:tailEnd/>
          </a:ln>
        </p:spPr>
        <p:txBody>
          <a:bodyPr/>
          <a:lstStyle/>
          <a:p>
            <a:endParaRPr lang="en-US"/>
          </a:p>
        </p:txBody>
      </p:sp>
      <p:sp>
        <p:nvSpPr>
          <p:cNvPr id="43330" name="Rectangle 322"/>
          <p:cNvSpPr>
            <a:spLocks noChangeArrowheads="1"/>
          </p:cNvSpPr>
          <p:nvPr/>
        </p:nvSpPr>
        <p:spPr bwMode="auto">
          <a:xfrm>
            <a:off x="1241425" y="4081463"/>
            <a:ext cx="731838" cy="425450"/>
          </a:xfrm>
          <a:prstGeom prst="rect">
            <a:avLst/>
          </a:prstGeom>
          <a:solidFill>
            <a:srgbClr val="FF9900"/>
          </a:solidFill>
          <a:ln w="9525">
            <a:solidFill>
              <a:srgbClr val="000000"/>
            </a:solidFill>
            <a:miter lim="800000"/>
            <a:headEnd/>
            <a:tailEnd/>
          </a:ln>
        </p:spPr>
        <p:txBody>
          <a:bodyPr/>
          <a:lstStyle/>
          <a:p>
            <a:endParaRPr lang="en-US"/>
          </a:p>
        </p:txBody>
      </p:sp>
      <p:sp>
        <p:nvSpPr>
          <p:cNvPr id="43331" name="Rectangle 323"/>
          <p:cNvSpPr>
            <a:spLocks noChangeArrowheads="1"/>
          </p:cNvSpPr>
          <p:nvPr/>
        </p:nvSpPr>
        <p:spPr bwMode="auto">
          <a:xfrm>
            <a:off x="1241425" y="4645025"/>
            <a:ext cx="731838" cy="425450"/>
          </a:xfrm>
          <a:prstGeom prst="rect">
            <a:avLst/>
          </a:prstGeom>
          <a:solidFill>
            <a:srgbClr val="FF9900"/>
          </a:solidFill>
          <a:ln w="9525">
            <a:solidFill>
              <a:srgbClr val="000000"/>
            </a:solidFill>
            <a:miter lim="800000"/>
            <a:headEnd/>
            <a:tailEnd/>
          </a:ln>
        </p:spPr>
        <p:txBody>
          <a:bodyPr/>
          <a:lstStyle/>
          <a:p>
            <a:endParaRPr lang="en-US"/>
          </a:p>
        </p:txBody>
      </p:sp>
      <p:sp>
        <p:nvSpPr>
          <p:cNvPr id="43332" name="Rectangle 324"/>
          <p:cNvSpPr>
            <a:spLocks noChangeArrowheads="1"/>
          </p:cNvSpPr>
          <p:nvPr/>
        </p:nvSpPr>
        <p:spPr bwMode="auto">
          <a:xfrm>
            <a:off x="1241425" y="5208588"/>
            <a:ext cx="731838" cy="425450"/>
          </a:xfrm>
          <a:prstGeom prst="rect">
            <a:avLst/>
          </a:prstGeom>
          <a:solidFill>
            <a:srgbClr val="FF9900"/>
          </a:solidFill>
          <a:ln w="9525">
            <a:solidFill>
              <a:srgbClr val="000000"/>
            </a:solidFill>
            <a:miter lim="800000"/>
            <a:headEnd/>
            <a:tailEnd/>
          </a:ln>
        </p:spPr>
        <p:txBody>
          <a:bodyPr/>
          <a:lstStyle/>
          <a:p>
            <a:endParaRPr lang="en-US"/>
          </a:p>
        </p:txBody>
      </p:sp>
      <p:grpSp>
        <p:nvGrpSpPr>
          <p:cNvPr id="6" name="Group 341"/>
          <p:cNvGrpSpPr>
            <a:grpSpLocks/>
          </p:cNvGrpSpPr>
          <p:nvPr/>
        </p:nvGrpSpPr>
        <p:grpSpPr bwMode="auto">
          <a:xfrm>
            <a:off x="4621213" y="4591050"/>
            <a:ext cx="284162" cy="9525"/>
            <a:chOff x="2905" y="1882"/>
            <a:chExt cx="184" cy="6"/>
          </a:xfrm>
        </p:grpSpPr>
        <p:sp>
          <p:nvSpPr>
            <p:cNvPr id="43333" name="Freeform 325"/>
            <p:cNvSpPr>
              <a:spLocks/>
            </p:cNvSpPr>
            <p:nvPr/>
          </p:nvSpPr>
          <p:spPr bwMode="auto">
            <a:xfrm>
              <a:off x="308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4" name="Freeform 326"/>
            <p:cNvSpPr>
              <a:spLocks/>
            </p:cNvSpPr>
            <p:nvPr/>
          </p:nvSpPr>
          <p:spPr bwMode="auto">
            <a:xfrm>
              <a:off x="3071"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5" name="Freeform 327"/>
            <p:cNvSpPr>
              <a:spLocks/>
            </p:cNvSpPr>
            <p:nvPr/>
          </p:nvSpPr>
          <p:spPr bwMode="auto">
            <a:xfrm>
              <a:off x="3059"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6" name="Freeform 328"/>
            <p:cNvSpPr>
              <a:spLocks/>
            </p:cNvSpPr>
            <p:nvPr/>
          </p:nvSpPr>
          <p:spPr bwMode="auto">
            <a:xfrm>
              <a:off x="304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7" name="Freeform 329"/>
            <p:cNvSpPr>
              <a:spLocks/>
            </p:cNvSpPr>
            <p:nvPr/>
          </p:nvSpPr>
          <p:spPr bwMode="auto">
            <a:xfrm>
              <a:off x="3035"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8" name="Freeform 330"/>
            <p:cNvSpPr>
              <a:spLocks/>
            </p:cNvSpPr>
            <p:nvPr/>
          </p:nvSpPr>
          <p:spPr bwMode="auto">
            <a:xfrm>
              <a:off x="302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9" name="Freeform 331"/>
            <p:cNvSpPr>
              <a:spLocks/>
            </p:cNvSpPr>
            <p:nvPr/>
          </p:nvSpPr>
          <p:spPr bwMode="auto">
            <a:xfrm>
              <a:off x="3012" y="1882"/>
              <a:ext cx="5"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0" name="Freeform 332"/>
            <p:cNvSpPr>
              <a:spLocks/>
            </p:cNvSpPr>
            <p:nvPr/>
          </p:nvSpPr>
          <p:spPr bwMode="auto">
            <a:xfrm>
              <a:off x="300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1" name="Freeform 333"/>
            <p:cNvSpPr>
              <a:spLocks/>
            </p:cNvSpPr>
            <p:nvPr/>
          </p:nvSpPr>
          <p:spPr bwMode="auto">
            <a:xfrm>
              <a:off x="2988" y="1882"/>
              <a:ext cx="6" cy="6"/>
            </a:xfrm>
            <a:custGeom>
              <a:avLst/>
              <a:gdLst/>
              <a:ahLst/>
              <a:cxnLst>
                <a:cxn ang="0">
                  <a:pos x="8" y="11"/>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1" h="11">
                  <a:moveTo>
                    <a:pt x="8" y="11"/>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2" name="Freeform 334"/>
            <p:cNvSpPr>
              <a:spLocks/>
            </p:cNvSpPr>
            <p:nvPr/>
          </p:nvSpPr>
          <p:spPr bwMode="auto">
            <a:xfrm>
              <a:off x="2976"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3" name="Freeform 335"/>
            <p:cNvSpPr>
              <a:spLocks/>
            </p:cNvSpPr>
            <p:nvPr/>
          </p:nvSpPr>
          <p:spPr bwMode="auto">
            <a:xfrm>
              <a:off x="2964"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4" name="Freeform 336"/>
            <p:cNvSpPr>
              <a:spLocks/>
            </p:cNvSpPr>
            <p:nvPr/>
          </p:nvSpPr>
          <p:spPr bwMode="auto">
            <a:xfrm>
              <a:off x="2952"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5" name="Freeform 337"/>
            <p:cNvSpPr>
              <a:spLocks/>
            </p:cNvSpPr>
            <p:nvPr/>
          </p:nvSpPr>
          <p:spPr bwMode="auto">
            <a:xfrm>
              <a:off x="294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6" name="Freeform 338"/>
            <p:cNvSpPr>
              <a:spLocks/>
            </p:cNvSpPr>
            <p:nvPr/>
          </p:nvSpPr>
          <p:spPr bwMode="auto">
            <a:xfrm>
              <a:off x="2928"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7" name="Freeform 339"/>
            <p:cNvSpPr>
              <a:spLocks/>
            </p:cNvSpPr>
            <p:nvPr/>
          </p:nvSpPr>
          <p:spPr bwMode="auto">
            <a:xfrm>
              <a:off x="291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8" name="Freeform 340"/>
            <p:cNvSpPr>
              <a:spLocks/>
            </p:cNvSpPr>
            <p:nvPr/>
          </p:nvSpPr>
          <p:spPr bwMode="auto">
            <a:xfrm>
              <a:off x="2905" y="1882"/>
              <a:ext cx="6" cy="6"/>
            </a:xfrm>
            <a:custGeom>
              <a:avLst/>
              <a:gdLst/>
              <a:ahLst/>
              <a:cxnLst>
                <a:cxn ang="0">
                  <a:pos x="7" y="11"/>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1"/>
                </a:cxn>
                <a:cxn ang="0">
                  <a:pos x="4" y="11"/>
                </a:cxn>
                <a:cxn ang="0">
                  <a:pos x="5" y="11"/>
                </a:cxn>
                <a:cxn ang="0">
                  <a:pos x="7" y="11"/>
                </a:cxn>
              </a:cxnLst>
              <a:rect l="0" t="0" r="r" b="b"/>
              <a:pathLst>
                <a:path w="11" h="11">
                  <a:moveTo>
                    <a:pt x="7" y="11"/>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grpSp>
      <p:sp>
        <p:nvSpPr>
          <p:cNvPr id="43350" name="Oval 342"/>
          <p:cNvSpPr>
            <a:spLocks noChangeArrowheads="1"/>
          </p:cNvSpPr>
          <p:nvPr/>
        </p:nvSpPr>
        <p:spPr bwMode="auto">
          <a:xfrm>
            <a:off x="4533900" y="4564063"/>
            <a:ext cx="74613" cy="71437"/>
          </a:xfrm>
          <a:prstGeom prst="ellipse">
            <a:avLst/>
          </a:prstGeom>
          <a:noFill/>
          <a:ln w="9525">
            <a:solidFill>
              <a:srgbClr val="000000"/>
            </a:solidFill>
            <a:round/>
            <a:headEnd/>
            <a:tailEnd/>
          </a:ln>
        </p:spPr>
        <p:txBody>
          <a:bodyPr/>
          <a:lstStyle/>
          <a:p>
            <a:endParaRPr lang="en-US"/>
          </a:p>
        </p:txBody>
      </p:sp>
      <p:grpSp>
        <p:nvGrpSpPr>
          <p:cNvPr id="7" name="Group 345"/>
          <p:cNvGrpSpPr>
            <a:grpSpLocks/>
          </p:cNvGrpSpPr>
          <p:nvPr/>
        </p:nvGrpSpPr>
        <p:grpSpPr bwMode="auto">
          <a:xfrm>
            <a:off x="4314825" y="4292600"/>
            <a:ext cx="219075" cy="282575"/>
            <a:chOff x="2706" y="1681"/>
            <a:chExt cx="142" cy="190"/>
          </a:xfrm>
        </p:grpSpPr>
        <p:sp>
          <p:nvSpPr>
            <p:cNvPr id="43351" name="Line 343"/>
            <p:cNvSpPr>
              <a:spLocks noChangeShapeType="1"/>
            </p:cNvSpPr>
            <p:nvPr/>
          </p:nvSpPr>
          <p:spPr bwMode="auto">
            <a:xfrm flipH="1" flipV="1">
              <a:off x="2741" y="1729"/>
              <a:ext cx="107" cy="142"/>
            </a:xfrm>
            <a:prstGeom prst="line">
              <a:avLst/>
            </a:prstGeom>
            <a:noFill/>
            <a:ln w="9525">
              <a:solidFill>
                <a:srgbClr val="000000"/>
              </a:solidFill>
              <a:round/>
              <a:headEnd/>
              <a:tailEnd/>
            </a:ln>
          </p:spPr>
          <p:txBody>
            <a:bodyPr/>
            <a:lstStyle/>
            <a:p>
              <a:endParaRPr lang="en-US"/>
            </a:p>
          </p:txBody>
        </p:sp>
        <p:sp>
          <p:nvSpPr>
            <p:cNvPr id="43352" name="Freeform 344"/>
            <p:cNvSpPr>
              <a:spLocks/>
            </p:cNvSpPr>
            <p:nvPr/>
          </p:nvSpPr>
          <p:spPr bwMode="auto">
            <a:xfrm>
              <a:off x="2706" y="1681"/>
              <a:ext cx="62" cy="68"/>
            </a:xfrm>
            <a:custGeom>
              <a:avLst/>
              <a:gdLst/>
              <a:ahLst/>
              <a:cxnLst>
                <a:cxn ang="0">
                  <a:pos x="125" y="61"/>
                </a:cxn>
                <a:cxn ang="0">
                  <a:pos x="0" y="0"/>
                </a:cxn>
                <a:cxn ang="0">
                  <a:pos x="24" y="134"/>
                </a:cxn>
                <a:cxn ang="0">
                  <a:pos x="125" y="61"/>
                </a:cxn>
              </a:cxnLst>
              <a:rect l="0" t="0" r="r" b="b"/>
              <a:pathLst>
                <a:path w="125" h="134">
                  <a:moveTo>
                    <a:pt x="125" y="61"/>
                  </a:moveTo>
                  <a:lnTo>
                    <a:pt x="0" y="0"/>
                  </a:lnTo>
                  <a:lnTo>
                    <a:pt x="24" y="134"/>
                  </a:lnTo>
                  <a:lnTo>
                    <a:pt x="125" y="61"/>
                  </a:lnTo>
                  <a:close/>
                </a:path>
              </a:pathLst>
            </a:custGeom>
            <a:solidFill>
              <a:srgbClr val="000000"/>
            </a:solidFill>
            <a:ln w="9525">
              <a:noFill/>
              <a:round/>
              <a:headEnd/>
              <a:tailEnd/>
            </a:ln>
          </p:spPr>
          <p:txBody>
            <a:bodyPr/>
            <a:lstStyle/>
            <a:p>
              <a:endParaRPr lang="en-US"/>
            </a:p>
          </p:txBody>
        </p:sp>
      </p:grpSp>
      <p:sp>
        <p:nvSpPr>
          <p:cNvPr id="43354" name="Oval 346"/>
          <p:cNvSpPr>
            <a:spLocks noChangeArrowheads="1"/>
          </p:cNvSpPr>
          <p:nvPr/>
        </p:nvSpPr>
        <p:spPr bwMode="auto">
          <a:xfrm>
            <a:off x="4289425" y="4233863"/>
            <a:ext cx="74613" cy="69850"/>
          </a:xfrm>
          <a:prstGeom prst="ellipse">
            <a:avLst/>
          </a:prstGeom>
          <a:noFill/>
          <a:ln w="9525">
            <a:solidFill>
              <a:srgbClr val="000000"/>
            </a:solidFill>
            <a:round/>
            <a:headEnd/>
            <a:tailEnd/>
          </a:ln>
        </p:spPr>
        <p:txBody>
          <a:bodyPr/>
          <a:lstStyle/>
          <a:p>
            <a:endParaRPr lang="en-US"/>
          </a:p>
        </p:txBody>
      </p:sp>
      <p:sp>
        <p:nvSpPr>
          <p:cNvPr id="43355" name="Oval 347"/>
          <p:cNvSpPr>
            <a:spLocks noChangeArrowheads="1"/>
          </p:cNvSpPr>
          <p:nvPr/>
        </p:nvSpPr>
        <p:spPr bwMode="auto">
          <a:xfrm>
            <a:off x="4095750" y="4433888"/>
            <a:ext cx="73025" cy="73025"/>
          </a:xfrm>
          <a:prstGeom prst="ellipse">
            <a:avLst/>
          </a:prstGeom>
          <a:noFill/>
          <a:ln w="9525">
            <a:solidFill>
              <a:srgbClr val="000000"/>
            </a:solidFill>
            <a:round/>
            <a:headEnd/>
            <a:tailEnd/>
          </a:ln>
        </p:spPr>
        <p:txBody>
          <a:bodyPr/>
          <a:lstStyle/>
          <a:p>
            <a:endParaRPr lang="en-US"/>
          </a:p>
        </p:txBody>
      </p:sp>
      <p:sp>
        <p:nvSpPr>
          <p:cNvPr id="43356" name="Oval 348"/>
          <p:cNvSpPr>
            <a:spLocks noChangeArrowheads="1"/>
          </p:cNvSpPr>
          <p:nvPr/>
        </p:nvSpPr>
        <p:spPr bwMode="auto">
          <a:xfrm>
            <a:off x="4095750" y="4645025"/>
            <a:ext cx="73025" cy="73025"/>
          </a:xfrm>
          <a:prstGeom prst="ellipse">
            <a:avLst/>
          </a:prstGeom>
          <a:noFill/>
          <a:ln w="9525">
            <a:solidFill>
              <a:srgbClr val="000000"/>
            </a:solidFill>
            <a:round/>
            <a:headEnd/>
            <a:tailEnd/>
          </a:ln>
        </p:spPr>
        <p:txBody>
          <a:bodyPr/>
          <a:lstStyle/>
          <a:p>
            <a:endParaRPr lang="en-US"/>
          </a:p>
        </p:txBody>
      </p:sp>
      <p:sp>
        <p:nvSpPr>
          <p:cNvPr id="43357" name="Oval 349"/>
          <p:cNvSpPr>
            <a:spLocks noChangeArrowheads="1"/>
          </p:cNvSpPr>
          <p:nvPr/>
        </p:nvSpPr>
        <p:spPr bwMode="auto">
          <a:xfrm>
            <a:off x="4314825" y="4857750"/>
            <a:ext cx="74613" cy="71438"/>
          </a:xfrm>
          <a:prstGeom prst="ellipse">
            <a:avLst/>
          </a:prstGeom>
          <a:noFill/>
          <a:ln w="9525">
            <a:solidFill>
              <a:srgbClr val="000000"/>
            </a:solidFill>
            <a:round/>
            <a:headEnd/>
            <a:tailEnd/>
          </a:ln>
        </p:spPr>
        <p:txBody>
          <a:bodyPr/>
          <a:lstStyle/>
          <a:p>
            <a:endParaRPr lang="en-US"/>
          </a:p>
        </p:txBody>
      </p:sp>
      <p:grpSp>
        <p:nvGrpSpPr>
          <p:cNvPr id="8" name="Group 377"/>
          <p:cNvGrpSpPr>
            <a:grpSpLocks/>
          </p:cNvGrpSpPr>
          <p:nvPr/>
        </p:nvGrpSpPr>
        <p:grpSpPr bwMode="auto">
          <a:xfrm>
            <a:off x="4329113" y="3757613"/>
            <a:ext cx="9525" cy="468312"/>
            <a:chOff x="2716" y="1322"/>
            <a:chExt cx="6" cy="314"/>
          </a:xfrm>
        </p:grpSpPr>
        <p:sp>
          <p:nvSpPr>
            <p:cNvPr id="43358" name="Freeform 350"/>
            <p:cNvSpPr>
              <a:spLocks/>
            </p:cNvSpPr>
            <p:nvPr/>
          </p:nvSpPr>
          <p:spPr bwMode="auto">
            <a:xfrm>
              <a:off x="2716" y="163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59" name="Freeform 351"/>
            <p:cNvSpPr>
              <a:spLocks/>
            </p:cNvSpPr>
            <p:nvPr/>
          </p:nvSpPr>
          <p:spPr bwMode="auto">
            <a:xfrm>
              <a:off x="2716" y="161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0" name="Freeform 352"/>
            <p:cNvSpPr>
              <a:spLocks/>
            </p:cNvSpPr>
            <p:nvPr/>
          </p:nvSpPr>
          <p:spPr bwMode="auto">
            <a:xfrm>
              <a:off x="2716" y="160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1" name="Freeform 353"/>
            <p:cNvSpPr>
              <a:spLocks/>
            </p:cNvSpPr>
            <p:nvPr/>
          </p:nvSpPr>
          <p:spPr bwMode="auto">
            <a:xfrm>
              <a:off x="2716" y="1595"/>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2" name="Freeform 354"/>
            <p:cNvSpPr>
              <a:spLocks/>
            </p:cNvSpPr>
            <p:nvPr/>
          </p:nvSpPr>
          <p:spPr bwMode="auto">
            <a:xfrm>
              <a:off x="2716" y="158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3" name="Freeform 355"/>
            <p:cNvSpPr>
              <a:spLocks/>
            </p:cNvSpPr>
            <p:nvPr/>
          </p:nvSpPr>
          <p:spPr bwMode="auto">
            <a:xfrm>
              <a:off x="2716" y="1571"/>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4" name="Freeform 356"/>
            <p:cNvSpPr>
              <a:spLocks/>
            </p:cNvSpPr>
            <p:nvPr/>
          </p:nvSpPr>
          <p:spPr bwMode="auto">
            <a:xfrm>
              <a:off x="2716" y="155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5" name="Freeform 357"/>
            <p:cNvSpPr>
              <a:spLocks/>
            </p:cNvSpPr>
            <p:nvPr/>
          </p:nvSpPr>
          <p:spPr bwMode="auto">
            <a:xfrm>
              <a:off x="2716" y="154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6" name="Freeform 358"/>
            <p:cNvSpPr>
              <a:spLocks/>
            </p:cNvSpPr>
            <p:nvPr/>
          </p:nvSpPr>
          <p:spPr bwMode="auto">
            <a:xfrm>
              <a:off x="2716" y="1535"/>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2"/>
                </a:cxn>
                <a:cxn ang="0">
                  <a:pos x="10" y="0"/>
                </a:cxn>
                <a:cxn ang="0">
                  <a:pos x="8" y="0"/>
                </a:cxn>
                <a:cxn ang="0">
                  <a:pos x="6" y="0"/>
                </a:cxn>
                <a:cxn ang="0">
                  <a:pos x="4" y="0"/>
                </a:cxn>
                <a:cxn ang="0">
                  <a:pos x="2" y="2"/>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3367" name="Freeform 359"/>
            <p:cNvSpPr>
              <a:spLocks/>
            </p:cNvSpPr>
            <p:nvPr/>
          </p:nvSpPr>
          <p:spPr bwMode="auto">
            <a:xfrm>
              <a:off x="2716" y="152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8" name="Freeform 360"/>
            <p:cNvSpPr>
              <a:spLocks/>
            </p:cNvSpPr>
            <p:nvPr/>
          </p:nvSpPr>
          <p:spPr bwMode="auto">
            <a:xfrm>
              <a:off x="2716" y="151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9" name="Freeform 361"/>
            <p:cNvSpPr>
              <a:spLocks/>
            </p:cNvSpPr>
            <p:nvPr/>
          </p:nvSpPr>
          <p:spPr bwMode="auto">
            <a:xfrm>
              <a:off x="2716" y="150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0" name="Freeform 362"/>
            <p:cNvSpPr>
              <a:spLocks/>
            </p:cNvSpPr>
            <p:nvPr/>
          </p:nvSpPr>
          <p:spPr bwMode="auto">
            <a:xfrm>
              <a:off x="2716" y="148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1" name="Freeform 363"/>
            <p:cNvSpPr>
              <a:spLocks/>
            </p:cNvSpPr>
            <p:nvPr/>
          </p:nvSpPr>
          <p:spPr bwMode="auto">
            <a:xfrm>
              <a:off x="2716" y="14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2" name="Freeform 364"/>
            <p:cNvSpPr>
              <a:spLocks/>
            </p:cNvSpPr>
            <p:nvPr/>
          </p:nvSpPr>
          <p:spPr bwMode="auto">
            <a:xfrm>
              <a:off x="2716" y="146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3" name="Freeform 365"/>
            <p:cNvSpPr>
              <a:spLocks/>
            </p:cNvSpPr>
            <p:nvPr/>
          </p:nvSpPr>
          <p:spPr bwMode="auto">
            <a:xfrm>
              <a:off x="2716" y="14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4" name="Freeform 366"/>
            <p:cNvSpPr>
              <a:spLocks/>
            </p:cNvSpPr>
            <p:nvPr/>
          </p:nvSpPr>
          <p:spPr bwMode="auto">
            <a:xfrm>
              <a:off x="2716" y="144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5" name="Freeform 367"/>
            <p:cNvSpPr>
              <a:spLocks/>
            </p:cNvSpPr>
            <p:nvPr/>
          </p:nvSpPr>
          <p:spPr bwMode="auto">
            <a:xfrm>
              <a:off x="2716" y="142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6" name="Freeform 368"/>
            <p:cNvSpPr>
              <a:spLocks/>
            </p:cNvSpPr>
            <p:nvPr/>
          </p:nvSpPr>
          <p:spPr bwMode="auto">
            <a:xfrm>
              <a:off x="2716" y="1417"/>
              <a:ext cx="6" cy="6"/>
            </a:xfrm>
            <a:custGeom>
              <a:avLst/>
              <a:gdLst/>
              <a:ahLst/>
              <a:cxnLst>
                <a:cxn ang="0">
                  <a:pos x="0" y="7"/>
                </a:cxn>
                <a:cxn ang="0">
                  <a:pos x="2" y="7"/>
                </a:cxn>
                <a:cxn ang="0">
                  <a:pos x="4" y="9"/>
                </a:cxn>
                <a:cxn ang="0">
                  <a:pos x="6" y="11"/>
                </a:cxn>
                <a:cxn ang="0">
                  <a:pos x="6" y="11"/>
                </a:cxn>
                <a:cxn ang="0">
                  <a:pos x="8" y="9"/>
                </a:cxn>
                <a:cxn ang="0">
                  <a:pos x="10" y="7"/>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7"/>
                </a:cxn>
              </a:cxnLst>
              <a:rect l="0" t="0" r="r" b="b"/>
              <a:pathLst>
                <a:path w="12" h="11">
                  <a:moveTo>
                    <a:pt x="0" y="7"/>
                  </a:moveTo>
                  <a:lnTo>
                    <a:pt x="2" y="7"/>
                  </a:lnTo>
                  <a:lnTo>
                    <a:pt x="4" y="9"/>
                  </a:lnTo>
                  <a:lnTo>
                    <a:pt x="6" y="11"/>
                  </a:lnTo>
                  <a:lnTo>
                    <a:pt x="6" y="11"/>
                  </a:lnTo>
                  <a:lnTo>
                    <a:pt x="8" y="9"/>
                  </a:lnTo>
                  <a:lnTo>
                    <a:pt x="10" y="7"/>
                  </a:lnTo>
                  <a:lnTo>
                    <a:pt x="12" y="6"/>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round/>
              <a:headEnd/>
              <a:tailEnd/>
            </a:ln>
          </p:spPr>
          <p:txBody>
            <a:bodyPr/>
            <a:lstStyle/>
            <a:p>
              <a:endParaRPr lang="en-US"/>
            </a:p>
          </p:txBody>
        </p:sp>
        <p:sp>
          <p:nvSpPr>
            <p:cNvPr id="43377" name="Freeform 369"/>
            <p:cNvSpPr>
              <a:spLocks/>
            </p:cNvSpPr>
            <p:nvPr/>
          </p:nvSpPr>
          <p:spPr bwMode="auto">
            <a:xfrm>
              <a:off x="2716" y="14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8" name="Freeform 370"/>
            <p:cNvSpPr>
              <a:spLocks/>
            </p:cNvSpPr>
            <p:nvPr/>
          </p:nvSpPr>
          <p:spPr bwMode="auto">
            <a:xfrm>
              <a:off x="2716" y="13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9" name="Freeform 371"/>
            <p:cNvSpPr>
              <a:spLocks/>
            </p:cNvSpPr>
            <p:nvPr/>
          </p:nvSpPr>
          <p:spPr bwMode="auto">
            <a:xfrm>
              <a:off x="2716" y="1381"/>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3380" name="Freeform 372"/>
            <p:cNvSpPr>
              <a:spLocks/>
            </p:cNvSpPr>
            <p:nvPr/>
          </p:nvSpPr>
          <p:spPr bwMode="auto">
            <a:xfrm>
              <a:off x="2716" y="136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1" name="Freeform 373"/>
            <p:cNvSpPr>
              <a:spLocks/>
            </p:cNvSpPr>
            <p:nvPr/>
          </p:nvSpPr>
          <p:spPr bwMode="auto">
            <a:xfrm>
              <a:off x="2716" y="1358"/>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2" name="Freeform 374"/>
            <p:cNvSpPr>
              <a:spLocks/>
            </p:cNvSpPr>
            <p:nvPr/>
          </p:nvSpPr>
          <p:spPr bwMode="auto">
            <a:xfrm>
              <a:off x="2716" y="134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3" name="Freeform 375"/>
            <p:cNvSpPr>
              <a:spLocks/>
            </p:cNvSpPr>
            <p:nvPr/>
          </p:nvSpPr>
          <p:spPr bwMode="auto">
            <a:xfrm>
              <a:off x="2716" y="133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4" name="Freeform 376"/>
            <p:cNvSpPr>
              <a:spLocks/>
            </p:cNvSpPr>
            <p:nvPr/>
          </p:nvSpPr>
          <p:spPr bwMode="auto">
            <a:xfrm>
              <a:off x="2716" y="132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9" name="Group 408"/>
          <p:cNvGrpSpPr>
            <a:grpSpLocks/>
          </p:cNvGrpSpPr>
          <p:nvPr/>
        </p:nvGrpSpPr>
        <p:grpSpPr bwMode="auto">
          <a:xfrm>
            <a:off x="4351338" y="4921250"/>
            <a:ext cx="9525" cy="519113"/>
            <a:chOff x="2730" y="2104"/>
            <a:chExt cx="6" cy="349"/>
          </a:xfrm>
        </p:grpSpPr>
        <p:sp>
          <p:nvSpPr>
            <p:cNvPr id="43386" name="Freeform 378"/>
            <p:cNvSpPr>
              <a:spLocks/>
            </p:cNvSpPr>
            <p:nvPr/>
          </p:nvSpPr>
          <p:spPr bwMode="auto">
            <a:xfrm>
              <a:off x="2730" y="2104"/>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43387" name="Freeform 379"/>
            <p:cNvSpPr>
              <a:spLocks/>
            </p:cNvSpPr>
            <p:nvPr/>
          </p:nvSpPr>
          <p:spPr bwMode="auto">
            <a:xfrm>
              <a:off x="2730" y="211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9"/>
                </a:cxn>
                <a:cxn ang="0">
                  <a:pos x="6" y="11"/>
                </a:cxn>
                <a:cxn ang="0">
                  <a:pos x="6" y="11"/>
                </a:cxn>
                <a:cxn ang="0">
                  <a:pos x="8" y="9"/>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9"/>
                  </a:lnTo>
                  <a:lnTo>
                    <a:pt x="6" y="11"/>
                  </a:lnTo>
                  <a:lnTo>
                    <a:pt x="6" y="11"/>
                  </a:lnTo>
                  <a:lnTo>
                    <a:pt x="8" y="9"/>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88" name="Freeform 380"/>
            <p:cNvSpPr>
              <a:spLocks/>
            </p:cNvSpPr>
            <p:nvPr/>
          </p:nvSpPr>
          <p:spPr bwMode="auto">
            <a:xfrm>
              <a:off x="2730" y="212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89" name="Freeform 381"/>
            <p:cNvSpPr>
              <a:spLocks/>
            </p:cNvSpPr>
            <p:nvPr/>
          </p:nvSpPr>
          <p:spPr bwMode="auto">
            <a:xfrm>
              <a:off x="2730" y="213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0" name="Freeform 382"/>
            <p:cNvSpPr>
              <a:spLocks/>
            </p:cNvSpPr>
            <p:nvPr/>
          </p:nvSpPr>
          <p:spPr bwMode="auto">
            <a:xfrm>
              <a:off x="2730" y="215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1" name="Freeform 383"/>
            <p:cNvSpPr>
              <a:spLocks/>
            </p:cNvSpPr>
            <p:nvPr/>
          </p:nvSpPr>
          <p:spPr bwMode="auto">
            <a:xfrm>
              <a:off x="2730" y="2163"/>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2" name="Freeform 384"/>
            <p:cNvSpPr>
              <a:spLocks/>
            </p:cNvSpPr>
            <p:nvPr/>
          </p:nvSpPr>
          <p:spPr bwMode="auto">
            <a:xfrm>
              <a:off x="2730" y="217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3" name="Freeform 385"/>
            <p:cNvSpPr>
              <a:spLocks/>
            </p:cNvSpPr>
            <p:nvPr/>
          </p:nvSpPr>
          <p:spPr bwMode="auto">
            <a:xfrm>
              <a:off x="2730" y="218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4" name="Freeform 386"/>
            <p:cNvSpPr>
              <a:spLocks/>
            </p:cNvSpPr>
            <p:nvPr/>
          </p:nvSpPr>
          <p:spPr bwMode="auto">
            <a:xfrm>
              <a:off x="2730" y="219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5" name="Freeform 387"/>
            <p:cNvSpPr>
              <a:spLocks/>
            </p:cNvSpPr>
            <p:nvPr/>
          </p:nvSpPr>
          <p:spPr bwMode="auto">
            <a:xfrm>
              <a:off x="2730" y="221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6" name="Freeform 388"/>
            <p:cNvSpPr>
              <a:spLocks/>
            </p:cNvSpPr>
            <p:nvPr/>
          </p:nvSpPr>
          <p:spPr bwMode="auto">
            <a:xfrm>
              <a:off x="2730" y="222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7" name="Freeform 389"/>
            <p:cNvSpPr>
              <a:spLocks/>
            </p:cNvSpPr>
            <p:nvPr/>
          </p:nvSpPr>
          <p:spPr bwMode="auto">
            <a:xfrm>
              <a:off x="2730" y="2234"/>
              <a:ext cx="6" cy="6"/>
            </a:xfrm>
            <a:custGeom>
              <a:avLst/>
              <a:gdLst/>
              <a:ahLst/>
              <a:cxnLst>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4"/>
                  </a:lnTo>
                  <a:lnTo>
                    <a:pt x="12" y="2"/>
                  </a:lnTo>
                  <a:lnTo>
                    <a:pt x="10" y="0"/>
                  </a:lnTo>
                  <a:lnTo>
                    <a:pt x="8" y="0"/>
                  </a:lnTo>
                  <a:lnTo>
                    <a:pt x="6" y="0"/>
                  </a:lnTo>
                  <a:lnTo>
                    <a:pt x="4" y="0"/>
                  </a:lnTo>
                  <a:lnTo>
                    <a:pt x="2" y="2"/>
                  </a:lnTo>
                  <a:lnTo>
                    <a:pt x="0" y="4"/>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398" name="Freeform 390"/>
            <p:cNvSpPr>
              <a:spLocks/>
            </p:cNvSpPr>
            <p:nvPr/>
          </p:nvSpPr>
          <p:spPr bwMode="auto">
            <a:xfrm>
              <a:off x="2730" y="224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9" name="Freeform 391"/>
            <p:cNvSpPr>
              <a:spLocks/>
            </p:cNvSpPr>
            <p:nvPr/>
          </p:nvSpPr>
          <p:spPr bwMode="auto">
            <a:xfrm>
              <a:off x="2730" y="225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0" name="Freeform 392"/>
            <p:cNvSpPr>
              <a:spLocks/>
            </p:cNvSpPr>
            <p:nvPr/>
          </p:nvSpPr>
          <p:spPr bwMode="auto">
            <a:xfrm>
              <a:off x="2730" y="227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1"/>
                </a:cxn>
                <a:cxn ang="0">
                  <a:pos x="6" y="11"/>
                </a:cxn>
                <a:cxn ang="0">
                  <a:pos x="8" y="10"/>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1"/>
                  </a:lnTo>
                  <a:lnTo>
                    <a:pt x="6" y="11"/>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1" name="Freeform 393"/>
            <p:cNvSpPr>
              <a:spLocks/>
            </p:cNvSpPr>
            <p:nvPr/>
          </p:nvSpPr>
          <p:spPr bwMode="auto">
            <a:xfrm>
              <a:off x="2730" y="228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2" name="Freeform 394"/>
            <p:cNvSpPr>
              <a:spLocks/>
            </p:cNvSpPr>
            <p:nvPr/>
          </p:nvSpPr>
          <p:spPr bwMode="auto">
            <a:xfrm>
              <a:off x="2730" y="2294"/>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3" name="Freeform 395"/>
            <p:cNvSpPr>
              <a:spLocks/>
            </p:cNvSpPr>
            <p:nvPr/>
          </p:nvSpPr>
          <p:spPr bwMode="auto">
            <a:xfrm>
              <a:off x="2730" y="230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4" name="Freeform 396"/>
            <p:cNvSpPr>
              <a:spLocks/>
            </p:cNvSpPr>
            <p:nvPr/>
          </p:nvSpPr>
          <p:spPr bwMode="auto">
            <a:xfrm>
              <a:off x="2730" y="231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5" name="Freeform 397"/>
            <p:cNvSpPr>
              <a:spLocks/>
            </p:cNvSpPr>
            <p:nvPr/>
          </p:nvSpPr>
          <p:spPr bwMode="auto">
            <a:xfrm>
              <a:off x="2730" y="232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6" name="Freeform 398"/>
            <p:cNvSpPr>
              <a:spLocks/>
            </p:cNvSpPr>
            <p:nvPr/>
          </p:nvSpPr>
          <p:spPr bwMode="auto">
            <a:xfrm>
              <a:off x="2730" y="234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7" name="Freeform 399"/>
            <p:cNvSpPr>
              <a:spLocks/>
            </p:cNvSpPr>
            <p:nvPr/>
          </p:nvSpPr>
          <p:spPr bwMode="auto">
            <a:xfrm>
              <a:off x="2730" y="2353"/>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408" name="Freeform 400"/>
            <p:cNvSpPr>
              <a:spLocks/>
            </p:cNvSpPr>
            <p:nvPr/>
          </p:nvSpPr>
          <p:spPr bwMode="auto">
            <a:xfrm>
              <a:off x="2730" y="23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9" name="Freeform 401"/>
            <p:cNvSpPr>
              <a:spLocks/>
            </p:cNvSpPr>
            <p:nvPr/>
          </p:nvSpPr>
          <p:spPr bwMode="auto">
            <a:xfrm>
              <a:off x="2730" y="237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0" name="Freeform 402"/>
            <p:cNvSpPr>
              <a:spLocks/>
            </p:cNvSpPr>
            <p:nvPr/>
          </p:nvSpPr>
          <p:spPr bwMode="auto">
            <a:xfrm>
              <a:off x="2730" y="238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7"/>
                </a:cxn>
                <a:cxn ang="0">
                  <a:pos x="4" y="9"/>
                </a:cxn>
                <a:cxn ang="0">
                  <a:pos x="6" y="11"/>
                </a:cxn>
                <a:cxn ang="0">
                  <a:pos x="6" y="11"/>
                </a:cxn>
                <a:cxn ang="0">
                  <a:pos x="8" y="9"/>
                </a:cxn>
                <a:cxn ang="0">
                  <a:pos x="10" y="7"/>
                </a:cxn>
                <a:cxn ang="0">
                  <a:pos x="12" y="7"/>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7"/>
                  </a:lnTo>
                  <a:lnTo>
                    <a:pt x="4" y="9"/>
                  </a:lnTo>
                  <a:lnTo>
                    <a:pt x="6" y="11"/>
                  </a:lnTo>
                  <a:lnTo>
                    <a:pt x="6" y="11"/>
                  </a:lnTo>
                  <a:lnTo>
                    <a:pt x="8" y="9"/>
                  </a:lnTo>
                  <a:lnTo>
                    <a:pt x="10" y="7"/>
                  </a:lnTo>
                  <a:lnTo>
                    <a:pt x="12" y="7"/>
                  </a:lnTo>
                  <a:lnTo>
                    <a:pt x="12" y="6"/>
                  </a:lnTo>
                  <a:close/>
                </a:path>
              </a:pathLst>
            </a:custGeom>
            <a:solidFill>
              <a:srgbClr val="000000"/>
            </a:solidFill>
            <a:ln w="9525">
              <a:noFill/>
              <a:round/>
              <a:headEnd/>
              <a:tailEnd/>
            </a:ln>
          </p:spPr>
          <p:txBody>
            <a:bodyPr/>
            <a:lstStyle/>
            <a:p>
              <a:endParaRPr lang="en-US"/>
            </a:p>
          </p:txBody>
        </p:sp>
        <p:sp>
          <p:nvSpPr>
            <p:cNvPr id="43411" name="Freeform 403"/>
            <p:cNvSpPr>
              <a:spLocks/>
            </p:cNvSpPr>
            <p:nvPr/>
          </p:nvSpPr>
          <p:spPr bwMode="auto">
            <a:xfrm>
              <a:off x="2730" y="240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2" name="Freeform 404"/>
            <p:cNvSpPr>
              <a:spLocks/>
            </p:cNvSpPr>
            <p:nvPr/>
          </p:nvSpPr>
          <p:spPr bwMode="auto">
            <a:xfrm>
              <a:off x="2730" y="241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3" name="Freeform 405"/>
            <p:cNvSpPr>
              <a:spLocks/>
            </p:cNvSpPr>
            <p:nvPr/>
          </p:nvSpPr>
          <p:spPr bwMode="auto">
            <a:xfrm>
              <a:off x="2730" y="242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4" name="Freeform 406"/>
            <p:cNvSpPr>
              <a:spLocks/>
            </p:cNvSpPr>
            <p:nvPr/>
          </p:nvSpPr>
          <p:spPr bwMode="auto">
            <a:xfrm>
              <a:off x="2730" y="243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5" name="Freeform 407"/>
            <p:cNvSpPr>
              <a:spLocks/>
            </p:cNvSpPr>
            <p:nvPr/>
          </p:nvSpPr>
          <p:spPr bwMode="auto">
            <a:xfrm>
              <a:off x="2730" y="2448"/>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grpSp>
        <p:nvGrpSpPr>
          <p:cNvPr id="10" name="Group 417"/>
          <p:cNvGrpSpPr>
            <a:grpSpLocks/>
          </p:cNvGrpSpPr>
          <p:nvPr/>
        </p:nvGrpSpPr>
        <p:grpSpPr bwMode="auto">
          <a:xfrm>
            <a:off x="4135438" y="4310063"/>
            <a:ext cx="9525" cy="131762"/>
            <a:chOff x="2590" y="1693"/>
            <a:chExt cx="6" cy="89"/>
          </a:xfrm>
        </p:grpSpPr>
        <p:sp>
          <p:nvSpPr>
            <p:cNvPr id="43417" name="Freeform 409"/>
            <p:cNvSpPr>
              <a:spLocks/>
            </p:cNvSpPr>
            <p:nvPr/>
          </p:nvSpPr>
          <p:spPr bwMode="auto">
            <a:xfrm>
              <a:off x="2590" y="17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18" name="Freeform 410"/>
            <p:cNvSpPr>
              <a:spLocks/>
            </p:cNvSpPr>
            <p:nvPr/>
          </p:nvSpPr>
          <p:spPr bwMode="auto">
            <a:xfrm>
              <a:off x="2590" y="1764"/>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19" name="Freeform 411"/>
            <p:cNvSpPr>
              <a:spLocks/>
            </p:cNvSpPr>
            <p:nvPr/>
          </p:nvSpPr>
          <p:spPr bwMode="auto">
            <a:xfrm>
              <a:off x="2590" y="17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0" name="Freeform 412"/>
            <p:cNvSpPr>
              <a:spLocks/>
            </p:cNvSpPr>
            <p:nvPr/>
          </p:nvSpPr>
          <p:spPr bwMode="auto">
            <a:xfrm>
              <a:off x="2590" y="1741"/>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1" name="Freeform 413"/>
            <p:cNvSpPr>
              <a:spLocks/>
            </p:cNvSpPr>
            <p:nvPr/>
          </p:nvSpPr>
          <p:spPr bwMode="auto">
            <a:xfrm>
              <a:off x="2590" y="1729"/>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round/>
              <a:headEnd/>
              <a:tailEnd/>
            </a:ln>
          </p:spPr>
          <p:txBody>
            <a:bodyPr/>
            <a:lstStyle/>
            <a:p>
              <a:endParaRPr lang="en-US"/>
            </a:p>
          </p:txBody>
        </p:sp>
        <p:sp>
          <p:nvSpPr>
            <p:cNvPr id="43422" name="Freeform 414"/>
            <p:cNvSpPr>
              <a:spLocks/>
            </p:cNvSpPr>
            <p:nvPr/>
          </p:nvSpPr>
          <p:spPr bwMode="auto">
            <a:xfrm>
              <a:off x="2590" y="171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3" name="Freeform 415"/>
            <p:cNvSpPr>
              <a:spLocks/>
            </p:cNvSpPr>
            <p:nvPr/>
          </p:nvSpPr>
          <p:spPr bwMode="auto">
            <a:xfrm>
              <a:off x="2590" y="17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4" name="Freeform 416"/>
            <p:cNvSpPr>
              <a:spLocks/>
            </p:cNvSpPr>
            <p:nvPr/>
          </p:nvSpPr>
          <p:spPr bwMode="auto">
            <a:xfrm>
              <a:off x="2590" y="16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11" name="Group 427"/>
          <p:cNvGrpSpPr>
            <a:grpSpLocks/>
          </p:cNvGrpSpPr>
          <p:nvPr/>
        </p:nvGrpSpPr>
        <p:grpSpPr bwMode="auto">
          <a:xfrm>
            <a:off x="4135438" y="4724400"/>
            <a:ext cx="9525" cy="147638"/>
            <a:chOff x="2590" y="1971"/>
            <a:chExt cx="6" cy="100"/>
          </a:xfrm>
        </p:grpSpPr>
        <p:sp>
          <p:nvSpPr>
            <p:cNvPr id="43426" name="Freeform 418"/>
            <p:cNvSpPr>
              <a:spLocks/>
            </p:cNvSpPr>
            <p:nvPr/>
          </p:nvSpPr>
          <p:spPr bwMode="auto">
            <a:xfrm>
              <a:off x="2590" y="1971"/>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43427" name="Freeform 419"/>
            <p:cNvSpPr>
              <a:spLocks/>
            </p:cNvSpPr>
            <p:nvPr/>
          </p:nvSpPr>
          <p:spPr bwMode="auto">
            <a:xfrm>
              <a:off x="2590" y="1983"/>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28" name="Freeform 420"/>
            <p:cNvSpPr>
              <a:spLocks/>
            </p:cNvSpPr>
            <p:nvPr/>
          </p:nvSpPr>
          <p:spPr bwMode="auto">
            <a:xfrm>
              <a:off x="2590" y="199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29" name="Freeform 421"/>
            <p:cNvSpPr>
              <a:spLocks/>
            </p:cNvSpPr>
            <p:nvPr/>
          </p:nvSpPr>
          <p:spPr bwMode="auto">
            <a:xfrm>
              <a:off x="2590" y="200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0" name="Freeform 422"/>
            <p:cNvSpPr>
              <a:spLocks/>
            </p:cNvSpPr>
            <p:nvPr/>
          </p:nvSpPr>
          <p:spPr bwMode="auto">
            <a:xfrm>
              <a:off x="2590" y="201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1" name="Freeform 423"/>
            <p:cNvSpPr>
              <a:spLocks/>
            </p:cNvSpPr>
            <p:nvPr/>
          </p:nvSpPr>
          <p:spPr bwMode="auto">
            <a:xfrm>
              <a:off x="2590" y="203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2" name="Freeform 424"/>
            <p:cNvSpPr>
              <a:spLocks/>
            </p:cNvSpPr>
            <p:nvPr/>
          </p:nvSpPr>
          <p:spPr bwMode="auto">
            <a:xfrm>
              <a:off x="2590" y="2042"/>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433" name="Freeform 425"/>
            <p:cNvSpPr>
              <a:spLocks/>
            </p:cNvSpPr>
            <p:nvPr/>
          </p:nvSpPr>
          <p:spPr bwMode="auto">
            <a:xfrm>
              <a:off x="2590" y="205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4" name="Freeform 426"/>
            <p:cNvSpPr>
              <a:spLocks/>
            </p:cNvSpPr>
            <p:nvPr/>
          </p:nvSpPr>
          <p:spPr bwMode="auto">
            <a:xfrm>
              <a:off x="2590" y="20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sp>
        <p:nvSpPr>
          <p:cNvPr id="43436" name="Line 428"/>
          <p:cNvSpPr>
            <a:spLocks noChangeShapeType="1"/>
          </p:cNvSpPr>
          <p:nvPr/>
        </p:nvSpPr>
        <p:spPr bwMode="auto">
          <a:xfrm>
            <a:off x="3138488" y="5443538"/>
            <a:ext cx="442912" cy="1587"/>
          </a:xfrm>
          <a:prstGeom prst="line">
            <a:avLst/>
          </a:prstGeom>
          <a:noFill/>
          <a:ln w="9525">
            <a:solidFill>
              <a:srgbClr val="000000"/>
            </a:solidFill>
            <a:round/>
            <a:headEnd/>
            <a:tailEnd/>
          </a:ln>
        </p:spPr>
        <p:txBody>
          <a:bodyPr/>
          <a:lstStyle/>
          <a:p>
            <a:endParaRPr lang="en-US"/>
          </a:p>
        </p:txBody>
      </p:sp>
      <p:sp>
        <p:nvSpPr>
          <p:cNvPr id="43437" name="Line 429"/>
          <p:cNvSpPr>
            <a:spLocks noChangeShapeType="1"/>
          </p:cNvSpPr>
          <p:nvPr/>
        </p:nvSpPr>
        <p:spPr bwMode="auto">
          <a:xfrm>
            <a:off x="3138488" y="4872038"/>
            <a:ext cx="442912" cy="1587"/>
          </a:xfrm>
          <a:prstGeom prst="line">
            <a:avLst/>
          </a:prstGeom>
          <a:noFill/>
          <a:ln w="9525">
            <a:solidFill>
              <a:srgbClr val="000000"/>
            </a:solidFill>
            <a:round/>
            <a:headEnd/>
            <a:tailEnd/>
          </a:ln>
        </p:spPr>
        <p:txBody>
          <a:bodyPr/>
          <a:lstStyle/>
          <a:p>
            <a:endParaRPr lang="en-US"/>
          </a:p>
        </p:txBody>
      </p:sp>
      <p:sp>
        <p:nvSpPr>
          <p:cNvPr id="43438" name="Line 430"/>
          <p:cNvSpPr>
            <a:spLocks noChangeShapeType="1"/>
          </p:cNvSpPr>
          <p:nvPr/>
        </p:nvSpPr>
        <p:spPr bwMode="auto">
          <a:xfrm>
            <a:off x="3138488" y="4313238"/>
            <a:ext cx="431800" cy="1587"/>
          </a:xfrm>
          <a:prstGeom prst="line">
            <a:avLst/>
          </a:prstGeom>
          <a:noFill/>
          <a:ln w="9525">
            <a:solidFill>
              <a:srgbClr val="000000"/>
            </a:solidFill>
            <a:round/>
            <a:headEnd/>
            <a:tailEnd/>
          </a:ln>
        </p:spPr>
        <p:txBody>
          <a:bodyPr/>
          <a:lstStyle/>
          <a:p>
            <a:endParaRPr lang="en-US"/>
          </a:p>
        </p:txBody>
      </p:sp>
      <p:sp>
        <p:nvSpPr>
          <p:cNvPr id="43439" name="Line 431"/>
          <p:cNvSpPr>
            <a:spLocks noChangeShapeType="1"/>
          </p:cNvSpPr>
          <p:nvPr/>
        </p:nvSpPr>
        <p:spPr bwMode="auto">
          <a:xfrm>
            <a:off x="3138488" y="3754438"/>
            <a:ext cx="454025" cy="1587"/>
          </a:xfrm>
          <a:prstGeom prst="line">
            <a:avLst/>
          </a:prstGeom>
          <a:noFill/>
          <a:ln w="9525">
            <a:solidFill>
              <a:srgbClr val="000000"/>
            </a:solidFill>
            <a:round/>
            <a:headEnd/>
            <a:tailEnd/>
          </a:ln>
        </p:spPr>
        <p:txBody>
          <a:bodyPr/>
          <a:lstStyle/>
          <a:p>
            <a:endParaRPr lang="en-US"/>
          </a:p>
        </p:txBody>
      </p:sp>
      <p:sp>
        <p:nvSpPr>
          <p:cNvPr id="43440" name="Line 432"/>
          <p:cNvSpPr>
            <a:spLocks noChangeShapeType="1"/>
          </p:cNvSpPr>
          <p:nvPr/>
        </p:nvSpPr>
        <p:spPr bwMode="auto">
          <a:xfrm flipH="1">
            <a:off x="7826375" y="3786188"/>
            <a:ext cx="147638" cy="1587"/>
          </a:xfrm>
          <a:prstGeom prst="line">
            <a:avLst/>
          </a:prstGeom>
          <a:noFill/>
          <a:ln w="9525">
            <a:solidFill>
              <a:srgbClr val="000000"/>
            </a:solidFill>
            <a:round/>
            <a:headEnd/>
            <a:tailEnd/>
          </a:ln>
        </p:spPr>
        <p:txBody>
          <a:bodyPr/>
          <a:lstStyle/>
          <a:p>
            <a:endParaRPr lang="en-US"/>
          </a:p>
        </p:txBody>
      </p:sp>
      <p:sp>
        <p:nvSpPr>
          <p:cNvPr id="43441" name="Rectangle 433"/>
          <p:cNvSpPr>
            <a:spLocks noChangeArrowheads="1"/>
          </p:cNvSpPr>
          <p:nvPr/>
        </p:nvSpPr>
        <p:spPr bwMode="auto">
          <a:xfrm>
            <a:off x="7900988" y="5830888"/>
            <a:ext cx="733425" cy="479425"/>
          </a:xfrm>
          <a:prstGeom prst="rect">
            <a:avLst/>
          </a:prstGeom>
          <a:noFill/>
          <a:ln w="9525">
            <a:noFill/>
            <a:miter lim="800000"/>
            <a:headEnd/>
            <a:tailEnd/>
          </a:ln>
        </p:spPr>
        <p:txBody>
          <a:bodyPr/>
          <a:lstStyle/>
          <a:p>
            <a:endParaRPr lang="en-US"/>
          </a:p>
        </p:txBody>
      </p:sp>
      <p:sp>
        <p:nvSpPr>
          <p:cNvPr id="43442" name="Rectangle 434"/>
          <p:cNvSpPr>
            <a:spLocks noChangeArrowheads="1"/>
          </p:cNvSpPr>
          <p:nvPr/>
        </p:nvSpPr>
        <p:spPr bwMode="auto">
          <a:xfrm>
            <a:off x="8099425" y="5883275"/>
            <a:ext cx="3460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CPU</a:t>
            </a:r>
            <a:endParaRPr lang="en-GB"/>
          </a:p>
        </p:txBody>
      </p:sp>
      <p:sp>
        <p:nvSpPr>
          <p:cNvPr id="43443" name="Rectangle 435"/>
          <p:cNvSpPr>
            <a:spLocks noChangeArrowheads="1"/>
          </p:cNvSpPr>
          <p:nvPr/>
        </p:nvSpPr>
        <p:spPr bwMode="auto">
          <a:xfrm>
            <a:off x="8005763" y="6081713"/>
            <a:ext cx="54292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Control</a:t>
            </a:r>
            <a:endParaRPr lang="en-GB"/>
          </a:p>
        </p:txBody>
      </p:sp>
      <p:sp>
        <p:nvSpPr>
          <p:cNvPr id="43444" name="Rectangle 436"/>
          <p:cNvSpPr>
            <a:spLocks noChangeArrowheads="1"/>
          </p:cNvSpPr>
          <p:nvPr/>
        </p:nvSpPr>
        <p:spPr bwMode="auto">
          <a:xfrm>
            <a:off x="4241800" y="6099175"/>
            <a:ext cx="3659188" cy="26988"/>
          </a:xfrm>
          <a:prstGeom prst="rect">
            <a:avLst/>
          </a:prstGeom>
          <a:solidFill>
            <a:srgbClr val="000000"/>
          </a:solidFill>
          <a:ln w="9525">
            <a:noFill/>
            <a:miter lim="800000"/>
            <a:headEnd/>
            <a:tailEnd/>
          </a:ln>
        </p:spPr>
        <p:txBody>
          <a:bodyPr/>
          <a:lstStyle/>
          <a:p>
            <a:endParaRPr lang="en-US"/>
          </a:p>
        </p:txBody>
      </p:sp>
      <p:grpSp>
        <p:nvGrpSpPr>
          <p:cNvPr id="12" name="Group 439"/>
          <p:cNvGrpSpPr>
            <a:grpSpLocks/>
          </p:cNvGrpSpPr>
          <p:nvPr/>
        </p:nvGrpSpPr>
        <p:grpSpPr bwMode="auto">
          <a:xfrm>
            <a:off x="4194175" y="5761038"/>
            <a:ext cx="95250" cy="352425"/>
            <a:chOff x="2628" y="2668"/>
            <a:chExt cx="62" cy="237"/>
          </a:xfrm>
        </p:grpSpPr>
        <p:sp>
          <p:nvSpPr>
            <p:cNvPr id="43445" name="Line 437"/>
            <p:cNvSpPr>
              <a:spLocks noChangeShapeType="1"/>
            </p:cNvSpPr>
            <p:nvPr/>
          </p:nvSpPr>
          <p:spPr bwMode="auto">
            <a:xfrm flipV="1">
              <a:off x="2659" y="2727"/>
              <a:ext cx="1" cy="178"/>
            </a:xfrm>
            <a:prstGeom prst="line">
              <a:avLst/>
            </a:prstGeom>
            <a:noFill/>
            <a:ln w="9525">
              <a:solidFill>
                <a:srgbClr val="000000"/>
              </a:solidFill>
              <a:round/>
              <a:headEnd/>
              <a:tailEnd/>
            </a:ln>
          </p:spPr>
          <p:txBody>
            <a:bodyPr/>
            <a:lstStyle/>
            <a:p>
              <a:endParaRPr lang="en-US"/>
            </a:p>
          </p:txBody>
        </p:sp>
        <p:sp>
          <p:nvSpPr>
            <p:cNvPr id="43446" name="Freeform 438"/>
            <p:cNvSpPr>
              <a:spLocks/>
            </p:cNvSpPr>
            <p:nvPr/>
          </p:nvSpPr>
          <p:spPr bwMode="auto">
            <a:xfrm>
              <a:off x="2628" y="2668"/>
              <a:ext cx="62" cy="61"/>
            </a:xfrm>
            <a:custGeom>
              <a:avLst/>
              <a:gdLst/>
              <a:ahLst/>
              <a:cxnLst>
                <a:cxn ang="0">
                  <a:pos x="125" y="123"/>
                </a:cxn>
                <a:cxn ang="0">
                  <a:pos x="61" y="0"/>
                </a:cxn>
                <a:cxn ang="0">
                  <a:pos x="0" y="123"/>
                </a:cxn>
                <a:cxn ang="0">
                  <a:pos x="125" y="123"/>
                </a:cxn>
              </a:cxnLst>
              <a:rect l="0" t="0" r="r" b="b"/>
              <a:pathLst>
                <a:path w="125" h="123">
                  <a:moveTo>
                    <a:pt x="125" y="123"/>
                  </a:moveTo>
                  <a:lnTo>
                    <a:pt x="61"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13" name="Group 442"/>
          <p:cNvGrpSpPr>
            <a:grpSpLocks/>
          </p:cNvGrpSpPr>
          <p:nvPr/>
        </p:nvGrpSpPr>
        <p:grpSpPr bwMode="auto">
          <a:xfrm>
            <a:off x="5657850" y="4913313"/>
            <a:ext cx="95250" cy="1200150"/>
            <a:chOff x="3577" y="2099"/>
            <a:chExt cx="62" cy="806"/>
          </a:xfrm>
        </p:grpSpPr>
        <p:sp>
          <p:nvSpPr>
            <p:cNvPr id="43448" name="Line 440"/>
            <p:cNvSpPr>
              <a:spLocks noChangeShapeType="1"/>
            </p:cNvSpPr>
            <p:nvPr/>
          </p:nvSpPr>
          <p:spPr bwMode="auto">
            <a:xfrm flipV="1">
              <a:off x="3607" y="2158"/>
              <a:ext cx="1" cy="747"/>
            </a:xfrm>
            <a:prstGeom prst="line">
              <a:avLst/>
            </a:prstGeom>
            <a:noFill/>
            <a:ln w="9525">
              <a:solidFill>
                <a:srgbClr val="000000"/>
              </a:solidFill>
              <a:round/>
              <a:headEnd/>
              <a:tailEnd/>
            </a:ln>
          </p:spPr>
          <p:txBody>
            <a:bodyPr/>
            <a:lstStyle/>
            <a:p>
              <a:endParaRPr lang="en-US"/>
            </a:p>
          </p:txBody>
        </p:sp>
        <p:sp>
          <p:nvSpPr>
            <p:cNvPr id="43449" name="Freeform 441"/>
            <p:cNvSpPr>
              <a:spLocks/>
            </p:cNvSpPr>
            <p:nvPr/>
          </p:nvSpPr>
          <p:spPr bwMode="auto">
            <a:xfrm>
              <a:off x="3577" y="2099"/>
              <a:ext cx="62" cy="61"/>
            </a:xfrm>
            <a:custGeom>
              <a:avLst/>
              <a:gdLst/>
              <a:ahLst/>
              <a:cxnLst>
                <a:cxn ang="0">
                  <a:pos x="124" y="122"/>
                </a:cxn>
                <a:cxn ang="0">
                  <a:pos x="61" y="0"/>
                </a:cxn>
                <a:cxn ang="0">
                  <a:pos x="0" y="122"/>
                </a:cxn>
                <a:cxn ang="0">
                  <a:pos x="124" y="122"/>
                </a:cxn>
              </a:cxnLst>
              <a:rect l="0" t="0" r="r" b="b"/>
              <a:pathLst>
                <a:path w="124" h="122">
                  <a:moveTo>
                    <a:pt x="124" y="122"/>
                  </a:moveTo>
                  <a:lnTo>
                    <a:pt x="61" y="0"/>
                  </a:lnTo>
                  <a:lnTo>
                    <a:pt x="0" y="122"/>
                  </a:lnTo>
                  <a:lnTo>
                    <a:pt x="124" y="122"/>
                  </a:lnTo>
                  <a:close/>
                </a:path>
              </a:pathLst>
            </a:custGeom>
            <a:solidFill>
              <a:srgbClr val="000000"/>
            </a:solidFill>
            <a:ln w="9525">
              <a:noFill/>
              <a:round/>
              <a:headEnd/>
              <a:tailEnd/>
            </a:ln>
          </p:spPr>
          <p:txBody>
            <a:bodyPr/>
            <a:lstStyle/>
            <a:p>
              <a:endParaRPr lang="en-US"/>
            </a:p>
          </p:txBody>
        </p:sp>
      </p:grpSp>
      <p:sp>
        <p:nvSpPr>
          <p:cNvPr id="43451" name="Rectangle 443"/>
          <p:cNvSpPr>
            <a:spLocks noChangeArrowheads="1"/>
          </p:cNvSpPr>
          <p:nvPr/>
        </p:nvSpPr>
        <p:spPr bwMode="auto">
          <a:xfrm>
            <a:off x="5703888" y="4913313"/>
            <a:ext cx="620712" cy="257175"/>
          </a:xfrm>
          <a:prstGeom prst="rect">
            <a:avLst/>
          </a:prstGeom>
          <a:noFill/>
          <a:ln w="9525">
            <a:noFill/>
            <a:miter lim="800000"/>
            <a:headEnd/>
            <a:tailEnd/>
          </a:ln>
        </p:spPr>
        <p:txBody>
          <a:bodyPr/>
          <a:lstStyle/>
          <a:p>
            <a:endParaRPr lang="en-US"/>
          </a:p>
        </p:txBody>
      </p:sp>
      <p:sp>
        <p:nvSpPr>
          <p:cNvPr id="43452" name="Rectangle 444"/>
          <p:cNvSpPr>
            <a:spLocks noChangeArrowheads="1"/>
          </p:cNvSpPr>
          <p:nvPr/>
        </p:nvSpPr>
        <p:spPr bwMode="auto">
          <a:xfrm>
            <a:off x="5794375" y="4964113"/>
            <a:ext cx="458788" cy="182562"/>
          </a:xfrm>
          <a:prstGeom prst="rect">
            <a:avLst/>
          </a:prstGeom>
          <a:noFill/>
          <a:ln w="9525">
            <a:noFill/>
            <a:miter lim="800000"/>
            <a:headEnd/>
            <a:tailEnd/>
          </a:ln>
        </p:spPr>
        <p:txBody>
          <a:bodyPr wrap="none" lIns="0" tIns="0" rIns="0" bIns="0">
            <a:spAutoFit/>
          </a:bodyPr>
          <a:lstStyle/>
          <a:p>
            <a:r>
              <a:rPr lang="en-GB" sz="1200">
                <a:solidFill>
                  <a:srgbClr val="000000"/>
                </a:solidFill>
              </a:rPr>
              <a:t>Sample</a:t>
            </a:r>
            <a:endParaRPr lang="en-GB"/>
          </a:p>
        </p:txBody>
      </p:sp>
      <p:sp>
        <p:nvSpPr>
          <p:cNvPr id="43453" name="Rectangle 445"/>
          <p:cNvSpPr>
            <a:spLocks noChangeArrowheads="1"/>
          </p:cNvSpPr>
          <p:nvPr/>
        </p:nvSpPr>
        <p:spPr bwMode="auto">
          <a:xfrm>
            <a:off x="4225925" y="5792788"/>
            <a:ext cx="884238" cy="255587"/>
          </a:xfrm>
          <a:prstGeom prst="rect">
            <a:avLst/>
          </a:prstGeom>
          <a:noFill/>
          <a:ln w="9525">
            <a:noFill/>
            <a:miter lim="800000"/>
            <a:headEnd/>
            <a:tailEnd/>
          </a:ln>
        </p:spPr>
        <p:txBody>
          <a:bodyPr/>
          <a:lstStyle/>
          <a:p>
            <a:endParaRPr lang="en-US"/>
          </a:p>
        </p:txBody>
      </p:sp>
      <p:sp>
        <p:nvSpPr>
          <p:cNvPr id="43454" name="Rectangle 446"/>
          <p:cNvSpPr>
            <a:spLocks noChangeArrowheads="1"/>
          </p:cNvSpPr>
          <p:nvPr/>
        </p:nvSpPr>
        <p:spPr bwMode="auto">
          <a:xfrm>
            <a:off x="4314825" y="5845175"/>
            <a:ext cx="735013"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Select</a:t>
            </a:r>
            <a:endParaRPr lang="en-GB"/>
          </a:p>
        </p:txBody>
      </p:sp>
      <p:sp>
        <p:nvSpPr>
          <p:cNvPr id="43455" name="Rectangle 447"/>
          <p:cNvSpPr>
            <a:spLocks noChangeArrowheads="1"/>
          </p:cNvSpPr>
          <p:nvPr/>
        </p:nvSpPr>
        <p:spPr bwMode="auto">
          <a:xfrm>
            <a:off x="5721350" y="5689600"/>
            <a:ext cx="854075" cy="425450"/>
          </a:xfrm>
          <a:prstGeom prst="rect">
            <a:avLst/>
          </a:prstGeom>
          <a:noFill/>
          <a:ln w="9525">
            <a:noFill/>
            <a:miter lim="800000"/>
            <a:headEnd/>
            <a:tailEnd/>
          </a:ln>
        </p:spPr>
        <p:txBody>
          <a:bodyPr/>
          <a:lstStyle/>
          <a:p>
            <a:endParaRPr lang="en-US"/>
          </a:p>
        </p:txBody>
      </p:sp>
      <p:sp>
        <p:nvSpPr>
          <p:cNvPr id="43456" name="Rectangle 448"/>
          <p:cNvSpPr>
            <a:spLocks noChangeArrowheads="1"/>
          </p:cNvSpPr>
          <p:nvPr/>
        </p:nvSpPr>
        <p:spPr bwMode="auto">
          <a:xfrm>
            <a:off x="6208713" y="5740400"/>
            <a:ext cx="288925" cy="182563"/>
          </a:xfrm>
          <a:prstGeom prst="rect">
            <a:avLst/>
          </a:prstGeom>
          <a:noFill/>
          <a:ln w="9525">
            <a:noFill/>
            <a:miter lim="800000"/>
            <a:headEnd/>
            <a:tailEnd/>
          </a:ln>
        </p:spPr>
        <p:txBody>
          <a:bodyPr wrap="none" lIns="0" tIns="0" rIns="0" bIns="0">
            <a:spAutoFit/>
          </a:bodyPr>
          <a:lstStyle/>
          <a:p>
            <a:r>
              <a:rPr lang="en-GB" sz="1200">
                <a:solidFill>
                  <a:srgbClr val="000000"/>
                </a:solidFill>
              </a:rPr>
              <a:t>Start</a:t>
            </a:r>
            <a:endParaRPr lang="en-GB"/>
          </a:p>
        </p:txBody>
      </p:sp>
      <p:sp>
        <p:nvSpPr>
          <p:cNvPr id="43457" name="Rectangle 449"/>
          <p:cNvSpPr>
            <a:spLocks noChangeArrowheads="1"/>
          </p:cNvSpPr>
          <p:nvPr/>
        </p:nvSpPr>
        <p:spPr bwMode="auto">
          <a:xfrm>
            <a:off x="5810250" y="5908675"/>
            <a:ext cx="703263" cy="182563"/>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sp>
        <p:nvSpPr>
          <p:cNvPr id="43458" name="Rectangle 450"/>
          <p:cNvSpPr>
            <a:spLocks noChangeArrowheads="1"/>
          </p:cNvSpPr>
          <p:nvPr/>
        </p:nvSpPr>
        <p:spPr bwMode="auto">
          <a:xfrm>
            <a:off x="7169150" y="5689600"/>
            <a:ext cx="585788" cy="425450"/>
          </a:xfrm>
          <a:prstGeom prst="rect">
            <a:avLst/>
          </a:prstGeom>
          <a:noFill/>
          <a:ln w="9525">
            <a:noFill/>
            <a:miter lim="800000"/>
            <a:headEnd/>
            <a:tailEnd/>
          </a:ln>
        </p:spPr>
        <p:txBody>
          <a:bodyPr/>
          <a:lstStyle/>
          <a:p>
            <a:endParaRPr lang="en-US"/>
          </a:p>
        </p:txBody>
      </p:sp>
      <p:sp>
        <p:nvSpPr>
          <p:cNvPr id="43459" name="Rectangle 451"/>
          <p:cNvSpPr>
            <a:spLocks noChangeArrowheads="1"/>
          </p:cNvSpPr>
          <p:nvPr/>
        </p:nvSpPr>
        <p:spPr bwMode="auto">
          <a:xfrm>
            <a:off x="7258050" y="5740400"/>
            <a:ext cx="423863"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43460" name="Rectangle 452"/>
          <p:cNvSpPr>
            <a:spLocks noChangeArrowheads="1"/>
          </p:cNvSpPr>
          <p:nvPr/>
        </p:nvSpPr>
        <p:spPr bwMode="auto">
          <a:xfrm>
            <a:off x="7258050" y="5908675"/>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Result</a:t>
            </a:r>
            <a:endParaRPr lang="en-GB"/>
          </a:p>
        </p:txBody>
      </p:sp>
      <p:sp>
        <p:nvSpPr>
          <p:cNvPr id="43461" name="Rectangle 453"/>
          <p:cNvSpPr>
            <a:spLocks noChangeArrowheads="1"/>
          </p:cNvSpPr>
          <p:nvPr/>
        </p:nvSpPr>
        <p:spPr bwMode="auto">
          <a:xfrm>
            <a:off x="6583363" y="6113463"/>
            <a:ext cx="854075" cy="423862"/>
          </a:xfrm>
          <a:prstGeom prst="rect">
            <a:avLst/>
          </a:prstGeom>
          <a:noFill/>
          <a:ln w="9525">
            <a:noFill/>
            <a:miter lim="800000"/>
            <a:headEnd/>
            <a:tailEnd/>
          </a:ln>
        </p:spPr>
        <p:txBody>
          <a:bodyPr/>
          <a:lstStyle/>
          <a:p>
            <a:endParaRPr lang="en-US"/>
          </a:p>
        </p:txBody>
      </p:sp>
      <p:sp>
        <p:nvSpPr>
          <p:cNvPr id="43462" name="Rectangle 454"/>
          <p:cNvSpPr>
            <a:spLocks noChangeArrowheads="1"/>
          </p:cNvSpPr>
          <p:nvPr/>
        </p:nvSpPr>
        <p:spPr bwMode="auto">
          <a:xfrm>
            <a:off x="6672263" y="6164263"/>
            <a:ext cx="703262" cy="182562"/>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sp>
        <p:nvSpPr>
          <p:cNvPr id="43463" name="Rectangle 455"/>
          <p:cNvSpPr>
            <a:spLocks noChangeArrowheads="1"/>
          </p:cNvSpPr>
          <p:nvPr/>
        </p:nvSpPr>
        <p:spPr bwMode="auto">
          <a:xfrm>
            <a:off x="6724650" y="6332538"/>
            <a:ext cx="595313" cy="182562"/>
          </a:xfrm>
          <a:prstGeom prst="rect">
            <a:avLst/>
          </a:prstGeom>
          <a:noFill/>
          <a:ln w="9525">
            <a:noFill/>
            <a:miter lim="800000"/>
            <a:headEnd/>
            <a:tailEnd/>
          </a:ln>
        </p:spPr>
        <p:txBody>
          <a:bodyPr wrap="none" lIns="0" tIns="0" rIns="0" bIns="0">
            <a:spAutoFit/>
          </a:bodyPr>
          <a:lstStyle/>
          <a:p>
            <a:r>
              <a:rPr lang="en-GB" sz="1200">
                <a:solidFill>
                  <a:srgbClr val="000000"/>
                </a:solidFill>
              </a:rPr>
              <a:t>Complete</a:t>
            </a:r>
            <a:endParaRPr lang="en-GB"/>
          </a:p>
        </p:txBody>
      </p:sp>
      <p:grpSp>
        <p:nvGrpSpPr>
          <p:cNvPr id="14" name="Group 458"/>
          <p:cNvGrpSpPr>
            <a:grpSpLocks/>
          </p:cNvGrpSpPr>
          <p:nvPr/>
        </p:nvGrpSpPr>
        <p:grpSpPr bwMode="auto">
          <a:xfrm>
            <a:off x="6535738" y="5761038"/>
            <a:ext cx="95250" cy="352425"/>
            <a:chOff x="4146" y="2668"/>
            <a:chExt cx="62" cy="237"/>
          </a:xfrm>
        </p:grpSpPr>
        <p:sp>
          <p:nvSpPr>
            <p:cNvPr id="43464" name="Line 456"/>
            <p:cNvSpPr>
              <a:spLocks noChangeShapeType="1"/>
            </p:cNvSpPr>
            <p:nvPr/>
          </p:nvSpPr>
          <p:spPr bwMode="auto">
            <a:xfrm flipV="1">
              <a:off x="4177" y="2727"/>
              <a:ext cx="1" cy="178"/>
            </a:xfrm>
            <a:prstGeom prst="line">
              <a:avLst/>
            </a:prstGeom>
            <a:noFill/>
            <a:ln w="9525">
              <a:solidFill>
                <a:srgbClr val="000000"/>
              </a:solidFill>
              <a:round/>
              <a:headEnd/>
              <a:tailEnd/>
            </a:ln>
          </p:spPr>
          <p:txBody>
            <a:bodyPr/>
            <a:lstStyle/>
            <a:p>
              <a:endParaRPr lang="en-US"/>
            </a:p>
          </p:txBody>
        </p:sp>
        <p:sp>
          <p:nvSpPr>
            <p:cNvPr id="43465" name="Freeform 457"/>
            <p:cNvSpPr>
              <a:spLocks/>
            </p:cNvSpPr>
            <p:nvPr/>
          </p:nvSpPr>
          <p:spPr bwMode="auto">
            <a:xfrm>
              <a:off x="4146"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15" name="Group 461"/>
          <p:cNvGrpSpPr>
            <a:grpSpLocks/>
          </p:cNvGrpSpPr>
          <p:nvPr/>
        </p:nvGrpSpPr>
        <p:grpSpPr bwMode="auto">
          <a:xfrm>
            <a:off x="6973888" y="5761038"/>
            <a:ext cx="95250" cy="352425"/>
            <a:chOff x="4430" y="2668"/>
            <a:chExt cx="62" cy="237"/>
          </a:xfrm>
        </p:grpSpPr>
        <p:sp>
          <p:nvSpPr>
            <p:cNvPr id="43467" name="Line 459"/>
            <p:cNvSpPr>
              <a:spLocks noChangeShapeType="1"/>
            </p:cNvSpPr>
            <p:nvPr/>
          </p:nvSpPr>
          <p:spPr bwMode="auto">
            <a:xfrm>
              <a:off x="4461" y="2668"/>
              <a:ext cx="1" cy="177"/>
            </a:xfrm>
            <a:prstGeom prst="line">
              <a:avLst/>
            </a:prstGeom>
            <a:noFill/>
            <a:ln w="9525">
              <a:solidFill>
                <a:srgbClr val="000000"/>
              </a:solidFill>
              <a:round/>
              <a:headEnd/>
              <a:tailEnd/>
            </a:ln>
          </p:spPr>
          <p:txBody>
            <a:bodyPr/>
            <a:lstStyle/>
            <a:p>
              <a:endParaRPr lang="en-US"/>
            </a:p>
          </p:txBody>
        </p:sp>
        <p:sp>
          <p:nvSpPr>
            <p:cNvPr id="43468" name="Freeform 460"/>
            <p:cNvSpPr>
              <a:spLocks/>
            </p:cNvSpPr>
            <p:nvPr/>
          </p:nvSpPr>
          <p:spPr bwMode="auto">
            <a:xfrm>
              <a:off x="4430" y="2843"/>
              <a:ext cx="62" cy="62"/>
            </a:xfrm>
            <a:custGeom>
              <a:avLst/>
              <a:gdLst/>
              <a:ahLst/>
              <a:cxnLst>
                <a:cxn ang="0">
                  <a:pos x="0" y="0"/>
                </a:cxn>
                <a:cxn ang="0">
                  <a:pos x="63" y="122"/>
                </a:cxn>
                <a:cxn ang="0">
                  <a:pos x="124" y="0"/>
                </a:cxn>
                <a:cxn ang="0">
                  <a:pos x="0" y="0"/>
                </a:cxn>
              </a:cxnLst>
              <a:rect l="0" t="0" r="r" b="b"/>
              <a:pathLst>
                <a:path w="124" h="122">
                  <a:moveTo>
                    <a:pt x="0" y="0"/>
                  </a:moveTo>
                  <a:lnTo>
                    <a:pt x="63" y="122"/>
                  </a:lnTo>
                  <a:lnTo>
                    <a:pt x="124" y="0"/>
                  </a:lnTo>
                  <a:lnTo>
                    <a:pt x="0" y="0"/>
                  </a:lnTo>
                  <a:close/>
                </a:path>
              </a:pathLst>
            </a:custGeom>
            <a:solidFill>
              <a:srgbClr val="000000"/>
            </a:solidFill>
            <a:ln w="9525">
              <a:noFill/>
              <a:round/>
              <a:headEnd/>
              <a:tailEnd/>
            </a:ln>
          </p:spPr>
          <p:txBody>
            <a:bodyPr/>
            <a:lstStyle/>
            <a:p>
              <a:endParaRPr lang="en-US"/>
            </a:p>
          </p:txBody>
        </p:sp>
      </p:grpSp>
      <p:grpSp>
        <p:nvGrpSpPr>
          <p:cNvPr id="16" name="Group 464"/>
          <p:cNvGrpSpPr>
            <a:grpSpLocks/>
          </p:cNvGrpSpPr>
          <p:nvPr/>
        </p:nvGrpSpPr>
        <p:grpSpPr bwMode="auto">
          <a:xfrm>
            <a:off x="7707313" y="5761038"/>
            <a:ext cx="95250" cy="352425"/>
            <a:chOff x="4905" y="2668"/>
            <a:chExt cx="62" cy="237"/>
          </a:xfrm>
        </p:grpSpPr>
        <p:sp>
          <p:nvSpPr>
            <p:cNvPr id="43470" name="Line 462"/>
            <p:cNvSpPr>
              <a:spLocks noChangeShapeType="1"/>
            </p:cNvSpPr>
            <p:nvPr/>
          </p:nvSpPr>
          <p:spPr bwMode="auto">
            <a:xfrm flipV="1">
              <a:off x="4936" y="2727"/>
              <a:ext cx="1" cy="178"/>
            </a:xfrm>
            <a:prstGeom prst="line">
              <a:avLst/>
            </a:prstGeom>
            <a:noFill/>
            <a:ln w="9525">
              <a:solidFill>
                <a:srgbClr val="000000"/>
              </a:solidFill>
              <a:round/>
              <a:headEnd/>
              <a:tailEnd/>
            </a:ln>
          </p:spPr>
          <p:txBody>
            <a:bodyPr/>
            <a:lstStyle/>
            <a:p>
              <a:endParaRPr lang="en-US"/>
            </a:p>
          </p:txBody>
        </p:sp>
        <p:sp>
          <p:nvSpPr>
            <p:cNvPr id="43471" name="Freeform 463"/>
            <p:cNvSpPr>
              <a:spLocks/>
            </p:cNvSpPr>
            <p:nvPr/>
          </p:nvSpPr>
          <p:spPr bwMode="auto">
            <a:xfrm>
              <a:off x="4905"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sp>
        <p:nvSpPr>
          <p:cNvPr id="43474" name="Text Box 466"/>
          <p:cNvSpPr txBox="1">
            <a:spLocks noChangeArrowheads="1"/>
          </p:cNvSpPr>
          <p:nvPr/>
        </p:nvSpPr>
        <p:spPr bwMode="auto">
          <a:xfrm>
            <a:off x="179388" y="692150"/>
            <a:ext cx="8569325" cy="1568450"/>
          </a:xfrm>
          <a:prstGeom prst="rect">
            <a:avLst/>
          </a:prstGeom>
          <a:solidFill>
            <a:srgbClr val="FFFF99"/>
          </a:solidFill>
          <a:ln w="9525">
            <a:solidFill>
              <a:srgbClr val="FF5050"/>
            </a:solidFill>
            <a:miter lim="800000"/>
            <a:headEnd/>
            <a:tailEnd/>
          </a:ln>
          <a:effectLst/>
        </p:spPr>
        <p:txBody>
          <a:bodyPr>
            <a:spAutoFit/>
          </a:bodyPr>
          <a:lstStyle/>
          <a:p>
            <a:r>
              <a:rPr lang="en-US" sz="1600"/>
              <a:t>When converting an analog signal to digital form, it is usually not enough just to find a suitable ADC (Analog to Digital Converter). Usually, more than one input is required and the signal needs processing before it can be converted. In most cases, therefore, it is necessary to build up a complete </a:t>
            </a:r>
            <a:r>
              <a:rPr lang="en-US" sz="1600" i="1"/>
              <a:t>data acquisition system</a:t>
            </a:r>
            <a:r>
              <a:rPr lang="en-US" sz="1600"/>
              <a:t>. The elements of such a system are shown below. This shows, in block diagram form, a system with multiple inputs, amplification, filtering, source selection, sample and hold, and finally the ADC itself. The different elements are outlined in the sections which follow.</a:t>
            </a:r>
          </a:p>
        </p:txBody>
      </p:sp>
    </p:spTree>
    <p:extLst>
      <p:ext uri="{BB962C8B-B14F-4D97-AF65-F5344CB8AC3E}">
        <p14:creationId xmlns:p14="http://schemas.microsoft.com/office/powerpoint/2010/main" val="38544675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1032"/>
          <p:cNvSpPr>
            <a:spLocks noChangeArrowheads="1"/>
          </p:cNvSpPr>
          <p:nvPr>
            <p:custDataLst>
              <p:tags r:id="rId2"/>
            </p:custDataLst>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5303" name="Object 1031"/>
          <p:cNvGraphicFramePr>
            <a:graphicFrameLocks noChangeAspect="1"/>
          </p:cNvGraphicFramePr>
          <p:nvPr>
            <p:custDataLst>
              <p:tags r:id="rId3"/>
            </p:custDataLst>
          </p:nvPr>
        </p:nvGraphicFramePr>
        <p:xfrm>
          <a:off x="468313" y="1916113"/>
          <a:ext cx="4700587" cy="1604962"/>
        </p:xfrm>
        <a:graphic>
          <a:graphicData uri="http://schemas.openxmlformats.org/presentationml/2006/ole">
            <mc:AlternateContent xmlns:mc="http://schemas.openxmlformats.org/markup-compatibility/2006">
              <mc:Choice xmlns:v="urn:schemas-microsoft-com:vml" Requires="v">
                <p:oleObj spid="_x0000_s1034" r:id="rId15" imgW="5818320" imgH="1976400" progId="">
                  <p:embed/>
                </p:oleObj>
              </mc:Choice>
              <mc:Fallback>
                <p:oleObj r:id="rId15" imgW="5818320" imgH="19764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13" y="1916113"/>
                        <a:ext cx="4700587" cy="160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Rectangle 1033"/>
          <p:cNvSpPr>
            <a:spLocks noChangeArrowheads="1"/>
          </p:cNvSpPr>
          <p:nvPr>
            <p:custDataLst>
              <p:tags r:id="rId4"/>
            </p:custDataLst>
          </p:nvPr>
        </p:nvSpPr>
        <p:spPr bwMode="auto">
          <a:xfrm>
            <a:off x="179388" y="260350"/>
            <a:ext cx="1871662" cy="730250"/>
          </a:xfrm>
          <a:prstGeom prst="rect">
            <a:avLst/>
          </a:prstGeom>
          <a:noFill/>
          <a:ln w="28575">
            <a:solidFill>
              <a:srgbClr val="FF5050"/>
            </a:solidFill>
            <a:miter lim="800000"/>
            <a:headEnd/>
            <a:tailEnd/>
          </a:ln>
          <a:effectLst/>
        </p:spPr>
        <p:txBody>
          <a:bodyPr anchor="ctr">
            <a:spAutoFit/>
          </a:bodyPr>
          <a:lstStyle/>
          <a:p>
            <a:pPr algn="ctr"/>
            <a:r>
              <a:rPr lang="en-US" sz="2000"/>
              <a:t>The Sample and Hold Circuit </a:t>
            </a:r>
          </a:p>
        </p:txBody>
      </p:sp>
      <p:sp>
        <p:nvSpPr>
          <p:cNvPr id="55306" name="Text Box 1034"/>
          <p:cNvSpPr txBox="1">
            <a:spLocks noChangeArrowheads="1"/>
          </p:cNvSpPr>
          <p:nvPr>
            <p:custDataLst>
              <p:tags r:id="rId5"/>
            </p:custDataLst>
          </p:nvPr>
        </p:nvSpPr>
        <p:spPr bwMode="auto">
          <a:xfrm>
            <a:off x="303213" y="857250"/>
            <a:ext cx="184150" cy="457200"/>
          </a:xfrm>
          <a:prstGeom prst="rect">
            <a:avLst/>
          </a:prstGeom>
          <a:noFill/>
          <a:ln w="9525">
            <a:noFill/>
            <a:miter lim="800000"/>
            <a:headEnd/>
            <a:tailEnd/>
          </a:ln>
          <a:effectLst/>
        </p:spPr>
        <p:txBody>
          <a:bodyPr wrap="none">
            <a:spAutoFit/>
          </a:bodyPr>
          <a:lstStyle/>
          <a:p>
            <a:endParaRPr lang="en-US"/>
          </a:p>
        </p:txBody>
      </p:sp>
      <p:sp>
        <p:nvSpPr>
          <p:cNvPr id="55307" name="Text Box 1035"/>
          <p:cNvSpPr txBox="1">
            <a:spLocks noChangeArrowheads="1"/>
          </p:cNvSpPr>
          <p:nvPr>
            <p:custDataLst>
              <p:tags r:id="rId6"/>
            </p:custDataLst>
          </p:nvPr>
        </p:nvSpPr>
        <p:spPr bwMode="auto">
          <a:xfrm>
            <a:off x="2268538" y="260350"/>
            <a:ext cx="6264275" cy="1568450"/>
          </a:xfrm>
          <a:prstGeom prst="rect">
            <a:avLst/>
          </a:prstGeom>
          <a:solidFill>
            <a:srgbClr val="FFFF99"/>
          </a:solidFill>
          <a:ln w="9525">
            <a:solidFill>
              <a:srgbClr val="FF5050"/>
            </a:solidFill>
            <a:miter lim="800000"/>
            <a:headEnd/>
            <a:tailEnd/>
          </a:ln>
          <a:effectLst/>
        </p:spPr>
        <p:txBody>
          <a:bodyPr>
            <a:spAutoFit/>
          </a:bodyPr>
          <a:lstStyle/>
          <a:p>
            <a:r>
              <a:rPr lang="en-GB" sz="1600"/>
              <a:t>Because most ADCs work better converting a stationary voltage, a Sample and Hold circuit is commonly used. In this type of circuit a capacitor is charged from a source which inevitably has some resistance. Further resistance comes from internal resistance of the solid-state switch used in the S&amp;H, and/or in the multiplexer. Therefore the capacitor takes finite time to charge, with a charging characteristic as shown.</a:t>
            </a:r>
            <a:endParaRPr lang="en-US" sz="1600"/>
          </a:p>
        </p:txBody>
      </p:sp>
      <p:sp>
        <p:nvSpPr>
          <p:cNvPr id="55309" name="Rectangle 1037"/>
          <p:cNvSpPr>
            <a:spLocks noChangeArrowheads="1"/>
          </p:cNvSpPr>
          <p:nvPr>
            <p:custDataLst>
              <p:tags r:id="rId7"/>
            </p:custDataLst>
          </p:nvPr>
        </p:nvSpPr>
        <p:spPr bwMode="auto">
          <a:xfrm>
            <a:off x="0" y="21288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5308" name="Object 1036"/>
          <p:cNvGraphicFramePr>
            <a:graphicFrameLocks noChangeAspect="1"/>
          </p:cNvGraphicFramePr>
          <p:nvPr>
            <p:custDataLst>
              <p:tags r:id="rId8"/>
            </p:custDataLst>
          </p:nvPr>
        </p:nvGraphicFramePr>
        <p:xfrm>
          <a:off x="4284663" y="3573463"/>
          <a:ext cx="3995737" cy="2647950"/>
        </p:xfrm>
        <a:graphic>
          <a:graphicData uri="http://schemas.openxmlformats.org/presentationml/2006/ole">
            <mc:AlternateContent xmlns:mc="http://schemas.openxmlformats.org/markup-compatibility/2006">
              <mc:Choice xmlns:v="urn:schemas-microsoft-com:vml" Requires="v">
                <p:oleObj spid="_x0000_s1035" r:id="rId17" imgW="5192640" imgH="3448080" progId="">
                  <p:embed/>
                </p:oleObj>
              </mc:Choice>
              <mc:Fallback>
                <p:oleObj r:id="rId17" imgW="5192640" imgH="344808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4663" y="3573463"/>
                        <a:ext cx="3995737" cy="264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0" name="Rectangle 1038"/>
          <p:cNvSpPr>
            <a:spLocks noChangeArrowheads="1"/>
          </p:cNvSpPr>
          <p:nvPr>
            <p:custDataLst>
              <p:tags r:id="rId9"/>
            </p:custDataLst>
          </p:nvPr>
        </p:nvSpPr>
        <p:spPr bwMode="auto">
          <a:xfrm>
            <a:off x="457200" y="3200400"/>
            <a:ext cx="2016125" cy="527050"/>
          </a:xfrm>
          <a:prstGeom prst="rect">
            <a:avLst/>
          </a:prstGeom>
          <a:noFill/>
          <a:ln w="9525">
            <a:solidFill>
              <a:schemeClr val="accent2"/>
            </a:solidFill>
            <a:miter lim="800000"/>
            <a:headEnd/>
            <a:tailEnd/>
          </a:ln>
          <a:effectLst/>
        </p:spPr>
        <p:txBody>
          <a:bodyPr anchor="ctr">
            <a:spAutoFit/>
          </a:bodyPr>
          <a:lstStyle/>
          <a:p>
            <a:pPr algn="ctr"/>
            <a:r>
              <a:rPr lang="en-US" sz="1400"/>
              <a:t>A Simple Form of Sample and Hold Circuit </a:t>
            </a:r>
          </a:p>
        </p:txBody>
      </p:sp>
      <p:sp>
        <p:nvSpPr>
          <p:cNvPr id="55311" name="Text Box 1039"/>
          <p:cNvSpPr txBox="1">
            <a:spLocks noChangeArrowheads="1"/>
          </p:cNvSpPr>
          <p:nvPr>
            <p:custDataLst>
              <p:tags r:id="rId10"/>
            </p:custDataLst>
          </p:nvPr>
        </p:nvSpPr>
        <p:spPr bwMode="auto">
          <a:xfrm>
            <a:off x="5651500" y="6165850"/>
            <a:ext cx="2087563" cy="527050"/>
          </a:xfrm>
          <a:prstGeom prst="rect">
            <a:avLst/>
          </a:prstGeom>
          <a:noFill/>
          <a:ln w="9525">
            <a:solidFill>
              <a:schemeClr val="accent2"/>
            </a:solidFill>
            <a:miter lim="800000"/>
            <a:headEnd/>
            <a:tailEnd/>
          </a:ln>
          <a:effectLst/>
        </p:spPr>
        <p:txBody>
          <a:bodyPr>
            <a:spAutoFit/>
          </a:bodyPr>
          <a:lstStyle/>
          <a:p>
            <a:pPr algn="ctr"/>
            <a:r>
              <a:rPr lang="en-GB" sz="1400"/>
              <a:t>Charging Characteristic of Sample &amp; Hold</a:t>
            </a:r>
            <a:endParaRPr lang="en-US" sz="1400"/>
          </a:p>
        </p:txBody>
      </p:sp>
      <p:graphicFrame>
        <p:nvGraphicFramePr>
          <p:cNvPr id="11" name="Object 10"/>
          <p:cNvGraphicFramePr>
            <a:graphicFrameLocks noChangeAspect="1"/>
          </p:cNvGraphicFramePr>
          <p:nvPr>
            <p:custDataLst>
              <p:tags r:id="rId11"/>
            </p:custDataLst>
          </p:nvPr>
        </p:nvGraphicFramePr>
        <p:xfrm>
          <a:off x="228600" y="3733800"/>
          <a:ext cx="2254250" cy="2957513"/>
        </p:xfrm>
        <a:graphic>
          <a:graphicData uri="http://schemas.openxmlformats.org/presentationml/2006/ole">
            <mc:AlternateContent xmlns:mc="http://schemas.openxmlformats.org/markup-compatibility/2006">
              <mc:Choice xmlns:v="urn:schemas-microsoft-com:vml" Requires="v">
                <p:oleObj spid="_x0000_s1036" name="Equation" r:id="rId19" imgW="1143000" imgH="1498320" progId="Equation.3">
                  <p:embed/>
                </p:oleObj>
              </mc:Choice>
              <mc:Fallback>
                <p:oleObj name="Equation" r:id="rId19" imgW="1143000" imgH="14983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3733800"/>
                        <a:ext cx="2254250" cy="295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custDataLst>
              <p:tags r:id="rId12"/>
            </p:custDataLst>
          </p:nvPr>
        </p:nvGraphicFramePr>
        <p:xfrm>
          <a:off x="5297488" y="1906588"/>
          <a:ext cx="3808412" cy="2130425"/>
        </p:xfrm>
        <a:graphic>
          <a:graphicData uri="http://schemas.openxmlformats.org/presentationml/2006/ole">
            <mc:AlternateContent xmlns:mc="http://schemas.openxmlformats.org/markup-compatibility/2006">
              <mc:Choice xmlns:v="urn:schemas-microsoft-com:vml" Requires="v">
                <p:oleObj spid="_x0000_s1037" name="Equation" r:id="rId21" imgW="1930320" imgH="1079280" progId="Equation.3">
                  <p:embed/>
                </p:oleObj>
              </mc:Choice>
              <mc:Fallback>
                <p:oleObj name="Equation" r:id="rId21" imgW="1930320" imgH="10792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7488" y="1906588"/>
                        <a:ext cx="3808412" cy="213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4219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Successive Approximation A/D</a:t>
            </a:r>
            <a:endParaRPr lang="en-US" dirty="0"/>
          </a:p>
        </p:txBody>
      </p:sp>
      <p:pic>
        <p:nvPicPr>
          <p:cNvPr id="103426" name="Picture 2" descr="http://www.phy.pmf.unizg.hr/~nnovosel/etuf/materijali/Successive-approximation%20AD%20converter.gif"/>
          <p:cNvPicPr>
            <a:picLocks noChangeAspect="1" noChangeArrowheads="1"/>
          </p:cNvPicPr>
          <p:nvPr/>
        </p:nvPicPr>
        <p:blipFill>
          <a:blip r:embed="rId3" cstate="print"/>
          <a:srcRect l="13592" r="14467" b="13766"/>
          <a:stretch>
            <a:fillRect/>
          </a:stretch>
        </p:blipFill>
        <p:spPr bwMode="auto">
          <a:xfrm>
            <a:off x="609600" y="838200"/>
            <a:ext cx="6172200" cy="5530932"/>
          </a:xfrm>
          <a:prstGeom prst="rect">
            <a:avLst/>
          </a:prstGeom>
          <a:noFill/>
        </p:spPr>
      </p:pic>
    </p:spTree>
    <p:extLst>
      <p:ext uri="{BB962C8B-B14F-4D97-AF65-F5344CB8AC3E}">
        <p14:creationId xmlns:p14="http://schemas.microsoft.com/office/powerpoint/2010/main" val="18229352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5"/>
          <p:cNvSpPr txBox="1">
            <a:spLocks noChangeArrowheads="1"/>
          </p:cNvSpPr>
          <p:nvPr/>
        </p:nvSpPr>
        <p:spPr bwMode="auto">
          <a:xfrm>
            <a:off x="179388" y="765175"/>
            <a:ext cx="8640762" cy="1446213"/>
          </a:xfrm>
          <a:prstGeom prst="rect">
            <a:avLst/>
          </a:prstGeom>
          <a:solidFill>
            <a:srgbClr val="FFFF99"/>
          </a:solidFill>
          <a:ln w="9525">
            <a:solidFill>
              <a:srgbClr val="FF5050"/>
            </a:solidFill>
            <a:miter lim="800000"/>
            <a:headEnd/>
            <a:tailEnd/>
          </a:ln>
          <a:effectLst/>
        </p:spPr>
        <p:txBody>
          <a:bodyPr>
            <a:spAutoFit/>
          </a:bodyPr>
          <a:lstStyle/>
          <a:p>
            <a:r>
              <a:rPr lang="en-US" sz="1600"/>
              <a:t>The ADC accepts an input voltage that is infinitely variable, and converts this to one of a fixed number of output values. An example ADC conversion characteristic is shown, where the input voltage is represented on the horizontal axis, and digital output on the vertical. </a:t>
            </a:r>
          </a:p>
          <a:p>
            <a:endParaRPr lang="en-US" sz="800"/>
          </a:p>
          <a:p>
            <a:r>
              <a:rPr lang="en-US" sz="1600"/>
              <a:t>For an </a:t>
            </a:r>
            <a:r>
              <a:rPr lang="en-US" sz="1600" i="1"/>
              <a:t>n</a:t>
            </a:r>
            <a:r>
              <a:rPr lang="en-US" sz="1600"/>
              <a:t>-bit ADC, the maximum output value will be (2</a:t>
            </a:r>
            <a:r>
              <a:rPr lang="en-US" sz="1600" i="1" baseline="30000"/>
              <a:t>n</a:t>
            </a:r>
            <a:r>
              <a:rPr lang="en-US" sz="1600"/>
              <a:t> – 1). For example, for an 8-bit ADC, the maximum value will be (2</a:t>
            </a:r>
            <a:r>
              <a:rPr lang="en-US" sz="1600" baseline="30000"/>
              <a:t>8</a:t>
            </a:r>
            <a:r>
              <a:rPr lang="en-US" sz="1600"/>
              <a:t> – 1), or (256 – 1), i.e. 255 decimal or 11111111 binary.</a:t>
            </a:r>
          </a:p>
        </p:txBody>
      </p:sp>
      <p:sp>
        <p:nvSpPr>
          <p:cNvPr id="72710" name="Text Box 6"/>
          <p:cNvSpPr txBox="1">
            <a:spLocks noChangeArrowheads="1"/>
          </p:cNvSpPr>
          <p:nvPr/>
        </p:nvSpPr>
        <p:spPr bwMode="auto">
          <a:xfrm>
            <a:off x="179388" y="115888"/>
            <a:ext cx="4392612" cy="425450"/>
          </a:xfrm>
          <a:prstGeom prst="rect">
            <a:avLst/>
          </a:prstGeom>
          <a:noFill/>
          <a:ln w="28575">
            <a:solidFill>
              <a:srgbClr val="FF5050"/>
            </a:solidFill>
            <a:miter lim="800000"/>
            <a:headEnd/>
            <a:tailEnd/>
          </a:ln>
          <a:effectLst/>
        </p:spPr>
        <p:txBody>
          <a:bodyPr>
            <a:spAutoFit/>
          </a:bodyPr>
          <a:lstStyle/>
          <a:p>
            <a:pPr algn="ctr"/>
            <a:r>
              <a:rPr lang="en-GB" sz="2000"/>
              <a:t>The Analog to Digital Converter (ADC)</a:t>
            </a:r>
            <a:endParaRPr lang="en-GB" b="1" u="sng"/>
          </a:p>
        </p:txBody>
      </p:sp>
      <p:sp>
        <p:nvSpPr>
          <p:cNvPr id="72711" name="AutoShape 7"/>
          <p:cNvSpPr>
            <a:spLocks noChangeAspect="1" noChangeArrowheads="1" noTextEdit="1"/>
          </p:cNvSpPr>
          <p:nvPr/>
        </p:nvSpPr>
        <p:spPr bwMode="auto">
          <a:xfrm>
            <a:off x="228600" y="2590800"/>
            <a:ext cx="4616450" cy="3879850"/>
          </a:xfrm>
          <a:prstGeom prst="rect">
            <a:avLst/>
          </a:prstGeom>
          <a:noFill/>
          <a:ln w="9525">
            <a:noFill/>
            <a:miter lim="800000"/>
            <a:headEnd/>
            <a:tailEnd/>
          </a:ln>
        </p:spPr>
        <p:txBody>
          <a:bodyPr/>
          <a:lstStyle/>
          <a:p>
            <a:endParaRPr lang="en-US"/>
          </a:p>
        </p:txBody>
      </p:sp>
      <p:grpSp>
        <p:nvGrpSpPr>
          <p:cNvPr id="2" name="Group 55"/>
          <p:cNvGrpSpPr>
            <a:grpSpLocks/>
          </p:cNvGrpSpPr>
          <p:nvPr/>
        </p:nvGrpSpPr>
        <p:grpSpPr bwMode="auto">
          <a:xfrm>
            <a:off x="231775" y="2590800"/>
            <a:ext cx="4422775" cy="3267075"/>
            <a:chOff x="1340" y="1616"/>
            <a:chExt cx="2786" cy="2058"/>
          </a:xfrm>
        </p:grpSpPr>
        <p:sp>
          <p:nvSpPr>
            <p:cNvPr id="72713" name="Line 9"/>
            <p:cNvSpPr>
              <a:spLocks noChangeShapeType="1"/>
            </p:cNvSpPr>
            <p:nvPr/>
          </p:nvSpPr>
          <p:spPr bwMode="auto">
            <a:xfrm>
              <a:off x="1751" y="1762"/>
              <a:ext cx="1" cy="1644"/>
            </a:xfrm>
            <a:prstGeom prst="line">
              <a:avLst/>
            </a:prstGeom>
            <a:noFill/>
            <a:ln w="14288">
              <a:solidFill>
                <a:srgbClr val="000000"/>
              </a:solidFill>
              <a:round/>
              <a:headEnd/>
              <a:tailEnd/>
            </a:ln>
          </p:spPr>
          <p:txBody>
            <a:bodyPr/>
            <a:lstStyle/>
            <a:p>
              <a:endParaRPr lang="en-US"/>
            </a:p>
          </p:txBody>
        </p:sp>
        <p:sp>
          <p:nvSpPr>
            <p:cNvPr id="72714" name="Line 10"/>
            <p:cNvSpPr>
              <a:spLocks noChangeShapeType="1"/>
            </p:cNvSpPr>
            <p:nvPr/>
          </p:nvSpPr>
          <p:spPr bwMode="auto">
            <a:xfrm>
              <a:off x="1751" y="3406"/>
              <a:ext cx="2210" cy="1"/>
            </a:xfrm>
            <a:prstGeom prst="line">
              <a:avLst/>
            </a:prstGeom>
            <a:noFill/>
            <a:ln w="14288">
              <a:solidFill>
                <a:srgbClr val="000000"/>
              </a:solidFill>
              <a:round/>
              <a:headEnd/>
              <a:tailEnd/>
            </a:ln>
          </p:spPr>
          <p:txBody>
            <a:bodyPr/>
            <a:lstStyle/>
            <a:p>
              <a:endParaRPr lang="en-US"/>
            </a:p>
          </p:txBody>
        </p:sp>
        <p:sp>
          <p:nvSpPr>
            <p:cNvPr id="72715" name="Line 11"/>
            <p:cNvSpPr>
              <a:spLocks noChangeShapeType="1"/>
            </p:cNvSpPr>
            <p:nvPr/>
          </p:nvSpPr>
          <p:spPr bwMode="auto">
            <a:xfrm flipV="1">
              <a:off x="1854" y="3200"/>
              <a:ext cx="1" cy="206"/>
            </a:xfrm>
            <a:prstGeom prst="line">
              <a:avLst/>
            </a:prstGeom>
            <a:noFill/>
            <a:ln w="14288">
              <a:solidFill>
                <a:srgbClr val="000000"/>
              </a:solidFill>
              <a:round/>
              <a:headEnd/>
              <a:tailEnd/>
            </a:ln>
          </p:spPr>
          <p:txBody>
            <a:bodyPr/>
            <a:lstStyle/>
            <a:p>
              <a:endParaRPr lang="en-US"/>
            </a:p>
          </p:txBody>
        </p:sp>
        <p:sp>
          <p:nvSpPr>
            <p:cNvPr id="72716" name="Line 12"/>
            <p:cNvSpPr>
              <a:spLocks noChangeShapeType="1"/>
            </p:cNvSpPr>
            <p:nvPr/>
          </p:nvSpPr>
          <p:spPr bwMode="auto">
            <a:xfrm>
              <a:off x="1854" y="3200"/>
              <a:ext cx="206" cy="1"/>
            </a:xfrm>
            <a:prstGeom prst="line">
              <a:avLst/>
            </a:prstGeom>
            <a:noFill/>
            <a:ln w="14288">
              <a:solidFill>
                <a:srgbClr val="000000"/>
              </a:solidFill>
              <a:round/>
              <a:headEnd/>
              <a:tailEnd/>
            </a:ln>
          </p:spPr>
          <p:txBody>
            <a:bodyPr/>
            <a:lstStyle/>
            <a:p>
              <a:endParaRPr lang="en-US"/>
            </a:p>
          </p:txBody>
        </p:sp>
        <p:sp>
          <p:nvSpPr>
            <p:cNvPr id="72717" name="Line 13"/>
            <p:cNvSpPr>
              <a:spLocks noChangeShapeType="1"/>
            </p:cNvSpPr>
            <p:nvPr/>
          </p:nvSpPr>
          <p:spPr bwMode="auto">
            <a:xfrm flipV="1">
              <a:off x="2060" y="2995"/>
              <a:ext cx="1" cy="205"/>
            </a:xfrm>
            <a:prstGeom prst="line">
              <a:avLst/>
            </a:prstGeom>
            <a:noFill/>
            <a:ln w="14288">
              <a:solidFill>
                <a:srgbClr val="000000"/>
              </a:solidFill>
              <a:round/>
              <a:headEnd/>
              <a:tailEnd/>
            </a:ln>
          </p:spPr>
          <p:txBody>
            <a:bodyPr/>
            <a:lstStyle/>
            <a:p>
              <a:endParaRPr lang="en-US"/>
            </a:p>
          </p:txBody>
        </p:sp>
        <p:sp>
          <p:nvSpPr>
            <p:cNvPr id="72718" name="Line 14"/>
            <p:cNvSpPr>
              <a:spLocks noChangeShapeType="1"/>
            </p:cNvSpPr>
            <p:nvPr/>
          </p:nvSpPr>
          <p:spPr bwMode="auto">
            <a:xfrm>
              <a:off x="2060" y="2995"/>
              <a:ext cx="205" cy="1"/>
            </a:xfrm>
            <a:prstGeom prst="line">
              <a:avLst/>
            </a:prstGeom>
            <a:noFill/>
            <a:ln w="14288">
              <a:solidFill>
                <a:srgbClr val="000000"/>
              </a:solidFill>
              <a:round/>
              <a:headEnd/>
              <a:tailEnd/>
            </a:ln>
          </p:spPr>
          <p:txBody>
            <a:bodyPr/>
            <a:lstStyle/>
            <a:p>
              <a:endParaRPr lang="en-US"/>
            </a:p>
          </p:txBody>
        </p:sp>
        <p:sp>
          <p:nvSpPr>
            <p:cNvPr id="72719" name="Line 15"/>
            <p:cNvSpPr>
              <a:spLocks noChangeShapeType="1"/>
            </p:cNvSpPr>
            <p:nvPr/>
          </p:nvSpPr>
          <p:spPr bwMode="auto">
            <a:xfrm flipV="1">
              <a:off x="2265" y="2789"/>
              <a:ext cx="1" cy="206"/>
            </a:xfrm>
            <a:prstGeom prst="line">
              <a:avLst/>
            </a:prstGeom>
            <a:noFill/>
            <a:ln w="14288">
              <a:solidFill>
                <a:srgbClr val="000000"/>
              </a:solidFill>
              <a:round/>
              <a:headEnd/>
              <a:tailEnd/>
            </a:ln>
          </p:spPr>
          <p:txBody>
            <a:bodyPr/>
            <a:lstStyle/>
            <a:p>
              <a:endParaRPr lang="en-US"/>
            </a:p>
          </p:txBody>
        </p:sp>
        <p:sp>
          <p:nvSpPr>
            <p:cNvPr id="72720" name="Line 16"/>
            <p:cNvSpPr>
              <a:spLocks noChangeShapeType="1"/>
            </p:cNvSpPr>
            <p:nvPr/>
          </p:nvSpPr>
          <p:spPr bwMode="auto">
            <a:xfrm>
              <a:off x="2265" y="2789"/>
              <a:ext cx="206" cy="1"/>
            </a:xfrm>
            <a:prstGeom prst="line">
              <a:avLst/>
            </a:prstGeom>
            <a:noFill/>
            <a:ln w="14288">
              <a:solidFill>
                <a:srgbClr val="000000"/>
              </a:solidFill>
              <a:round/>
              <a:headEnd/>
              <a:tailEnd/>
            </a:ln>
          </p:spPr>
          <p:txBody>
            <a:bodyPr/>
            <a:lstStyle/>
            <a:p>
              <a:endParaRPr lang="en-US"/>
            </a:p>
          </p:txBody>
        </p:sp>
        <p:sp>
          <p:nvSpPr>
            <p:cNvPr id="72721" name="Line 17"/>
            <p:cNvSpPr>
              <a:spLocks noChangeShapeType="1"/>
            </p:cNvSpPr>
            <p:nvPr/>
          </p:nvSpPr>
          <p:spPr bwMode="auto">
            <a:xfrm flipV="1">
              <a:off x="2471" y="2584"/>
              <a:ext cx="1" cy="205"/>
            </a:xfrm>
            <a:prstGeom prst="line">
              <a:avLst/>
            </a:prstGeom>
            <a:noFill/>
            <a:ln w="14288">
              <a:solidFill>
                <a:srgbClr val="000000"/>
              </a:solidFill>
              <a:round/>
              <a:headEnd/>
              <a:tailEnd/>
            </a:ln>
          </p:spPr>
          <p:txBody>
            <a:bodyPr/>
            <a:lstStyle/>
            <a:p>
              <a:endParaRPr lang="en-US"/>
            </a:p>
          </p:txBody>
        </p:sp>
        <p:sp>
          <p:nvSpPr>
            <p:cNvPr id="72722" name="Line 18"/>
            <p:cNvSpPr>
              <a:spLocks noChangeShapeType="1"/>
            </p:cNvSpPr>
            <p:nvPr/>
          </p:nvSpPr>
          <p:spPr bwMode="auto">
            <a:xfrm>
              <a:off x="2471" y="2584"/>
              <a:ext cx="205" cy="1"/>
            </a:xfrm>
            <a:prstGeom prst="line">
              <a:avLst/>
            </a:prstGeom>
            <a:noFill/>
            <a:ln w="14288">
              <a:solidFill>
                <a:srgbClr val="000000"/>
              </a:solidFill>
              <a:round/>
              <a:headEnd/>
              <a:tailEnd/>
            </a:ln>
          </p:spPr>
          <p:txBody>
            <a:bodyPr/>
            <a:lstStyle/>
            <a:p>
              <a:endParaRPr lang="en-US"/>
            </a:p>
          </p:txBody>
        </p:sp>
        <p:sp>
          <p:nvSpPr>
            <p:cNvPr id="72723" name="Line 19"/>
            <p:cNvSpPr>
              <a:spLocks noChangeShapeType="1"/>
            </p:cNvSpPr>
            <p:nvPr/>
          </p:nvSpPr>
          <p:spPr bwMode="auto">
            <a:xfrm flipH="1">
              <a:off x="2882" y="2173"/>
              <a:ext cx="51" cy="1"/>
            </a:xfrm>
            <a:prstGeom prst="line">
              <a:avLst/>
            </a:prstGeom>
            <a:noFill/>
            <a:ln w="14288">
              <a:solidFill>
                <a:srgbClr val="000000"/>
              </a:solidFill>
              <a:round/>
              <a:headEnd/>
              <a:tailEnd/>
            </a:ln>
          </p:spPr>
          <p:txBody>
            <a:bodyPr/>
            <a:lstStyle/>
            <a:p>
              <a:endParaRPr lang="en-US"/>
            </a:p>
          </p:txBody>
        </p:sp>
        <p:sp>
          <p:nvSpPr>
            <p:cNvPr id="72724" name="Line 20"/>
            <p:cNvSpPr>
              <a:spLocks noChangeShapeType="1"/>
            </p:cNvSpPr>
            <p:nvPr/>
          </p:nvSpPr>
          <p:spPr bwMode="auto">
            <a:xfrm>
              <a:off x="2933" y="2173"/>
              <a:ext cx="155" cy="1"/>
            </a:xfrm>
            <a:prstGeom prst="line">
              <a:avLst/>
            </a:prstGeom>
            <a:noFill/>
            <a:ln w="14288">
              <a:solidFill>
                <a:srgbClr val="000000"/>
              </a:solidFill>
              <a:round/>
              <a:headEnd/>
              <a:tailEnd/>
            </a:ln>
          </p:spPr>
          <p:txBody>
            <a:bodyPr/>
            <a:lstStyle/>
            <a:p>
              <a:endParaRPr lang="en-US"/>
            </a:p>
          </p:txBody>
        </p:sp>
        <p:sp>
          <p:nvSpPr>
            <p:cNvPr id="72725" name="Line 21"/>
            <p:cNvSpPr>
              <a:spLocks noChangeShapeType="1"/>
            </p:cNvSpPr>
            <p:nvPr/>
          </p:nvSpPr>
          <p:spPr bwMode="auto">
            <a:xfrm flipV="1">
              <a:off x="3088" y="1967"/>
              <a:ext cx="1" cy="206"/>
            </a:xfrm>
            <a:prstGeom prst="line">
              <a:avLst/>
            </a:prstGeom>
            <a:noFill/>
            <a:ln w="14288">
              <a:solidFill>
                <a:srgbClr val="000000"/>
              </a:solidFill>
              <a:round/>
              <a:headEnd/>
              <a:tailEnd/>
            </a:ln>
          </p:spPr>
          <p:txBody>
            <a:bodyPr/>
            <a:lstStyle/>
            <a:p>
              <a:endParaRPr lang="en-US"/>
            </a:p>
          </p:txBody>
        </p:sp>
        <p:sp>
          <p:nvSpPr>
            <p:cNvPr id="72726" name="Line 22"/>
            <p:cNvSpPr>
              <a:spLocks noChangeShapeType="1"/>
            </p:cNvSpPr>
            <p:nvPr/>
          </p:nvSpPr>
          <p:spPr bwMode="auto">
            <a:xfrm>
              <a:off x="3088" y="1967"/>
              <a:ext cx="205" cy="1"/>
            </a:xfrm>
            <a:prstGeom prst="line">
              <a:avLst/>
            </a:prstGeom>
            <a:noFill/>
            <a:ln w="14288">
              <a:solidFill>
                <a:srgbClr val="000000"/>
              </a:solidFill>
              <a:round/>
              <a:headEnd/>
              <a:tailEnd/>
            </a:ln>
          </p:spPr>
          <p:txBody>
            <a:bodyPr/>
            <a:lstStyle/>
            <a:p>
              <a:endParaRPr lang="en-US"/>
            </a:p>
          </p:txBody>
        </p:sp>
        <p:sp>
          <p:nvSpPr>
            <p:cNvPr id="72727" name="Line 23"/>
            <p:cNvSpPr>
              <a:spLocks noChangeShapeType="1"/>
            </p:cNvSpPr>
            <p:nvPr/>
          </p:nvSpPr>
          <p:spPr bwMode="auto">
            <a:xfrm>
              <a:off x="3293" y="1967"/>
              <a:ext cx="360" cy="1"/>
            </a:xfrm>
            <a:prstGeom prst="line">
              <a:avLst/>
            </a:prstGeom>
            <a:noFill/>
            <a:ln w="14288">
              <a:solidFill>
                <a:srgbClr val="000000"/>
              </a:solidFill>
              <a:round/>
              <a:headEnd/>
              <a:tailEnd/>
            </a:ln>
          </p:spPr>
          <p:txBody>
            <a:bodyPr/>
            <a:lstStyle/>
            <a:p>
              <a:endParaRPr lang="en-US"/>
            </a:p>
          </p:txBody>
        </p:sp>
        <p:sp>
          <p:nvSpPr>
            <p:cNvPr id="72728" name="Line 24"/>
            <p:cNvSpPr>
              <a:spLocks noChangeShapeType="1"/>
            </p:cNvSpPr>
            <p:nvPr/>
          </p:nvSpPr>
          <p:spPr bwMode="auto">
            <a:xfrm flipH="1">
              <a:off x="1700" y="3200"/>
              <a:ext cx="51" cy="1"/>
            </a:xfrm>
            <a:prstGeom prst="line">
              <a:avLst/>
            </a:prstGeom>
            <a:noFill/>
            <a:ln w="14288">
              <a:solidFill>
                <a:srgbClr val="000000"/>
              </a:solidFill>
              <a:round/>
              <a:headEnd/>
              <a:tailEnd/>
            </a:ln>
          </p:spPr>
          <p:txBody>
            <a:bodyPr/>
            <a:lstStyle/>
            <a:p>
              <a:endParaRPr lang="en-US"/>
            </a:p>
          </p:txBody>
        </p:sp>
        <p:sp>
          <p:nvSpPr>
            <p:cNvPr id="72729" name="Line 25"/>
            <p:cNvSpPr>
              <a:spLocks noChangeShapeType="1"/>
            </p:cNvSpPr>
            <p:nvPr/>
          </p:nvSpPr>
          <p:spPr bwMode="auto">
            <a:xfrm flipH="1">
              <a:off x="1700" y="2995"/>
              <a:ext cx="51" cy="1"/>
            </a:xfrm>
            <a:prstGeom prst="line">
              <a:avLst/>
            </a:prstGeom>
            <a:noFill/>
            <a:ln w="14288">
              <a:solidFill>
                <a:srgbClr val="000000"/>
              </a:solidFill>
              <a:round/>
              <a:headEnd/>
              <a:tailEnd/>
            </a:ln>
          </p:spPr>
          <p:txBody>
            <a:bodyPr/>
            <a:lstStyle/>
            <a:p>
              <a:endParaRPr lang="en-US"/>
            </a:p>
          </p:txBody>
        </p:sp>
        <p:sp>
          <p:nvSpPr>
            <p:cNvPr id="72730" name="Line 26"/>
            <p:cNvSpPr>
              <a:spLocks noChangeShapeType="1"/>
            </p:cNvSpPr>
            <p:nvPr/>
          </p:nvSpPr>
          <p:spPr bwMode="auto">
            <a:xfrm flipH="1">
              <a:off x="1700" y="2789"/>
              <a:ext cx="51" cy="1"/>
            </a:xfrm>
            <a:prstGeom prst="line">
              <a:avLst/>
            </a:prstGeom>
            <a:noFill/>
            <a:ln w="14288">
              <a:solidFill>
                <a:srgbClr val="000000"/>
              </a:solidFill>
              <a:round/>
              <a:headEnd/>
              <a:tailEnd/>
            </a:ln>
          </p:spPr>
          <p:txBody>
            <a:bodyPr/>
            <a:lstStyle/>
            <a:p>
              <a:endParaRPr lang="en-US"/>
            </a:p>
          </p:txBody>
        </p:sp>
        <p:sp>
          <p:nvSpPr>
            <p:cNvPr id="72731" name="Line 27"/>
            <p:cNvSpPr>
              <a:spLocks noChangeShapeType="1"/>
            </p:cNvSpPr>
            <p:nvPr/>
          </p:nvSpPr>
          <p:spPr bwMode="auto">
            <a:xfrm flipH="1">
              <a:off x="1700" y="2584"/>
              <a:ext cx="51" cy="1"/>
            </a:xfrm>
            <a:prstGeom prst="line">
              <a:avLst/>
            </a:prstGeom>
            <a:noFill/>
            <a:ln w="14288">
              <a:solidFill>
                <a:srgbClr val="000000"/>
              </a:solidFill>
              <a:round/>
              <a:headEnd/>
              <a:tailEnd/>
            </a:ln>
          </p:spPr>
          <p:txBody>
            <a:bodyPr/>
            <a:lstStyle/>
            <a:p>
              <a:endParaRPr lang="en-US"/>
            </a:p>
          </p:txBody>
        </p:sp>
        <p:sp>
          <p:nvSpPr>
            <p:cNvPr id="72732" name="Line 28"/>
            <p:cNvSpPr>
              <a:spLocks noChangeShapeType="1"/>
            </p:cNvSpPr>
            <p:nvPr/>
          </p:nvSpPr>
          <p:spPr bwMode="auto">
            <a:xfrm flipH="1">
              <a:off x="1700" y="1967"/>
              <a:ext cx="51" cy="1"/>
            </a:xfrm>
            <a:prstGeom prst="line">
              <a:avLst/>
            </a:prstGeom>
            <a:noFill/>
            <a:ln w="14288">
              <a:solidFill>
                <a:srgbClr val="000000"/>
              </a:solidFill>
              <a:round/>
              <a:headEnd/>
              <a:tailEnd/>
            </a:ln>
          </p:spPr>
          <p:txBody>
            <a:bodyPr/>
            <a:lstStyle/>
            <a:p>
              <a:endParaRPr lang="en-US"/>
            </a:p>
          </p:txBody>
        </p:sp>
        <p:sp>
          <p:nvSpPr>
            <p:cNvPr id="72733" name="Line 29"/>
            <p:cNvSpPr>
              <a:spLocks noChangeShapeType="1"/>
            </p:cNvSpPr>
            <p:nvPr/>
          </p:nvSpPr>
          <p:spPr bwMode="auto">
            <a:xfrm>
              <a:off x="1957" y="3406"/>
              <a:ext cx="1" cy="51"/>
            </a:xfrm>
            <a:prstGeom prst="line">
              <a:avLst/>
            </a:prstGeom>
            <a:noFill/>
            <a:ln w="14288">
              <a:solidFill>
                <a:srgbClr val="000000"/>
              </a:solidFill>
              <a:round/>
              <a:headEnd/>
              <a:tailEnd/>
            </a:ln>
          </p:spPr>
          <p:txBody>
            <a:bodyPr/>
            <a:lstStyle/>
            <a:p>
              <a:endParaRPr lang="en-US"/>
            </a:p>
          </p:txBody>
        </p:sp>
        <p:sp>
          <p:nvSpPr>
            <p:cNvPr id="72734" name="Line 30"/>
            <p:cNvSpPr>
              <a:spLocks noChangeShapeType="1"/>
            </p:cNvSpPr>
            <p:nvPr/>
          </p:nvSpPr>
          <p:spPr bwMode="auto">
            <a:xfrm>
              <a:off x="2163" y="3406"/>
              <a:ext cx="1" cy="51"/>
            </a:xfrm>
            <a:prstGeom prst="line">
              <a:avLst/>
            </a:prstGeom>
            <a:noFill/>
            <a:ln w="14288">
              <a:solidFill>
                <a:srgbClr val="000000"/>
              </a:solidFill>
              <a:round/>
              <a:headEnd/>
              <a:tailEnd/>
            </a:ln>
          </p:spPr>
          <p:txBody>
            <a:bodyPr/>
            <a:lstStyle/>
            <a:p>
              <a:endParaRPr lang="en-US"/>
            </a:p>
          </p:txBody>
        </p:sp>
        <p:sp>
          <p:nvSpPr>
            <p:cNvPr id="72735" name="Line 31"/>
            <p:cNvSpPr>
              <a:spLocks noChangeShapeType="1"/>
            </p:cNvSpPr>
            <p:nvPr/>
          </p:nvSpPr>
          <p:spPr bwMode="auto">
            <a:xfrm>
              <a:off x="2368" y="3406"/>
              <a:ext cx="1" cy="51"/>
            </a:xfrm>
            <a:prstGeom prst="line">
              <a:avLst/>
            </a:prstGeom>
            <a:noFill/>
            <a:ln w="14288">
              <a:solidFill>
                <a:srgbClr val="000000"/>
              </a:solidFill>
              <a:round/>
              <a:headEnd/>
              <a:tailEnd/>
            </a:ln>
          </p:spPr>
          <p:txBody>
            <a:bodyPr/>
            <a:lstStyle/>
            <a:p>
              <a:endParaRPr lang="en-US"/>
            </a:p>
          </p:txBody>
        </p:sp>
        <p:sp>
          <p:nvSpPr>
            <p:cNvPr id="72736" name="Line 32"/>
            <p:cNvSpPr>
              <a:spLocks noChangeShapeType="1"/>
            </p:cNvSpPr>
            <p:nvPr/>
          </p:nvSpPr>
          <p:spPr bwMode="auto">
            <a:xfrm>
              <a:off x="2574" y="3406"/>
              <a:ext cx="1" cy="51"/>
            </a:xfrm>
            <a:prstGeom prst="line">
              <a:avLst/>
            </a:prstGeom>
            <a:noFill/>
            <a:ln w="14288">
              <a:solidFill>
                <a:srgbClr val="000000"/>
              </a:solidFill>
              <a:round/>
              <a:headEnd/>
              <a:tailEnd/>
            </a:ln>
          </p:spPr>
          <p:txBody>
            <a:bodyPr/>
            <a:lstStyle/>
            <a:p>
              <a:endParaRPr lang="en-US"/>
            </a:p>
          </p:txBody>
        </p:sp>
        <p:sp>
          <p:nvSpPr>
            <p:cNvPr id="72737" name="Line 33"/>
            <p:cNvSpPr>
              <a:spLocks noChangeShapeType="1"/>
            </p:cNvSpPr>
            <p:nvPr/>
          </p:nvSpPr>
          <p:spPr bwMode="auto">
            <a:xfrm>
              <a:off x="3190" y="3406"/>
              <a:ext cx="1" cy="51"/>
            </a:xfrm>
            <a:prstGeom prst="line">
              <a:avLst/>
            </a:prstGeom>
            <a:noFill/>
            <a:ln w="14288">
              <a:solidFill>
                <a:srgbClr val="000000"/>
              </a:solidFill>
              <a:round/>
              <a:headEnd/>
              <a:tailEnd/>
            </a:ln>
          </p:spPr>
          <p:txBody>
            <a:bodyPr/>
            <a:lstStyle/>
            <a:p>
              <a:endParaRPr lang="en-US"/>
            </a:p>
          </p:txBody>
        </p:sp>
        <p:sp>
          <p:nvSpPr>
            <p:cNvPr id="72738" name="Line 34"/>
            <p:cNvSpPr>
              <a:spLocks noChangeShapeType="1"/>
            </p:cNvSpPr>
            <p:nvPr/>
          </p:nvSpPr>
          <p:spPr bwMode="auto">
            <a:xfrm>
              <a:off x="3396" y="1916"/>
              <a:ext cx="1" cy="1541"/>
            </a:xfrm>
            <a:prstGeom prst="line">
              <a:avLst/>
            </a:prstGeom>
            <a:noFill/>
            <a:ln w="0">
              <a:solidFill>
                <a:srgbClr val="000000"/>
              </a:solidFill>
              <a:prstDash val="sysDash"/>
              <a:round/>
              <a:headEnd/>
              <a:tailEnd/>
            </a:ln>
          </p:spPr>
          <p:txBody>
            <a:bodyPr/>
            <a:lstStyle/>
            <a:p>
              <a:endParaRPr lang="en-US"/>
            </a:p>
          </p:txBody>
        </p:sp>
        <p:sp>
          <p:nvSpPr>
            <p:cNvPr id="72739" name="Rectangle 35"/>
            <p:cNvSpPr>
              <a:spLocks noChangeArrowheads="1"/>
            </p:cNvSpPr>
            <p:nvPr/>
          </p:nvSpPr>
          <p:spPr bwMode="auto">
            <a:xfrm>
              <a:off x="1443" y="3176"/>
              <a:ext cx="198" cy="106"/>
            </a:xfrm>
            <a:prstGeom prst="rect">
              <a:avLst/>
            </a:prstGeom>
            <a:noFill/>
            <a:ln w="9525">
              <a:noFill/>
              <a:miter lim="800000"/>
              <a:headEnd/>
              <a:tailEnd/>
            </a:ln>
          </p:spPr>
          <p:txBody>
            <a:bodyPr wrap="none" lIns="0" tIns="0" rIns="0" bIns="0">
              <a:spAutoFit/>
            </a:bodyPr>
            <a:lstStyle/>
            <a:p>
              <a:r>
                <a:rPr lang="en-US" sz="1100">
                  <a:solidFill>
                    <a:srgbClr val="000000"/>
                  </a:solidFill>
                </a:rPr>
                <a:t>...001</a:t>
              </a:r>
              <a:endParaRPr lang="en-US"/>
            </a:p>
          </p:txBody>
        </p:sp>
        <p:sp>
          <p:nvSpPr>
            <p:cNvPr id="72740" name="Rectangle 36"/>
            <p:cNvSpPr>
              <a:spLocks noChangeArrowheads="1"/>
            </p:cNvSpPr>
            <p:nvPr/>
          </p:nvSpPr>
          <p:spPr bwMode="auto">
            <a:xfrm>
              <a:off x="1494" y="2970"/>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010</a:t>
              </a:r>
              <a:endParaRPr lang="en-US"/>
            </a:p>
          </p:txBody>
        </p:sp>
        <p:sp>
          <p:nvSpPr>
            <p:cNvPr id="72741" name="Rectangle 37"/>
            <p:cNvSpPr>
              <a:spLocks noChangeArrowheads="1"/>
            </p:cNvSpPr>
            <p:nvPr/>
          </p:nvSpPr>
          <p:spPr bwMode="auto">
            <a:xfrm>
              <a:off x="1494" y="2765"/>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011</a:t>
              </a:r>
              <a:endParaRPr lang="en-US"/>
            </a:p>
          </p:txBody>
        </p:sp>
        <p:sp>
          <p:nvSpPr>
            <p:cNvPr id="72742" name="Rectangle 38"/>
            <p:cNvSpPr>
              <a:spLocks noChangeArrowheads="1"/>
            </p:cNvSpPr>
            <p:nvPr/>
          </p:nvSpPr>
          <p:spPr bwMode="auto">
            <a:xfrm>
              <a:off x="1494" y="2559"/>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100</a:t>
              </a:r>
              <a:endParaRPr lang="en-US"/>
            </a:p>
          </p:txBody>
        </p:sp>
        <p:sp>
          <p:nvSpPr>
            <p:cNvPr id="72743" name="Rectangle 39"/>
            <p:cNvSpPr>
              <a:spLocks noChangeArrowheads="1"/>
            </p:cNvSpPr>
            <p:nvPr/>
          </p:nvSpPr>
          <p:spPr bwMode="auto">
            <a:xfrm>
              <a:off x="3348" y="3468"/>
              <a:ext cx="64" cy="125"/>
            </a:xfrm>
            <a:prstGeom prst="rect">
              <a:avLst/>
            </a:prstGeom>
            <a:noFill/>
            <a:ln w="9525">
              <a:noFill/>
              <a:miter lim="800000"/>
              <a:headEnd/>
              <a:tailEnd/>
            </a:ln>
          </p:spPr>
          <p:txBody>
            <a:bodyPr wrap="none" lIns="0" tIns="0" rIns="0" bIns="0">
              <a:spAutoFit/>
            </a:bodyPr>
            <a:lstStyle/>
            <a:p>
              <a:r>
                <a:rPr lang="en-US" sz="1300" i="1">
                  <a:solidFill>
                    <a:srgbClr val="000000"/>
                  </a:solidFill>
                </a:rPr>
                <a:t>V</a:t>
              </a:r>
              <a:endParaRPr lang="en-US"/>
            </a:p>
          </p:txBody>
        </p:sp>
        <p:sp>
          <p:nvSpPr>
            <p:cNvPr id="72744" name="Rectangle 40"/>
            <p:cNvSpPr>
              <a:spLocks noChangeArrowheads="1"/>
            </p:cNvSpPr>
            <p:nvPr/>
          </p:nvSpPr>
          <p:spPr bwMode="auto">
            <a:xfrm>
              <a:off x="3396" y="3519"/>
              <a:ext cx="173" cy="125"/>
            </a:xfrm>
            <a:prstGeom prst="rect">
              <a:avLst/>
            </a:prstGeom>
            <a:noFill/>
            <a:ln w="9525">
              <a:noFill/>
              <a:miter lim="800000"/>
              <a:headEnd/>
              <a:tailEnd/>
            </a:ln>
          </p:spPr>
          <p:txBody>
            <a:bodyPr wrap="none" lIns="0" tIns="0" rIns="0" bIns="0">
              <a:spAutoFit/>
            </a:bodyPr>
            <a:lstStyle/>
            <a:p>
              <a:r>
                <a:rPr lang="en-US" sz="1300" i="1">
                  <a:solidFill>
                    <a:srgbClr val="000000"/>
                  </a:solidFill>
                </a:rPr>
                <a:t>max</a:t>
              </a:r>
              <a:endParaRPr lang="en-US"/>
            </a:p>
          </p:txBody>
        </p:sp>
        <p:sp>
          <p:nvSpPr>
            <p:cNvPr id="72745" name="Rectangle 41"/>
            <p:cNvSpPr>
              <a:spLocks noChangeArrowheads="1"/>
            </p:cNvSpPr>
            <p:nvPr/>
          </p:nvSpPr>
          <p:spPr bwMode="auto">
            <a:xfrm>
              <a:off x="1340" y="1616"/>
              <a:ext cx="301" cy="125"/>
            </a:xfrm>
            <a:prstGeom prst="rect">
              <a:avLst/>
            </a:prstGeom>
            <a:noFill/>
            <a:ln w="9525">
              <a:noFill/>
              <a:miter lim="800000"/>
              <a:headEnd/>
              <a:tailEnd/>
            </a:ln>
          </p:spPr>
          <p:txBody>
            <a:bodyPr wrap="none" lIns="0" tIns="0" rIns="0" bIns="0">
              <a:spAutoFit/>
            </a:bodyPr>
            <a:lstStyle/>
            <a:p>
              <a:r>
                <a:rPr lang="en-US" sz="1300" b="1">
                  <a:solidFill>
                    <a:srgbClr val="000000"/>
                  </a:solidFill>
                </a:rPr>
                <a:t>Digital</a:t>
              </a:r>
              <a:endParaRPr lang="en-US"/>
            </a:p>
          </p:txBody>
        </p:sp>
        <p:sp>
          <p:nvSpPr>
            <p:cNvPr id="72746" name="Rectangle 42"/>
            <p:cNvSpPr>
              <a:spLocks noChangeArrowheads="1"/>
            </p:cNvSpPr>
            <p:nvPr/>
          </p:nvSpPr>
          <p:spPr bwMode="auto">
            <a:xfrm>
              <a:off x="1340" y="1719"/>
              <a:ext cx="325" cy="125"/>
            </a:xfrm>
            <a:prstGeom prst="rect">
              <a:avLst/>
            </a:prstGeom>
            <a:noFill/>
            <a:ln w="9525">
              <a:noFill/>
              <a:miter lim="800000"/>
              <a:headEnd/>
              <a:tailEnd/>
            </a:ln>
          </p:spPr>
          <p:txBody>
            <a:bodyPr wrap="none" lIns="0" tIns="0" rIns="0" bIns="0">
              <a:spAutoFit/>
            </a:bodyPr>
            <a:lstStyle/>
            <a:p>
              <a:r>
                <a:rPr lang="en-US" sz="1300" b="1">
                  <a:solidFill>
                    <a:srgbClr val="000000"/>
                  </a:solidFill>
                </a:rPr>
                <a:t>Output</a:t>
              </a:r>
              <a:endParaRPr lang="en-US"/>
            </a:p>
          </p:txBody>
        </p:sp>
        <p:sp>
          <p:nvSpPr>
            <p:cNvPr id="72747" name="Rectangle 43"/>
            <p:cNvSpPr>
              <a:spLocks noChangeArrowheads="1"/>
            </p:cNvSpPr>
            <p:nvPr/>
          </p:nvSpPr>
          <p:spPr bwMode="auto">
            <a:xfrm>
              <a:off x="3704" y="3415"/>
              <a:ext cx="422" cy="125"/>
            </a:xfrm>
            <a:prstGeom prst="rect">
              <a:avLst/>
            </a:prstGeom>
            <a:noFill/>
            <a:ln w="9525">
              <a:noFill/>
              <a:miter lim="800000"/>
              <a:headEnd/>
              <a:tailEnd/>
            </a:ln>
          </p:spPr>
          <p:txBody>
            <a:bodyPr wrap="none" lIns="0" tIns="0" rIns="0" bIns="0">
              <a:spAutoFit/>
            </a:bodyPr>
            <a:lstStyle/>
            <a:p>
              <a:r>
                <a:rPr lang="en-US" sz="1300" b="1">
                  <a:solidFill>
                    <a:srgbClr val="000000"/>
                  </a:solidFill>
                </a:rPr>
                <a:t>Analogue</a:t>
              </a:r>
              <a:endParaRPr lang="en-US"/>
            </a:p>
          </p:txBody>
        </p:sp>
        <p:sp>
          <p:nvSpPr>
            <p:cNvPr id="72748" name="Rectangle 44"/>
            <p:cNvSpPr>
              <a:spLocks noChangeArrowheads="1"/>
            </p:cNvSpPr>
            <p:nvPr/>
          </p:nvSpPr>
          <p:spPr bwMode="auto">
            <a:xfrm>
              <a:off x="3704" y="3549"/>
              <a:ext cx="249" cy="125"/>
            </a:xfrm>
            <a:prstGeom prst="rect">
              <a:avLst/>
            </a:prstGeom>
            <a:noFill/>
            <a:ln w="9525">
              <a:noFill/>
              <a:miter lim="800000"/>
              <a:headEnd/>
              <a:tailEnd/>
            </a:ln>
          </p:spPr>
          <p:txBody>
            <a:bodyPr wrap="none" lIns="0" tIns="0" rIns="0" bIns="0">
              <a:spAutoFit/>
            </a:bodyPr>
            <a:lstStyle/>
            <a:p>
              <a:r>
                <a:rPr lang="en-US" sz="1300" b="1">
                  <a:solidFill>
                    <a:srgbClr val="000000"/>
                  </a:solidFill>
                </a:rPr>
                <a:t>Input</a:t>
              </a:r>
              <a:endParaRPr lang="en-US"/>
            </a:p>
          </p:txBody>
        </p:sp>
        <p:sp>
          <p:nvSpPr>
            <p:cNvPr id="72749" name="Line 45"/>
            <p:cNvSpPr>
              <a:spLocks noChangeShapeType="1"/>
            </p:cNvSpPr>
            <p:nvPr/>
          </p:nvSpPr>
          <p:spPr bwMode="auto">
            <a:xfrm flipH="1">
              <a:off x="1700" y="3406"/>
              <a:ext cx="51" cy="1"/>
            </a:xfrm>
            <a:prstGeom prst="line">
              <a:avLst/>
            </a:prstGeom>
            <a:noFill/>
            <a:ln w="0">
              <a:solidFill>
                <a:srgbClr val="000000"/>
              </a:solidFill>
              <a:prstDash val="sysDash"/>
              <a:round/>
              <a:headEnd/>
              <a:tailEnd/>
            </a:ln>
          </p:spPr>
          <p:txBody>
            <a:bodyPr/>
            <a:lstStyle/>
            <a:p>
              <a:endParaRPr lang="en-US"/>
            </a:p>
          </p:txBody>
        </p:sp>
        <p:sp>
          <p:nvSpPr>
            <p:cNvPr id="72750" name="Line 46"/>
            <p:cNvSpPr>
              <a:spLocks noChangeShapeType="1"/>
            </p:cNvSpPr>
            <p:nvPr/>
          </p:nvSpPr>
          <p:spPr bwMode="auto">
            <a:xfrm>
              <a:off x="1751" y="3406"/>
              <a:ext cx="1" cy="51"/>
            </a:xfrm>
            <a:prstGeom prst="line">
              <a:avLst/>
            </a:prstGeom>
            <a:noFill/>
            <a:ln w="0">
              <a:solidFill>
                <a:srgbClr val="000000"/>
              </a:solidFill>
              <a:prstDash val="sysDash"/>
              <a:round/>
              <a:headEnd/>
              <a:tailEnd/>
            </a:ln>
          </p:spPr>
          <p:txBody>
            <a:bodyPr/>
            <a:lstStyle/>
            <a:p>
              <a:endParaRPr lang="en-US"/>
            </a:p>
          </p:txBody>
        </p:sp>
        <p:sp>
          <p:nvSpPr>
            <p:cNvPr id="72751" name="Line 47"/>
            <p:cNvSpPr>
              <a:spLocks noChangeShapeType="1"/>
            </p:cNvSpPr>
            <p:nvPr/>
          </p:nvSpPr>
          <p:spPr bwMode="auto">
            <a:xfrm flipV="1">
              <a:off x="1751" y="1864"/>
              <a:ext cx="1542" cy="1542"/>
            </a:xfrm>
            <a:prstGeom prst="line">
              <a:avLst/>
            </a:prstGeom>
            <a:noFill/>
            <a:ln w="0">
              <a:solidFill>
                <a:srgbClr val="000000"/>
              </a:solidFill>
              <a:prstDash val="sysDot"/>
              <a:round/>
              <a:headEnd/>
              <a:tailEnd/>
            </a:ln>
          </p:spPr>
          <p:txBody>
            <a:bodyPr/>
            <a:lstStyle/>
            <a:p>
              <a:endParaRPr lang="en-US"/>
            </a:p>
          </p:txBody>
        </p:sp>
        <p:sp>
          <p:nvSpPr>
            <p:cNvPr id="72752" name="Rectangle 48"/>
            <p:cNvSpPr>
              <a:spLocks noChangeArrowheads="1"/>
            </p:cNvSpPr>
            <p:nvPr/>
          </p:nvSpPr>
          <p:spPr bwMode="auto">
            <a:xfrm>
              <a:off x="1751" y="3484"/>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0</a:t>
              </a:r>
              <a:endParaRPr lang="en-US"/>
            </a:p>
          </p:txBody>
        </p:sp>
        <p:sp>
          <p:nvSpPr>
            <p:cNvPr id="72753" name="Rectangle 49"/>
            <p:cNvSpPr>
              <a:spLocks noChangeArrowheads="1"/>
            </p:cNvSpPr>
            <p:nvPr/>
          </p:nvSpPr>
          <p:spPr bwMode="auto">
            <a:xfrm>
              <a:off x="1392" y="1907"/>
              <a:ext cx="287" cy="125"/>
            </a:xfrm>
            <a:prstGeom prst="rect">
              <a:avLst/>
            </a:prstGeom>
            <a:noFill/>
            <a:ln w="9525">
              <a:noFill/>
              <a:miter lim="800000"/>
              <a:headEnd/>
              <a:tailEnd/>
            </a:ln>
          </p:spPr>
          <p:txBody>
            <a:bodyPr wrap="none" lIns="0" tIns="0" rIns="0" bIns="0">
              <a:spAutoFit/>
            </a:bodyPr>
            <a:lstStyle/>
            <a:p>
              <a:r>
                <a:rPr lang="en-US" sz="1300">
                  <a:solidFill>
                    <a:srgbClr val="000000"/>
                  </a:solidFill>
                </a:rPr>
                <a:t>(2  - 1)</a:t>
              </a:r>
              <a:endParaRPr lang="en-US"/>
            </a:p>
          </p:txBody>
        </p:sp>
        <p:sp>
          <p:nvSpPr>
            <p:cNvPr id="72754" name="Rectangle 50"/>
            <p:cNvSpPr>
              <a:spLocks noChangeArrowheads="1"/>
            </p:cNvSpPr>
            <p:nvPr/>
          </p:nvSpPr>
          <p:spPr bwMode="auto">
            <a:xfrm>
              <a:off x="1494" y="1872"/>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n</a:t>
              </a:r>
              <a:endParaRPr lang="en-US"/>
            </a:p>
          </p:txBody>
        </p:sp>
        <p:sp>
          <p:nvSpPr>
            <p:cNvPr id="72755" name="Line 51"/>
            <p:cNvSpPr>
              <a:spLocks noChangeShapeType="1"/>
            </p:cNvSpPr>
            <p:nvPr/>
          </p:nvSpPr>
          <p:spPr bwMode="auto">
            <a:xfrm flipH="1">
              <a:off x="1700" y="2173"/>
              <a:ext cx="51" cy="1"/>
            </a:xfrm>
            <a:prstGeom prst="line">
              <a:avLst/>
            </a:prstGeom>
            <a:noFill/>
            <a:ln w="14288">
              <a:solidFill>
                <a:srgbClr val="000000"/>
              </a:solidFill>
              <a:round/>
              <a:headEnd/>
              <a:tailEnd/>
            </a:ln>
          </p:spPr>
          <p:txBody>
            <a:bodyPr/>
            <a:lstStyle/>
            <a:p>
              <a:endParaRPr lang="en-US"/>
            </a:p>
          </p:txBody>
        </p:sp>
        <p:sp>
          <p:nvSpPr>
            <p:cNvPr id="72756" name="Rectangle 52"/>
            <p:cNvSpPr>
              <a:spLocks noChangeArrowheads="1"/>
            </p:cNvSpPr>
            <p:nvPr/>
          </p:nvSpPr>
          <p:spPr bwMode="auto">
            <a:xfrm>
              <a:off x="1392" y="2113"/>
              <a:ext cx="287" cy="125"/>
            </a:xfrm>
            <a:prstGeom prst="rect">
              <a:avLst/>
            </a:prstGeom>
            <a:noFill/>
            <a:ln w="9525">
              <a:noFill/>
              <a:miter lim="800000"/>
              <a:headEnd/>
              <a:tailEnd/>
            </a:ln>
          </p:spPr>
          <p:txBody>
            <a:bodyPr wrap="none" lIns="0" tIns="0" rIns="0" bIns="0">
              <a:spAutoFit/>
            </a:bodyPr>
            <a:lstStyle/>
            <a:p>
              <a:r>
                <a:rPr lang="en-US" sz="1300">
                  <a:solidFill>
                    <a:srgbClr val="000000"/>
                  </a:solidFill>
                </a:rPr>
                <a:t>(2  - 2)</a:t>
              </a:r>
              <a:endParaRPr lang="en-US"/>
            </a:p>
          </p:txBody>
        </p:sp>
        <p:sp>
          <p:nvSpPr>
            <p:cNvPr id="72757" name="Rectangle 53"/>
            <p:cNvSpPr>
              <a:spLocks noChangeArrowheads="1"/>
            </p:cNvSpPr>
            <p:nvPr/>
          </p:nvSpPr>
          <p:spPr bwMode="auto">
            <a:xfrm>
              <a:off x="1494" y="2077"/>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n</a:t>
              </a:r>
              <a:endParaRPr lang="en-US"/>
            </a:p>
          </p:txBody>
        </p:sp>
        <p:sp>
          <p:nvSpPr>
            <p:cNvPr id="72758" name="Rectangle 54"/>
            <p:cNvSpPr>
              <a:spLocks noChangeArrowheads="1"/>
            </p:cNvSpPr>
            <p:nvPr/>
          </p:nvSpPr>
          <p:spPr bwMode="auto">
            <a:xfrm>
              <a:off x="1597" y="3365"/>
              <a:ext cx="52" cy="125"/>
            </a:xfrm>
            <a:prstGeom prst="rect">
              <a:avLst/>
            </a:prstGeom>
            <a:noFill/>
            <a:ln w="9525">
              <a:noFill/>
              <a:miter lim="800000"/>
              <a:headEnd/>
              <a:tailEnd/>
            </a:ln>
          </p:spPr>
          <p:txBody>
            <a:bodyPr wrap="none" lIns="0" tIns="0" rIns="0" bIns="0">
              <a:spAutoFit/>
            </a:bodyPr>
            <a:lstStyle/>
            <a:p>
              <a:r>
                <a:rPr lang="en-US" sz="1300">
                  <a:solidFill>
                    <a:srgbClr val="000000"/>
                  </a:solidFill>
                </a:rPr>
                <a:t>0</a:t>
              </a:r>
              <a:endParaRPr lang="en-US"/>
            </a:p>
          </p:txBody>
        </p:sp>
      </p:grpSp>
      <p:sp>
        <p:nvSpPr>
          <p:cNvPr id="72760" name="Freeform 56"/>
          <p:cNvSpPr>
            <a:spLocks/>
          </p:cNvSpPr>
          <p:nvPr/>
        </p:nvSpPr>
        <p:spPr bwMode="auto">
          <a:xfrm>
            <a:off x="933450" y="5878513"/>
            <a:ext cx="2535238" cy="204787"/>
          </a:xfrm>
          <a:custGeom>
            <a:avLst/>
            <a:gdLst/>
            <a:ahLst/>
            <a:cxnLst>
              <a:cxn ang="0">
                <a:pos x="0" y="0"/>
              </a:cxn>
              <a:cxn ang="0">
                <a:pos x="2" y="27"/>
              </a:cxn>
              <a:cxn ang="0">
                <a:pos x="8" y="50"/>
              </a:cxn>
              <a:cxn ang="0">
                <a:pos x="17" y="72"/>
              </a:cxn>
              <a:cxn ang="0">
                <a:pos x="27" y="92"/>
              </a:cxn>
              <a:cxn ang="0">
                <a:pos x="42" y="108"/>
              </a:cxn>
              <a:cxn ang="0">
                <a:pos x="56" y="119"/>
              </a:cxn>
              <a:cxn ang="0">
                <a:pos x="74" y="128"/>
              </a:cxn>
              <a:cxn ang="0">
                <a:pos x="92" y="129"/>
              </a:cxn>
              <a:cxn ang="0">
                <a:pos x="1556" y="129"/>
              </a:cxn>
              <a:cxn ang="0">
                <a:pos x="1574" y="131"/>
              </a:cxn>
              <a:cxn ang="0">
                <a:pos x="1592" y="140"/>
              </a:cxn>
              <a:cxn ang="0">
                <a:pos x="1606" y="151"/>
              </a:cxn>
              <a:cxn ang="0">
                <a:pos x="1621" y="167"/>
              </a:cxn>
              <a:cxn ang="0">
                <a:pos x="1632" y="187"/>
              </a:cxn>
              <a:cxn ang="0">
                <a:pos x="1641" y="208"/>
              </a:cxn>
              <a:cxn ang="0">
                <a:pos x="1646" y="232"/>
              </a:cxn>
              <a:cxn ang="0">
                <a:pos x="1648" y="259"/>
              </a:cxn>
              <a:cxn ang="0">
                <a:pos x="1650" y="232"/>
              </a:cxn>
              <a:cxn ang="0">
                <a:pos x="1655" y="208"/>
              </a:cxn>
              <a:cxn ang="0">
                <a:pos x="1664" y="187"/>
              </a:cxn>
              <a:cxn ang="0">
                <a:pos x="1675" y="167"/>
              </a:cxn>
              <a:cxn ang="0">
                <a:pos x="1689" y="151"/>
              </a:cxn>
              <a:cxn ang="0">
                <a:pos x="1703" y="140"/>
              </a:cxn>
              <a:cxn ang="0">
                <a:pos x="1721" y="131"/>
              </a:cxn>
              <a:cxn ang="0">
                <a:pos x="1739" y="129"/>
              </a:cxn>
              <a:cxn ang="0">
                <a:pos x="3103" y="129"/>
              </a:cxn>
              <a:cxn ang="0">
                <a:pos x="3121" y="128"/>
              </a:cxn>
              <a:cxn ang="0">
                <a:pos x="3139" y="119"/>
              </a:cxn>
              <a:cxn ang="0">
                <a:pos x="3153" y="108"/>
              </a:cxn>
              <a:cxn ang="0">
                <a:pos x="3167" y="92"/>
              </a:cxn>
              <a:cxn ang="0">
                <a:pos x="3178" y="72"/>
              </a:cxn>
              <a:cxn ang="0">
                <a:pos x="3187" y="50"/>
              </a:cxn>
              <a:cxn ang="0">
                <a:pos x="3193" y="27"/>
              </a:cxn>
              <a:cxn ang="0">
                <a:pos x="3194" y="0"/>
              </a:cxn>
            </a:cxnLst>
            <a:rect l="0" t="0" r="r" b="b"/>
            <a:pathLst>
              <a:path w="3194" h="259">
                <a:moveTo>
                  <a:pt x="0" y="0"/>
                </a:moveTo>
                <a:lnTo>
                  <a:pt x="2" y="27"/>
                </a:lnTo>
                <a:lnTo>
                  <a:pt x="8" y="50"/>
                </a:lnTo>
                <a:lnTo>
                  <a:pt x="17" y="72"/>
                </a:lnTo>
                <a:lnTo>
                  <a:pt x="27" y="92"/>
                </a:lnTo>
                <a:lnTo>
                  <a:pt x="42" y="108"/>
                </a:lnTo>
                <a:lnTo>
                  <a:pt x="56" y="119"/>
                </a:lnTo>
                <a:lnTo>
                  <a:pt x="74" y="128"/>
                </a:lnTo>
                <a:lnTo>
                  <a:pt x="92" y="129"/>
                </a:lnTo>
                <a:lnTo>
                  <a:pt x="1556" y="129"/>
                </a:lnTo>
                <a:lnTo>
                  <a:pt x="1574" y="131"/>
                </a:lnTo>
                <a:lnTo>
                  <a:pt x="1592" y="140"/>
                </a:lnTo>
                <a:lnTo>
                  <a:pt x="1606" y="151"/>
                </a:lnTo>
                <a:lnTo>
                  <a:pt x="1621" y="167"/>
                </a:lnTo>
                <a:lnTo>
                  <a:pt x="1632" y="187"/>
                </a:lnTo>
                <a:lnTo>
                  <a:pt x="1641" y="208"/>
                </a:lnTo>
                <a:lnTo>
                  <a:pt x="1646" y="232"/>
                </a:lnTo>
                <a:lnTo>
                  <a:pt x="1648" y="259"/>
                </a:lnTo>
                <a:lnTo>
                  <a:pt x="1650" y="232"/>
                </a:lnTo>
                <a:lnTo>
                  <a:pt x="1655" y="208"/>
                </a:lnTo>
                <a:lnTo>
                  <a:pt x="1664" y="187"/>
                </a:lnTo>
                <a:lnTo>
                  <a:pt x="1675" y="167"/>
                </a:lnTo>
                <a:lnTo>
                  <a:pt x="1689" y="151"/>
                </a:lnTo>
                <a:lnTo>
                  <a:pt x="1703" y="140"/>
                </a:lnTo>
                <a:lnTo>
                  <a:pt x="1721" y="131"/>
                </a:lnTo>
                <a:lnTo>
                  <a:pt x="1739" y="129"/>
                </a:lnTo>
                <a:lnTo>
                  <a:pt x="3103" y="129"/>
                </a:lnTo>
                <a:lnTo>
                  <a:pt x="3121" y="128"/>
                </a:lnTo>
                <a:lnTo>
                  <a:pt x="3139" y="119"/>
                </a:lnTo>
                <a:lnTo>
                  <a:pt x="3153" y="108"/>
                </a:lnTo>
                <a:lnTo>
                  <a:pt x="3167" y="92"/>
                </a:lnTo>
                <a:lnTo>
                  <a:pt x="3178" y="72"/>
                </a:lnTo>
                <a:lnTo>
                  <a:pt x="3187" y="50"/>
                </a:lnTo>
                <a:lnTo>
                  <a:pt x="3193" y="27"/>
                </a:lnTo>
                <a:lnTo>
                  <a:pt x="3194" y="0"/>
                </a:lnTo>
              </a:path>
            </a:pathLst>
          </a:custGeom>
          <a:noFill/>
          <a:ln w="19050" cmpd="sng">
            <a:solidFill>
              <a:srgbClr val="FF5050"/>
            </a:solidFill>
            <a:prstDash val="solid"/>
            <a:round/>
            <a:headEnd/>
            <a:tailEnd/>
          </a:ln>
        </p:spPr>
        <p:txBody>
          <a:bodyPr/>
          <a:lstStyle/>
          <a:p>
            <a:endParaRPr lang="en-US"/>
          </a:p>
        </p:txBody>
      </p:sp>
      <p:sp>
        <p:nvSpPr>
          <p:cNvPr id="72761" name="Rectangle 57"/>
          <p:cNvSpPr>
            <a:spLocks noChangeArrowheads="1"/>
          </p:cNvSpPr>
          <p:nvPr/>
        </p:nvSpPr>
        <p:spPr bwMode="auto">
          <a:xfrm>
            <a:off x="1690688" y="6156325"/>
            <a:ext cx="1068387" cy="304800"/>
          </a:xfrm>
          <a:prstGeom prst="rect">
            <a:avLst/>
          </a:prstGeom>
          <a:solidFill>
            <a:srgbClr val="FFCC00"/>
          </a:solidFill>
          <a:ln w="7938">
            <a:solidFill>
              <a:srgbClr val="FF5050"/>
            </a:solidFill>
            <a:miter lim="800000"/>
            <a:headEnd/>
            <a:tailEnd/>
          </a:ln>
        </p:spPr>
        <p:txBody>
          <a:bodyPr/>
          <a:lstStyle/>
          <a:p>
            <a:endParaRPr lang="en-US"/>
          </a:p>
        </p:txBody>
      </p:sp>
      <p:sp>
        <p:nvSpPr>
          <p:cNvPr id="72762" name="Rectangle 58"/>
          <p:cNvSpPr>
            <a:spLocks noChangeArrowheads="1"/>
          </p:cNvSpPr>
          <p:nvPr/>
        </p:nvSpPr>
        <p:spPr bwMode="auto">
          <a:xfrm>
            <a:off x="1774825" y="6213475"/>
            <a:ext cx="874713" cy="212725"/>
          </a:xfrm>
          <a:prstGeom prst="rect">
            <a:avLst/>
          </a:prstGeom>
          <a:noFill/>
          <a:ln w="9525">
            <a:noFill/>
            <a:miter lim="800000"/>
            <a:headEnd/>
            <a:tailEnd/>
          </a:ln>
        </p:spPr>
        <p:txBody>
          <a:bodyPr wrap="none" lIns="0" tIns="0" rIns="0" bIns="0">
            <a:spAutoFit/>
          </a:bodyPr>
          <a:lstStyle/>
          <a:p>
            <a:r>
              <a:rPr lang="en-US" sz="1400">
                <a:solidFill>
                  <a:srgbClr val="000000"/>
                </a:solidFill>
              </a:rPr>
              <a:t>Input Range</a:t>
            </a:r>
            <a:endParaRPr lang="en-US"/>
          </a:p>
        </p:txBody>
      </p:sp>
      <p:sp>
        <p:nvSpPr>
          <p:cNvPr id="55" name="TextBox 54"/>
          <p:cNvSpPr txBox="1"/>
          <p:nvPr/>
        </p:nvSpPr>
        <p:spPr>
          <a:xfrm>
            <a:off x="4114800" y="2438400"/>
            <a:ext cx="4876800" cy="2062103"/>
          </a:xfrm>
          <a:prstGeom prst="rect">
            <a:avLst/>
          </a:prstGeom>
          <a:noFill/>
        </p:spPr>
        <p:txBody>
          <a:bodyPr wrap="square" rtlCol="0">
            <a:spAutoFit/>
          </a:bodyPr>
          <a:lstStyle/>
          <a:p>
            <a:pPr>
              <a:buFont typeface="Arial" pitchFamily="34" charset="0"/>
              <a:buChar char="•"/>
            </a:pPr>
            <a:r>
              <a:rPr lang="en-US" sz="3200" dirty="0" smtClean="0"/>
              <a:t>Min 0 V = Code 0</a:t>
            </a:r>
          </a:p>
          <a:p>
            <a:pPr>
              <a:buFont typeface="Arial" pitchFamily="34" charset="0"/>
              <a:buChar char="•"/>
            </a:pPr>
            <a:r>
              <a:rPr lang="en-US" sz="3200" dirty="0" smtClean="0"/>
              <a:t>Max </a:t>
            </a:r>
            <a:r>
              <a:rPr lang="en-US" sz="3200" dirty="0" err="1" smtClean="0"/>
              <a:t>V</a:t>
            </a:r>
            <a:r>
              <a:rPr lang="en-US" sz="3200" baseline="-25000" dirty="0" err="1" smtClean="0"/>
              <a:t>max</a:t>
            </a:r>
            <a:r>
              <a:rPr lang="en-US" sz="3200" dirty="0" smtClean="0"/>
              <a:t> = Code 2</a:t>
            </a:r>
            <a:r>
              <a:rPr lang="en-US" sz="3200" baseline="30000" dirty="0" smtClean="0"/>
              <a:t>n</a:t>
            </a:r>
            <a:r>
              <a:rPr lang="en-US" sz="3200" dirty="0" smtClean="0"/>
              <a:t> – 1</a:t>
            </a:r>
          </a:p>
          <a:p>
            <a:pPr>
              <a:buFont typeface="Arial" pitchFamily="34" charset="0"/>
              <a:buChar char="•"/>
            </a:pPr>
            <a:r>
              <a:rPr lang="en-US" sz="3200" dirty="0" smtClean="0"/>
              <a:t>Resolution = </a:t>
            </a:r>
            <a:r>
              <a:rPr lang="en-US" sz="3200" dirty="0" err="1" smtClean="0"/>
              <a:t>V</a:t>
            </a:r>
            <a:r>
              <a:rPr lang="en-US" sz="3200" baseline="-25000" dirty="0" err="1" smtClean="0"/>
              <a:t>max</a:t>
            </a:r>
            <a:r>
              <a:rPr lang="en-US" sz="3200" dirty="0" smtClean="0"/>
              <a:t> /(2</a:t>
            </a:r>
            <a:r>
              <a:rPr lang="en-US" sz="3200" baseline="30000" dirty="0" smtClean="0"/>
              <a:t>n</a:t>
            </a:r>
            <a:r>
              <a:rPr lang="en-US" sz="3200" dirty="0" smtClean="0"/>
              <a:t> – 1)</a:t>
            </a:r>
          </a:p>
          <a:p>
            <a:pPr>
              <a:buFont typeface="Arial" pitchFamily="34" charset="0"/>
              <a:buChar char="•"/>
            </a:pPr>
            <a:r>
              <a:rPr lang="en-US" sz="3200" dirty="0" smtClean="0"/>
              <a:t>Code = D = e/</a:t>
            </a:r>
            <a:r>
              <a:rPr lang="en-US" sz="3200" dirty="0" err="1" smtClean="0"/>
              <a:t>V</a:t>
            </a:r>
            <a:r>
              <a:rPr lang="en-US" sz="3200" baseline="-25000" dirty="0" err="1" smtClean="0"/>
              <a:t>max</a:t>
            </a:r>
            <a:r>
              <a:rPr lang="en-US" sz="3200" dirty="0" smtClean="0"/>
              <a:t> (2</a:t>
            </a:r>
            <a:r>
              <a:rPr lang="en-US" sz="3200" baseline="30000" dirty="0" smtClean="0"/>
              <a:t>n</a:t>
            </a:r>
            <a:r>
              <a:rPr lang="en-US" sz="3200" dirty="0" smtClean="0"/>
              <a:t> – 1)</a:t>
            </a:r>
            <a:endParaRPr lang="en-US" sz="3200" dirty="0"/>
          </a:p>
        </p:txBody>
      </p:sp>
    </p:spTree>
    <p:extLst>
      <p:ext uri="{BB962C8B-B14F-4D97-AF65-F5344CB8AC3E}">
        <p14:creationId xmlns:p14="http://schemas.microsoft.com/office/powerpoint/2010/main" val="197876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72"/>
            <a:ext cx="8229600" cy="1143000"/>
          </a:xfrm>
        </p:spPr>
        <p:txBody>
          <a:bodyPr/>
          <a:lstStyle/>
          <a:p>
            <a:r>
              <a:rPr lang="en-US" dirty="0" smtClean="0"/>
              <a:t>Location of ADC</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r>
              <a:rPr lang="en-US" dirty="0" smtClean="0"/>
              <a:t>Two choices:</a:t>
            </a:r>
          </a:p>
          <a:p>
            <a:pPr lvl="1"/>
            <a:r>
              <a:rPr lang="en-US" dirty="0" smtClean="0"/>
              <a:t>Integrated in the microcontroller</a:t>
            </a:r>
          </a:p>
          <a:p>
            <a:pPr lvl="1"/>
            <a:r>
              <a:rPr lang="en-US" dirty="0" smtClean="0"/>
              <a:t>Separate with some type of interface to the processor</a:t>
            </a:r>
          </a:p>
          <a:p>
            <a:r>
              <a:rPr lang="en-US" dirty="0" smtClean="0"/>
              <a:t>A microcontroller is an electrical noisy place.</a:t>
            </a:r>
          </a:p>
          <a:p>
            <a:pPr lvl="1"/>
            <a:r>
              <a:rPr lang="en-US" dirty="0" smtClean="0"/>
              <a:t>Remember many (10s of thousands) transistors change on every clock edge </a:t>
            </a:r>
          </a:p>
          <a:p>
            <a:pPr lvl="1"/>
            <a:r>
              <a:rPr lang="en-US" dirty="0" smtClean="0"/>
              <a:t>Hard to get better than 10 bit performance</a:t>
            </a:r>
          </a:p>
          <a:p>
            <a:r>
              <a:rPr lang="en-US" dirty="0" smtClean="0"/>
              <a:t>I separate ADC can be isolated on the PCB to be in a quiet  zone.</a:t>
            </a:r>
            <a:endParaRPr lang="en-US" dirty="0"/>
          </a:p>
        </p:txBody>
      </p:sp>
    </p:spTree>
    <p:extLst>
      <p:ext uri="{BB962C8B-B14F-4D97-AF65-F5344CB8AC3E}">
        <p14:creationId xmlns:p14="http://schemas.microsoft.com/office/powerpoint/2010/main" val="41980000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5"/>
          <p:cNvSpPr>
            <a:spLocks noChangeArrowheads="1"/>
          </p:cNvSpPr>
          <p:nvPr>
            <p:custDataLst>
              <p:tags r:id="rId1"/>
            </p:custDataLst>
          </p:nvPr>
        </p:nvSpPr>
        <p:spPr bwMode="auto">
          <a:xfrm>
            <a:off x="179388" y="188913"/>
            <a:ext cx="5927725" cy="425450"/>
          </a:xfrm>
          <a:prstGeom prst="rect">
            <a:avLst/>
          </a:prstGeom>
          <a:noFill/>
          <a:ln w="28575">
            <a:solidFill>
              <a:srgbClr val="FF5050"/>
            </a:solidFill>
            <a:miter lim="800000"/>
            <a:headEnd/>
            <a:tailEnd/>
          </a:ln>
          <a:effectLst/>
        </p:spPr>
        <p:txBody>
          <a:bodyPr wrap="none" anchor="ctr">
            <a:spAutoFit/>
          </a:bodyPr>
          <a:lstStyle/>
          <a:p>
            <a:r>
              <a:rPr lang="en-US" sz="2000"/>
              <a:t>Typical Timing Requirement of one A to D Conversion </a:t>
            </a:r>
          </a:p>
        </p:txBody>
      </p:sp>
      <p:grpSp>
        <p:nvGrpSpPr>
          <p:cNvPr id="2" name="Group 68"/>
          <p:cNvGrpSpPr>
            <a:grpSpLocks/>
          </p:cNvGrpSpPr>
          <p:nvPr>
            <p:custDataLst>
              <p:tags r:id="rId2"/>
            </p:custDataLst>
          </p:nvPr>
        </p:nvGrpSpPr>
        <p:grpSpPr bwMode="auto">
          <a:xfrm>
            <a:off x="2282825" y="1062038"/>
            <a:ext cx="4192588" cy="4953000"/>
            <a:chOff x="1438" y="669"/>
            <a:chExt cx="2641" cy="3120"/>
          </a:xfrm>
        </p:grpSpPr>
        <p:sp>
          <p:nvSpPr>
            <p:cNvPr id="71688" name="Rectangle 8"/>
            <p:cNvSpPr>
              <a:spLocks noChangeArrowheads="1"/>
            </p:cNvSpPr>
            <p:nvPr/>
          </p:nvSpPr>
          <p:spPr bwMode="auto">
            <a:xfrm>
              <a:off x="1660" y="669"/>
              <a:ext cx="1415" cy="188"/>
            </a:xfrm>
            <a:prstGeom prst="rect">
              <a:avLst/>
            </a:prstGeom>
            <a:noFill/>
            <a:ln w="14288">
              <a:solidFill>
                <a:srgbClr val="000000"/>
              </a:solidFill>
              <a:miter lim="800000"/>
              <a:headEnd/>
              <a:tailEnd/>
            </a:ln>
          </p:spPr>
          <p:txBody>
            <a:bodyPr/>
            <a:lstStyle/>
            <a:p>
              <a:endParaRPr lang="en-US"/>
            </a:p>
          </p:txBody>
        </p:sp>
        <p:sp>
          <p:nvSpPr>
            <p:cNvPr id="71689" name="Rectangle 9"/>
            <p:cNvSpPr>
              <a:spLocks noChangeArrowheads="1"/>
            </p:cNvSpPr>
            <p:nvPr/>
          </p:nvSpPr>
          <p:spPr bwMode="auto">
            <a:xfrm>
              <a:off x="1778" y="703"/>
              <a:ext cx="1183" cy="134"/>
            </a:xfrm>
            <a:prstGeom prst="rect">
              <a:avLst/>
            </a:prstGeom>
            <a:noFill/>
            <a:ln w="9525">
              <a:noFill/>
              <a:miter lim="800000"/>
              <a:headEnd/>
              <a:tailEnd/>
            </a:ln>
          </p:spPr>
          <p:txBody>
            <a:bodyPr wrap="none" lIns="0" tIns="0" rIns="0" bIns="0">
              <a:spAutoFit/>
            </a:bodyPr>
            <a:lstStyle/>
            <a:p>
              <a:r>
                <a:rPr lang="en-US" sz="1400">
                  <a:solidFill>
                    <a:srgbClr val="000000"/>
                  </a:solidFill>
                </a:rPr>
                <a:t>Configure &amp; enable  ADC</a:t>
              </a:r>
              <a:endParaRPr lang="en-US"/>
            </a:p>
          </p:txBody>
        </p:sp>
        <p:sp>
          <p:nvSpPr>
            <p:cNvPr id="71690" name="Rectangle 10"/>
            <p:cNvSpPr>
              <a:spLocks noChangeArrowheads="1"/>
            </p:cNvSpPr>
            <p:nvPr/>
          </p:nvSpPr>
          <p:spPr bwMode="auto">
            <a:xfrm>
              <a:off x="1772" y="1116"/>
              <a:ext cx="1191" cy="188"/>
            </a:xfrm>
            <a:prstGeom prst="rect">
              <a:avLst/>
            </a:prstGeom>
            <a:noFill/>
            <a:ln w="14288">
              <a:solidFill>
                <a:srgbClr val="000000"/>
              </a:solidFill>
              <a:miter lim="800000"/>
              <a:headEnd/>
              <a:tailEnd/>
            </a:ln>
          </p:spPr>
          <p:txBody>
            <a:bodyPr/>
            <a:lstStyle/>
            <a:p>
              <a:endParaRPr lang="en-US"/>
            </a:p>
          </p:txBody>
        </p:sp>
        <p:sp>
          <p:nvSpPr>
            <p:cNvPr id="71691" name="Rectangle 11"/>
            <p:cNvSpPr>
              <a:spLocks noChangeArrowheads="1"/>
            </p:cNvSpPr>
            <p:nvPr/>
          </p:nvSpPr>
          <p:spPr bwMode="auto">
            <a:xfrm>
              <a:off x="1824" y="1150"/>
              <a:ext cx="302" cy="134"/>
            </a:xfrm>
            <a:prstGeom prst="rect">
              <a:avLst/>
            </a:prstGeom>
            <a:noFill/>
            <a:ln w="9525">
              <a:noFill/>
              <a:miter lim="800000"/>
              <a:headEnd/>
              <a:tailEnd/>
            </a:ln>
          </p:spPr>
          <p:txBody>
            <a:bodyPr wrap="none" lIns="0" tIns="0" rIns="0" bIns="0">
              <a:spAutoFit/>
            </a:bodyPr>
            <a:lstStyle/>
            <a:p>
              <a:r>
                <a:rPr lang="en-US" sz="1400">
                  <a:solidFill>
                    <a:srgbClr val="000000"/>
                  </a:solidFill>
                </a:rPr>
                <a:t>Select </a:t>
              </a:r>
              <a:endParaRPr lang="en-US"/>
            </a:p>
          </p:txBody>
        </p:sp>
        <p:sp>
          <p:nvSpPr>
            <p:cNvPr id="71692" name="Rectangle 12"/>
            <p:cNvSpPr>
              <a:spLocks noChangeArrowheads="1"/>
            </p:cNvSpPr>
            <p:nvPr/>
          </p:nvSpPr>
          <p:spPr bwMode="auto">
            <a:xfrm>
              <a:off x="2125" y="1150"/>
              <a:ext cx="529" cy="134"/>
            </a:xfrm>
            <a:prstGeom prst="rect">
              <a:avLst/>
            </a:prstGeom>
            <a:noFill/>
            <a:ln w="9525">
              <a:noFill/>
              <a:miter lim="800000"/>
              <a:headEnd/>
              <a:tailEnd/>
            </a:ln>
          </p:spPr>
          <p:txBody>
            <a:bodyPr wrap="none" lIns="0" tIns="0" rIns="0" bIns="0">
              <a:spAutoFit/>
            </a:bodyPr>
            <a:lstStyle/>
            <a:p>
              <a:r>
                <a:rPr lang="en-US" sz="1400">
                  <a:solidFill>
                    <a:srgbClr val="000000"/>
                  </a:solidFill>
                </a:rPr>
                <a:t>Multiplexer</a:t>
              </a:r>
              <a:endParaRPr lang="en-US"/>
            </a:p>
          </p:txBody>
        </p:sp>
        <p:sp>
          <p:nvSpPr>
            <p:cNvPr id="71693" name="Rectangle 13"/>
            <p:cNvSpPr>
              <a:spLocks noChangeArrowheads="1"/>
            </p:cNvSpPr>
            <p:nvPr/>
          </p:nvSpPr>
          <p:spPr bwMode="auto">
            <a:xfrm>
              <a:off x="2652" y="1150"/>
              <a:ext cx="258" cy="134"/>
            </a:xfrm>
            <a:prstGeom prst="rect">
              <a:avLst/>
            </a:prstGeom>
            <a:noFill/>
            <a:ln w="9525">
              <a:noFill/>
              <a:miter lim="800000"/>
              <a:headEnd/>
              <a:tailEnd/>
            </a:ln>
          </p:spPr>
          <p:txBody>
            <a:bodyPr wrap="none" lIns="0" tIns="0" rIns="0" bIns="0">
              <a:spAutoFit/>
            </a:bodyPr>
            <a:lstStyle/>
            <a:p>
              <a:r>
                <a:rPr lang="en-US" sz="1400">
                  <a:solidFill>
                    <a:srgbClr val="000000"/>
                  </a:solidFill>
                </a:rPr>
                <a:t> input</a:t>
              </a:r>
              <a:endParaRPr lang="en-US"/>
            </a:p>
          </p:txBody>
        </p:sp>
        <p:sp>
          <p:nvSpPr>
            <p:cNvPr id="71694" name="Rectangle 14"/>
            <p:cNvSpPr>
              <a:spLocks noChangeArrowheads="1"/>
            </p:cNvSpPr>
            <p:nvPr/>
          </p:nvSpPr>
          <p:spPr bwMode="auto">
            <a:xfrm>
              <a:off x="1660" y="1857"/>
              <a:ext cx="1415" cy="188"/>
            </a:xfrm>
            <a:prstGeom prst="rect">
              <a:avLst/>
            </a:prstGeom>
            <a:noFill/>
            <a:ln w="14288">
              <a:solidFill>
                <a:srgbClr val="000000"/>
              </a:solidFill>
              <a:miter lim="800000"/>
              <a:headEnd/>
              <a:tailEnd/>
            </a:ln>
          </p:spPr>
          <p:txBody>
            <a:bodyPr/>
            <a:lstStyle/>
            <a:p>
              <a:endParaRPr lang="en-US"/>
            </a:p>
          </p:txBody>
        </p:sp>
        <p:sp>
          <p:nvSpPr>
            <p:cNvPr id="71695" name="Rectangle 15"/>
            <p:cNvSpPr>
              <a:spLocks noChangeArrowheads="1"/>
            </p:cNvSpPr>
            <p:nvPr/>
          </p:nvSpPr>
          <p:spPr bwMode="auto">
            <a:xfrm>
              <a:off x="1748" y="1891"/>
              <a:ext cx="1242" cy="134"/>
            </a:xfrm>
            <a:prstGeom prst="rect">
              <a:avLst/>
            </a:prstGeom>
            <a:noFill/>
            <a:ln w="9525">
              <a:noFill/>
              <a:miter lim="800000"/>
              <a:headEnd/>
              <a:tailEnd/>
            </a:ln>
          </p:spPr>
          <p:txBody>
            <a:bodyPr wrap="none" lIns="0" tIns="0" rIns="0" bIns="0">
              <a:spAutoFit/>
            </a:bodyPr>
            <a:lstStyle/>
            <a:p>
              <a:r>
                <a:rPr lang="en-US" sz="1400">
                  <a:solidFill>
                    <a:srgbClr val="000000"/>
                  </a:solidFill>
                </a:rPr>
                <a:t>Delay for signal acquisition</a:t>
              </a:r>
              <a:endParaRPr lang="en-US"/>
            </a:p>
          </p:txBody>
        </p:sp>
        <p:sp>
          <p:nvSpPr>
            <p:cNvPr id="71696" name="Rectangle 16"/>
            <p:cNvSpPr>
              <a:spLocks noChangeArrowheads="1"/>
            </p:cNvSpPr>
            <p:nvPr/>
          </p:nvSpPr>
          <p:spPr bwMode="auto">
            <a:xfrm>
              <a:off x="1809" y="2597"/>
              <a:ext cx="1117" cy="188"/>
            </a:xfrm>
            <a:prstGeom prst="rect">
              <a:avLst/>
            </a:prstGeom>
            <a:noFill/>
            <a:ln w="14288">
              <a:solidFill>
                <a:srgbClr val="000000"/>
              </a:solidFill>
              <a:miter lim="800000"/>
              <a:headEnd/>
              <a:tailEnd/>
            </a:ln>
          </p:spPr>
          <p:txBody>
            <a:bodyPr/>
            <a:lstStyle/>
            <a:p>
              <a:endParaRPr lang="en-US"/>
            </a:p>
          </p:txBody>
        </p:sp>
        <p:sp>
          <p:nvSpPr>
            <p:cNvPr id="71697" name="Rectangle 17"/>
            <p:cNvSpPr>
              <a:spLocks noChangeArrowheads="1"/>
            </p:cNvSpPr>
            <p:nvPr/>
          </p:nvSpPr>
          <p:spPr bwMode="auto">
            <a:xfrm>
              <a:off x="1990" y="2631"/>
              <a:ext cx="756" cy="134"/>
            </a:xfrm>
            <a:prstGeom prst="rect">
              <a:avLst/>
            </a:prstGeom>
            <a:noFill/>
            <a:ln w="9525">
              <a:noFill/>
              <a:miter lim="800000"/>
              <a:headEnd/>
              <a:tailEnd/>
            </a:ln>
          </p:spPr>
          <p:txBody>
            <a:bodyPr wrap="none" lIns="0" tIns="0" rIns="0" bIns="0">
              <a:spAutoFit/>
            </a:bodyPr>
            <a:lstStyle/>
            <a:p>
              <a:r>
                <a:rPr lang="en-US" sz="1400">
                  <a:solidFill>
                    <a:srgbClr val="000000"/>
                  </a:solidFill>
                </a:rPr>
                <a:t>Start Conversion</a:t>
              </a:r>
              <a:endParaRPr lang="en-US"/>
            </a:p>
          </p:txBody>
        </p:sp>
        <p:sp>
          <p:nvSpPr>
            <p:cNvPr id="71698" name="Rectangle 18"/>
            <p:cNvSpPr>
              <a:spLocks noChangeArrowheads="1"/>
            </p:cNvSpPr>
            <p:nvPr/>
          </p:nvSpPr>
          <p:spPr bwMode="auto">
            <a:xfrm>
              <a:off x="1809" y="2956"/>
              <a:ext cx="1117" cy="322"/>
            </a:xfrm>
            <a:prstGeom prst="rect">
              <a:avLst/>
            </a:prstGeom>
            <a:noFill/>
            <a:ln w="14288">
              <a:solidFill>
                <a:srgbClr val="000000"/>
              </a:solidFill>
              <a:miter lim="800000"/>
              <a:headEnd/>
              <a:tailEnd/>
            </a:ln>
          </p:spPr>
          <p:txBody>
            <a:bodyPr/>
            <a:lstStyle/>
            <a:p>
              <a:endParaRPr lang="en-US"/>
            </a:p>
          </p:txBody>
        </p:sp>
        <p:sp>
          <p:nvSpPr>
            <p:cNvPr id="71699" name="Rectangle 19"/>
            <p:cNvSpPr>
              <a:spLocks noChangeArrowheads="1"/>
            </p:cNvSpPr>
            <p:nvPr/>
          </p:nvSpPr>
          <p:spPr bwMode="auto">
            <a:xfrm>
              <a:off x="1896" y="2990"/>
              <a:ext cx="946" cy="134"/>
            </a:xfrm>
            <a:prstGeom prst="rect">
              <a:avLst/>
            </a:prstGeom>
            <a:noFill/>
            <a:ln w="9525">
              <a:noFill/>
              <a:miter lim="800000"/>
              <a:headEnd/>
              <a:tailEnd/>
            </a:ln>
          </p:spPr>
          <p:txBody>
            <a:bodyPr wrap="none" lIns="0" tIns="0" rIns="0" bIns="0">
              <a:spAutoFit/>
            </a:bodyPr>
            <a:lstStyle/>
            <a:p>
              <a:r>
                <a:rPr lang="en-US" sz="1400">
                  <a:solidFill>
                    <a:srgbClr val="000000"/>
                  </a:solidFill>
                </a:rPr>
                <a:t>Delay for conversion</a:t>
              </a:r>
              <a:endParaRPr lang="en-US"/>
            </a:p>
          </p:txBody>
        </p:sp>
        <p:sp>
          <p:nvSpPr>
            <p:cNvPr id="71700" name="Rectangle 20"/>
            <p:cNvSpPr>
              <a:spLocks noChangeArrowheads="1"/>
            </p:cNvSpPr>
            <p:nvPr/>
          </p:nvSpPr>
          <p:spPr bwMode="auto">
            <a:xfrm>
              <a:off x="2105" y="3124"/>
              <a:ext cx="526" cy="134"/>
            </a:xfrm>
            <a:prstGeom prst="rect">
              <a:avLst/>
            </a:prstGeom>
            <a:noFill/>
            <a:ln w="9525">
              <a:noFill/>
              <a:miter lim="800000"/>
              <a:headEnd/>
              <a:tailEnd/>
            </a:ln>
          </p:spPr>
          <p:txBody>
            <a:bodyPr wrap="none" lIns="0" tIns="0" rIns="0" bIns="0">
              <a:spAutoFit/>
            </a:bodyPr>
            <a:lstStyle/>
            <a:p>
              <a:r>
                <a:rPr lang="en-US" sz="1400">
                  <a:solidFill>
                    <a:srgbClr val="000000"/>
                  </a:solidFill>
                </a:rPr>
                <a:t>to complete</a:t>
              </a:r>
              <a:endParaRPr lang="en-US"/>
            </a:p>
          </p:txBody>
        </p:sp>
        <p:sp>
          <p:nvSpPr>
            <p:cNvPr id="71701" name="Rectangle 21"/>
            <p:cNvSpPr>
              <a:spLocks noChangeArrowheads="1"/>
            </p:cNvSpPr>
            <p:nvPr/>
          </p:nvSpPr>
          <p:spPr bwMode="auto">
            <a:xfrm>
              <a:off x="2032" y="3449"/>
              <a:ext cx="568" cy="188"/>
            </a:xfrm>
            <a:prstGeom prst="rect">
              <a:avLst/>
            </a:prstGeom>
            <a:noFill/>
            <a:ln w="14288">
              <a:solidFill>
                <a:srgbClr val="000000"/>
              </a:solidFill>
              <a:miter lim="800000"/>
              <a:headEnd/>
              <a:tailEnd/>
            </a:ln>
          </p:spPr>
          <p:txBody>
            <a:bodyPr/>
            <a:lstStyle/>
            <a:p>
              <a:endParaRPr lang="en-US"/>
            </a:p>
          </p:txBody>
        </p:sp>
        <p:sp>
          <p:nvSpPr>
            <p:cNvPr id="71702" name="Rectangle 22"/>
            <p:cNvSpPr>
              <a:spLocks noChangeArrowheads="1"/>
            </p:cNvSpPr>
            <p:nvPr/>
          </p:nvSpPr>
          <p:spPr bwMode="auto">
            <a:xfrm>
              <a:off x="2082" y="3483"/>
              <a:ext cx="471" cy="134"/>
            </a:xfrm>
            <a:prstGeom prst="rect">
              <a:avLst/>
            </a:prstGeom>
            <a:noFill/>
            <a:ln w="9525">
              <a:noFill/>
              <a:miter lim="800000"/>
              <a:headEnd/>
              <a:tailEnd/>
            </a:ln>
          </p:spPr>
          <p:txBody>
            <a:bodyPr wrap="none" lIns="0" tIns="0" rIns="0" bIns="0">
              <a:spAutoFit/>
            </a:bodyPr>
            <a:lstStyle/>
            <a:p>
              <a:r>
                <a:rPr lang="en-US" sz="1400">
                  <a:solidFill>
                    <a:srgbClr val="000000"/>
                  </a:solidFill>
                </a:rPr>
                <a:t>Read Data</a:t>
              </a:r>
              <a:endParaRPr lang="en-US"/>
            </a:p>
          </p:txBody>
        </p:sp>
        <p:grpSp>
          <p:nvGrpSpPr>
            <p:cNvPr id="3" name="Group 25"/>
            <p:cNvGrpSpPr>
              <a:grpSpLocks/>
            </p:cNvGrpSpPr>
            <p:nvPr/>
          </p:nvGrpSpPr>
          <p:grpSpPr bwMode="auto">
            <a:xfrm>
              <a:off x="2330" y="894"/>
              <a:ext cx="73" cy="222"/>
              <a:chOff x="2330" y="894"/>
              <a:chExt cx="73" cy="222"/>
            </a:xfrm>
          </p:grpSpPr>
          <p:sp>
            <p:nvSpPr>
              <p:cNvPr id="71703" name="Rectangle 23"/>
              <p:cNvSpPr>
                <a:spLocks noChangeArrowheads="1"/>
              </p:cNvSpPr>
              <p:nvPr/>
            </p:nvSpPr>
            <p:spPr bwMode="auto">
              <a:xfrm>
                <a:off x="2360" y="894"/>
                <a:ext cx="14" cy="152"/>
              </a:xfrm>
              <a:prstGeom prst="rect">
                <a:avLst/>
              </a:prstGeom>
              <a:solidFill>
                <a:srgbClr val="FF5050"/>
              </a:solidFill>
              <a:ln w="9525">
                <a:solidFill>
                  <a:srgbClr val="FF5050"/>
                </a:solidFill>
                <a:miter lim="800000"/>
                <a:headEnd/>
                <a:tailEnd/>
              </a:ln>
            </p:spPr>
            <p:txBody>
              <a:bodyPr/>
              <a:lstStyle/>
              <a:p>
                <a:endParaRPr lang="en-US"/>
              </a:p>
            </p:txBody>
          </p:sp>
          <p:sp>
            <p:nvSpPr>
              <p:cNvPr id="71704" name="Freeform 24"/>
              <p:cNvSpPr>
                <a:spLocks/>
              </p:cNvSpPr>
              <p:nvPr/>
            </p:nvSpPr>
            <p:spPr bwMode="auto">
              <a:xfrm>
                <a:off x="2330" y="1045"/>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4" name="Group 28"/>
            <p:cNvGrpSpPr>
              <a:grpSpLocks/>
            </p:cNvGrpSpPr>
            <p:nvPr/>
          </p:nvGrpSpPr>
          <p:grpSpPr bwMode="auto">
            <a:xfrm>
              <a:off x="2330" y="1338"/>
              <a:ext cx="73" cy="111"/>
              <a:chOff x="2330" y="1338"/>
              <a:chExt cx="73" cy="111"/>
            </a:xfrm>
          </p:grpSpPr>
          <p:sp>
            <p:nvSpPr>
              <p:cNvPr id="71706" name="Rectangle 26"/>
              <p:cNvSpPr>
                <a:spLocks noChangeArrowheads="1"/>
              </p:cNvSpPr>
              <p:nvPr/>
            </p:nvSpPr>
            <p:spPr bwMode="auto">
              <a:xfrm>
                <a:off x="2360" y="1338"/>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07" name="Freeform 27"/>
              <p:cNvSpPr>
                <a:spLocks/>
              </p:cNvSpPr>
              <p:nvPr/>
            </p:nvSpPr>
            <p:spPr bwMode="auto">
              <a:xfrm>
                <a:off x="2330" y="1378"/>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5" name="Group 31"/>
            <p:cNvGrpSpPr>
              <a:grpSpLocks/>
            </p:cNvGrpSpPr>
            <p:nvPr/>
          </p:nvGrpSpPr>
          <p:grpSpPr bwMode="auto">
            <a:xfrm>
              <a:off x="2330" y="2079"/>
              <a:ext cx="73" cy="111"/>
              <a:chOff x="2330" y="2079"/>
              <a:chExt cx="73" cy="111"/>
            </a:xfrm>
          </p:grpSpPr>
          <p:sp>
            <p:nvSpPr>
              <p:cNvPr id="71709" name="Rectangle 29"/>
              <p:cNvSpPr>
                <a:spLocks noChangeArrowheads="1"/>
              </p:cNvSpPr>
              <p:nvPr/>
            </p:nvSpPr>
            <p:spPr bwMode="auto">
              <a:xfrm>
                <a:off x="2360" y="2079"/>
                <a:ext cx="14" cy="41"/>
              </a:xfrm>
              <a:prstGeom prst="rect">
                <a:avLst/>
              </a:prstGeom>
              <a:solidFill>
                <a:srgbClr val="FF5050"/>
              </a:solidFill>
              <a:ln w="9525">
                <a:solidFill>
                  <a:srgbClr val="FF5050"/>
                </a:solidFill>
                <a:miter lim="800000"/>
                <a:headEnd/>
                <a:tailEnd/>
              </a:ln>
            </p:spPr>
            <p:txBody>
              <a:bodyPr/>
              <a:lstStyle/>
              <a:p>
                <a:endParaRPr lang="en-US"/>
              </a:p>
            </p:txBody>
          </p:sp>
          <p:sp>
            <p:nvSpPr>
              <p:cNvPr id="71710" name="Freeform 30"/>
              <p:cNvSpPr>
                <a:spLocks/>
              </p:cNvSpPr>
              <p:nvPr/>
            </p:nvSpPr>
            <p:spPr bwMode="auto">
              <a:xfrm>
                <a:off x="2330" y="211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6" name="Group 34"/>
            <p:cNvGrpSpPr>
              <a:grpSpLocks/>
            </p:cNvGrpSpPr>
            <p:nvPr/>
          </p:nvGrpSpPr>
          <p:grpSpPr bwMode="auto">
            <a:xfrm>
              <a:off x="2330" y="2819"/>
              <a:ext cx="73" cy="111"/>
              <a:chOff x="2330" y="2819"/>
              <a:chExt cx="73" cy="111"/>
            </a:xfrm>
          </p:grpSpPr>
          <p:sp>
            <p:nvSpPr>
              <p:cNvPr id="71712" name="Rectangle 32"/>
              <p:cNvSpPr>
                <a:spLocks noChangeArrowheads="1"/>
              </p:cNvSpPr>
              <p:nvPr/>
            </p:nvSpPr>
            <p:spPr bwMode="auto">
              <a:xfrm>
                <a:off x="2360" y="281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13" name="Freeform 33"/>
              <p:cNvSpPr>
                <a:spLocks/>
              </p:cNvSpPr>
              <p:nvPr/>
            </p:nvSpPr>
            <p:spPr bwMode="auto">
              <a:xfrm>
                <a:off x="2330" y="285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7" name="Group 37"/>
            <p:cNvGrpSpPr>
              <a:grpSpLocks/>
            </p:cNvGrpSpPr>
            <p:nvPr/>
          </p:nvGrpSpPr>
          <p:grpSpPr bwMode="auto">
            <a:xfrm>
              <a:off x="2330" y="3289"/>
              <a:ext cx="73" cy="111"/>
              <a:chOff x="2330" y="3289"/>
              <a:chExt cx="73" cy="111"/>
            </a:xfrm>
          </p:grpSpPr>
          <p:sp>
            <p:nvSpPr>
              <p:cNvPr id="71715" name="Rectangle 35"/>
              <p:cNvSpPr>
                <a:spLocks noChangeArrowheads="1"/>
              </p:cNvSpPr>
              <p:nvPr/>
            </p:nvSpPr>
            <p:spPr bwMode="auto">
              <a:xfrm>
                <a:off x="2360" y="328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16" name="Freeform 36"/>
              <p:cNvSpPr>
                <a:spLocks/>
              </p:cNvSpPr>
              <p:nvPr/>
            </p:nvSpPr>
            <p:spPr bwMode="auto">
              <a:xfrm>
                <a:off x="2330" y="332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18" name="Freeform 38"/>
            <p:cNvSpPr>
              <a:spLocks/>
            </p:cNvSpPr>
            <p:nvPr/>
          </p:nvSpPr>
          <p:spPr bwMode="auto">
            <a:xfrm>
              <a:off x="1467" y="2228"/>
              <a:ext cx="868" cy="1561"/>
            </a:xfrm>
            <a:custGeom>
              <a:avLst/>
              <a:gdLst/>
              <a:ahLst/>
              <a:cxnLst>
                <a:cxn ang="0">
                  <a:pos x="1685" y="2853"/>
                </a:cxn>
                <a:cxn ang="0">
                  <a:pos x="1594" y="2941"/>
                </a:cxn>
                <a:cxn ang="0">
                  <a:pos x="1543" y="3000"/>
                </a:cxn>
                <a:cxn ang="0">
                  <a:pos x="1474" y="3026"/>
                </a:cxn>
                <a:cxn ang="0">
                  <a:pos x="1378" y="3069"/>
                </a:cxn>
                <a:cxn ang="0">
                  <a:pos x="1319" y="3100"/>
                </a:cxn>
                <a:cxn ang="0">
                  <a:pos x="1254" y="3094"/>
                </a:cxn>
                <a:cxn ang="0">
                  <a:pos x="1160" y="3091"/>
                </a:cxn>
                <a:cxn ang="0">
                  <a:pos x="1135" y="3088"/>
                </a:cxn>
                <a:cxn ang="0">
                  <a:pos x="1043" y="3062"/>
                </a:cxn>
                <a:cxn ang="0">
                  <a:pos x="955" y="3018"/>
                </a:cxn>
                <a:cxn ang="0">
                  <a:pos x="930" y="3003"/>
                </a:cxn>
                <a:cxn ang="0">
                  <a:pos x="845" y="2940"/>
                </a:cxn>
                <a:cxn ang="0">
                  <a:pos x="761" y="2859"/>
                </a:cxn>
                <a:cxn ang="0">
                  <a:pos x="682" y="2767"/>
                </a:cxn>
                <a:cxn ang="0">
                  <a:pos x="595" y="2668"/>
                </a:cxn>
                <a:cxn ang="0">
                  <a:pos x="513" y="2498"/>
                </a:cxn>
                <a:cxn ang="0">
                  <a:pos x="381" y="2211"/>
                </a:cxn>
                <a:cxn ang="0">
                  <a:pos x="267" y="1880"/>
                </a:cxn>
                <a:cxn ang="0">
                  <a:pos x="174" y="1509"/>
                </a:cxn>
                <a:cxn ang="0">
                  <a:pos x="147" y="1383"/>
                </a:cxn>
                <a:cxn ang="0">
                  <a:pos x="82" y="968"/>
                </a:cxn>
                <a:cxn ang="0">
                  <a:pos x="42" y="526"/>
                </a:cxn>
                <a:cxn ang="0">
                  <a:pos x="28" y="62"/>
                </a:cxn>
                <a:cxn ang="0">
                  <a:pos x="0" y="0"/>
                </a:cxn>
                <a:cxn ang="0">
                  <a:pos x="2" y="219"/>
                </a:cxn>
                <a:cxn ang="0">
                  <a:pos x="25" y="676"/>
                </a:cxn>
                <a:cxn ang="0">
                  <a:pos x="73" y="1110"/>
                </a:cxn>
                <a:cxn ang="0">
                  <a:pos x="119" y="1389"/>
                </a:cxn>
                <a:cxn ang="0">
                  <a:pos x="208" y="1772"/>
                </a:cxn>
                <a:cxn ang="0">
                  <a:pos x="315" y="2117"/>
                </a:cxn>
                <a:cxn ang="0">
                  <a:pos x="440" y="2420"/>
                </a:cxn>
                <a:cxn ang="0">
                  <a:pos x="583" y="2674"/>
                </a:cxn>
                <a:cxn ang="0">
                  <a:pos x="662" y="2787"/>
                </a:cxn>
                <a:cxn ang="0">
                  <a:pos x="741" y="2879"/>
                </a:cxn>
                <a:cxn ang="0">
                  <a:pos x="825" y="2960"/>
                </a:cxn>
                <a:cxn ang="0">
                  <a:pos x="910" y="3023"/>
                </a:cxn>
                <a:cxn ang="0">
                  <a:pos x="974" y="3060"/>
                </a:cxn>
                <a:cxn ang="0">
                  <a:pos x="1062" y="3099"/>
                </a:cxn>
                <a:cxn ang="0">
                  <a:pos x="1129" y="3114"/>
                </a:cxn>
                <a:cxn ang="0">
                  <a:pos x="1222" y="3123"/>
                </a:cxn>
                <a:cxn ang="0">
                  <a:pos x="1319" y="3114"/>
                </a:cxn>
                <a:cxn ang="0">
                  <a:pos x="1389" y="3096"/>
                </a:cxn>
                <a:cxn ang="0">
                  <a:pos x="1485" y="3052"/>
                </a:cxn>
                <a:cxn ang="0">
                  <a:pos x="1552" y="3009"/>
                </a:cxn>
                <a:cxn ang="0">
                  <a:pos x="1645" y="2933"/>
                </a:cxn>
                <a:cxn ang="0">
                  <a:pos x="1736" y="2839"/>
                </a:cxn>
              </a:cxnLst>
              <a:rect l="0" t="0" r="r" b="b"/>
              <a:pathLst>
                <a:path w="1736" h="3123">
                  <a:moveTo>
                    <a:pt x="1736" y="2839"/>
                  </a:moveTo>
                  <a:lnTo>
                    <a:pt x="1716" y="2821"/>
                  </a:lnTo>
                  <a:lnTo>
                    <a:pt x="1685" y="2853"/>
                  </a:lnTo>
                  <a:lnTo>
                    <a:pt x="1656" y="2884"/>
                  </a:lnTo>
                  <a:lnTo>
                    <a:pt x="1625" y="2913"/>
                  </a:lnTo>
                  <a:lnTo>
                    <a:pt x="1594" y="2941"/>
                  </a:lnTo>
                  <a:lnTo>
                    <a:pt x="1564" y="2966"/>
                  </a:lnTo>
                  <a:lnTo>
                    <a:pt x="1532" y="2989"/>
                  </a:lnTo>
                  <a:lnTo>
                    <a:pt x="1543" y="3000"/>
                  </a:lnTo>
                  <a:lnTo>
                    <a:pt x="1536" y="2986"/>
                  </a:lnTo>
                  <a:lnTo>
                    <a:pt x="1505" y="3008"/>
                  </a:lnTo>
                  <a:lnTo>
                    <a:pt x="1474" y="3026"/>
                  </a:lnTo>
                  <a:lnTo>
                    <a:pt x="1442" y="3042"/>
                  </a:lnTo>
                  <a:lnTo>
                    <a:pt x="1411" y="3057"/>
                  </a:lnTo>
                  <a:lnTo>
                    <a:pt x="1378" y="3069"/>
                  </a:lnTo>
                  <a:lnTo>
                    <a:pt x="1346" y="3079"/>
                  </a:lnTo>
                  <a:lnTo>
                    <a:pt x="1313" y="3086"/>
                  </a:lnTo>
                  <a:lnTo>
                    <a:pt x="1319" y="3100"/>
                  </a:lnTo>
                  <a:lnTo>
                    <a:pt x="1319" y="3086"/>
                  </a:lnTo>
                  <a:lnTo>
                    <a:pt x="1287" y="3091"/>
                  </a:lnTo>
                  <a:lnTo>
                    <a:pt x="1254" y="3094"/>
                  </a:lnTo>
                  <a:lnTo>
                    <a:pt x="1222" y="3096"/>
                  </a:lnTo>
                  <a:lnTo>
                    <a:pt x="1191" y="3094"/>
                  </a:lnTo>
                  <a:lnTo>
                    <a:pt x="1160" y="3091"/>
                  </a:lnTo>
                  <a:lnTo>
                    <a:pt x="1129" y="3086"/>
                  </a:lnTo>
                  <a:lnTo>
                    <a:pt x="1129" y="3100"/>
                  </a:lnTo>
                  <a:lnTo>
                    <a:pt x="1135" y="3088"/>
                  </a:lnTo>
                  <a:lnTo>
                    <a:pt x="1104" y="3080"/>
                  </a:lnTo>
                  <a:lnTo>
                    <a:pt x="1073" y="3072"/>
                  </a:lnTo>
                  <a:lnTo>
                    <a:pt x="1043" y="3062"/>
                  </a:lnTo>
                  <a:lnTo>
                    <a:pt x="1014" y="3049"/>
                  </a:lnTo>
                  <a:lnTo>
                    <a:pt x="984" y="3034"/>
                  </a:lnTo>
                  <a:lnTo>
                    <a:pt x="955" y="3018"/>
                  </a:lnTo>
                  <a:lnTo>
                    <a:pt x="925" y="3000"/>
                  </a:lnTo>
                  <a:lnTo>
                    <a:pt x="919" y="3014"/>
                  </a:lnTo>
                  <a:lnTo>
                    <a:pt x="930" y="3003"/>
                  </a:lnTo>
                  <a:lnTo>
                    <a:pt x="901" y="2984"/>
                  </a:lnTo>
                  <a:lnTo>
                    <a:pt x="873" y="2963"/>
                  </a:lnTo>
                  <a:lnTo>
                    <a:pt x="845" y="2940"/>
                  </a:lnTo>
                  <a:lnTo>
                    <a:pt x="817" y="2915"/>
                  </a:lnTo>
                  <a:lnTo>
                    <a:pt x="789" y="2889"/>
                  </a:lnTo>
                  <a:lnTo>
                    <a:pt x="761" y="2859"/>
                  </a:lnTo>
                  <a:lnTo>
                    <a:pt x="735" y="2830"/>
                  </a:lnTo>
                  <a:lnTo>
                    <a:pt x="708" y="2799"/>
                  </a:lnTo>
                  <a:lnTo>
                    <a:pt x="682" y="2767"/>
                  </a:lnTo>
                  <a:lnTo>
                    <a:pt x="656" y="2731"/>
                  </a:lnTo>
                  <a:lnTo>
                    <a:pt x="606" y="2659"/>
                  </a:lnTo>
                  <a:lnTo>
                    <a:pt x="595" y="2668"/>
                  </a:lnTo>
                  <a:lnTo>
                    <a:pt x="609" y="2663"/>
                  </a:lnTo>
                  <a:lnTo>
                    <a:pt x="560" y="2583"/>
                  </a:lnTo>
                  <a:lnTo>
                    <a:pt x="513" y="2498"/>
                  </a:lnTo>
                  <a:lnTo>
                    <a:pt x="467" y="2409"/>
                  </a:lnTo>
                  <a:lnTo>
                    <a:pt x="423" y="2313"/>
                  </a:lnTo>
                  <a:lnTo>
                    <a:pt x="381" y="2211"/>
                  </a:lnTo>
                  <a:lnTo>
                    <a:pt x="341" y="2106"/>
                  </a:lnTo>
                  <a:lnTo>
                    <a:pt x="302" y="1995"/>
                  </a:lnTo>
                  <a:lnTo>
                    <a:pt x="267" y="1880"/>
                  </a:lnTo>
                  <a:lnTo>
                    <a:pt x="234" y="1761"/>
                  </a:lnTo>
                  <a:lnTo>
                    <a:pt x="202" y="1637"/>
                  </a:lnTo>
                  <a:lnTo>
                    <a:pt x="174" y="1509"/>
                  </a:lnTo>
                  <a:lnTo>
                    <a:pt x="146" y="1378"/>
                  </a:lnTo>
                  <a:lnTo>
                    <a:pt x="133" y="1383"/>
                  </a:lnTo>
                  <a:lnTo>
                    <a:pt x="147" y="1383"/>
                  </a:lnTo>
                  <a:lnTo>
                    <a:pt x="122" y="1249"/>
                  </a:lnTo>
                  <a:lnTo>
                    <a:pt x="101" y="1110"/>
                  </a:lnTo>
                  <a:lnTo>
                    <a:pt x="82" y="968"/>
                  </a:lnTo>
                  <a:lnTo>
                    <a:pt x="67" y="824"/>
                  </a:lnTo>
                  <a:lnTo>
                    <a:pt x="53" y="676"/>
                  </a:lnTo>
                  <a:lnTo>
                    <a:pt x="42" y="526"/>
                  </a:lnTo>
                  <a:lnTo>
                    <a:pt x="34" y="374"/>
                  </a:lnTo>
                  <a:lnTo>
                    <a:pt x="29" y="219"/>
                  </a:lnTo>
                  <a:lnTo>
                    <a:pt x="28" y="62"/>
                  </a:lnTo>
                  <a:lnTo>
                    <a:pt x="28" y="31"/>
                  </a:lnTo>
                  <a:lnTo>
                    <a:pt x="28" y="0"/>
                  </a:lnTo>
                  <a:lnTo>
                    <a:pt x="0" y="0"/>
                  </a:lnTo>
                  <a:lnTo>
                    <a:pt x="0" y="31"/>
                  </a:lnTo>
                  <a:lnTo>
                    <a:pt x="0" y="62"/>
                  </a:lnTo>
                  <a:lnTo>
                    <a:pt x="2" y="219"/>
                  </a:lnTo>
                  <a:lnTo>
                    <a:pt x="6" y="374"/>
                  </a:lnTo>
                  <a:lnTo>
                    <a:pt x="14" y="526"/>
                  </a:lnTo>
                  <a:lnTo>
                    <a:pt x="25" y="676"/>
                  </a:lnTo>
                  <a:lnTo>
                    <a:pt x="39" y="824"/>
                  </a:lnTo>
                  <a:lnTo>
                    <a:pt x="54" y="968"/>
                  </a:lnTo>
                  <a:lnTo>
                    <a:pt x="73" y="1110"/>
                  </a:lnTo>
                  <a:lnTo>
                    <a:pt x="95" y="1249"/>
                  </a:lnTo>
                  <a:lnTo>
                    <a:pt x="119" y="1383"/>
                  </a:lnTo>
                  <a:lnTo>
                    <a:pt x="119" y="1389"/>
                  </a:lnTo>
                  <a:lnTo>
                    <a:pt x="147" y="1520"/>
                  </a:lnTo>
                  <a:lnTo>
                    <a:pt x="175" y="1648"/>
                  </a:lnTo>
                  <a:lnTo>
                    <a:pt x="208" y="1772"/>
                  </a:lnTo>
                  <a:lnTo>
                    <a:pt x="240" y="1890"/>
                  </a:lnTo>
                  <a:lnTo>
                    <a:pt x="276" y="2006"/>
                  </a:lnTo>
                  <a:lnTo>
                    <a:pt x="315" y="2117"/>
                  </a:lnTo>
                  <a:lnTo>
                    <a:pt x="355" y="2222"/>
                  </a:lnTo>
                  <a:lnTo>
                    <a:pt x="397" y="2324"/>
                  </a:lnTo>
                  <a:lnTo>
                    <a:pt x="440" y="2420"/>
                  </a:lnTo>
                  <a:lnTo>
                    <a:pt x="487" y="2509"/>
                  </a:lnTo>
                  <a:lnTo>
                    <a:pt x="533" y="2594"/>
                  </a:lnTo>
                  <a:lnTo>
                    <a:pt x="583" y="2674"/>
                  </a:lnTo>
                  <a:lnTo>
                    <a:pt x="586" y="2679"/>
                  </a:lnTo>
                  <a:lnTo>
                    <a:pt x="636" y="2751"/>
                  </a:lnTo>
                  <a:lnTo>
                    <a:pt x="662" y="2787"/>
                  </a:lnTo>
                  <a:lnTo>
                    <a:pt x="688" y="2819"/>
                  </a:lnTo>
                  <a:lnTo>
                    <a:pt x="715" y="2850"/>
                  </a:lnTo>
                  <a:lnTo>
                    <a:pt x="741" y="2879"/>
                  </a:lnTo>
                  <a:lnTo>
                    <a:pt x="769" y="2909"/>
                  </a:lnTo>
                  <a:lnTo>
                    <a:pt x="797" y="2935"/>
                  </a:lnTo>
                  <a:lnTo>
                    <a:pt x="825" y="2960"/>
                  </a:lnTo>
                  <a:lnTo>
                    <a:pt x="853" y="2983"/>
                  </a:lnTo>
                  <a:lnTo>
                    <a:pt x="881" y="3004"/>
                  </a:lnTo>
                  <a:lnTo>
                    <a:pt x="910" y="3023"/>
                  </a:lnTo>
                  <a:lnTo>
                    <a:pt x="915" y="3026"/>
                  </a:lnTo>
                  <a:lnTo>
                    <a:pt x="944" y="3045"/>
                  </a:lnTo>
                  <a:lnTo>
                    <a:pt x="974" y="3060"/>
                  </a:lnTo>
                  <a:lnTo>
                    <a:pt x="1003" y="3075"/>
                  </a:lnTo>
                  <a:lnTo>
                    <a:pt x="1032" y="3088"/>
                  </a:lnTo>
                  <a:lnTo>
                    <a:pt x="1062" y="3099"/>
                  </a:lnTo>
                  <a:lnTo>
                    <a:pt x="1093" y="3106"/>
                  </a:lnTo>
                  <a:lnTo>
                    <a:pt x="1124" y="3114"/>
                  </a:lnTo>
                  <a:lnTo>
                    <a:pt x="1129" y="3114"/>
                  </a:lnTo>
                  <a:lnTo>
                    <a:pt x="1160" y="3119"/>
                  </a:lnTo>
                  <a:lnTo>
                    <a:pt x="1191" y="3122"/>
                  </a:lnTo>
                  <a:lnTo>
                    <a:pt x="1222" y="3123"/>
                  </a:lnTo>
                  <a:lnTo>
                    <a:pt x="1254" y="3122"/>
                  </a:lnTo>
                  <a:lnTo>
                    <a:pt x="1287" y="3119"/>
                  </a:lnTo>
                  <a:lnTo>
                    <a:pt x="1319" y="3114"/>
                  </a:lnTo>
                  <a:lnTo>
                    <a:pt x="1324" y="3112"/>
                  </a:lnTo>
                  <a:lnTo>
                    <a:pt x="1356" y="3105"/>
                  </a:lnTo>
                  <a:lnTo>
                    <a:pt x="1389" y="3096"/>
                  </a:lnTo>
                  <a:lnTo>
                    <a:pt x="1422" y="3083"/>
                  </a:lnTo>
                  <a:lnTo>
                    <a:pt x="1453" y="3068"/>
                  </a:lnTo>
                  <a:lnTo>
                    <a:pt x="1485" y="3052"/>
                  </a:lnTo>
                  <a:lnTo>
                    <a:pt x="1516" y="3034"/>
                  </a:lnTo>
                  <a:lnTo>
                    <a:pt x="1547" y="3012"/>
                  </a:lnTo>
                  <a:lnTo>
                    <a:pt x="1552" y="3009"/>
                  </a:lnTo>
                  <a:lnTo>
                    <a:pt x="1584" y="2986"/>
                  </a:lnTo>
                  <a:lnTo>
                    <a:pt x="1614" y="2961"/>
                  </a:lnTo>
                  <a:lnTo>
                    <a:pt x="1645" y="2933"/>
                  </a:lnTo>
                  <a:lnTo>
                    <a:pt x="1676" y="2904"/>
                  </a:lnTo>
                  <a:lnTo>
                    <a:pt x="1705" y="2873"/>
                  </a:lnTo>
                  <a:lnTo>
                    <a:pt x="1736" y="2839"/>
                  </a:lnTo>
                  <a:close/>
                </a:path>
              </a:pathLst>
            </a:custGeom>
            <a:solidFill>
              <a:srgbClr val="FF5050"/>
            </a:solidFill>
            <a:ln w="9525">
              <a:solidFill>
                <a:srgbClr val="FF5050"/>
              </a:solidFill>
              <a:round/>
              <a:headEnd/>
              <a:tailEnd/>
            </a:ln>
          </p:spPr>
          <p:txBody>
            <a:bodyPr/>
            <a:lstStyle/>
            <a:p>
              <a:endParaRPr lang="en-US"/>
            </a:p>
          </p:txBody>
        </p:sp>
        <p:sp>
          <p:nvSpPr>
            <p:cNvPr id="71719" name="Freeform 39"/>
            <p:cNvSpPr>
              <a:spLocks/>
            </p:cNvSpPr>
            <p:nvPr/>
          </p:nvSpPr>
          <p:spPr bwMode="auto">
            <a:xfrm>
              <a:off x="1467" y="887"/>
              <a:ext cx="905" cy="1303"/>
            </a:xfrm>
            <a:custGeom>
              <a:avLst/>
              <a:gdLst/>
              <a:ahLst/>
              <a:cxnLst>
                <a:cxn ang="0">
                  <a:pos x="1811" y="266"/>
                </a:cxn>
                <a:cxn ang="0">
                  <a:pos x="1746" y="204"/>
                </a:cxn>
                <a:cxn ang="0">
                  <a:pos x="1679" y="152"/>
                </a:cxn>
                <a:cxn ang="0">
                  <a:pos x="1642" y="125"/>
                </a:cxn>
                <a:cxn ang="0">
                  <a:pos x="1574" y="85"/>
                </a:cxn>
                <a:cxn ang="0">
                  <a:pos x="1505" y="51"/>
                </a:cxn>
                <a:cxn ang="0">
                  <a:pos x="1436" y="27"/>
                </a:cxn>
                <a:cxn ang="0">
                  <a:pos x="1364" y="11"/>
                </a:cxn>
                <a:cxn ang="0">
                  <a:pos x="1324" y="5"/>
                </a:cxn>
                <a:cxn ang="0">
                  <a:pos x="1253" y="0"/>
                </a:cxn>
                <a:cxn ang="0">
                  <a:pos x="1189" y="4"/>
                </a:cxn>
                <a:cxn ang="0">
                  <a:pos x="1125" y="14"/>
                </a:cxn>
                <a:cxn ang="0">
                  <a:pos x="1090" y="22"/>
                </a:cxn>
                <a:cxn ang="0">
                  <a:pos x="1028" y="41"/>
                </a:cxn>
                <a:cxn ang="0">
                  <a:pos x="938" y="81"/>
                </a:cxn>
                <a:cxn ang="0">
                  <a:pos x="874" y="119"/>
                </a:cxn>
                <a:cxn ang="0">
                  <a:pos x="761" y="204"/>
                </a:cxn>
                <a:cxn ang="0">
                  <a:pos x="653" y="311"/>
                </a:cxn>
                <a:cxn ang="0">
                  <a:pos x="550" y="439"/>
                </a:cxn>
                <a:cxn ang="0">
                  <a:pos x="499" y="514"/>
                </a:cxn>
                <a:cxn ang="0">
                  <a:pos x="406" y="669"/>
                </a:cxn>
                <a:cxn ang="0">
                  <a:pos x="322" y="841"/>
                </a:cxn>
                <a:cxn ang="0">
                  <a:pos x="246" y="1030"/>
                </a:cxn>
                <a:cxn ang="0">
                  <a:pos x="180" y="1232"/>
                </a:cxn>
                <a:cxn ang="0">
                  <a:pos x="122" y="1448"/>
                </a:cxn>
                <a:cxn ang="0">
                  <a:pos x="98" y="1567"/>
                </a:cxn>
                <a:cxn ang="0">
                  <a:pos x="56" y="1800"/>
                </a:cxn>
                <a:cxn ang="0">
                  <a:pos x="25" y="2043"/>
                </a:cxn>
                <a:cxn ang="0">
                  <a:pos x="6" y="2296"/>
                </a:cxn>
                <a:cxn ang="0">
                  <a:pos x="0" y="2556"/>
                </a:cxn>
                <a:cxn ang="0">
                  <a:pos x="28" y="2607"/>
                </a:cxn>
                <a:cxn ang="0">
                  <a:pos x="29" y="2425"/>
                </a:cxn>
                <a:cxn ang="0">
                  <a:pos x="42" y="2168"/>
                </a:cxn>
                <a:cxn ang="0">
                  <a:pos x="67" y="1920"/>
                </a:cxn>
                <a:cxn ang="0">
                  <a:pos x="104" y="1682"/>
                </a:cxn>
                <a:cxn ang="0">
                  <a:pos x="112" y="1567"/>
                </a:cxn>
                <a:cxn ang="0">
                  <a:pos x="149" y="1459"/>
                </a:cxn>
                <a:cxn ang="0">
                  <a:pos x="206" y="1243"/>
                </a:cxn>
                <a:cxn ang="0">
                  <a:pos x="273" y="1040"/>
                </a:cxn>
                <a:cxn ang="0">
                  <a:pos x="349" y="852"/>
                </a:cxn>
                <a:cxn ang="0">
                  <a:pos x="432" y="679"/>
                </a:cxn>
                <a:cxn ang="0">
                  <a:pos x="526" y="525"/>
                </a:cxn>
                <a:cxn ang="0">
                  <a:pos x="522" y="530"/>
                </a:cxn>
                <a:cxn ang="0">
                  <a:pos x="620" y="392"/>
                </a:cxn>
                <a:cxn ang="0">
                  <a:pos x="726" y="275"/>
                </a:cxn>
                <a:cxn ang="0">
                  <a:pos x="837" y="178"/>
                </a:cxn>
                <a:cxn ang="0">
                  <a:pos x="885" y="129"/>
                </a:cxn>
                <a:cxn ang="0">
                  <a:pos x="949" y="107"/>
                </a:cxn>
                <a:cxn ang="0">
                  <a:pos x="1039" y="67"/>
                </a:cxn>
                <a:cxn ang="0">
                  <a:pos x="1101" y="48"/>
                </a:cxn>
                <a:cxn ang="0">
                  <a:pos x="1125" y="28"/>
                </a:cxn>
                <a:cxn ang="0">
                  <a:pos x="1158" y="36"/>
                </a:cxn>
                <a:cxn ang="0">
                  <a:pos x="1220" y="30"/>
                </a:cxn>
                <a:cxn ang="0">
                  <a:pos x="1288" y="30"/>
                </a:cxn>
                <a:cxn ang="0">
                  <a:pos x="1360" y="38"/>
                </a:cxn>
                <a:cxn ang="0">
                  <a:pos x="1353" y="38"/>
                </a:cxn>
                <a:cxn ang="0">
                  <a:pos x="1425" y="53"/>
                </a:cxn>
                <a:cxn ang="0">
                  <a:pos x="1494" y="78"/>
                </a:cxn>
                <a:cxn ang="0">
                  <a:pos x="1563" y="112"/>
                </a:cxn>
                <a:cxn ang="0">
                  <a:pos x="1631" y="152"/>
                </a:cxn>
                <a:cxn ang="0">
                  <a:pos x="1626" y="149"/>
                </a:cxn>
                <a:cxn ang="0">
                  <a:pos x="1693" y="198"/>
                </a:cxn>
                <a:cxn ang="0">
                  <a:pos x="1758" y="254"/>
                </a:cxn>
              </a:cxnLst>
              <a:rect l="0" t="0" r="r" b="b"/>
              <a:pathLst>
                <a:path w="1811" h="2607">
                  <a:moveTo>
                    <a:pt x="1791" y="286"/>
                  </a:moveTo>
                  <a:lnTo>
                    <a:pt x="1811" y="266"/>
                  </a:lnTo>
                  <a:lnTo>
                    <a:pt x="1778" y="233"/>
                  </a:lnTo>
                  <a:lnTo>
                    <a:pt x="1746" y="204"/>
                  </a:lnTo>
                  <a:lnTo>
                    <a:pt x="1713" y="178"/>
                  </a:lnTo>
                  <a:lnTo>
                    <a:pt x="1679" y="152"/>
                  </a:lnTo>
                  <a:lnTo>
                    <a:pt x="1646" y="129"/>
                  </a:lnTo>
                  <a:lnTo>
                    <a:pt x="1642" y="125"/>
                  </a:lnTo>
                  <a:lnTo>
                    <a:pt x="1608" y="104"/>
                  </a:lnTo>
                  <a:lnTo>
                    <a:pt x="1574" y="85"/>
                  </a:lnTo>
                  <a:lnTo>
                    <a:pt x="1539" y="67"/>
                  </a:lnTo>
                  <a:lnTo>
                    <a:pt x="1505" y="51"/>
                  </a:lnTo>
                  <a:lnTo>
                    <a:pt x="1470" y="39"/>
                  </a:lnTo>
                  <a:lnTo>
                    <a:pt x="1436" y="27"/>
                  </a:lnTo>
                  <a:lnTo>
                    <a:pt x="1400" y="17"/>
                  </a:lnTo>
                  <a:lnTo>
                    <a:pt x="1364" y="11"/>
                  </a:lnTo>
                  <a:lnTo>
                    <a:pt x="1360" y="10"/>
                  </a:lnTo>
                  <a:lnTo>
                    <a:pt x="1324" y="5"/>
                  </a:lnTo>
                  <a:lnTo>
                    <a:pt x="1288" y="2"/>
                  </a:lnTo>
                  <a:lnTo>
                    <a:pt x="1253" y="0"/>
                  </a:lnTo>
                  <a:lnTo>
                    <a:pt x="1220" y="2"/>
                  </a:lnTo>
                  <a:lnTo>
                    <a:pt x="1189" y="4"/>
                  </a:lnTo>
                  <a:lnTo>
                    <a:pt x="1158" y="8"/>
                  </a:lnTo>
                  <a:lnTo>
                    <a:pt x="1125" y="14"/>
                  </a:lnTo>
                  <a:lnTo>
                    <a:pt x="1121" y="14"/>
                  </a:lnTo>
                  <a:lnTo>
                    <a:pt x="1090" y="22"/>
                  </a:lnTo>
                  <a:lnTo>
                    <a:pt x="1059" y="30"/>
                  </a:lnTo>
                  <a:lnTo>
                    <a:pt x="1028" y="41"/>
                  </a:lnTo>
                  <a:lnTo>
                    <a:pt x="998" y="53"/>
                  </a:lnTo>
                  <a:lnTo>
                    <a:pt x="938" y="81"/>
                  </a:lnTo>
                  <a:lnTo>
                    <a:pt x="879" y="116"/>
                  </a:lnTo>
                  <a:lnTo>
                    <a:pt x="874" y="119"/>
                  </a:lnTo>
                  <a:lnTo>
                    <a:pt x="817" y="158"/>
                  </a:lnTo>
                  <a:lnTo>
                    <a:pt x="761" y="204"/>
                  </a:lnTo>
                  <a:lnTo>
                    <a:pt x="705" y="255"/>
                  </a:lnTo>
                  <a:lnTo>
                    <a:pt x="653" y="311"/>
                  </a:lnTo>
                  <a:lnTo>
                    <a:pt x="600" y="372"/>
                  </a:lnTo>
                  <a:lnTo>
                    <a:pt x="550" y="439"/>
                  </a:lnTo>
                  <a:lnTo>
                    <a:pt x="502" y="510"/>
                  </a:lnTo>
                  <a:lnTo>
                    <a:pt x="499" y="514"/>
                  </a:lnTo>
                  <a:lnTo>
                    <a:pt x="451" y="590"/>
                  </a:lnTo>
                  <a:lnTo>
                    <a:pt x="406" y="669"/>
                  </a:lnTo>
                  <a:lnTo>
                    <a:pt x="364" y="753"/>
                  </a:lnTo>
                  <a:lnTo>
                    <a:pt x="322" y="841"/>
                  </a:lnTo>
                  <a:lnTo>
                    <a:pt x="284" y="934"/>
                  </a:lnTo>
                  <a:lnTo>
                    <a:pt x="246" y="1030"/>
                  </a:lnTo>
                  <a:lnTo>
                    <a:pt x="212" y="1130"/>
                  </a:lnTo>
                  <a:lnTo>
                    <a:pt x="180" y="1232"/>
                  </a:lnTo>
                  <a:lnTo>
                    <a:pt x="150" y="1338"/>
                  </a:lnTo>
                  <a:lnTo>
                    <a:pt x="122" y="1448"/>
                  </a:lnTo>
                  <a:lnTo>
                    <a:pt x="98" y="1560"/>
                  </a:lnTo>
                  <a:lnTo>
                    <a:pt x="98" y="1567"/>
                  </a:lnTo>
                  <a:lnTo>
                    <a:pt x="76" y="1682"/>
                  </a:lnTo>
                  <a:lnTo>
                    <a:pt x="56" y="1800"/>
                  </a:lnTo>
                  <a:lnTo>
                    <a:pt x="39" y="1920"/>
                  </a:lnTo>
                  <a:lnTo>
                    <a:pt x="25" y="2043"/>
                  </a:lnTo>
                  <a:lnTo>
                    <a:pt x="14" y="2168"/>
                  </a:lnTo>
                  <a:lnTo>
                    <a:pt x="6" y="2296"/>
                  </a:lnTo>
                  <a:lnTo>
                    <a:pt x="2" y="2425"/>
                  </a:lnTo>
                  <a:lnTo>
                    <a:pt x="0" y="2556"/>
                  </a:lnTo>
                  <a:lnTo>
                    <a:pt x="0" y="2607"/>
                  </a:lnTo>
                  <a:lnTo>
                    <a:pt x="28" y="2607"/>
                  </a:lnTo>
                  <a:lnTo>
                    <a:pt x="28" y="2556"/>
                  </a:lnTo>
                  <a:lnTo>
                    <a:pt x="29" y="2425"/>
                  </a:lnTo>
                  <a:lnTo>
                    <a:pt x="34" y="2296"/>
                  </a:lnTo>
                  <a:lnTo>
                    <a:pt x="42" y="2168"/>
                  </a:lnTo>
                  <a:lnTo>
                    <a:pt x="53" y="2043"/>
                  </a:lnTo>
                  <a:lnTo>
                    <a:pt x="67" y="1920"/>
                  </a:lnTo>
                  <a:lnTo>
                    <a:pt x="84" y="1800"/>
                  </a:lnTo>
                  <a:lnTo>
                    <a:pt x="104" y="1682"/>
                  </a:lnTo>
                  <a:lnTo>
                    <a:pt x="126" y="1567"/>
                  </a:lnTo>
                  <a:lnTo>
                    <a:pt x="112" y="1567"/>
                  </a:lnTo>
                  <a:lnTo>
                    <a:pt x="124" y="1571"/>
                  </a:lnTo>
                  <a:lnTo>
                    <a:pt x="149" y="1459"/>
                  </a:lnTo>
                  <a:lnTo>
                    <a:pt x="177" y="1349"/>
                  </a:lnTo>
                  <a:lnTo>
                    <a:pt x="206" y="1243"/>
                  </a:lnTo>
                  <a:lnTo>
                    <a:pt x="239" y="1141"/>
                  </a:lnTo>
                  <a:lnTo>
                    <a:pt x="273" y="1040"/>
                  </a:lnTo>
                  <a:lnTo>
                    <a:pt x="310" y="945"/>
                  </a:lnTo>
                  <a:lnTo>
                    <a:pt x="349" y="852"/>
                  </a:lnTo>
                  <a:lnTo>
                    <a:pt x="391" y="764"/>
                  </a:lnTo>
                  <a:lnTo>
                    <a:pt x="432" y="679"/>
                  </a:lnTo>
                  <a:lnTo>
                    <a:pt x="477" y="601"/>
                  </a:lnTo>
                  <a:lnTo>
                    <a:pt x="526" y="525"/>
                  </a:lnTo>
                  <a:lnTo>
                    <a:pt x="512" y="519"/>
                  </a:lnTo>
                  <a:lnTo>
                    <a:pt x="522" y="530"/>
                  </a:lnTo>
                  <a:lnTo>
                    <a:pt x="570" y="459"/>
                  </a:lnTo>
                  <a:lnTo>
                    <a:pt x="620" y="392"/>
                  </a:lnTo>
                  <a:lnTo>
                    <a:pt x="673" y="331"/>
                  </a:lnTo>
                  <a:lnTo>
                    <a:pt x="726" y="275"/>
                  </a:lnTo>
                  <a:lnTo>
                    <a:pt x="781" y="224"/>
                  </a:lnTo>
                  <a:lnTo>
                    <a:pt x="837" y="178"/>
                  </a:lnTo>
                  <a:lnTo>
                    <a:pt x="894" y="139"/>
                  </a:lnTo>
                  <a:lnTo>
                    <a:pt x="885" y="129"/>
                  </a:lnTo>
                  <a:lnTo>
                    <a:pt x="890" y="142"/>
                  </a:lnTo>
                  <a:lnTo>
                    <a:pt x="949" y="107"/>
                  </a:lnTo>
                  <a:lnTo>
                    <a:pt x="1009" y="79"/>
                  </a:lnTo>
                  <a:lnTo>
                    <a:pt x="1039" y="67"/>
                  </a:lnTo>
                  <a:lnTo>
                    <a:pt x="1070" y="56"/>
                  </a:lnTo>
                  <a:lnTo>
                    <a:pt x="1101" y="48"/>
                  </a:lnTo>
                  <a:lnTo>
                    <a:pt x="1132" y="41"/>
                  </a:lnTo>
                  <a:lnTo>
                    <a:pt x="1125" y="28"/>
                  </a:lnTo>
                  <a:lnTo>
                    <a:pt x="1125" y="42"/>
                  </a:lnTo>
                  <a:lnTo>
                    <a:pt x="1158" y="36"/>
                  </a:lnTo>
                  <a:lnTo>
                    <a:pt x="1189" y="31"/>
                  </a:lnTo>
                  <a:lnTo>
                    <a:pt x="1220" y="30"/>
                  </a:lnTo>
                  <a:lnTo>
                    <a:pt x="1253" y="28"/>
                  </a:lnTo>
                  <a:lnTo>
                    <a:pt x="1288" y="30"/>
                  </a:lnTo>
                  <a:lnTo>
                    <a:pt x="1324" y="33"/>
                  </a:lnTo>
                  <a:lnTo>
                    <a:pt x="1360" y="38"/>
                  </a:lnTo>
                  <a:lnTo>
                    <a:pt x="1360" y="24"/>
                  </a:lnTo>
                  <a:lnTo>
                    <a:pt x="1353" y="38"/>
                  </a:lnTo>
                  <a:lnTo>
                    <a:pt x="1389" y="44"/>
                  </a:lnTo>
                  <a:lnTo>
                    <a:pt x="1425" y="53"/>
                  </a:lnTo>
                  <a:lnTo>
                    <a:pt x="1459" y="65"/>
                  </a:lnTo>
                  <a:lnTo>
                    <a:pt x="1494" y="78"/>
                  </a:lnTo>
                  <a:lnTo>
                    <a:pt x="1529" y="93"/>
                  </a:lnTo>
                  <a:lnTo>
                    <a:pt x="1563" y="112"/>
                  </a:lnTo>
                  <a:lnTo>
                    <a:pt x="1597" y="130"/>
                  </a:lnTo>
                  <a:lnTo>
                    <a:pt x="1631" y="152"/>
                  </a:lnTo>
                  <a:lnTo>
                    <a:pt x="1636" y="139"/>
                  </a:lnTo>
                  <a:lnTo>
                    <a:pt x="1626" y="149"/>
                  </a:lnTo>
                  <a:lnTo>
                    <a:pt x="1659" y="172"/>
                  </a:lnTo>
                  <a:lnTo>
                    <a:pt x="1693" y="198"/>
                  </a:lnTo>
                  <a:lnTo>
                    <a:pt x="1725" y="224"/>
                  </a:lnTo>
                  <a:lnTo>
                    <a:pt x="1758" y="254"/>
                  </a:lnTo>
                  <a:lnTo>
                    <a:pt x="1791" y="286"/>
                  </a:lnTo>
                  <a:close/>
                </a:path>
              </a:pathLst>
            </a:custGeom>
            <a:solidFill>
              <a:srgbClr val="FF5050"/>
            </a:solidFill>
            <a:ln w="9525">
              <a:solidFill>
                <a:srgbClr val="FF5050"/>
              </a:solidFill>
              <a:round/>
              <a:headEnd/>
              <a:tailEnd/>
            </a:ln>
          </p:spPr>
          <p:txBody>
            <a:bodyPr/>
            <a:lstStyle/>
            <a:p>
              <a:endParaRPr lang="en-US"/>
            </a:p>
          </p:txBody>
        </p:sp>
        <p:grpSp>
          <p:nvGrpSpPr>
            <p:cNvPr id="8" name="Group 42"/>
            <p:cNvGrpSpPr>
              <a:grpSpLocks/>
            </p:cNvGrpSpPr>
            <p:nvPr/>
          </p:nvGrpSpPr>
          <p:grpSpPr bwMode="auto">
            <a:xfrm>
              <a:off x="1438" y="2116"/>
              <a:ext cx="72" cy="222"/>
              <a:chOff x="1438" y="2116"/>
              <a:chExt cx="72" cy="222"/>
            </a:xfrm>
          </p:grpSpPr>
          <p:sp>
            <p:nvSpPr>
              <p:cNvPr id="71720" name="Rectangle 40"/>
              <p:cNvSpPr>
                <a:spLocks noChangeArrowheads="1"/>
              </p:cNvSpPr>
              <p:nvPr/>
            </p:nvSpPr>
            <p:spPr bwMode="auto">
              <a:xfrm>
                <a:off x="1467" y="2185"/>
                <a:ext cx="14" cy="153"/>
              </a:xfrm>
              <a:prstGeom prst="rect">
                <a:avLst/>
              </a:prstGeom>
              <a:solidFill>
                <a:srgbClr val="FF5050"/>
              </a:solidFill>
              <a:ln w="19050">
                <a:solidFill>
                  <a:srgbClr val="FF5050"/>
                </a:solidFill>
                <a:miter lim="800000"/>
                <a:headEnd/>
                <a:tailEnd/>
              </a:ln>
            </p:spPr>
            <p:txBody>
              <a:bodyPr/>
              <a:lstStyle/>
              <a:p>
                <a:endParaRPr lang="en-US"/>
              </a:p>
            </p:txBody>
          </p:sp>
          <p:sp>
            <p:nvSpPr>
              <p:cNvPr id="71721" name="Freeform 41"/>
              <p:cNvSpPr>
                <a:spLocks/>
              </p:cNvSpPr>
              <p:nvPr/>
            </p:nvSpPr>
            <p:spPr bwMode="auto">
              <a:xfrm>
                <a:off x="1438" y="2116"/>
                <a:ext cx="72" cy="71"/>
              </a:xfrm>
              <a:custGeom>
                <a:avLst/>
                <a:gdLst/>
                <a:ahLst/>
                <a:cxnLst>
                  <a:cxn ang="0">
                    <a:pos x="144" y="142"/>
                  </a:cxn>
                  <a:cxn ang="0">
                    <a:pos x="71" y="0"/>
                  </a:cxn>
                  <a:cxn ang="0">
                    <a:pos x="0" y="142"/>
                  </a:cxn>
                  <a:cxn ang="0">
                    <a:pos x="144" y="142"/>
                  </a:cxn>
                </a:cxnLst>
                <a:rect l="0" t="0" r="r" b="b"/>
                <a:pathLst>
                  <a:path w="144" h="142">
                    <a:moveTo>
                      <a:pt x="144" y="142"/>
                    </a:moveTo>
                    <a:lnTo>
                      <a:pt x="71" y="0"/>
                    </a:lnTo>
                    <a:lnTo>
                      <a:pt x="0" y="142"/>
                    </a:lnTo>
                    <a:lnTo>
                      <a:pt x="144" y="142"/>
                    </a:lnTo>
                    <a:close/>
                  </a:path>
                </a:pathLst>
              </a:custGeom>
              <a:solidFill>
                <a:srgbClr val="FF5050"/>
              </a:solidFill>
              <a:ln w="19050" cmpd="sng">
                <a:solidFill>
                  <a:srgbClr val="FF5050"/>
                </a:solidFill>
                <a:round/>
                <a:headEnd/>
                <a:tailEnd/>
              </a:ln>
            </p:spPr>
            <p:txBody>
              <a:bodyPr/>
              <a:lstStyle/>
              <a:p>
                <a:endParaRPr lang="en-US"/>
              </a:p>
            </p:txBody>
          </p:sp>
        </p:grpSp>
        <p:sp>
          <p:nvSpPr>
            <p:cNvPr id="71723" name="Rectangle 43"/>
            <p:cNvSpPr>
              <a:spLocks noChangeArrowheads="1"/>
            </p:cNvSpPr>
            <p:nvPr/>
          </p:nvSpPr>
          <p:spPr bwMode="auto">
            <a:xfrm>
              <a:off x="2360" y="3289"/>
              <a:ext cx="14" cy="148"/>
            </a:xfrm>
            <a:prstGeom prst="rect">
              <a:avLst/>
            </a:prstGeom>
            <a:solidFill>
              <a:srgbClr val="FF5050"/>
            </a:solidFill>
            <a:ln w="9525">
              <a:solidFill>
                <a:srgbClr val="FF5050"/>
              </a:solidFill>
              <a:miter lim="800000"/>
              <a:headEnd/>
              <a:tailEnd/>
            </a:ln>
          </p:spPr>
          <p:txBody>
            <a:bodyPr/>
            <a:lstStyle/>
            <a:p>
              <a:endParaRPr lang="en-US"/>
            </a:p>
          </p:txBody>
        </p:sp>
        <p:sp>
          <p:nvSpPr>
            <p:cNvPr id="71724" name="Rectangle 44"/>
            <p:cNvSpPr>
              <a:spLocks noChangeArrowheads="1"/>
            </p:cNvSpPr>
            <p:nvPr/>
          </p:nvSpPr>
          <p:spPr bwMode="auto">
            <a:xfrm>
              <a:off x="2360" y="278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5" name="Rectangle 45"/>
            <p:cNvSpPr>
              <a:spLocks noChangeArrowheads="1"/>
            </p:cNvSpPr>
            <p:nvPr/>
          </p:nvSpPr>
          <p:spPr bwMode="auto">
            <a:xfrm>
              <a:off x="2360" y="204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6" name="Rectangle 46"/>
            <p:cNvSpPr>
              <a:spLocks noChangeArrowheads="1"/>
            </p:cNvSpPr>
            <p:nvPr/>
          </p:nvSpPr>
          <p:spPr bwMode="auto">
            <a:xfrm>
              <a:off x="2360" y="1301"/>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7" name="Rectangle 47"/>
            <p:cNvSpPr>
              <a:spLocks noChangeArrowheads="1"/>
            </p:cNvSpPr>
            <p:nvPr/>
          </p:nvSpPr>
          <p:spPr bwMode="auto">
            <a:xfrm>
              <a:off x="2360" y="820"/>
              <a:ext cx="14" cy="259"/>
            </a:xfrm>
            <a:prstGeom prst="rect">
              <a:avLst/>
            </a:prstGeom>
            <a:solidFill>
              <a:srgbClr val="FF5050"/>
            </a:solidFill>
            <a:ln w="9525">
              <a:solidFill>
                <a:srgbClr val="FF5050"/>
              </a:solidFill>
              <a:miter lim="800000"/>
              <a:headEnd/>
              <a:tailEnd/>
            </a:ln>
          </p:spPr>
          <p:txBody>
            <a:bodyPr/>
            <a:lstStyle/>
            <a:p>
              <a:endParaRPr lang="en-US"/>
            </a:p>
          </p:txBody>
        </p:sp>
        <p:sp>
          <p:nvSpPr>
            <p:cNvPr id="71728" name="Rectangle 48"/>
            <p:cNvSpPr>
              <a:spLocks noChangeArrowheads="1"/>
            </p:cNvSpPr>
            <p:nvPr/>
          </p:nvSpPr>
          <p:spPr bwMode="auto">
            <a:xfrm>
              <a:off x="1660" y="1486"/>
              <a:ext cx="1415" cy="188"/>
            </a:xfrm>
            <a:prstGeom prst="rect">
              <a:avLst/>
            </a:prstGeom>
            <a:noFill/>
            <a:ln w="14288">
              <a:solidFill>
                <a:srgbClr val="000000"/>
              </a:solidFill>
              <a:miter lim="800000"/>
              <a:headEnd/>
              <a:tailEnd/>
            </a:ln>
          </p:spPr>
          <p:txBody>
            <a:bodyPr/>
            <a:lstStyle/>
            <a:p>
              <a:endParaRPr lang="en-US"/>
            </a:p>
          </p:txBody>
        </p:sp>
        <p:sp>
          <p:nvSpPr>
            <p:cNvPr id="71729" name="Rectangle 49"/>
            <p:cNvSpPr>
              <a:spLocks noChangeArrowheads="1"/>
            </p:cNvSpPr>
            <p:nvPr/>
          </p:nvSpPr>
          <p:spPr bwMode="auto">
            <a:xfrm>
              <a:off x="1848" y="1520"/>
              <a:ext cx="1042" cy="134"/>
            </a:xfrm>
            <a:prstGeom prst="rect">
              <a:avLst/>
            </a:prstGeom>
            <a:noFill/>
            <a:ln w="9525">
              <a:noFill/>
              <a:miter lim="800000"/>
              <a:headEnd/>
              <a:tailEnd/>
            </a:ln>
          </p:spPr>
          <p:txBody>
            <a:bodyPr wrap="none" lIns="0" tIns="0" rIns="0" bIns="0">
              <a:spAutoFit/>
            </a:bodyPr>
            <a:lstStyle/>
            <a:p>
              <a:r>
                <a:rPr lang="en-US" sz="1400">
                  <a:solidFill>
                    <a:srgbClr val="000000"/>
                  </a:solidFill>
                </a:rPr>
                <a:t>“Sample” Input  Signal</a:t>
              </a:r>
              <a:endParaRPr lang="en-US"/>
            </a:p>
          </p:txBody>
        </p:sp>
        <p:grpSp>
          <p:nvGrpSpPr>
            <p:cNvPr id="9" name="Group 52"/>
            <p:cNvGrpSpPr>
              <a:grpSpLocks/>
            </p:cNvGrpSpPr>
            <p:nvPr/>
          </p:nvGrpSpPr>
          <p:grpSpPr bwMode="auto">
            <a:xfrm>
              <a:off x="2330" y="1708"/>
              <a:ext cx="73" cy="111"/>
              <a:chOff x="2330" y="1708"/>
              <a:chExt cx="73" cy="111"/>
            </a:xfrm>
          </p:grpSpPr>
          <p:sp>
            <p:nvSpPr>
              <p:cNvPr id="71730" name="Rectangle 50"/>
              <p:cNvSpPr>
                <a:spLocks noChangeArrowheads="1"/>
              </p:cNvSpPr>
              <p:nvPr/>
            </p:nvSpPr>
            <p:spPr bwMode="auto">
              <a:xfrm>
                <a:off x="2360" y="1708"/>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31" name="Freeform 51"/>
              <p:cNvSpPr>
                <a:spLocks/>
              </p:cNvSpPr>
              <p:nvPr/>
            </p:nvSpPr>
            <p:spPr bwMode="auto">
              <a:xfrm>
                <a:off x="2330" y="1749"/>
                <a:ext cx="73" cy="70"/>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33" name="Rectangle 53"/>
            <p:cNvSpPr>
              <a:spLocks noChangeArrowheads="1"/>
            </p:cNvSpPr>
            <p:nvPr/>
          </p:nvSpPr>
          <p:spPr bwMode="auto">
            <a:xfrm>
              <a:off x="2360" y="1671"/>
              <a:ext cx="14" cy="186"/>
            </a:xfrm>
            <a:prstGeom prst="rect">
              <a:avLst/>
            </a:prstGeom>
            <a:solidFill>
              <a:srgbClr val="FF5050"/>
            </a:solidFill>
            <a:ln w="9525">
              <a:solidFill>
                <a:srgbClr val="FF5050"/>
              </a:solidFill>
              <a:miter lim="800000"/>
              <a:headEnd/>
              <a:tailEnd/>
            </a:ln>
          </p:spPr>
          <p:txBody>
            <a:bodyPr/>
            <a:lstStyle/>
            <a:p>
              <a:endParaRPr lang="en-US"/>
            </a:p>
          </p:txBody>
        </p:sp>
        <p:sp>
          <p:nvSpPr>
            <p:cNvPr id="71734" name="Rectangle 54"/>
            <p:cNvSpPr>
              <a:spLocks noChangeArrowheads="1"/>
            </p:cNvSpPr>
            <p:nvPr/>
          </p:nvSpPr>
          <p:spPr bwMode="auto">
            <a:xfrm>
              <a:off x="1809" y="2227"/>
              <a:ext cx="1117" cy="188"/>
            </a:xfrm>
            <a:prstGeom prst="rect">
              <a:avLst/>
            </a:prstGeom>
            <a:noFill/>
            <a:ln w="14288">
              <a:solidFill>
                <a:srgbClr val="000000"/>
              </a:solidFill>
              <a:miter lim="800000"/>
              <a:headEnd/>
              <a:tailEnd/>
            </a:ln>
          </p:spPr>
          <p:txBody>
            <a:bodyPr/>
            <a:lstStyle/>
            <a:p>
              <a:endParaRPr lang="en-US"/>
            </a:p>
          </p:txBody>
        </p:sp>
        <p:sp>
          <p:nvSpPr>
            <p:cNvPr id="71735" name="Rectangle 55"/>
            <p:cNvSpPr>
              <a:spLocks noChangeArrowheads="1"/>
            </p:cNvSpPr>
            <p:nvPr/>
          </p:nvSpPr>
          <p:spPr bwMode="auto">
            <a:xfrm>
              <a:off x="1903" y="2261"/>
              <a:ext cx="930" cy="134"/>
            </a:xfrm>
            <a:prstGeom prst="rect">
              <a:avLst/>
            </a:prstGeom>
            <a:noFill/>
            <a:ln w="9525">
              <a:noFill/>
              <a:miter lim="800000"/>
              <a:headEnd/>
              <a:tailEnd/>
            </a:ln>
          </p:spPr>
          <p:txBody>
            <a:bodyPr wrap="none" lIns="0" tIns="0" rIns="0" bIns="0">
              <a:spAutoFit/>
            </a:bodyPr>
            <a:lstStyle/>
            <a:p>
              <a:r>
                <a:rPr lang="en-US" sz="1400">
                  <a:solidFill>
                    <a:srgbClr val="000000"/>
                  </a:solidFill>
                </a:rPr>
                <a:t>“Hold” Input  Signal</a:t>
              </a:r>
              <a:endParaRPr lang="en-US"/>
            </a:p>
          </p:txBody>
        </p:sp>
        <p:grpSp>
          <p:nvGrpSpPr>
            <p:cNvPr id="10" name="Group 58"/>
            <p:cNvGrpSpPr>
              <a:grpSpLocks/>
            </p:cNvGrpSpPr>
            <p:nvPr/>
          </p:nvGrpSpPr>
          <p:grpSpPr bwMode="auto">
            <a:xfrm>
              <a:off x="2330" y="2449"/>
              <a:ext cx="73" cy="111"/>
              <a:chOff x="2330" y="2449"/>
              <a:chExt cx="73" cy="111"/>
            </a:xfrm>
          </p:grpSpPr>
          <p:sp>
            <p:nvSpPr>
              <p:cNvPr id="71736" name="Rectangle 56"/>
              <p:cNvSpPr>
                <a:spLocks noChangeArrowheads="1"/>
              </p:cNvSpPr>
              <p:nvPr/>
            </p:nvSpPr>
            <p:spPr bwMode="auto">
              <a:xfrm>
                <a:off x="2360" y="244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37" name="Freeform 57"/>
              <p:cNvSpPr>
                <a:spLocks/>
              </p:cNvSpPr>
              <p:nvPr/>
            </p:nvSpPr>
            <p:spPr bwMode="auto">
              <a:xfrm>
                <a:off x="2330" y="248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39" name="Rectangle 59"/>
            <p:cNvSpPr>
              <a:spLocks noChangeArrowheads="1"/>
            </p:cNvSpPr>
            <p:nvPr/>
          </p:nvSpPr>
          <p:spPr bwMode="auto">
            <a:xfrm>
              <a:off x="2360" y="241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41" name="Rectangle 61"/>
            <p:cNvSpPr>
              <a:spLocks noChangeArrowheads="1"/>
            </p:cNvSpPr>
            <p:nvPr/>
          </p:nvSpPr>
          <p:spPr bwMode="auto">
            <a:xfrm>
              <a:off x="3185" y="1190"/>
              <a:ext cx="894" cy="402"/>
            </a:xfrm>
            <a:prstGeom prst="rect">
              <a:avLst/>
            </a:prstGeom>
            <a:noFill/>
            <a:ln w="9525">
              <a:noFill/>
              <a:miter lim="800000"/>
              <a:headEnd/>
              <a:tailEnd/>
            </a:ln>
          </p:spPr>
          <p:txBody>
            <a:bodyPr/>
            <a:lstStyle/>
            <a:p>
              <a:endParaRPr lang="en-US"/>
            </a:p>
          </p:txBody>
        </p:sp>
        <p:sp>
          <p:nvSpPr>
            <p:cNvPr id="71742" name="Rectangle 62"/>
            <p:cNvSpPr>
              <a:spLocks noChangeArrowheads="1"/>
            </p:cNvSpPr>
            <p:nvPr/>
          </p:nvSpPr>
          <p:spPr bwMode="auto">
            <a:xfrm>
              <a:off x="3230" y="1220"/>
              <a:ext cx="754" cy="115"/>
            </a:xfrm>
            <a:prstGeom prst="rect">
              <a:avLst/>
            </a:prstGeom>
            <a:noFill/>
            <a:ln w="9525">
              <a:noFill/>
              <a:miter lim="800000"/>
              <a:headEnd/>
              <a:tailEnd/>
            </a:ln>
          </p:spPr>
          <p:txBody>
            <a:bodyPr wrap="none" lIns="0" tIns="0" rIns="0" bIns="0">
              <a:spAutoFit/>
            </a:bodyPr>
            <a:lstStyle/>
            <a:p>
              <a:r>
                <a:rPr lang="en-US" sz="1200">
                  <a:solidFill>
                    <a:srgbClr val="000000"/>
                  </a:solidFill>
                </a:rPr>
                <a:t>These stages merge</a:t>
              </a:r>
              <a:endParaRPr lang="en-US"/>
            </a:p>
          </p:txBody>
        </p:sp>
        <p:sp>
          <p:nvSpPr>
            <p:cNvPr id="71743" name="Rectangle 63"/>
            <p:cNvSpPr>
              <a:spLocks noChangeArrowheads="1"/>
            </p:cNvSpPr>
            <p:nvPr/>
          </p:nvSpPr>
          <p:spPr bwMode="auto">
            <a:xfrm>
              <a:off x="3230" y="1339"/>
              <a:ext cx="83" cy="115"/>
            </a:xfrm>
            <a:prstGeom prst="rect">
              <a:avLst/>
            </a:prstGeom>
            <a:noFill/>
            <a:ln w="9525">
              <a:noFill/>
              <a:miter lim="800000"/>
              <a:headEnd/>
              <a:tailEnd/>
            </a:ln>
          </p:spPr>
          <p:txBody>
            <a:bodyPr wrap="none" lIns="0" tIns="0" rIns="0" bIns="0">
              <a:spAutoFit/>
            </a:bodyPr>
            <a:lstStyle/>
            <a:p>
              <a:r>
                <a:rPr lang="en-US" sz="1200">
                  <a:solidFill>
                    <a:srgbClr val="000000"/>
                  </a:solidFill>
                </a:rPr>
                <a:t>if </a:t>
              </a:r>
              <a:endParaRPr lang="en-US"/>
            </a:p>
          </p:txBody>
        </p:sp>
        <p:sp>
          <p:nvSpPr>
            <p:cNvPr id="71744" name="Rectangle 64"/>
            <p:cNvSpPr>
              <a:spLocks noChangeArrowheads="1"/>
            </p:cNvSpPr>
            <p:nvPr/>
          </p:nvSpPr>
          <p:spPr bwMode="auto">
            <a:xfrm>
              <a:off x="3316" y="1339"/>
              <a:ext cx="469" cy="115"/>
            </a:xfrm>
            <a:prstGeom prst="rect">
              <a:avLst/>
            </a:prstGeom>
            <a:noFill/>
            <a:ln w="9525">
              <a:noFill/>
              <a:miter lim="800000"/>
              <a:headEnd/>
              <a:tailEnd/>
            </a:ln>
          </p:spPr>
          <p:txBody>
            <a:bodyPr wrap="none" lIns="0" tIns="0" rIns="0" bIns="0">
              <a:spAutoFit/>
            </a:bodyPr>
            <a:lstStyle/>
            <a:p>
              <a:r>
                <a:rPr lang="en-US" sz="1200">
                  <a:solidFill>
                    <a:srgbClr val="000000"/>
                  </a:solidFill>
                </a:rPr>
                <a:t>multiplexer </a:t>
              </a:r>
              <a:endParaRPr lang="en-US"/>
            </a:p>
          </p:txBody>
        </p:sp>
        <p:sp>
          <p:nvSpPr>
            <p:cNvPr id="71745" name="Rectangle 65"/>
            <p:cNvSpPr>
              <a:spLocks noChangeArrowheads="1"/>
            </p:cNvSpPr>
            <p:nvPr/>
          </p:nvSpPr>
          <p:spPr bwMode="auto">
            <a:xfrm>
              <a:off x="3801" y="1339"/>
              <a:ext cx="224" cy="115"/>
            </a:xfrm>
            <a:prstGeom prst="rect">
              <a:avLst/>
            </a:prstGeom>
            <a:noFill/>
            <a:ln w="9525">
              <a:noFill/>
              <a:miter lim="800000"/>
              <a:headEnd/>
              <a:tailEnd/>
            </a:ln>
          </p:spPr>
          <p:txBody>
            <a:bodyPr wrap="none" lIns="0" tIns="0" rIns="0" bIns="0">
              <a:spAutoFit/>
            </a:bodyPr>
            <a:lstStyle/>
            <a:p>
              <a:r>
                <a:rPr lang="en-US" sz="1200">
                  <a:solidFill>
                    <a:srgbClr val="000000"/>
                  </a:solidFill>
                </a:rPr>
                <a:t>forms</a:t>
              </a:r>
              <a:endParaRPr lang="en-US"/>
            </a:p>
          </p:txBody>
        </p:sp>
        <p:sp>
          <p:nvSpPr>
            <p:cNvPr id="71746" name="Rectangle 66"/>
            <p:cNvSpPr>
              <a:spLocks noChangeArrowheads="1"/>
            </p:cNvSpPr>
            <p:nvPr/>
          </p:nvSpPr>
          <p:spPr bwMode="auto">
            <a:xfrm>
              <a:off x="3230" y="1458"/>
              <a:ext cx="499" cy="115"/>
            </a:xfrm>
            <a:prstGeom prst="rect">
              <a:avLst/>
            </a:prstGeom>
            <a:noFill/>
            <a:ln w="9525">
              <a:noFill/>
              <a:miter lim="800000"/>
              <a:headEnd/>
              <a:tailEnd/>
            </a:ln>
          </p:spPr>
          <p:txBody>
            <a:bodyPr wrap="none" lIns="0" tIns="0" rIns="0" bIns="0">
              <a:spAutoFit/>
            </a:bodyPr>
            <a:lstStyle/>
            <a:p>
              <a:r>
                <a:rPr lang="en-US" sz="1200">
                  <a:solidFill>
                    <a:srgbClr val="000000"/>
                  </a:solidFill>
                </a:rPr>
                <a:t>part of  S&amp;H</a:t>
              </a:r>
              <a:endParaRPr lang="en-US"/>
            </a:p>
          </p:txBody>
        </p:sp>
        <p:sp>
          <p:nvSpPr>
            <p:cNvPr id="71747" name="AutoShape 67"/>
            <p:cNvSpPr>
              <a:spLocks/>
            </p:cNvSpPr>
            <p:nvPr/>
          </p:nvSpPr>
          <p:spPr bwMode="auto">
            <a:xfrm>
              <a:off x="3107" y="1071"/>
              <a:ext cx="45" cy="635"/>
            </a:xfrm>
            <a:prstGeom prst="rightBrace">
              <a:avLst>
                <a:gd name="adj1" fmla="val 117593"/>
                <a:gd name="adj2" fmla="val 50000"/>
              </a:avLst>
            </a:prstGeom>
            <a:noFill/>
            <a:ln w="28575">
              <a:solidFill>
                <a:srgbClr val="FF5050"/>
              </a:solidFill>
              <a:round/>
              <a:headEnd/>
              <a:tailEnd/>
            </a:ln>
            <a:effectLst/>
          </p:spPr>
          <p:txBody>
            <a:bodyPr wrap="none" anchor="ctr"/>
            <a:lstStyle/>
            <a:p>
              <a:endParaRPr lang="en-US"/>
            </a:p>
          </p:txBody>
        </p:sp>
      </p:grpSp>
    </p:spTree>
    <p:extLst>
      <p:ext uri="{BB962C8B-B14F-4D97-AF65-F5344CB8AC3E}">
        <p14:creationId xmlns:p14="http://schemas.microsoft.com/office/powerpoint/2010/main" val="1569559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Sampling Mode</a:t>
            </a:r>
            <a:endParaRPr lang="en-US" dirty="0"/>
          </a:p>
        </p:txBody>
      </p:sp>
      <p:sp>
        <p:nvSpPr>
          <p:cNvPr id="3" name="Content Placeholder 2"/>
          <p:cNvSpPr>
            <a:spLocks noGrp="1"/>
          </p:cNvSpPr>
          <p:nvPr>
            <p:ph idx="1"/>
            <p:custDataLst>
              <p:tags r:id="rId2"/>
            </p:custDataLst>
          </p:nvPr>
        </p:nvSpPr>
        <p:spPr>
          <a:xfrm>
            <a:off x="457200" y="4724400"/>
            <a:ext cx="8229600" cy="1401763"/>
          </a:xfrm>
        </p:spPr>
        <p:txBody>
          <a:bodyPr>
            <a:normAutofit fontScale="92500" lnSpcReduction="20000"/>
          </a:bodyPr>
          <a:lstStyle/>
          <a:p>
            <a:r>
              <a:rPr lang="en-US" dirty="0" smtClean="0"/>
              <a:t>Up to 4 channels can be sampled simultaneously</a:t>
            </a:r>
          </a:p>
          <a:p>
            <a:r>
              <a:rPr lang="en-US" dirty="0" smtClean="0"/>
              <a:t>Simultaneous sampling can be important in control and power calculations.</a:t>
            </a:r>
            <a:endParaRPr lang="en-US" dirty="0"/>
          </a:p>
        </p:txBody>
      </p:sp>
      <p:pic>
        <p:nvPicPr>
          <p:cNvPr id="1026" name="Picture 2"/>
          <p:cNvPicPr>
            <a:picLocks noChangeAspect="1" noChangeArrowheads="1"/>
          </p:cNvPicPr>
          <p:nvPr>
            <p:custDataLst>
              <p:tags r:id="rId3"/>
            </p:custDataLst>
          </p:nvPr>
        </p:nvPicPr>
        <p:blipFill>
          <a:blip r:embed="rId6" cstate="print"/>
          <a:srcRect/>
          <a:stretch>
            <a:fillRect/>
          </a:stretch>
        </p:blipFill>
        <p:spPr bwMode="auto">
          <a:xfrm>
            <a:off x="533399" y="1066800"/>
            <a:ext cx="7103507" cy="3657600"/>
          </a:xfrm>
          <a:prstGeom prst="rect">
            <a:avLst/>
          </a:prstGeom>
          <a:noFill/>
          <a:ln w="9525">
            <a:noFill/>
            <a:miter lim="800000"/>
            <a:headEnd/>
            <a:tailEnd/>
          </a:ln>
        </p:spPr>
      </p:pic>
    </p:spTree>
    <p:extLst>
      <p:ext uri="{BB962C8B-B14F-4D97-AF65-F5344CB8AC3E}">
        <p14:creationId xmlns:p14="http://schemas.microsoft.com/office/powerpoint/2010/main" val="4229847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Passing by Value in a Function</a:t>
            </a:r>
            <a:endParaRPr lang="en-US" dirty="0"/>
          </a:p>
        </p:txBody>
      </p:sp>
      <p:sp>
        <p:nvSpPr>
          <p:cNvPr id="3" name="Content Placeholder 2"/>
          <p:cNvSpPr>
            <a:spLocks noGrp="1"/>
          </p:cNvSpPr>
          <p:nvPr>
            <p:ph idx="1"/>
            <p:custDataLst>
              <p:tags r:id="rId2"/>
            </p:custDataLst>
          </p:nvPr>
        </p:nvSpPr>
        <p:spPr/>
        <p:txBody>
          <a:bodyPr/>
          <a:lstStyle/>
          <a:p>
            <a:r>
              <a:rPr lang="en-US" dirty="0" smtClean="0"/>
              <a:t>Type conversion is done if you use a different type to pass into a function then the one that it calls.</a:t>
            </a:r>
          </a:p>
          <a:p>
            <a:r>
              <a:rPr lang="en-US" smtClean="0"/>
              <a:t>Again trouble </a:t>
            </a:r>
            <a:r>
              <a:rPr lang="en-US" dirty="0" smtClean="0"/>
              <a:t>i</a:t>
            </a:r>
            <a:r>
              <a:rPr lang="en-US" smtClean="0"/>
              <a:t>f </a:t>
            </a:r>
            <a:r>
              <a:rPr lang="en-US" dirty="0" smtClean="0"/>
              <a:t>the target to be converted into can not be done.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Vs Single Ended </a:t>
            </a:r>
            <a:endParaRPr lang="en-US" dirty="0"/>
          </a:p>
        </p:txBody>
      </p:sp>
      <p:sp>
        <p:nvSpPr>
          <p:cNvPr id="3" name="Content Placeholder 2"/>
          <p:cNvSpPr>
            <a:spLocks noGrp="1"/>
          </p:cNvSpPr>
          <p:nvPr>
            <p:ph idx="1"/>
          </p:nvPr>
        </p:nvSpPr>
        <p:spPr>
          <a:xfrm>
            <a:off x="457200" y="4800600"/>
            <a:ext cx="8229600" cy="1325563"/>
          </a:xfrm>
        </p:spPr>
        <p:txBody>
          <a:bodyPr>
            <a:normAutofit fontScale="92500"/>
          </a:bodyPr>
          <a:lstStyle/>
          <a:p>
            <a:r>
              <a:rPr lang="en-US" dirty="0" smtClean="0"/>
              <a:t>If the signal you want to read is referenced to a common ground then single ended is possible</a:t>
            </a:r>
            <a:endParaRPr lang="en-US" dirty="0"/>
          </a:p>
        </p:txBody>
      </p:sp>
      <p:pic>
        <p:nvPicPr>
          <p:cNvPr id="152578" name="Picture 2" descr="http://www.mitt-eget.com/saab/images/se_vs_balanced.jpg"/>
          <p:cNvPicPr>
            <a:picLocks noChangeAspect="1" noChangeArrowheads="1"/>
          </p:cNvPicPr>
          <p:nvPr/>
        </p:nvPicPr>
        <p:blipFill>
          <a:blip r:embed="rId2" cstate="print"/>
          <a:srcRect/>
          <a:stretch>
            <a:fillRect/>
          </a:stretch>
        </p:blipFill>
        <p:spPr bwMode="auto">
          <a:xfrm>
            <a:off x="914400" y="1295400"/>
            <a:ext cx="6671889" cy="3048000"/>
          </a:xfrm>
          <a:prstGeom prst="rect">
            <a:avLst/>
          </a:prstGeom>
          <a:noFill/>
        </p:spPr>
      </p:pic>
    </p:spTree>
    <p:extLst>
      <p:ext uri="{BB962C8B-B14F-4D97-AF65-F5344CB8AC3E}">
        <p14:creationId xmlns:p14="http://schemas.microsoft.com/office/powerpoint/2010/main" val="86991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dsPIC33 DMA Structure</a:t>
            </a:r>
            <a:endParaRPr lang="en-US" dirty="0"/>
          </a:p>
        </p:txBody>
      </p:sp>
      <p:sp>
        <p:nvSpPr>
          <p:cNvPr id="3" name="Content Placeholder 2"/>
          <p:cNvSpPr>
            <a:spLocks noGrp="1"/>
          </p:cNvSpPr>
          <p:nvPr>
            <p:ph idx="1"/>
          </p:nvPr>
        </p:nvSpPr>
        <p:spPr>
          <a:xfrm>
            <a:off x="457200" y="5334000"/>
            <a:ext cx="8229600" cy="1325563"/>
          </a:xfrm>
        </p:spPr>
        <p:txBody>
          <a:bodyPr>
            <a:normAutofit fontScale="92500" lnSpcReduction="20000"/>
          </a:bodyPr>
          <a:lstStyle/>
          <a:p>
            <a:r>
              <a:rPr lang="en-US" dirty="0" smtClean="0"/>
              <a:t>Dual Port Static Random Access Memory – prevents bus contention between CPU and DMA peripheral.  No cycle stealing needed.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14400" y="1219200"/>
            <a:ext cx="7736378" cy="3976643"/>
          </a:xfrm>
          <a:prstGeom prst="rect">
            <a:avLst/>
          </a:prstGeom>
          <a:noFill/>
          <a:ln w="9525">
            <a:noFill/>
            <a:miter lim="800000"/>
            <a:headEnd/>
            <a:tailEnd/>
          </a:ln>
        </p:spPr>
      </p:pic>
    </p:spTree>
    <p:extLst>
      <p:ext uri="{BB962C8B-B14F-4D97-AF65-F5344CB8AC3E}">
        <p14:creationId xmlns:p14="http://schemas.microsoft.com/office/powerpoint/2010/main" val="558889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dsPIC33 DMA Block Diagram</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38200" y="1143000"/>
            <a:ext cx="7543800" cy="5276850"/>
          </a:xfrm>
          <a:prstGeom prst="rect">
            <a:avLst/>
          </a:prstGeom>
          <a:noFill/>
          <a:ln w="9525">
            <a:noFill/>
            <a:miter lim="800000"/>
            <a:headEnd/>
            <a:tailEnd/>
          </a:ln>
        </p:spPr>
      </p:pic>
      <p:cxnSp>
        <p:nvCxnSpPr>
          <p:cNvPr id="6" name="Straight Arrow Connector 5"/>
          <p:cNvCxnSpPr/>
          <p:nvPr/>
        </p:nvCxnSpPr>
        <p:spPr>
          <a:xfrm>
            <a:off x="1219200" y="3810000"/>
            <a:ext cx="609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9200" y="403860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3505200"/>
            <a:ext cx="1219200" cy="830997"/>
          </a:xfrm>
          <a:prstGeom prst="rect">
            <a:avLst/>
          </a:prstGeom>
          <a:solidFill>
            <a:schemeClr val="bg1"/>
          </a:solidFill>
        </p:spPr>
        <p:txBody>
          <a:bodyPr wrap="square" rtlCol="0">
            <a:spAutoFit/>
          </a:bodyPr>
          <a:lstStyle/>
          <a:p>
            <a:r>
              <a:rPr lang="en-US" sz="2400" dirty="0" smtClean="0"/>
              <a:t>Normal Address</a:t>
            </a:r>
            <a:endParaRPr lang="en-US" sz="2400" dirty="0"/>
          </a:p>
        </p:txBody>
      </p:sp>
      <p:cxnSp>
        <p:nvCxnSpPr>
          <p:cNvPr id="10" name="Straight Arrow Connector 9"/>
          <p:cNvCxnSpPr/>
          <p:nvPr/>
        </p:nvCxnSpPr>
        <p:spPr>
          <a:xfrm>
            <a:off x="3581400" y="1676400"/>
            <a:ext cx="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1219200"/>
            <a:ext cx="1905000" cy="830997"/>
          </a:xfrm>
          <a:prstGeom prst="rect">
            <a:avLst/>
          </a:prstGeom>
          <a:noFill/>
        </p:spPr>
        <p:txBody>
          <a:bodyPr wrap="square" rtlCol="0">
            <a:spAutoFit/>
          </a:bodyPr>
          <a:lstStyle/>
          <a:p>
            <a:r>
              <a:rPr lang="en-US" sz="2400" dirty="0" smtClean="0"/>
              <a:t>One transfer per inst. cycle</a:t>
            </a:r>
            <a:endParaRPr lang="en-US" sz="2400" dirty="0"/>
          </a:p>
        </p:txBody>
      </p:sp>
      <p:cxnSp>
        <p:nvCxnSpPr>
          <p:cNvPr id="16" name="Straight Arrow Connector 15"/>
          <p:cNvCxnSpPr/>
          <p:nvPr/>
        </p:nvCxnSpPr>
        <p:spPr>
          <a:xfrm flipH="1">
            <a:off x="6629400" y="914400"/>
            <a:ext cx="13716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39000" y="152400"/>
            <a:ext cx="1905000" cy="830997"/>
          </a:xfrm>
          <a:prstGeom prst="rect">
            <a:avLst/>
          </a:prstGeom>
          <a:solidFill>
            <a:schemeClr val="bg1"/>
          </a:solidFill>
        </p:spPr>
        <p:txBody>
          <a:bodyPr wrap="square" rtlCol="0">
            <a:spAutoFit/>
          </a:bodyPr>
          <a:lstStyle/>
          <a:p>
            <a:r>
              <a:rPr lang="en-US" sz="2400" dirty="0" smtClean="0"/>
              <a:t>Interrupt is DMA Request</a:t>
            </a:r>
            <a:endParaRPr lang="en-US" sz="2400" dirty="0"/>
          </a:p>
        </p:txBody>
      </p:sp>
    </p:spTree>
    <p:extLst>
      <p:ext uri="{BB962C8B-B14F-4D97-AF65-F5344CB8AC3E}">
        <p14:creationId xmlns:p14="http://schemas.microsoft.com/office/powerpoint/2010/main" val="106481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amond(in)">
                                      <p:cBhvr>
                                        <p:cTn id="28" dur="2000"/>
                                        <p:tgtEl>
                                          <p:spTgt spid="16"/>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amond(in)">
                                      <p:cBhvr>
                                        <p:cTn id="3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Pointers </a:t>
            </a:r>
            <a:endParaRPr lang="en-US" dirty="0"/>
          </a:p>
        </p:txBody>
      </p:sp>
      <p:sp>
        <p:nvSpPr>
          <p:cNvPr id="3" name="Content Placeholder 2"/>
          <p:cNvSpPr>
            <a:spLocks noGrp="1"/>
          </p:cNvSpPr>
          <p:nvPr>
            <p:ph idx="1"/>
          </p:nvPr>
        </p:nvSpPr>
        <p:spPr/>
        <p:txBody>
          <a:bodyPr/>
          <a:lstStyle/>
          <a:p>
            <a:r>
              <a:rPr lang="en-US" dirty="0" smtClean="0"/>
              <a:t>A void pointer is a pointer to data that is of a yet to be determined data type</a:t>
            </a:r>
          </a:p>
          <a:p>
            <a:r>
              <a:rPr lang="en-US" dirty="0" smtClean="0"/>
              <a:t>It can be cast to point to any data object you would like .</a:t>
            </a:r>
          </a:p>
          <a:p>
            <a:r>
              <a:rPr lang="en-US" dirty="0" smtClean="0"/>
              <a:t>It is useful in passing parameters of different  variable types into a function</a:t>
            </a:r>
            <a:endParaRPr lang="en-US" dirty="0"/>
          </a:p>
        </p:txBody>
      </p:sp>
    </p:spTree>
    <p:extLst>
      <p:ext uri="{BB962C8B-B14F-4D97-AF65-F5344CB8AC3E}">
        <p14:creationId xmlns:p14="http://schemas.microsoft.com/office/powerpoint/2010/main" val="276799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Void Pointer in Function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void </a:t>
            </a:r>
            <a:r>
              <a:rPr lang="en-US" dirty="0" err="1" smtClean="0"/>
              <a:t>funct</a:t>
            </a:r>
            <a:r>
              <a:rPr lang="en-US" dirty="0" smtClean="0"/>
              <a:t>(void *a, </a:t>
            </a:r>
            <a:r>
              <a:rPr lang="en-US" dirty="0" err="1" smtClean="0"/>
              <a:t>int</a:t>
            </a:r>
            <a:r>
              <a:rPr lang="en-US" dirty="0" smtClean="0"/>
              <a:t> z)</a:t>
            </a:r>
            <a:br>
              <a:rPr lang="en-US" dirty="0" smtClean="0"/>
            </a:br>
            <a:r>
              <a:rPr lang="en-US" dirty="0" smtClean="0"/>
              <a:t>{</a:t>
            </a:r>
            <a:br>
              <a:rPr lang="en-US" dirty="0" smtClean="0"/>
            </a:br>
            <a:r>
              <a:rPr lang="en-US" dirty="0" smtClean="0"/>
              <a:t>if(z==1)</a:t>
            </a:r>
            <a:br>
              <a:rPr lang="en-US" dirty="0" smtClean="0"/>
            </a:br>
            <a:r>
              <a:rPr lang="en-US" dirty="0" err="1" smtClean="0"/>
              <a:t>printf</a:t>
            </a:r>
            <a:r>
              <a:rPr lang="en-US" dirty="0" smtClean="0"/>
              <a:t>("%d",*(</a:t>
            </a:r>
            <a:r>
              <a:rPr lang="en-US" dirty="0" err="1" smtClean="0"/>
              <a:t>int</a:t>
            </a:r>
            <a:r>
              <a:rPr lang="en-US" dirty="0" smtClean="0"/>
              <a:t>*)a); // If user inputs 1, then he means the data is an integer and type casting is done accordingly.</a:t>
            </a:r>
            <a:br>
              <a:rPr lang="en-US" dirty="0" smtClean="0"/>
            </a:br>
            <a:r>
              <a:rPr lang="en-US" dirty="0" smtClean="0"/>
              <a:t>else if(z==2)</a:t>
            </a:r>
            <a:br>
              <a:rPr lang="en-US" dirty="0" smtClean="0"/>
            </a:br>
            <a:r>
              <a:rPr lang="en-US" dirty="0" err="1" smtClean="0"/>
              <a:t>printf</a:t>
            </a:r>
            <a:r>
              <a:rPr lang="en-US" dirty="0" smtClean="0"/>
              <a:t>("%c",*(char*)a); // Typecasting for character pointer.</a:t>
            </a:r>
            <a:br>
              <a:rPr lang="en-US" dirty="0" smtClean="0"/>
            </a:br>
            <a:r>
              <a:rPr lang="en-US" dirty="0" smtClean="0"/>
              <a:t>else if(z==3)</a:t>
            </a:r>
            <a:br>
              <a:rPr lang="en-US" dirty="0" smtClean="0"/>
            </a:br>
            <a:r>
              <a:rPr lang="en-US" dirty="0" err="1" smtClean="0"/>
              <a:t>printf</a:t>
            </a:r>
            <a:r>
              <a:rPr lang="en-US" dirty="0" smtClean="0"/>
              <a:t>("%f",*(float*)a); // Typecasting for float pointer</a:t>
            </a:r>
            <a:br>
              <a:rPr lang="en-US" dirty="0" smtClean="0"/>
            </a:br>
            <a:r>
              <a:rPr lang="en-US" dirty="0" smtClean="0"/>
              <a:t>}</a:t>
            </a:r>
            <a:endParaRPr lang="en-US" dirty="0"/>
          </a:p>
        </p:txBody>
      </p:sp>
    </p:spTree>
    <p:extLst>
      <p:ext uri="{BB962C8B-B14F-4D97-AF65-F5344CB8AC3E}">
        <p14:creationId xmlns:p14="http://schemas.microsoft.com/office/powerpoint/2010/main" val="6347360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3648</TotalTime>
  <Words>5083</Words>
  <Application>Microsoft Office PowerPoint</Application>
  <PresentationFormat>On-screen Show (4:3)</PresentationFormat>
  <Paragraphs>502</Paragraphs>
  <Slides>72</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4" baseType="lpstr">
      <vt:lpstr>Office Theme</vt:lpstr>
      <vt:lpstr>Equation</vt:lpstr>
      <vt:lpstr>CPE 490 Embedded Systems  Lecture 24 </vt:lpstr>
      <vt:lpstr>Choice</vt:lpstr>
      <vt:lpstr>ADC setup</vt:lpstr>
      <vt:lpstr>Exam 2</vt:lpstr>
      <vt:lpstr>Problem with Unsigned Numbers</vt:lpstr>
      <vt:lpstr>Problem with Overflow</vt:lpstr>
      <vt:lpstr>Passing by Value in a Function</vt:lpstr>
      <vt:lpstr>Void Pointers </vt:lpstr>
      <vt:lpstr>Example of Void Pointer in Function</vt:lpstr>
      <vt:lpstr>Pointer to Functions </vt:lpstr>
      <vt:lpstr>Example of Using a Function Pointer</vt:lpstr>
      <vt:lpstr>LCD Controller Block Diagram</vt:lpstr>
      <vt:lpstr>LCD Controller</vt:lpstr>
      <vt:lpstr>LCD Display Data Ram (DDR)</vt:lpstr>
      <vt:lpstr>Character Generator ROM</vt:lpstr>
      <vt:lpstr>LCD Character Generator RAM (CGR)</vt:lpstr>
      <vt:lpstr>dsPIC33 Connection to LCD Controller</vt:lpstr>
      <vt:lpstr>Write Cycle (Command or Data)</vt:lpstr>
      <vt:lpstr>Read Cycle</vt:lpstr>
      <vt:lpstr>LCD Commands (dsPIC -&gt; LCD)</vt:lpstr>
      <vt:lpstr>LCD Data Writes (DDR or CGR)</vt:lpstr>
      <vt:lpstr>Motivation for Real Time Operating System (RTOS)</vt:lpstr>
      <vt:lpstr>Definitions</vt:lpstr>
      <vt:lpstr>Real Time </vt:lpstr>
      <vt:lpstr>Priority and Deadline Example </vt:lpstr>
      <vt:lpstr>Problems with Super Loop Approach</vt:lpstr>
      <vt:lpstr>Using Interrupts for Prioritization – the Foreground/Background Structure  </vt:lpstr>
      <vt:lpstr>Refining Loop Based Timing Execution</vt:lpstr>
      <vt:lpstr>Real Time Operating System</vt:lpstr>
      <vt:lpstr>Why RTOS?</vt:lpstr>
      <vt:lpstr>Why RTOS?</vt:lpstr>
      <vt:lpstr>Why RTOS?</vt:lpstr>
      <vt:lpstr>Why RTOS?</vt:lpstr>
      <vt:lpstr>Why RTOS?</vt:lpstr>
      <vt:lpstr>Scheduling Terms</vt:lpstr>
      <vt:lpstr>Types of Schedulers</vt:lpstr>
      <vt:lpstr>Why Cooperative Policy </vt:lpstr>
      <vt:lpstr>Context related Terms</vt:lpstr>
      <vt:lpstr>RTOS Tick </vt:lpstr>
      <vt:lpstr>Task State</vt:lpstr>
      <vt:lpstr>Type of Tasks</vt:lpstr>
      <vt:lpstr>Type of Tasks</vt:lpstr>
      <vt:lpstr>State Transition of Tasks</vt:lpstr>
      <vt:lpstr>Blocked State </vt:lpstr>
      <vt:lpstr>RTOS Preemptive Scheduling Example</vt:lpstr>
      <vt:lpstr>Scheduling Algorithms – Priority </vt:lpstr>
      <vt:lpstr>RTOS Tasks For Preemptive Policy</vt:lpstr>
      <vt:lpstr>Interrupts and RTOS</vt:lpstr>
      <vt:lpstr>Semaphore and Queues</vt:lpstr>
      <vt:lpstr>Task Architecture </vt:lpstr>
      <vt:lpstr>How the FreeRTOS Scheduler Works</vt:lpstr>
      <vt:lpstr>PowerPoint Presentation</vt:lpstr>
      <vt:lpstr>Classification of FreeRTOS Scheduler</vt:lpstr>
      <vt:lpstr>Starving a Task</vt:lpstr>
      <vt:lpstr>Characteristics of a Queue</vt:lpstr>
      <vt:lpstr>Queues as Objects</vt:lpstr>
      <vt:lpstr>Blocking on Queue Reads and Writes</vt:lpstr>
      <vt:lpstr>Binary Semaphore</vt:lpstr>
      <vt:lpstr>Using Interrupt to Preemptively Change Tasks</vt:lpstr>
      <vt:lpstr>Example of a Semaphore</vt:lpstr>
      <vt:lpstr>Counting Semaphores</vt:lpstr>
      <vt:lpstr>Problems in Data Acquisition</vt:lpstr>
      <vt:lpstr>PowerPoint Presentation</vt:lpstr>
      <vt:lpstr>PowerPoint Presentation</vt:lpstr>
      <vt:lpstr>Successive Approximation A/D</vt:lpstr>
      <vt:lpstr>PowerPoint Presentation</vt:lpstr>
      <vt:lpstr>Location of ADC</vt:lpstr>
      <vt:lpstr>PowerPoint Presentation</vt:lpstr>
      <vt:lpstr>Sampling Mode</vt:lpstr>
      <vt:lpstr>Differential Vs Single Ended </vt:lpstr>
      <vt:lpstr>dsPIC33 DMA Structure</vt:lpstr>
      <vt:lpstr>dsPIC33 DMA Block Diagram</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249</cp:revision>
  <dcterms:created xsi:type="dcterms:W3CDTF">2010-08-12T20:36:28Z</dcterms:created>
  <dcterms:modified xsi:type="dcterms:W3CDTF">2014-04-22T13:28:36Z</dcterms:modified>
</cp:coreProperties>
</file>