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260" r:id="rId3"/>
    <p:sldId id="288" r:id="rId4"/>
    <p:sldId id="292" r:id="rId5"/>
    <p:sldId id="301" r:id="rId6"/>
    <p:sldId id="307" r:id="rId7"/>
    <p:sldId id="308" r:id="rId8"/>
    <p:sldId id="299" r:id="rId9"/>
    <p:sldId id="300" r:id="rId10"/>
    <p:sldId id="303" r:id="rId11"/>
    <p:sldId id="304" r:id="rId12"/>
    <p:sldId id="309" r:id="rId13"/>
    <p:sldId id="291" r:id="rId14"/>
    <p:sldId id="311" r:id="rId15"/>
    <p:sldId id="312" r:id="rId16"/>
    <p:sldId id="310" r:id="rId17"/>
    <p:sldId id="298" r:id="rId18"/>
    <p:sldId id="313" r:id="rId19"/>
    <p:sldId id="302" r:id="rId20"/>
    <p:sldId id="294" r:id="rId21"/>
    <p:sldId id="314" r:id="rId22"/>
    <p:sldId id="290" r:id="rId23"/>
    <p:sldId id="315" r:id="rId24"/>
    <p:sldId id="316" r:id="rId25"/>
    <p:sldId id="296" r:id="rId26"/>
    <p:sldId id="297" r:id="rId27"/>
    <p:sldId id="317" r:id="rId28"/>
    <p:sldId id="318" r:id="rId29"/>
    <p:sldId id="305" r:id="rId30"/>
    <p:sldId id="306" r:id="rId31"/>
  </p:sldIdLst>
  <p:sldSz cx="9144000" cy="6858000" type="screen4x3"/>
  <p:notesSz cx="6950075" cy="9236075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4800" autoAdjust="0"/>
  </p:normalViewPr>
  <p:slideViewPr>
    <p:cSldViewPr>
      <p:cViewPr varScale="1">
        <p:scale>
          <a:sx n="58" d="100"/>
          <a:sy n="58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E7AF4A68-0A7A-41DD-81A3-E1D25698EEF2}" type="datetimeFigureOut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F2A554E-F8A3-451C-8227-DDB614CE21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4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tasks running at the same time through</a:t>
            </a:r>
            <a:r>
              <a:rPr lang="en-US" baseline="0" dirty="0" smtClean="0"/>
              <a:t> time multiplexing.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Referring to the diagram above: </a:t>
            </a:r>
          </a:p>
          <a:p>
            <a:r>
              <a:rPr lang="en-US" sz="800" dirty="0" smtClean="0"/>
              <a:t>At the start neither of our two tasks are able to run - </a:t>
            </a:r>
            <a:r>
              <a:rPr lang="en-US" sz="800" dirty="0" err="1" smtClean="0"/>
              <a:t>vControlTask</a:t>
            </a:r>
            <a:r>
              <a:rPr lang="en-US" sz="800" dirty="0" smtClean="0"/>
              <a:t> is waiting for the correct time to start a new control cycle and </a:t>
            </a:r>
            <a:r>
              <a:rPr lang="en-US" sz="800" dirty="0" err="1" smtClean="0"/>
              <a:t>vKeyHandlerTask</a:t>
            </a:r>
            <a:r>
              <a:rPr lang="en-US" sz="800" dirty="0" smtClean="0"/>
              <a:t> is waiting for a key to be pressed. Processor time is given to the </a:t>
            </a:r>
            <a:r>
              <a:rPr lang="en-US" sz="800" dirty="0" err="1" smtClean="0"/>
              <a:t>RTOS</a:t>
            </a:r>
            <a:r>
              <a:rPr lang="en-US" sz="800" dirty="0" smtClean="0"/>
              <a:t> idle task. </a:t>
            </a:r>
          </a:p>
          <a:p>
            <a:r>
              <a:rPr lang="en-US" sz="800" dirty="0" smtClean="0"/>
              <a:t>At time t1, a key press occurs. </a:t>
            </a:r>
            <a:r>
              <a:rPr lang="en-US" sz="800" dirty="0" err="1" smtClean="0"/>
              <a:t>vKeyHandlerTask</a:t>
            </a:r>
            <a:r>
              <a:rPr lang="en-US" sz="800" dirty="0" smtClean="0"/>
              <a:t> is now able to execute - it has a higher priority than the </a:t>
            </a:r>
            <a:r>
              <a:rPr lang="en-US" sz="800" dirty="0" err="1" smtClean="0"/>
              <a:t>RTOS</a:t>
            </a:r>
            <a:r>
              <a:rPr lang="en-US" sz="800" dirty="0" smtClean="0"/>
              <a:t> idle task so is given processor time. </a:t>
            </a:r>
          </a:p>
          <a:p>
            <a:r>
              <a:rPr lang="en-US" sz="800" dirty="0" smtClean="0"/>
              <a:t>At time t2 </a:t>
            </a:r>
            <a:r>
              <a:rPr lang="en-US" sz="800" dirty="0" err="1" smtClean="0"/>
              <a:t>vKeyHandlerTask</a:t>
            </a:r>
            <a:r>
              <a:rPr lang="en-US" sz="800" dirty="0" smtClean="0"/>
              <a:t> has completed processing the key and updating the LCD. It cannot continue until another key has been pressed so suspends itself and the </a:t>
            </a:r>
            <a:r>
              <a:rPr lang="en-US" sz="800" dirty="0" err="1" smtClean="0"/>
              <a:t>RTOS</a:t>
            </a:r>
            <a:r>
              <a:rPr lang="en-US" sz="800" dirty="0" smtClean="0"/>
              <a:t> idle task is again resumed. </a:t>
            </a:r>
          </a:p>
          <a:p>
            <a:r>
              <a:rPr lang="en-US" sz="800" dirty="0" smtClean="0"/>
              <a:t>At time t3 a timer event indicates that it is time to perform the next control cycle. </a:t>
            </a:r>
            <a:r>
              <a:rPr lang="en-US" sz="800" dirty="0" err="1" smtClean="0"/>
              <a:t>vControlTask</a:t>
            </a:r>
            <a:r>
              <a:rPr lang="en-US" sz="800" dirty="0" smtClean="0"/>
              <a:t> can now execute and as the highest priority task is scheduled processor time immediately. </a:t>
            </a:r>
          </a:p>
          <a:p>
            <a:r>
              <a:rPr lang="en-US" sz="800" dirty="0" smtClean="0"/>
              <a:t>Between time t3 and t4, while </a:t>
            </a:r>
            <a:r>
              <a:rPr lang="en-US" sz="800" dirty="0" err="1" smtClean="0"/>
              <a:t>vControlTask</a:t>
            </a:r>
            <a:r>
              <a:rPr lang="en-US" sz="800" dirty="0" smtClean="0"/>
              <a:t> is still executing, a key press occurs. </a:t>
            </a:r>
            <a:r>
              <a:rPr lang="en-US" sz="800" dirty="0" err="1" smtClean="0"/>
              <a:t>vKeyHandlerTask</a:t>
            </a:r>
            <a:r>
              <a:rPr lang="en-US" sz="800" dirty="0" smtClean="0"/>
              <a:t> is now able to execute, but as it has a lower priority than </a:t>
            </a:r>
            <a:r>
              <a:rPr lang="en-US" sz="800" dirty="0" err="1" smtClean="0"/>
              <a:t>vControlTask</a:t>
            </a:r>
            <a:r>
              <a:rPr lang="en-US" sz="800" dirty="0" smtClean="0"/>
              <a:t> it is not scheduled any processor time. </a:t>
            </a:r>
          </a:p>
          <a:p>
            <a:r>
              <a:rPr lang="en-US" sz="800" dirty="0" smtClean="0"/>
              <a:t>At t4 </a:t>
            </a:r>
            <a:r>
              <a:rPr lang="en-US" sz="800" dirty="0" err="1" smtClean="0"/>
              <a:t>vControlTask</a:t>
            </a:r>
            <a:r>
              <a:rPr lang="en-US" sz="800" dirty="0" smtClean="0"/>
              <a:t> completes processing the control cycle and cannot restart until the next timer event - it suspends itself. </a:t>
            </a:r>
            <a:r>
              <a:rPr lang="en-US" sz="800" dirty="0" err="1" smtClean="0"/>
              <a:t>vKeyHandlerTask</a:t>
            </a:r>
            <a:r>
              <a:rPr lang="en-US" sz="800" dirty="0" smtClean="0"/>
              <a:t> is now the task with the highest priority that is able to run so is scheduled processor time in order to process the previous key press. </a:t>
            </a:r>
          </a:p>
          <a:p>
            <a:r>
              <a:rPr lang="en-US" sz="800" dirty="0" smtClean="0"/>
              <a:t>At t5 the key press has been processed, and </a:t>
            </a:r>
            <a:r>
              <a:rPr lang="en-US" sz="800" dirty="0" err="1" smtClean="0"/>
              <a:t>vKeyHandlerTask</a:t>
            </a:r>
            <a:r>
              <a:rPr lang="en-US" sz="800" dirty="0" smtClean="0"/>
              <a:t> suspends itself to wait for the next key event. Again neither of our tasks are able to execute and the </a:t>
            </a:r>
            <a:r>
              <a:rPr lang="en-US" sz="800" dirty="0" err="1" smtClean="0"/>
              <a:t>RTOS</a:t>
            </a:r>
            <a:r>
              <a:rPr lang="en-US" sz="800" dirty="0" smtClean="0"/>
              <a:t> idle task is scheduled processor time. </a:t>
            </a:r>
          </a:p>
          <a:p>
            <a:r>
              <a:rPr lang="en-US" sz="800" dirty="0" smtClean="0"/>
              <a:t>Between t5 and t6 a timer event is processed, but no further key presses occur. </a:t>
            </a:r>
          </a:p>
          <a:p>
            <a:r>
              <a:rPr lang="en-US" sz="800" dirty="0" smtClean="0"/>
              <a:t>The next key press occurs at time t6, but before </a:t>
            </a:r>
            <a:r>
              <a:rPr lang="en-US" sz="800" dirty="0" err="1" smtClean="0"/>
              <a:t>vKeyHandlerTask</a:t>
            </a:r>
            <a:r>
              <a:rPr lang="en-US" sz="800" dirty="0" smtClean="0"/>
              <a:t> has completed processing the key a timer event occurs. Now both tasks are able to execute. As </a:t>
            </a:r>
            <a:r>
              <a:rPr lang="en-US" sz="800" dirty="0" err="1" smtClean="0"/>
              <a:t>vControlTask</a:t>
            </a:r>
            <a:r>
              <a:rPr lang="en-US" sz="800" dirty="0" smtClean="0"/>
              <a:t> has the higher priority </a:t>
            </a:r>
            <a:r>
              <a:rPr lang="en-US" sz="800" dirty="0" err="1" smtClean="0"/>
              <a:t>vKeyHandlerTask</a:t>
            </a:r>
            <a:r>
              <a:rPr lang="en-US" sz="800" dirty="0" smtClean="0"/>
              <a:t> is suspended before it has completed processing the key, and </a:t>
            </a:r>
            <a:r>
              <a:rPr lang="en-US" sz="800" dirty="0" err="1" smtClean="0"/>
              <a:t>vControlTask</a:t>
            </a:r>
            <a:r>
              <a:rPr lang="en-US" sz="800" dirty="0" smtClean="0"/>
              <a:t> is scheduled processor time. </a:t>
            </a:r>
          </a:p>
          <a:p>
            <a:r>
              <a:rPr lang="en-US" sz="800" dirty="0" smtClean="0"/>
              <a:t>At t8 </a:t>
            </a:r>
            <a:r>
              <a:rPr lang="en-US" sz="800" dirty="0" err="1" smtClean="0"/>
              <a:t>vControlTask</a:t>
            </a:r>
            <a:r>
              <a:rPr lang="en-US" sz="800" dirty="0" smtClean="0"/>
              <a:t> completes processing the control cycle and suspends itself to wait for the next. </a:t>
            </a:r>
            <a:r>
              <a:rPr lang="en-US" sz="800" dirty="0" err="1" smtClean="0"/>
              <a:t>vKeyHandlerTask</a:t>
            </a:r>
            <a:r>
              <a:rPr lang="en-US" sz="800" dirty="0" smtClean="0"/>
              <a:t> is again the highest priority task that is able to run so is scheduled processor time so the key press processing can be completed.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</a:t>
            </a:r>
            <a:r>
              <a:rPr lang="en-US" dirty="0" err="1" smtClean="0"/>
              <a:t>RTOS</a:t>
            </a:r>
            <a:r>
              <a:rPr lang="en-US" dirty="0" smtClean="0"/>
              <a:t> is preemptive you  must</a:t>
            </a:r>
            <a:r>
              <a:rPr lang="en-US" baseline="0" dirty="0" smtClean="0"/>
              <a:t> write the task so it can be stopped anywhere.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Period might be screen refresh rate</a:t>
            </a:r>
            <a:r>
              <a:rPr lang="en-US" baseline="0" dirty="0" smtClean="0"/>
              <a:t> that must be kept.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case of execution deadline it does not talk about how often something should be checked it defines how much time a process has to complete once it is started.  A task can have both a period and an execution deadline.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dsPIC33</a:t>
            </a:r>
            <a:r>
              <a:rPr lang="en-US" baseline="0" dirty="0" smtClean="0"/>
              <a:t> has 256 K ROM, and 30 k of 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4916"/>
            <a:r>
              <a:rPr lang="en-US" dirty="0" smtClean="0"/>
              <a:t>Note scheduler</a:t>
            </a:r>
            <a:r>
              <a:rPr lang="en-US" baseline="0" dirty="0" smtClean="0"/>
              <a:t> in a corporative OS can not stop a task only start it.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very</a:t>
            </a:r>
            <a:r>
              <a:rPr lang="en-US" baseline="0" dirty="0" smtClean="0"/>
              <a:t> close to the super loop ideas that we talked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operating system kernel is responsible for ensuring this is the case - and does so by saving the context of a task as it is suspended. When the task is resumed its saved context is restored by the operating system kernel prior to its execution.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(1) the RTOS idle task is executing. </a:t>
            </a:r>
          </a:p>
          <a:p>
            <a:r>
              <a:rPr lang="en-US" dirty="0" smtClean="0"/>
              <a:t>At (2) the RTOS tick occurs, and control transfers to the tick ISR (3). </a:t>
            </a:r>
          </a:p>
          <a:p>
            <a:r>
              <a:rPr lang="en-US" dirty="0" smtClean="0"/>
              <a:t>The RTOS tick ISR makes </a:t>
            </a:r>
            <a:r>
              <a:rPr lang="en-US" dirty="0" err="1" smtClean="0"/>
              <a:t>vControlTask</a:t>
            </a:r>
            <a:r>
              <a:rPr lang="en-US" dirty="0" smtClean="0"/>
              <a:t> ready to run, and as </a:t>
            </a:r>
            <a:r>
              <a:rPr lang="en-US" dirty="0" err="1" smtClean="0"/>
              <a:t>vControlTask</a:t>
            </a:r>
            <a:r>
              <a:rPr lang="en-US" dirty="0" smtClean="0"/>
              <a:t> has a higher priority than the RTOS idle task, switches the context to that of </a:t>
            </a:r>
            <a:r>
              <a:rPr lang="en-US" dirty="0" err="1" smtClean="0"/>
              <a:t>vControlTask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As the execution context is now that of </a:t>
            </a:r>
            <a:r>
              <a:rPr lang="en-US" dirty="0" err="1" smtClean="0"/>
              <a:t>vControlTask</a:t>
            </a:r>
            <a:r>
              <a:rPr lang="en-US" dirty="0" smtClean="0"/>
              <a:t>, exiting the ISR (4) returns control to </a:t>
            </a:r>
            <a:r>
              <a:rPr lang="en-US" dirty="0" err="1" smtClean="0"/>
              <a:t>vControlTask</a:t>
            </a:r>
            <a:r>
              <a:rPr lang="en-US" dirty="0" smtClean="0"/>
              <a:t>, which starts executing (5)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</a:t>
            </a:r>
            <a:r>
              <a:rPr lang="en-US" baseline="0" dirty="0" smtClean="0"/>
              <a:t>r names used for task states:</a:t>
            </a:r>
          </a:p>
          <a:p>
            <a:r>
              <a:rPr lang="en-US" baseline="0" dirty="0" smtClean="0"/>
              <a:t>Ready or eligible</a:t>
            </a:r>
          </a:p>
          <a:p>
            <a:r>
              <a:rPr lang="en-US" baseline="0" dirty="0" smtClean="0"/>
              <a:t>Blocked, waiting or delayed</a:t>
            </a:r>
          </a:p>
          <a:p>
            <a:r>
              <a:rPr lang="en-US" baseline="0" dirty="0" smtClean="0"/>
              <a:t>Suspended, stopped, or </a:t>
            </a:r>
            <a:r>
              <a:rPr lang="en-US" baseline="0" dirty="0" err="1" smtClean="0"/>
              <a:t>dorment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baseline="0" dirty="0" smtClean="0"/>
              <a:t> a continuous task runs at any other priority than the lowest will starve all tasks of a lower priority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would cause going into</a:t>
            </a:r>
            <a:r>
              <a:rPr lang="en-US" baseline="0" dirty="0" smtClean="0"/>
              <a:t> the blocked state? – waiting for and event like a button push or a limit switch activation or waiting for a time event (certain amount of time passing) to occur.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Suspended tasks are not available to the scheduler.  They enter that state by an API call and then active or exit also by an API call.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Tasks can be created and destroyed at will by other tasks.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(1) task 1 is executing. </a:t>
            </a:r>
          </a:p>
          <a:p>
            <a:r>
              <a:rPr lang="en-US" dirty="0" smtClean="0"/>
              <a:t>At (2) the kernel suspends task 1 ... </a:t>
            </a:r>
          </a:p>
          <a:p>
            <a:r>
              <a:rPr lang="en-US" dirty="0" smtClean="0"/>
              <a:t>... and at (3) resumes task 2. </a:t>
            </a:r>
          </a:p>
          <a:p>
            <a:r>
              <a:rPr lang="en-US" dirty="0" smtClean="0"/>
              <a:t>While task 2 is executing (4), it locks a processor peripheral for it's own exclusive access. </a:t>
            </a:r>
          </a:p>
          <a:p>
            <a:r>
              <a:rPr lang="en-US" dirty="0" smtClean="0"/>
              <a:t>At (5) the kernel suspends task 2 ... </a:t>
            </a:r>
          </a:p>
          <a:p>
            <a:r>
              <a:rPr lang="en-US" dirty="0" smtClean="0"/>
              <a:t>... and at (6) resumes task 3. </a:t>
            </a:r>
          </a:p>
          <a:p>
            <a:r>
              <a:rPr lang="en-US" dirty="0" smtClean="0"/>
              <a:t>Task 3 tries to access the same processor peripheral, finding it locked task 3 cannot continue so suspends itself at (7). </a:t>
            </a:r>
          </a:p>
          <a:p>
            <a:r>
              <a:rPr lang="en-US" dirty="0" smtClean="0"/>
              <a:t>At (8) the kernel resumes task 1. </a:t>
            </a:r>
          </a:p>
          <a:p>
            <a:r>
              <a:rPr lang="en-US" dirty="0" smtClean="0"/>
              <a:t>Etc. </a:t>
            </a:r>
          </a:p>
          <a:p>
            <a:r>
              <a:rPr lang="en-US" dirty="0" smtClean="0"/>
              <a:t>The next time task 2 is executing (9) it finishes with the processor peripheral and unlocks it. </a:t>
            </a:r>
          </a:p>
          <a:p>
            <a:r>
              <a:rPr lang="en-US" dirty="0" smtClean="0"/>
              <a:t>The next time task 3 is executing (10) it finds it can now access the processor peripheral and this time executes until suspended by the kernel.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6207B-1711-4687-BB55-029F94A2F853}" type="datetimeFigureOut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gif"/><Relationship Id="rId5" Type="http://schemas.openxmlformats.org/officeDocument/2006/relationships/hyperlink" Target="http://www.freertos.org/" TargetMode="Externa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6.gif"/><Relationship Id="rId4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8.gif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9.gif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gif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5.gif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CPE</a:t>
            </a:r>
            <a:r>
              <a:rPr lang="en-US" dirty="0"/>
              <a:t> </a:t>
            </a:r>
            <a:r>
              <a:rPr lang="en-US" dirty="0" smtClean="0"/>
              <a:t>490 Embedded Systems</a:t>
            </a:r>
            <a:br>
              <a:rPr lang="en-US" dirty="0" smtClean="0"/>
            </a:br>
            <a:r>
              <a:rPr lang="en-US" dirty="0" smtClean="0"/>
              <a:t>Lecture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1"/>
            <a:ext cx="8229600" cy="2895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RTOS</a:t>
            </a:r>
            <a:r>
              <a:rPr lang="en-US" dirty="0" smtClean="0"/>
              <a:t> Concepts (Text 18.3-18.6)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/>
              <a:t>Much of this presentation comes from </a:t>
            </a:r>
            <a:r>
              <a:rPr lang="en-US" sz="1800" dirty="0" smtClean="0">
                <a:hlinkClick r:id="rId5"/>
              </a:rPr>
              <a:t>www.freertos.org</a:t>
            </a:r>
            <a:r>
              <a:rPr lang="en-US" sz="1800" dirty="0" smtClean="0"/>
              <a:t> tutorial</a:t>
            </a:r>
          </a:p>
          <a:p>
            <a:pPr>
              <a:buNone/>
            </a:pPr>
            <a:r>
              <a:rPr lang="en-US" sz="1800" dirty="0" smtClean="0"/>
              <a:t>As well as “Using the </a:t>
            </a:r>
            <a:r>
              <a:rPr lang="en-US" sz="1800" dirty="0" err="1" smtClean="0"/>
              <a:t>FreeRTOS</a:t>
            </a:r>
            <a:r>
              <a:rPr lang="en-US" sz="1800" dirty="0" smtClean="0"/>
              <a:t> Real Time </a:t>
            </a:r>
            <a:r>
              <a:rPr lang="en-US" sz="1800" dirty="0" err="1" smtClean="0"/>
              <a:t>Kernal</a:t>
            </a:r>
            <a:r>
              <a:rPr lang="en-US" sz="1800" dirty="0" smtClean="0"/>
              <a:t>, A Practical Guide”, Richard Barry, 2010 version 1.3.2.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Geneva Header.gi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990600" y="4419600"/>
            <a:ext cx="6800850" cy="207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RTOS Tick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The RTOS kernel needs to know time in order to allow some tasks to sleep and one task to have a time slice for a certain duration.</a:t>
            </a:r>
          </a:p>
          <a:p>
            <a:r>
              <a:rPr lang="en-US" dirty="0" smtClean="0"/>
              <a:t>A timer is setup with an ISR to keep track of time. </a:t>
            </a:r>
          </a:p>
          <a:p>
            <a:r>
              <a:rPr lang="en-US" dirty="0" smtClean="0"/>
              <a:t>The ISR will increment a counter, the tick variable, so time between events can be tracked. </a:t>
            </a:r>
          </a:p>
          <a:p>
            <a:r>
              <a:rPr lang="en-US" dirty="0" smtClean="0"/>
              <a:t>A task executing can be interrupted by the timer and then preempted if needed.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RTOS Tick Preemptive Example </a:t>
            </a:r>
            <a:endParaRPr lang="en-US" dirty="0"/>
          </a:p>
        </p:txBody>
      </p:sp>
      <p:pic>
        <p:nvPicPr>
          <p:cNvPr id="1026" name="Picture 2" descr="TickISR.gif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0" y="1524000"/>
            <a:ext cx="9030155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Prioritized Preemptive Scheduling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Preemptive Scheduler – Will only let a task execute for a predefined time quantum or tick and then re-evaluate for the highest priority ready task. It will preempt the current task if a higher priority task is ready.</a:t>
            </a:r>
          </a:p>
          <a:p>
            <a:endParaRPr lang="en-US" dirty="0" smtClean="0"/>
          </a:p>
          <a:p>
            <a:r>
              <a:rPr lang="en-US" dirty="0" smtClean="0"/>
              <a:t>To understand this policy we must define:</a:t>
            </a:r>
          </a:p>
          <a:p>
            <a:pPr lvl="1"/>
            <a:r>
              <a:rPr lang="en-US" dirty="0" smtClean="0"/>
              <a:t>Task states</a:t>
            </a:r>
          </a:p>
          <a:p>
            <a:pPr lvl="1"/>
            <a:r>
              <a:rPr lang="en-US" dirty="0" smtClean="0"/>
              <a:t>Task types </a:t>
            </a:r>
          </a:p>
          <a:p>
            <a:pPr lvl="1"/>
            <a:r>
              <a:rPr lang="en-US" dirty="0" smtClean="0"/>
              <a:t>Priority changing policy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163763"/>
          </a:xfrm>
        </p:spPr>
        <p:txBody>
          <a:bodyPr/>
          <a:lstStyle/>
          <a:p>
            <a:r>
              <a:rPr lang="en-US" dirty="0" smtClean="0"/>
              <a:t>At any instance only one Task can be running</a:t>
            </a:r>
          </a:p>
          <a:p>
            <a:r>
              <a:rPr lang="en-US" dirty="0" smtClean="0"/>
              <a:t>All other tasks are either ready to run, blocked, or suspended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2057400"/>
            <a:ext cx="2057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Running </a:t>
            </a:r>
            <a:endParaRPr lang="en-US" sz="2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2200" y="2057400"/>
            <a:ext cx="2057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Ready </a:t>
            </a:r>
            <a:endParaRPr lang="en-US" sz="2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0" y="2057400"/>
            <a:ext cx="2057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Blocked </a:t>
            </a:r>
            <a:endParaRPr lang="en-US" sz="2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0" y="2057400"/>
            <a:ext cx="2057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Suspended </a:t>
            </a:r>
            <a:endParaRPr lang="en-US" sz="2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Idle task – runs at the lowest priority, when no other tasks are ready </a:t>
            </a:r>
          </a:p>
          <a:p>
            <a:r>
              <a:rPr lang="en-US" dirty="0" smtClean="0"/>
              <a:t>Event Driven task – Most of the time in the blocked state waiting for an event to occur. Can be high or low priority</a:t>
            </a:r>
          </a:p>
          <a:p>
            <a:pPr lvl="1"/>
            <a:r>
              <a:rPr lang="en-US" dirty="0" smtClean="0"/>
              <a:t>High limits switch is true</a:t>
            </a:r>
          </a:p>
          <a:p>
            <a:pPr lvl="1"/>
            <a:r>
              <a:rPr lang="en-US" dirty="0" smtClean="0"/>
              <a:t>Low button is being pressed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Periodic task – needs to run and complete in a certain period.</a:t>
            </a:r>
          </a:p>
          <a:p>
            <a:r>
              <a:rPr lang="en-US" dirty="0" smtClean="0"/>
              <a:t>Continuous processing task – never block or suspend themselves.</a:t>
            </a:r>
          </a:p>
          <a:p>
            <a:pPr lvl="1"/>
            <a:r>
              <a:rPr lang="en-US" dirty="0" smtClean="0"/>
              <a:t>Limited usefulness because they can only be created at the lowest priority.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State Transition of Tasks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143000"/>
            <a:ext cx="46164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Tasks in the Blocked 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3810000"/>
            <a:ext cx="8229600" cy="2316163"/>
          </a:xfrm>
        </p:spPr>
        <p:txBody>
          <a:bodyPr/>
          <a:lstStyle/>
          <a:p>
            <a:r>
              <a:rPr lang="en-US" dirty="0" smtClean="0"/>
              <a:t>A task can suspend itself (7) by delaying or sleeping for a fixed period of time, or by waiting or blocking until a resource becomes available or some eternal event occurs.</a:t>
            </a:r>
            <a:endParaRPr lang="en-US" dirty="0"/>
          </a:p>
        </p:txBody>
      </p:sp>
      <p:pic>
        <p:nvPicPr>
          <p:cNvPr id="36866" name="Picture 2" descr="suspending.gif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1752600"/>
            <a:ext cx="5724525" cy="1781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State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Entered waiting for a </a:t>
            </a:r>
            <a:r>
              <a:rPr lang="en-US" b="1" dirty="0" smtClean="0"/>
              <a:t>synchronization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External event like sensor activation</a:t>
            </a:r>
          </a:p>
          <a:p>
            <a:pPr lvl="1"/>
            <a:r>
              <a:rPr lang="en-US" dirty="0" smtClean="0"/>
              <a:t>Internal event like completion of another tasks analysis</a:t>
            </a:r>
          </a:p>
          <a:p>
            <a:pPr lvl="1"/>
            <a:r>
              <a:rPr lang="en-US" dirty="0" smtClean="0"/>
              <a:t>Waiting for a peripheral that is being used by another task.</a:t>
            </a:r>
          </a:p>
          <a:p>
            <a:r>
              <a:rPr lang="en-US" dirty="0" smtClean="0"/>
              <a:t>Entered waiting for a </a:t>
            </a:r>
            <a:r>
              <a:rPr lang="en-US" b="1" dirty="0" smtClean="0"/>
              <a:t>temporal </a:t>
            </a:r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A delay period expiring </a:t>
            </a:r>
          </a:p>
          <a:p>
            <a:pPr lvl="1"/>
            <a:r>
              <a:rPr lang="en-US" dirty="0" smtClean="0"/>
              <a:t>An absolute time being reached 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RTOS</a:t>
            </a:r>
            <a:r>
              <a:rPr lang="en-US" dirty="0" smtClean="0"/>
              <a:t> Preemptive Scheduling Example</a:t>
            </a:r>
            <a:endParaRPr lang="en-US" dirty="0"/>
          </a:p>
        </p:txBody>
      </p:sp>
      <p:pic>
        <p:nvPicPr>
          <p:cNvPr id="1026" name="Picture 2" descr="RTExample.gif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752600"/>
            <a:ext cx="8229600" cy="3026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Multitasking </a:t>
            </a:r>
            <a:endParaRPr lang="en-US" dirty="0"/>
          </a:p>
        </p:txBody>
      </p:sp>
      <p:pic>
        <p:nvPicPr>
          <p:cNvPr id="1026" name="Picture 2" descr="TaskExecution.gif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2133600"/>
            <a:ext cx="5724525" cy="3133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Algorithms – Priority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Priority – The kernel can not change the priority of a task</a:t>
            </a:r>
          </a:p>
          <a:p>
            <a:r>
              <a:rPr lang="en-US" dirty="0" smtClean="0"/>
              <a:t> Dynamic Priority – The kernel can change the priority on the fly.   For example aging of waiting tasks could cause them to increase in priority.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Cooperative Policy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Cooperative is the antithesis of preemptive why do it?</a:t>
            </a:r>
          </a:p>
          <a:p>
            <a:pPr lvl="1"/>
            <a:r>
              <a:rPr lang="en-US" dirty="0" smtClean="0"/>
              <a:t>Context savings is not needed</a:t>
            </a:r>
          </a:p>
          <a:p>
            <a:pPr lvl="1"/>
            <a:r>
              <a:rPr lang="en-US" dirty="0" smtClean="0"/>
              <a:t>Less RAM needed</a:t>
            </a:r>
          </a:p>
          <a:p>
            <a:pPr lvl="1"/>
            <a:r>
              <a:rPr lang="en-US" dirty="0" smtClean="0"/>
              <a:t>Many small 8 bit microprocessors do not have much RAM  (16F84A has 68 bytes!)</a:t>
            </a:r>
          </a:p>
          <a:p>
            <a:r>
              <a:rPr lang="en-US" dirty="0" smtClean="0"/>
              <a:t>BUT cooperative scheduling is not as responsive as preemptive scheduling. </a:t>
            </a:r>
            <a:endParaRPr lang="en-US" dirty="0" smtClean="0"/>
          </a:p>
          <a:p>
            <a:r>
              <a:rPr lang="en-US" dirty="0" smtClean="0"/>
              <a:t>Salvo is cooperative 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RTOS</a:t>
            </a:r>
            <a:r>
              <a:rPr lang="en-US" dirty="0" smtClean="0"/>
              <a:t> Tasks For Preemptive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Task is a small program in its own right</a:t>
            </a:r>
          </a:p>
          <a:p>
            <a:r>
              <a:rPr lang="en-US" dirty="0" smtClean="0"/>
              <a:t>Implemented as a function, can call other common functions but not other tasks</a:t>
            </a:r>
          </a:p>
          <a:p>
            <a:r>
              <a:rPr lang="en-US" dirty="0" smtClean="0"/>
              <a:t>It has an entry point </a:t>
            </a:r>
          </a:p>
          <a:p>
            <a:r>
              <a:rPr lang="en-US" dirty="0" smtClean="0"/>
              <a:t>Normally runs forever in an infinite loop</a:t>
            </a:r>
          </a:p>
          <a:p>
            <a:r>
              <a:rPr lang="en-US" dirty="0" smtClean="0"/>
              <a:t>Tasks should never execute the return statement and should never reach the ending bracket of the function</a:t>
            </a:r>
          </a:p>
          <a:p>
            <a:r>
              <a:rPr lang="en-US" dirty="0" smtClean="0"/>
              <a:t>That is not to say that you can not end and delete a task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and </a:t>
            </a:r>
            <a:r>
              <a:rPr lang="en-US" dirty="0" err="1" smtClean="0"/>
              <a:t>RTOS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ISR</a:t>
            </a:r>
            <a:r>
              <a:rPr lang="en-US" dirty="0" smtClean="0"/>
              <a:t> should not be tasks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ISR</a:t>
            </a:r>
            <a:r>
              <a:rPr lang="en-US" dirty="0" smtClean="0"/>
              <a:t> can set signals to unblock processes.  </a:t>
            </a:r>
          </a:p>
          <a:p>
            <a:r>
              <a:rPr lang="en-US" dirty="0" smtClean="0"/>
              <a:t>The timer tick is usually and ISR.</a:t>
            </a:r>
          </a:p>
          <a:p>
            <a:r>
              <a:rPr lang="en-US" dirty="0" smtClean="0"/>
              <a:t>Taking a ‘long’ time in an </a:t>
            </a:r>
            <a:r>
              <a:rPr lang="en-US" dirty="0" err="1" smtClean="0"/>
              <a:t>ISR</a:t>
            </a:r>
            <a:r>
              <a:rPr lang="en-US" dirty="0" smtClean="0"/>
              <a:t> can destroy real time performance.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RTOS</a:t>
            </a:r>
            <a:r>
              <a:rPr lang="en-US" dirty="0" smtClean="0"/>
              <a:t> will provide queues for message passing between tasks. </a:t>
            </a:r>
          </a:p>
          <a:p>
            <a:r>
              <a:rPr lang="en-US" dirty="0" smtClean="0"/>
              <a:t>Semaphores are signals that state if something is a ‘go’ or not.</a:t>
            </a:r>
          </a:p>
          <a:p>
            <a:pPr lvl="1"/>
            <a:r>
              <a:rPr lang="en-US" dirty="0" smtClean="0"/>
              <a:t>Can be used to lock out peripherals for use by a task</a:t>
            </a:r>
          </a:p>
          <a:p>
            <a:pPr lvl="1"/>
            <a:r>
              <a:rPr lang="en-US" dirty="0" smtClean="0"/>
              <a:t>Can be set by interrupts in order to drive event driven tasks.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Time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Period </a:t>
            </a:r>
            <a:r>
              <a:rPr lang="en-US" dirty="0" smtClean="0"/>
              <a:t>of a process: a repeating time interval during which that process has to execute at least once.</a:t>
            </a:r>
          </a:p>
          <a:p>
            <a:r>
              <a:rPr lang="en-US" i="1" dirty="0" smtClean="0"/>
              <a:t>Execution deadline</a:t>
            </a:r>
            <a:r>
              <a:rPr lang="en-US" dirty="0" smtClean="0"/>
              <a:t>: the time before which a process must run to completion.</a:t>
            </a:r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Priority?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way is to assign the highest priority to the most frequent (i.e. smallest period) task, called </a:t>
            </a:r>
            <a:r>
              <a:rPr lang="en-US" i="1" dirty="0" smtClean="0"/>
              <a:t>rate monotonic scheduling </a:t>
            </a:r>
          </a:p>
          <a:p>
            <a:r>
              <a:rPr lang="en-US" dirty="0" smtClean="0"/>
              <a:t>Another way is to assign the higher priority to the task that has the tightest (least time) deadline, called </a:t>
            </a:r>
            <a:r>
              <a:rPr lang="en-US" i="1" dirty="0" smtClean="0"/>
              <a:t>deadline monotonic scheduling </a:t>
            </a:r>
          </a:p>
          <a:p>
            <a:r>
              <a:rPr lang="en-US" dirty="0" smtClean="0"/>
              <a:t>Consider: both rate and deadline in making priorities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should be a goal to keep the number of tasks to a minimum</a:t>
            </a:r>
          </a:p>
          <a:p>
            <a:r>
              <a:rPr lang="en-US" dirty="0" smtClean="0"/>
              <a:t>One task per deadline </a:t>
            </a:r>
          </a:p>
          <a:p>
            <a:r>
              <a:rPr lang="en-US" dirty="0" smtClean="0"/>
              <a:t>Tasks that are closely related in function and interchange a large amount of data should be made into one task.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Assignment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43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Read </a:t>
            </a:r>
            <a:r>
              <a:rPr lang="en-US" dirty="0" err="1" smtClean="0"/>
              <a:t>LDRs</a:t>
            </a:r>
            <a:r>
              <a:rPr lang="en-US" dirty="0" smtClean="0"/>
              <a:t> could be combined with motor settings and output</a:t>
            </a:r>
          </a:p>
          <a:p>
            <a:r>
              <a:rPr lang="en-US" dirty="0" smtClean="0"/>
              <a:t>Tasks might be reduced to 3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l="20423" t="5108" r="14392"/>
          <a:stretch>
            <a:fillRect/>
          </a:stretch>
        </p:blipFill>
        <p:spPr bwMode="auto">
          <a:xfrm>
            <a:off x="3276600" y="1295400"/>
            <a:ext cx="5867400" cy="362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FreeRTOS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This is free open source code that can be found at freertos.org </a:t>
            </a:r>
          </a:p>
          <a:p>
            <a:r>
              <a:rPr lang="en-US" dirty="0" smtClean="0"/>
              <a:t>It is made for small to midsize processors of:</a:t>
            </a:r>
          </a:p>
          <a:p>
            <a:pPr lvl="1"/>
            <a:r>
              <a:rPr lang="en-US" dirty="0" smtClean="0"/>
              <a:t>32 to 512 </a:t>
            </a:r>
            <a:r>
              <a:rPr lang="en-US" dirty="0" err="1" smtClean="0"/>
              <a:t>kbytes</a:t>
            </a:r>
            <a:r>
              <a:rPr lang="en-US" dirty="0" smtClean="0"/>
              <a:t> of ROM</a:t>
            </a:r>
          </a:p>
          <a:p>
            <a:pPr lvl="1"/>
            <a:r>
              <a:rPr lang="en-US" dirty="0" smtClean="0"/>
              <a:t>16 to 256 </a:t>
            </a:r>
            <a:r>
              <a:rPr lang="en-US" dirty="0" err="1" smtClean="0"/>
              <a:t>kbytes</a:t>
            </a:r>
            <a:r>
              <a:rPr lang="en-US" dirty="0" smtClean="0"/>
              <a:t>  or RAM</a:t>
            </a:r>
          </a:p>
          <a:p>
            <a:r>
              <a:rPr lang="en-US" dirty="0" err="1" smtClean="0"/>
              <a:t>FreeRTOS</a:t>
            </a:r>
            <a:r>
              <a:rPr lang="en-US" dirty="0" smtClean="0"/>
              <a:t> is a real time kernel or scheduler on top of which embedded applications can be built to meet hard real time requirements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Why Multitasking?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Lets you divide up the program into smaller, easier to read, easier to maintain and more manageable tasks. </a:t>
            </a:r>
          </a:p>
          <a:p>
            <a:r>
              <a:rPr lang="en-US" dirty="0" smtClean="0"/>
              <a:t>A task can be verified individually then used in multiple programs, or multiple instances in one program.</a:t>
            </a:r>
          </a:p>
          <a:p>
            <a:r>
              <a:rPr lang="en-US" dirty="0" smtClean="0"/>
              <a:t>Through system architecture the problem can be divided into tasks that multiple people can work on in parallel.</a:t>
            </a:r>
          </a:p>
          <a:p>
            <a:r>
              <a:rPr lang="en-US" dirty="0" smtClean="0"/>
              <a:t>Timing and sequencing of code can be abstracted from the task.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Commercial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FreeRTOS</a:t>
            </a:r>
            <a:r>
              <a:rPr lang="en-US" dirty="0" smtClean="0"/>
              <a:t> can be commercially used in products under a modified GNU General Purpose License (GPL) with the provision that any modification to </a:t>
            </a:r>
            <a:r>
              <a:rPr lang="en-US" dirty="0" err="1" smtClean="0"/>
              <a:t>FreeRTOS</a:t>
            </a:r>
            <a:r>
              <a:rPr lang="en-US" dirty="0" smtClean="0"/>
              <a:t> is open source code, and you state to every customer that you are using </a:t>
            </a:r>
            <a:r>
              <a:rPr lang="en-US" dirty="0" err="1" smtClean="0"/>
              <a:t>FreeRTOS</a:t>
            </a:r>
            <a:r>
              <a:rPr lang="en-US" dirty="0" smtClean="0"/>
              <a:t>. The code is royalty free and has no warranty. </a:t>
            </a:r>
          </a:p>
          <a:p>
            <a:r>
              <a:rPr lang="en-US" dirty="0" smtClean="0"/>
              <a:t>The rest of the code as long as it uses just the provided API is still closed source. </a:t>
            </a:r>
          </a:p>
          <a:p>
            <a:r>
              <a:rPr lang="en-US" dirty="0" smtClean="0"/>
              <a:t>Other versions are for sale if you don’t want any open source, state that your using it,  or want support.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Scheduling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Scheduler: Part of the kernel that decides which task should execute, when, and for how long.  The scheduler can start and stop a task numerous times before the task finishes.</a:t>
            </a:r>
          </a:p>
          <a:p>
            <a:r>
              <a:rPr lang="en-US" dirty="0" smtClean="0"/>
              <a:t>Scheduler Policy: The algorithm in the scheduler that is used to “fairly” divide processor time between tasks.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RTOS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The difference between an OS and RTOS is in the scheduling policy</a:t>
            </a:r>
          </a:p>
          <a:p>
            <a:r>
              <a:rPr lang="en-US" dirty="0" smtClean="0"/>
              <a:t>In a RTOS events must be responded to within a deadline that is set by the context of the program.</a:t>
            </a:r>
          </a:p>
          <a:p>
            <a:r>
              <a:rPr lang="en-US" dirty="0" smtClean="0"/>
              <a:t>For example assume that you must respond to a key press within 100ms and your must sample, filter, and run a control loop every 2 ms with sampling period of 2 ms ±.5 ms having to be maintained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with Non-Preemptive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Non-Preemptive – every task runs till completion </a:t>
            </a:r>
          </a:p>
          <a:p>
            <a:pPr lvl="1"/>
            <a:r>
              <a:rPr lang="en-US" dirty="0" smtClean="0"/>
              <a:t>Idea can be used with more complicated policies than cyclic</a:t>
            </a:r>
          </a:p>
          <a:p>
            <a:r>
              <a:rPr lang="en-US" dirty="0" smtClean="0"/>
              <a:t>Cyclic scheduling – tasks run in order given in a cycle </a:t>
            </a:r>
            <a:endParaRPr lang="en-US" dirty="0"/>
          </a:p>
        </p:txBody>
      </p:sp>
      <p:pic>
        <p:nvPicPr>
          <p:cNvPr id="4" name="Picture 8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298" y="4343400"/>
            <a:ext cx="8361000" cy="4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2"/>
          <p:cNvSpPr>
            <a:spLocks noChangeArrowheads="1"/>
          </p:cNvSpPr>
          <p:nvPr/>
        </p:nvSpPr>
        <p:spPr bwMode="auto">
          <a:xfrm>
            <a:off x="762000" y="5179368"/>
            <a:ext cx="7543800" cy="46166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GB" sz="2400" dirty="0"/>
              <a:t>Cyclic Scheduling – Tasks 1, 2, and 3 execute in Turn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Round Robin with Preemptive Policy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/>
          <a:lstStyle/>
          <a:p>
            <a:r>
              <a:rPr lang="en-US" dirty="0" smtClean="0"/>
              <a:t>Preemptive – task is stopped before completion, </a:t>
            </a:r>
            <a:r>
              <a:rPr lang="en-US" b="1" dirty="0" smtClean="0"/>
              <a:t>context</a:t>
            </a:r>
            <a:r>
              <a:rPr lang="en-US" dirty="0" smtClean="0"/>
              <a:t> is saved, and another task can be run.</a:t>
            </a:r>
          </a:p>
          <a:p>
            <a:pPr lvl="1"/>
            <a:r>
              <a:rPr lang="en-US" dirty="0" smtClean="0"/>
              <a:t>Idea is not only used in round robin policy</a:t>
            </a:r>
          </a:p>
          <a:p>
            <a:r>
              <a:rPr lang="en-US" dirty="0" smtClean="0"/>
              <a:t>Round Robin – every task gets equal time. </a:t>
            </a:r>
          </a:p>
          <a:p>
            <a:pPr lvl="1"/>
            <a:endParaRPr lang="en-US" dirty="0"/>
          </a:p>
        </p:txBody>
      </p:sp>
      <p:pic>
        <p:nvPicPr>
          <p:cNvPr id="4" name="Picture 2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114800"/>
            <a:ext cx="8208962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Context Switching </a:t>
            </a:r>
            <a:endParaRPr lang="en-US" dirty="0"/>
          </a:p>
        </p:txBody>
      </p:sp>
      <p:pic>
        <p:nvPicPr>
          <p:cNvPr id="37890" name="Picture 2" descr="ExeContext.gif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914400"/>
            <a:ext cx="6629400" cy="5303520"/>
          </a:xfrm>
          <a:prstGeom prst="rect">
            <a:avLst/>
          </a:prstGeom>
          <a:noFill/>
        </p:spPr>
      </p:pic>
      <p:sp>
        <p:nvSpPr>
          <p:cNvPr id="4" name="Explosion 2 3"/>
          <p:cNvSpPr/>
          <p:nvPr/>
        </p:nvSpPr>
        <p:spPr>
          <a:xfrm>
            <a:off x="6400800" y="1600200"/>
            <a:ext cx="2743200" cy="21336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tasks have their own stack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Context related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Context of a Task: All the information needed to be restored so that a task can be restarted this includes:</a:t>
            </a:r>
          </a:p>
          <a:p>
            <a:pPr lvl="1"/>
            <a:r>
              <a:rPr lang="en-US" dirty="0" smtClean="0"/>
              <a:t>Program Counter</a:t>
            </a:r>
          </a:p>
          <a:p>
            <a:pPr lvl="1"/>
            <a:r>
              <a:rPr lang="en-US" dirty="0" smtClean="0"/>
              <a:t>Status Register</a:t>
            </a:r>
          </a:p>
          <a:p>
            <a:pPr lvl="1"/>
            <a:r>
              <a:rPr lang="en-US" dirty="0" smtClean="0"/>
              <a:t>Working Registers</a:t>
            </a:r>
          </a:p>
          <a:p>
            <a:pPr lvl="1"/>
            <a:r>
              <a:rPr lang="en-US" dirty="0" smtClean="0"/>
              <a:t>Stack Pointers values</a:t>
            </a:r>
          </a:p>
          <a:p>
            <a:r>
              <a:rPr lang="en-US" dirty="0" smtClean="0"/>
              <a:t>Context Switching: The action of saving the context of one task and restoring the context of another task.</a:t>
            </a:r>
          </a:p>
          <a:p>
            <a:r>
              <a:rPr lang="en-US" dirty="0" smtClean="0"/>
              <a:t>Latency: The time it takes to do context switching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5107</TotalTime>
  <Words>2285</Words>
  <Application>Microsoft Office PowerPoint</Application>
  <PresentationFormat>On-screen Show (4:3)</PresentationFormat>
  <Paragraphs>193</Paragraphs>
  <Slides>30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CPE 490 Embedded Systems Lecture 14</vt:lpstr>
      <vt:lpstr>Multitasking </vt:lpstr>
      <vt:lpstr>Why Multitasking?</vt:lpstr>
      <vt:lpstr>Scheduling Terms</vt:lpstr>
      <vt:lpstr>RTOS Scheduling</vt:lpstr>
      <vt:lpstr>Cyclic with Non-Preemptive Policy</vt:lpstr>
      <vt:lpstr>Round Robin with Preemptive Policy </vt:lpstr>
      <vt:lpstr>Context Switching </vt:lpstr>
      <vt:lpstr>Context related Terms</vt:lpstr>
      <vt:lpstr>RTOS Tick </vt:lpstr>
      <vt:lpstr>RTOS Tick Preemptive Example </vt:lpstr>
      <vt:lpstr>Prioritized Preemptive Scheduling </vt:lpstr>
      <vt:lpstr>Task State</vt:lpstr>
      <vt:lpstr>Type of Tasks</vt:lpstr>
      <vt:lpstr>Type of Tasks</vt:lpstr>
      <vt:lpstr>State Transition of Tasks</vt:lpstr>
      <vt:lpstr>Example of Tasks in the Blocked State</vt:lpstr>
      <vt:lpstr>Blocked State </vt:lpstr>
      <vt:lpstr>RTOS Preemptive Scheduling Example</vt:lpstr>
      <vt:lpstr>Scheduling Algorithms – Priority </vt:lpstr>
      <vt:lpstr>Why Cooperative Policy </vt:lpstr>
      <vt:lpstr>RTOS Tasks For Preemptive Policy</vt:lpstr>
      <vt:lpstr>Interrupts and RTOS</vt:lpstr>
      <vt:lpstr>Semaphore and Queues</vt:lpstr>
      <vt:lpstr>Task Time Requirement</vt:lpstr>
      <vt:lpstr>How to Determine Priority? </vt:lpstr>
      <vt:lpstr>Task Architecture </vt:lpstr>
      <vt:lpstr>Task Assignment Example </vt:lpstr>
      <vt:lpstr>FreeRTOS</vt:lpstr>
      <vt:lpstr>Commercial Application</vt:lpstr>
    </vt:vector>
  </TitlesOfParts>
  <Company>Geneva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wdbarlow</dc:creator>
  <cp:lastModifiedBy>William D Barlow</cp:lastModifiedBy>
  <cp:revision>326</cp:revision>
  <dcterms:created xsi:type="dcterms:W3CDTF">2010-08-12T20:36:28Z</dcterms:created>
  <dcterms:modified xsi:type="dcterms:W3CDTF">2014-03-04T15:20:38Z</dcterms:modified>
</cp:coreProperties>
</file>